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36"/>
  </p:notesMasterIdLst>
  <p:handoutMasterIdLst>
    <p:handoutMasterId r:id="rId37"/>
  </p:handoutMasterIdLst>
  <p:sldIdLst>
    <p:sldId id="275" r:id="rId2"/>
    <p:sldId id="286" r:id="rId3"/>
    <p:sldId id="287" r:id="rId4"/>
    <p:sldId id="288" r:id="rId5"/>
    <p:sldId id="290" r:id="rId6"/>
    <p:sldId id="291" r:id="rId7"/>
    <p:sldId id="292" r:id="rId8"/>
    <p:sldId id="293" r:id="rId9"/>
    <p:sldId id="294" r:id="rId10"/>
    <p:sldId id="295" r:id="rId11"/>
    <p:sldId id="296" r:id="rId12"/>
    <p:sldId id="297" r:id="rId13"/>
    <p:sldId id="289" r:id="rId14"/>
    <p:sldId id="276" r:id="rId15"/>
    <p:sldId id="277" r:id="rId16"/>
    <p:sldId id="278" r:id="rId17"/>
    <p:sldId id="279" r:id="rId18"/>
    <p:sldId id="280" r:id="rId19"/>
    <p:sldId id="283" r:id="rId20"/>
    <p:sldId id="284" r:id="rId21"/>
    <p:sldId id="303" r:id="rId22"/>
    <p:sldId id="298" r:id="rId23"/>
    <p:sldId id="304" r:id="rId24"/>
    <p:sldId id="299" r:id="rId25"/>
    <p:sldId id="305" r:id="rId26"/>
    <p:sldId id="300" r:id="rId27"/>
    <p:sldId id="306" r:id="rId28"/>
    <p:sldId id="308" r:id="rId29"/>
    <p:sldId id="309" r:id="rId30"/>
    <p:sldId id="310" r:id="rId31"/>
    <p:sldId id="311" r:id="rId32"/>
    <p:sldId id="312" r:id="rId33"/>
    <p:sldId id="313" r:id="rId34"/>
    <p:sldId id="267" r:id="rId35"/>
  </p:sldIdLst>
  <p:sldSz cx="9144000" cy="6858000" type="screen4x3"/>
  <p:notesSz cx="6858000" cy="9144000"/>
  <p:embeddedFontLst>
    <p:embeddedFont>
      <p:font typeface="Calibri" panose="020F0502020204030204" pitchFamily="34" charset="0"/>
      <p:regular r:id="rId38"/>
      <p:bold r:id="rId39"/>
      <p:italic r:id="rId40"/>
      <p:boldItalic r:id="rId41"/>
    </p:embeddedFont>
    <p:embeddedFont>
      <p:font typeface="Twinkl"/>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uth Ashby" initials="RA" lastIdx="1" clrIdx="0">
    <p:extLst>
      <p:ext uri="{19B8F6BF-5375-455C-9EA6-DF929625EA0E}">
        <p15:presenceInfo xmlns:p15="http://schemas.microsoft.com/office/powerpoint/2012/main" userId="Ruth Ashb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43C90"/>
    <a:srgbClr val="01407D"/>
    <a:srgbClr val="90C8E5"/>
    <a:srgbClr val="B19DC7"/>
    <a:srgbClr val="C8BAD8"/>
    <a:srgbClr val="8162A6"/>
    <a:srgbClr val="28282B"/>
    <a:srgbClr val="009386"/>
    <a:srgbClr val="25B7BC"/>
    <a:srgbClr val="E94E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7" autoAdjust="0"/>
    <p:restoredTop sz="94660"/>
  </p:normalViewPr>
  <p:slideViewPr>
    <p:cSldViewPr snapToGrid="0" showGuides="1">
      <p:cViewPr varScale="1">
        <p:scale>
          <a:sx n="68" d="100"/>
          <a:sy n="68" d="100"/>
        </p:scale>
        <p:origin x="1386" y="60"/>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01/05/2020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01/05/2020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www.twinkl.co.uk/"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hlinkClick r:id="rId2"/>
          </p:cNvPr>
          <p:cNvSpPr/>
          <p:nvPr userDrawn="1"/>
        </p:nvSpPr>
        <p:spPr>
          <a:xfrm>
            <a:off x="4137660" y="5561814"/>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hlinkClick r:id="rId2"/>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a:t>Click to edit Master title style</a:t>
            </a:r>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bbc.co.uk/teach/class-clips-video/pshe-eyfs-ks1-go-jetters-continent-of-africa/zfv7d6f" TargetMode="External"/><Relationship Id="rId2" Type="http://schemas.openxmlformats.org/officeDocument/2006/relationships/image" Target="../media/image21.tif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3.tif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25.tiff"/></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33.tiff"/></Relationships>
</file>

<file path=ppt/slides/_rels/slide2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4.emf"/><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africa/zfv7d6f" TargetMode="External"/><Relationship Id="rId4" Type="http://schemas.openxmlformats.org/officeDocument/2006/relationships/image" Target="../media/image35.tiff"/></Relationships>
</file>

<file path=ppt/slides/_rels/slide23.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37.tiff"/></Relationships>
</file>

<file path=ppt/slides/_rels/slide24.xml.rels><?xml version="1.0" encoding="UTF-8" standalone="yes"?>
<Relationships xmlns="http://schemas.openxmlformats.org/package/2006/relationships"><Relationship Id="rId3" Type="http://schemas.openxmlformats.org/officeDocument/2006/relationships/image" Target="../media/image38.tiff"/><Relationship Id="rId2" Type="http://schemas.openxmlformats.org/officeDocument/2006/relationships/image" Target="../media/image4.emf"/><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africa/zfv7d6f" TargetMode="External"/><Relationship Id="rId4" Type="http://schemas.openxmlformats.org/officeDocument/2006/relationships/image" Target="../media/image39.tiff"/></Relationships>
</file>

<file path=ppt/slides/_rels/slide25.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41.tiff"/></Relationships>
</file>

<file path=ppt/slides/_rels/slide26.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image" Target="../media/image4.emf"/><Relationship Id="rId1" Type="http://schemas.openxmlformats.org/officeDocument/2006/relationships/slideLayout" Target="../slideLayouts/slideLayout3.xml"/><Relationship Id="rId5" Type="http://schemas.openxmlformats.org/officeDocument/2006/relationships/hyperlink" Target="https://www.bbc.co.uk/teach/class-clips-video/pshe-eyfs-ks1-go-jetters-continent-of-africa/zfv7d6f" TargetMode="External"/><Relationship Id="rId4" Type="http://schemas.openxmlformats.org/officeDocument/2006/relationships/image" Target="../media/image43.tiff"/></Relationships>
</file>

<file path=ppt/slides/_rels/slide2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image" Target="../media/image4.emf"/><Relationship Id="rId1" Type="http://schemas.openxmlformats.org/officeDocument/2006/relationships/slideLayout" Target="../slideLayouts/slideLayout3.xml"/><Relationship Id="rId4" Type="http://schemas.openxmlformats.org/officeDocument/2006/relationships/image" Target="../media/image45.tiff"/></Relationships>
</file>

<file path=ppt/slides/_rels/slide28.xml.rels><?xml version="1.0" encoding="UTF-8" standalone="yes"?>
<Relationships xmlns="http://schemas.openxmlformats.org/package/2006/relationships"><Relationship Id="rId3" Type="http://schemas.openxmlformats.org/officeDocument/2006/relationships/image" Target="../media/image46.tiff"/><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9.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tiff"/><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4.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75158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Africa?</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643C90"/>
              </a:gs>
              <a:gs pos="52000">
                <a:srgbClr val="01407D"/>
              </a:gs>
              <a:gs pos="100000">
                <a:srgbClr val="643C9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948238" y="5028660"/>
            <a:ext cx="1811986"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76220" y="2247051"/>
            <a:ext cx="4789059" cy="3190212"/>
          </a:xfrm>
          <a:custGeom>
            <a:avLst/>
            <a:gdLst>
              <a:gd name="connsiteX0" fmla="*/ 311806 w 4681057"/>
              <a:gd name="connsiteY0" fmla="*/ 0 h 3280095"/>
              <a:gd name="connsiteX1" fmla="*/ 4369251 w 4681057"/>
              <a:gd name="connsiteY1" fmla="*/ 0 h 3280095"/>
              <a:gd name="connsiteX2" fmla="*/ 4681057 w 4681057"/>
              <a:gd name="connsiteY2" fmla="*/ 311806 h 3280095"/>
              <a:gd name="connsiteX3" fmla="*/ 4681057 w 4681057"/>
              <a:gd name="connsiteY3" fmla="*/ 2968289 h 3280095"/>
              <a:gd name="connsiteX4" fmla="*/ 4369251 w 4681057"/>
              <a:gd name="connsiteY4" fmla="*/ 3280095 h 3280095"/>
              <a:gd name="connsiteX5" fmla="*/ 311806 w 4681057"/>
              <a:gd name="connsiteY5" fmla="*/ 3280095 h 3280095"/>
              <a:gd name="connsiteX6" fmla="*/ 0 w 4681057"/>
              <a:gd name="connsiteY6" fmla="*/ 2968289 h 3280095"/>
              <a:gd name="connsiteX7" fmla="*/ 0 w 4681057"/>
              <a:gd name="connsiteY7" fmla="*/ 311806 h 3280095"/>
              <a:gd name="connsiteX8" fmla="*/ 311806 w 4681057"/>
              <a:gd name="connsiteY8" fmla="*/ 0 h 32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057" h="3280095">
                <a:moveTo>
                  <a:pt x="311806" y="0"/>
                </a:moveTo>
                <a:lnTo>
                  <a:pt x="4369251" y="0"/>
                </a:lnTo>
                <a:cubicBezTo>
                  <a:pt x="4541457" y="0"/>
                  <a:pt x="4681057" y="139600"/>
                  <a:pt x="4681057" y="311806"/>
                </a:cubicBezTo>
                <a:lnTo>
                  <a:pt x="4681057" y="2968289"/>
                </a:lnTo>
                <a:cubicBezTo>
                  <a:pt x="4681057" y="3140495"/>
                  <a:pt x="4541457" y="3280095"/>
                  <a:pt x="4369251" y="3280095"/>
                </a:cubicBezTo>
                <a:lnTo>
                  <a:pt x="311806" y="3280095"/>
                </a:lnTo>
                <a:cubicBezTo>
                  <a:pt x="139600" y="3280095"/>
                  <a:pt x="0" y="3140495"/>
                  <a:pt x="0" y="2968289"/>
                </a:cubicBezTo>
                <a:lnTo>
                  <a:pt x="0" y="311806"/>
                </a:lnTo>
                <a:cubicBezTo>
                  <a:pt x="0" y="139600"/>
                  <a:pt x="139600" y="0"/>
                  <a:pt x="311806" y="0"/>
                </a:cubicBezTo>
                <a:close/>
              </a:path>
            </a:pathLst>
          </a:custGeom>
          <a:ln w="76200">
            <a:solidFill>
              <a:srgbClr val="B9B8B8"/>
            </a:solidFill>
          </a:ln>
        </p:spPr>
      </p:pic>
      <p:sp>
        <p:nvSpPr>
          <p:cNvPr id="16" name="Freeform 15"/>
          <p:cNvSpPr/>
          <p:nvPr/>
        </p:nvSpPr>
        <p:spPr>
          <a:xfrm>
            <a:off x="1862156" y="1735874"/>
            <a:ext cx="2135278" cy="1346896"/>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rotWithShape="1">
          <a:blip r:embed="rId3" cstate="print">
            <a:extLst>
              <a:ext uri="{28A0092B-C50C-407E-A947-70E740481C1C}">
                <a14:useLocalDpi xmlns:a14="http://schemas.microsoft.com/office/drawing/2010/main" val="0"/>
              </a:ext>
            </a:extLst>
          </a:blip>
          <a:srcRect l="-1225" r="-1"/>
          <a:stretch/>
        </p:blipFill>
        <p:spPr>
          <a:xfrm>
            <a:off x="563753" y="1660563"/>
            <a:ext cx="3431045" cy="2018005"/>
          </a:xfrm>
          <a:prstGeom prst="rect">
            <a:avLst/>
          </a:prstGeom>
        </p:spPr>
      </p:pic>
      <p:cxnSp>
        <p:nvCxnSpPr>
          <p:cNvPr id="22" name="Elbow Connector 21"/>
          <p:cNvCxnSpPr/>
          <p:nvPr/>
        </p:nvCxnSpPr>
        <p:spPr>
          <a:xfrm>
            <a:off x="6478220" y="3371219"/>
            <a:ext cx="1501628" cy="119962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9831" y="2953436"/>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25B7BC"/>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25B7BC"/>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563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par>
                                <p:cTn id="8" presetID="22" presetClass="entr" presetSubtype="8"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Africa?</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643C90"/>
              </a:gs>
              <a:gs pos="52000">
                <a:srgbClr val="01407D"/>
              </a:gs>
              <a:gs pos="100000">
                <a:srgbClr val="643C9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859960" y="4781010"/>
            <a:ext cx="1811986"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9031" y="1897946"/>
            <a:ext cx="4982216" cy="3321477"/>
          </a:xfrm>
          <a:custGeom>
            <a:avLst/>
            <a:gdLst>
              <a:gd name="connsiteX0" fmla="*/ 311806 w 4681057"/>
              <a:gd name="connsiteY0" fmla="*/ 0 h 3280095"/>
              <a:gd name="connsiteX1" fmla="*/ 4369251 w 4681057"/>
              <a:gd name="connsiteY1" fmla="*/ 0 h 3280095"/>
              <a:gd name="connsiteX2" fmla="*/ 4681057 w 4681057"/>
              <a:gd name="connsiteY2" fmla="*/ 311806 h 3280095"/>
              <a:gd name="connsiteX3" fmla="*/ 4681057 w 4681057"/>
              <a:gd name="connsiteY3" fmla="*/ 2968289 h 3280095"/>
              <a:gd name="connsiteX4" fmla="*/ 4369251 w 4681057"/>
              <a:gd name="connsiteY4" fmla="*/ 3280095 h 3280095"/>
              <a:gd name="connsiteX5" fmla="*/ 311806 w 4681057"/>
              <a:gd name="connsiteY5" fmla="*/ 3280095 h 3280095"/>
              <a:gd name="connsiteX6" fmla="*/ 0 w 4681057"/>
              <a:gd name="connsiteY6" fmla="*/ 2968289 h 3280095"/>
              <a:gd name="connsiteX7" fmla="*/ 0 w 4681057"/>
              <a:gd name="connsiteY7" fmla="*/ 311806 h 3280095"/>
              <a:gd name="connsiteX8" fmla="*/ 311806 w 4681057"/>
              <a:gd name="connsiteY8" fmla="*/ 0 h 32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057" h="3280095">
                <a:moveTo>
                  <a:pt x="311806" y="0"/>
                </a:moveTo>
                <a:lnTo>
                  <a:pt x="4369251" y="0"/>
                </a:lnTo>
                <a:cubicBezTo>
                  <a:pt x="4541457" y="0"/>
                  <a:pt x="4681057" y="139600"/>
                  <a:pt x="4681057" y="311806"/>
                </a:cubicBezTo>
                <a:lnTo>
                  <a:pt x="4681057" y="2968289"/>
                </a:lnTo>
                <a:cubicBezTo>
                  <a:pt x="4681057" y="3140495"/>
                  <a:pt x="4541457" y="3280095"/>
                  <a:pt x="4369251" y="3280095"/>
                </a:cubicBezTo>
                <a:lnTo>
                  <a:pt x="311806" y="3280095"/>
                </a:lnTo>
                <a:cubicBezTo>
                  <a:pt x="139600" y="3280095"/>
                  <a:pt x="0" y="3140495"/>
                  <a:pt x="0" y="2968289"/>
                </a:cubicBezTo>
                <a:lnTo>
                  <a:pt x="0" y="311806"/>
                </a:lnTo>
                <a:cubicBezTo>
                  <a:pt x="0" y="139600"/>
                  <a:pt x="139600" y="0"/>
                  <a:pt x="311806" y="0"/>
                </a:cubicBezTo>
                <a:close/>
              </a:path>
            </a:pathLst>
          </a:custGeom>
          <a:ln w="76200">
            <a:solidFill>
              <a:srgbClr val="B9B8B8"/>
            </a:solidFill>
          </a:ln>
        </p:spPr>
      </p:pic>
      <p:grpSp>
        <p:nvGrpSpPr>
          <p:cNvPr id="3" name="Group 2"/>
          <p:cNvGrpSpPr/>
          <p:nvPr/>
        </p:nvGrpSpPr>
        <p:grpSpPr>
          <a:xfrm>
            <a:off x="675262" y="2118379"/>
            <a:ext cx="2498918" cy="1517748"/>
            <a:chOff x="655942" y="4014092"/>
            <a:chExt cx="3085971" cy="1874302"/>
          </a:xfrm>
        </p:grpSpPr>
        <p:sp>
          <p:nvSpPr>
            <p:cNvPr id="16" name="Freeform 15"/>
            <p:cNvSpPr/>
            <p:nvPr/>
          </p:nvSpPr>
          <p:spPr>
            <a:xfrm rot="704625">
              <a:off x="1833262" y="4014092"/>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42" y="4084569"/>
              <a:ext cx="3029774" cy="1803825"/>
            </a:xfrm>
            <a:prstGeom prst="rect">
              <a:avLst/>
            </a:prstGeom>
          </p:spPr>
        </p:pic>
      </p:grpSp>
      <p:cxnSp>
        <p:nvCxnSpPr>
          <p:cNvPr id="22" name="Elbow Connector 21"/>
          <p:cNvCxnSpPr/>
          <p:nvPr/>
        </p:nvCxnSpPr>
        <p:spPr>
          <a:xfrm>
            <a:off x="6478220" y="3371219"/>
            <a:ext cx="1501628" cy="119962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9831" y="2953436"/>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25B7BC"/>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25B7BC"/>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22025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par>
                                <p:cTn id="8" presetID="22" presetClass="entr" presetSubtype="1" fill="hold" nodeType="withEffect">
                                  <p:stCondLst>
                                    <p:cond delay="125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6555210" y="4834716"/>
            <a:ext cx="1135810" cy="1135810"/>
          </a:xfrm>
          <a:prstGeom prst="ellipse">
            <a:avLst/>
          </a:prstGeom>
          <a:solidFill>
            <a:srgbClr val="643C9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1973486" y="5257671"/>
            <a:ext cx="571909" cy="571909"/>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1207791" y="5198161"/>
            <a:ext cx="1007442" cy="1007442"/>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1681630" y="1375000"/>
            <a:ext cx="707940" cy="707940"/>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rcRect l="42711" t="2436" b="8277"/>
          <a:stretch>
            <a:fillRect/>
          </a:stretch>
        </p:blipFill>
        <p:spPr>
          <a:xfrm>
            <a:off x="1125999" y="1692869"/>
            <a:ext cx="5238491" cy="3667825"/>
          </a:xfrm>
          <a:custGeom>
            <a:avLst/>
            <a:gdLst>
              <a:gd name="connsiteX0" fmla="*/ 414758 w 5238491"/>
              <a:gd name="connsiteY0" fmla="*/ 0 h 3667825"/>
              <a:gd name="connsiteX1" fmla="*/ 5020368 w 5238491"/>
              <a:gd name="connsiteY1" fmla="*/ 0 h 3667825"/>
              <a:gd name="connsiteX2" fmla="*/ 5181811 w 5238491"/>
              <a:gd name="connsiteY2" fmla="*/ 32594 h 3667825"/>
              <a:gd name="connsiteX3" fmla="*/ 5238491 w 5238491"/>
              <a:gd name="connsiteY3" fmla="*/ 63359 h 3667825"/>
              <a:gd name="connsiteX4" fmla="*/ 5238491 w 5238491"/>
              <a:gd name="connsiteY4" fmla="*/ 3604467 h 3667825"/>
              <a:gd name="connsiteX5" fmla="*/ 5181811 w 5238491"/>
              <a:gd name="connsiteY5" fmla="*/ 3635232 h 3667825"/>
              <a:gd name="connsiteX6" fmla="*/ 5020368 w 5238491"/>
              <a:gd name="connsiteY6" fmla="*/ 3667825 h 3667825"/>
              <a:gd name="connsiteX7" fmla="*/ 414758 w 5238491"/>
              <a:gd name="connsiteY7" fmla="*/ 3667825 h 3667825"/>
              <a:gd name="connsiteX8" fmla="*/ 0 w 5238491"/>
              <a:gd name="connsiteY8" fmla="*/ 3253067 h 3667825"/>
              <a:gd name="connsiteX9" fmla="*/ 0 w 5238491"/>
              <a:gd name="connsiteY9" fmla="*/ 414758 h 3667825"/>
              <a:gd name="connsiteX10" fmla="*/ 414758 w 5238491"/>
              <a:gd name="connsiteY10" fmla="*/ 0 h 36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8491" h="3667825">
                <a:moveTo>
                  <a:pt x="414758" y="0"/>
                </a:moveTo>
                <a:lnTo>
                  <a:pt x="5020368" y="0"/>
                </a:lnTo>
                <a:cubicBezTo>
                  <a:pt x="5077635" y="0"/>
                  <a:pt x="5132190" y="11606"/>
                  <a:pt x="5181811" y="32594"/>
                </a:cubicBezTo>
                <a:lnTo>
                  <a:pt x="5238491" y="63359"/>
                </a:lnTo>
                <a:lnTo>
                  <a:pt x="5238491" y="3604467"/>
                </a:lnTo>
                <a:lnTo>
                  <a:pt x="5181811" y="3635232"/>
                </a:lnTo>
                <a:cubicBezTo>
                  <a:pt x="5132190" y="3656219"/>
                  <a:pt x="5077635" y="3667825"/>
                  <a:pt x="5020368" y="3667825"/>
                </a:cubicBezTo>
                <a:lnTo>
                  <a:pt x="414758" y="3667825"/>
                </a:lnTo>
                <a:cubicBezTo>
                  <a:pt x="185693" y="3667825"/>
                  <a:pt x="0" y="3482132"/>
                  <a:pt x="0" y="3253067"/>
                </a:cubicBezTo>
                <a:lnTo>
                  <a:pt x="0" y="414758"/>
                </a:lnTo>
                <a:cubicBezTo>
                  <a:pt x="0" y="185693"/>
                  <a:pt x="185693" y="0"/>
                  <a:pt x="414758" y="0"/>
                </a:cubicBezTo>
                <a:close/>
              </a:path>
            </a:pathLst>
          </a:custGeom>
          <a:ln w="76200">
            <a:solidFill>
              <a:srgbClr val="25B7BC"/>
            </a:solidFill>
          </a:ln>
        </p:spPr>
      </p:pic>
      <p:sp>
        <p:nvSpPr>
          <p:cNvPr id="2" name="Title 1"/>
          <p:cNvSpPr>
            <a:spLocks noGrp="1"/>
          </p:cNvSpPr>
          <p:nvPr>
            <p:ph type="title"/>
          </p:nvPr>
        </p:nvSpPr>
        <p:spPr/>
        <p:txBody>
          <a:bodyPr/>
          <a:lstStyle/>
          <a:p>
            <a:r>
              <a:rPr lang="en-GB" dirty="0">
                <a:solidFill>
                  <a:srgbClr val="643C90"/>
                </a:solidFill>
              </a:rPr>
              <a:t>What Is Africa?</a:t>
            </a:r>
          </a:p>
        </p:txBody>
      </p:sp>
      <p:grpSp>
        <p:nvGrpSpPr>
          <p:cNvPr id="19" name="Group 18"/>
          <p:cNvGrpSpPr/>
          <p:nvPr/>
        </p:nvGrpSpPr>
        <p:grpSpPr>
          <a:xfrm>
            <a:off x="1392328" y="4556507"/>
            <a:ext cx="5260788" cy="1626666"/>
            <a:chOff x="1293836" y="4213075"/>
            <a:chExt cx="5260788" cy="1626666"/>
          </a:xfrm>
        </p:grpSpPr>
        <p:sp>
          <p:nvSpPr>
            <p:cNvPr id="17" name="Freeform 16"/>
            <p:cNvSpPr/>
            <p:nvPr/>
          </p:nvSpPr>
          <p:spPr>
            <a:xfrm>
              <a:off x="1324598" y="4221622"/>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190500">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Freeform 17"/>
            <p:cNvSpPr/>
            <p:nvPr/>
          </p:nvSpPr>
          <p:spPr>
            <a:xfrm>
              <a:off x="1293836" y="4213075"/>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2263094" y="1891113"/>
            <a:ext cx="3954099" cy="1038186"/>
            <a:chOff x="2486826" y="1799018"/>
            <a:chExt cx="3954099" cy="1038186"/>
          </a:xfrm>
        </p:grpSpPr>
        <p:sp>
          <p:nvSpPr>
            <p:cNvPr id="20" name="Freeform 19"/>
            <p:cNvSpPr/>
            <p:nvPr/>
          </p:nvSpPr>
          <p:spPr>
            <a:xfrm>
              <a:off x="2486826" y="1809682"/>
              <a:ext cx="3939611" cy="1027522"/>
            </a:xfrm>
            <a:custGeom>
              <a:avLst/>
              <a:gdLst>
                <a:gd name="connsiteX0" fmla="*/ 0 w 3939611"/>
                <a:gd name="connsiteY0" fmla="*/ 1027522 h 1027522"/>
                <a:gd name="connsiteX1" fmla="*/ 1350236 w 3939611"/>
                <a:gd name="connsiteY1" fmla="*/ 44755 h 1027522"/>
                <a:gd name="connsiteX2" fmla="*/ 3939611 w 3939611"/>
                <a:gd name="connsiteY2" fmla="*/ 258400 h 1027522"/>
              </a:gdLst>
              <a:ahLst/>
              <a:cxnLst>
                <a:cxn ang="0">
                  <a:pos x="connsiteX0" y="connsiteY0"/>
                </a:cxn>
                <a:cxn ang="0">
                  <a:pos x="connsiteX1" y="connsiteY1"/>
                </a:cxn>
                <a:cxn ang="0">
                  <a:pos x="connsiteX2" y="connsiteY2"/>
                </a:cxn>
              </a:cxnLst>
              <a:rect l="l" t="t" r="r" b="b"/>
              <a:pathLst>
                <a:path w="3939611" h="1027522">
                  <a:moveTo>
                    <a:pt x="0" y="1027522"/>
                  </a:moveTo>
                  <a:cubicBezTo>
                    <a:pt x="346817" y="600232"/>
                    <a:pt x="693634" y="172942"/>
                    <a:pt x="1350236" y="44755"/>
                  </a:cubicBezTo>
                  <a:cubicBezTo>
                    <a:pt x="2006838" y="-83432"/>
                    <a:pt x="2973224" y="87484"/>
                    <a:pt x="3939611" y="258400"/>
                  </a:cubicBezTo>
                </a:path>
              </a:pathLst>
            </a:custGeom>
            <a:noFill/>
            <a:ln w="190500" cap="rnd">
              <a:solidFill>
                <a:srgbClr val="B9B8B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a:off x="2501314" y="1799018"/>
              <a:ext cx="3939611" cy="1027522"/>
            </a:xfrm>
            <a:custGeom>
              <a:avLst/>
              <a:gdLst>
                <a:gd name="connsiteX0" fmla="*/ 0 w 3939611"/>
                <a:gd name="connsiteY0" fmla="*/ 1027522 h 1027522"/>
                <a:gd name="connsiteX1" fmla="*/ 1350236 w 3939611"/>
                <a:gd name="connsiteY1" fmla="*/ 44755 h 1027522"/>
                <a:gd name="connsiteX2" fmla="*/ 3939611 w 3939611"/>
                <a:gd name="connsiteY2" fmla="*/ 258400 h 1027522"/>
              </a:gdLst>
              <a:ahLst/>
              <a:cxnLst>
                <a:cxn ang="0">
                  <a:pos x="connsiteX0" y="connsiteY0"/>
                </a:cxn>
                <a:cxn ang="0">
                  <a:pos x="connsiteX1" y="connsiteY1"/>
                </a:cxn>
                <a:cxn ang="0">
                  <a:pos x="connsiteX2" y="connsiteY2"/>
                </a:cxn>
              </a:cxnLst>
              <a:rect l="l" t="t" r="r" b="b"/>
              <a:pathLst>
                <a:path w="3939611" h="1027522">
                  <a:moveTo>
                    <a:pt x="0" y="1027522"/>
                  </a:moveTo>
                  <a:cubicBezTo>
                    <a:pt x="346817" y="600232"/>
                    <a:pt x="693634" y="172942"/>
                    <a:pt x="1350236" y="44755"/>
                  </a:cubicBezTo>
                  <a:cubicBezTo>
                    <a:pt x="2006838" y="-83432"/>
                    <a:pt x="2973224" y="87484"/>
                    <a:pt x="3939611" y="258400"/>
                  </a:cubicBez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Oval 22"/>
          <p:cNvSpPr/>
          <p:nvPr/>
        </p:nvSpPr>
        <p:spPr>
          <a:xfrm>
            <a:off x="766880" y="1500751"/>
            <a:ext cx="1417320" cy="1417320"/>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Data 12"/>
          <p:cNvSpPr/>
          <p:nvPr/>
        </p:nvSpPr>
        <p:spPr>
          <a:xfrm>
            <a:off x="803569" y="2087598"/>
            <a:ext cx="5212935" cy="1700495"/>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0" name="Group 9"/>
          <p:cNvGrpSpPr/>
          <p:nvPr/>
        </p:nvGrpSpPr>
        <p:grpSpPr>
          <a:xfrm>
            <a:off x="4430502" y="1592795"/>
            <a:ext cx="3867977" cy="4011515"/>
            <a:chOff x="4430502" y="1592795"/>
            <a:chExt cx="3867977" cy="4011515"/>
          </a:xfrm>
        </p:grpSpPr>
        <p:sp>
          <p:nvSpPr>
            <p:cNvPr id="6" name="Oval 5"/>
            <p:cNvSpPr/>
            <p:nvPr/>
          </p:nvSpPr>
          <p:spPr>
            <a:xfrm>
              <a:off x="4430502" y="1592795"/>
              <a:ext cx="3867977" cy="3867977"/>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p:cNvPicPr>
              <a:picLocks noChangeAspect="1"/>
            </p:cNvPicPr>
            <p:nvPr/>
          </p:nvPicPr>
          <p:blipFill>
            <a:blip r:embed="rId3" cstate="print">
              <a:extLst>
                <a:ext uri="{28A0092B-C50C-407E-A947-70E740481C1C}">
                  <a14:useLocalDpi xmlns:a14="http://schemas.microsoft.com/office/drawing/2010/main" val="0"/>
                </a:ext>
              </a:extLst>
            </a:blip>
            <a:srcRect b="8761"/>
            <a:stretch>
              <a:fillRect/>
            </a:stretch>
          </p:blipFill>
          <p:spPr>
            <a:xfrm flipH="1">
              <a:off x="4430502" y="1845774"/>
              <a:ext cx="3460197" cy="3758536"/>
            </a:xfrm>
            <a:custGeom>
              <a:avLst/>
              <a:gdLst>
                <a:gd name="connsiteX0" fmla="*/ 2776624 w 3460197"/>
                <a:gd name="connsiteY0" fmla="*/ 0 h 3758536"/>
                <a:gd name="connsiteX1" fmla="*/ 683577 w 3460197"/>
                <a:gd name="connsiteY1" fmla="*/ 0 h 3758536"/>
                <a:gd name="connsiteX2" fmla="*/ 505542 w 3460197"/>
                <a:gd name="connsiteY2" fmla="*/ 71899 h 3758536"/>
                <a:gd name="connsiteX3" fmla="*/ 95952 w 3460197"/>
                <a:gd name="connsiteY3" fmla="*/ 303764 h 3758536"/>
                <a:gd name="connsiteX4" fmla="*/ 0 w 3460197"/>
                <a:gd name="connsiteY4" fmla="*/ 376873 h 3758536"/>
                <a:gd name="connsiteX5" fmla="*/ 0 w 3460197"/>
                <a:gd name="connsiteY5" fmla="*/ 3554518 h 3758536"/>
                <a:gd name="connsiteX6" fmla="*/ 95952 w 3460197"/>
                <a:gd name="connsiteY6" fmla="*/ 3627626 h 3758536"/>
                <a:gd name="connsiteX7" fmla="*/ 111011 w 3460197"/>
                <a:gd name="connsiteY7" fmla="*/ 3637185 h 3758536"/>
                <a:gd name="connsiteX8" fmla="*/ 100855 w 3460197"/>
                <a:gd name="connsiteY8" fmla="*/ 3566905 h 3758536"/>
                <a:gd name="connsiteX9" fmla="*/ 81085 w 3460197"/>
                <a:gd name="connsiteY9" fmla="*/ 3390761 h 3758536"/>
                <a:gd name="connsiteX10" fmla="*/ 267155 w 3460197"/>
                <a:gd name="connsiteY10" fmla="*/ 3188743 h 3758536"/>
                <a:gd name="connsiteX11" fmla="*/ 724355 w 3460197"/>
                <a:gd name="connsiteY11" fmla="*/ 3358863 h 3758536"/>
                <a:gd name="connsiteX12" fmla="*/ 1053964 w 3460197"/>
                <a:gd name="connsiteY12" fmla="*/ 3491770 h 3758536"/>
                <a:gd name="connsiteX13" fmla="*/ 1356992 w 3460197"/>
                <a:gd name="connsiteY13" fmla="*/ 3528984 h 3758536"/>
                <a:gd name="connsiteX14" fmla="*/ 1750397 w 3460197"/>
                <a:gd name="connsiteY14" fmla="*/ 3550250 h 3758536"/>
                <a:gd name="connsiteX15" fmla="*/ 2127852 w 3460197"/>
                <a:gd name="connsiteY15" fmla="*/ 3449240 h 3758536"/>
                <a:gd name="connsiteX16" fmla="*/ 2452146 w 3460197"/>
                <a:gd name="connsiteY16" fmla="*/ 3295068 h 3758536"/>
                <a:gd name="connsiteX17" fmla="*/ 2579736 w 3460197"/>
                <a:gd name="connsiteY17" fmla="*/ 3225957 h 3758536"/>
                <a:gd name="connsiteX18" fmla="*/ 2702011 w 3460197"/>
                <a:gd name="connsiteY18" fmla="*/ 3140896 h 3758536"/>
                <a:gd name="connsiteX19" fmla="*/ 2866815 w 3460197"/>
                <a:gd name="connsiteY19" fmla="*/ 3098366 h 3758536"/>
                <a:gd name="connsiteX20" fmla="*/ 2962508 w 3460197"/>
                <a:gd name="connsiteY20" fmla="*/ 3215324 h 3758536"/>
                <a:gd name="connsiteX21" fmla="*/ 3026304 w 3460197"/>
                <a:gd name="connsiteY21" fmla="*/ 3555566 h 3758536"/>
                <a:gd name="connsiteX22" fmla="*/ 3153895 w 3460197"/>
                <a:gd name="connsiteY22" fmla="*/ 3734990 h 3758536"/>
                <a:gd name="connsiteX23" fmla="*/ 3151328 w 3460197"/>
                <a:gd name="connsiteY23" fmla="*/ 3758536 h 3758536"/>
                <a:gd name="connsiteX24" fmla="*/ 3191992 w 3460197"/>
                <a:gd name="connsiteY24" fmla="*/ 3736971 h 3758536"/>
                <a:gd name="connsiteX25" fmla="*/ 3364249 w 3460197"/>
                <a:gd name="connsiteY25" fmla="*/ 3627626 h 3758536"/>
                <a:gd name="connsiteX26" fmla="*/ 3460197 w 3460197"/>
                <a:gd name="connsiteY26" fmla="*/ 3554520 h 3758536"/>
                <a:gd name="connsiteX27" fmla="*/ 3460197 w 3460197"/>
                <a:gd name="connsiteY27" fmla="*/ 376871 h 3758536"/>
                <a:gd name="connsiteX28" fmla="*/ 3364249 w 3460197"/>
                <a:gd name="connsiteY28" fmla="*/ 303764 h 3758536"/>
                <a:gd name="connsiteX29" fmla="*/ 2954658 w 3460197"/>
                <a:gd name="connsiteY29" fmla="*/ 71899 h 3758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460197" h="3758536">
                  <a:moveTo>
                    <a:pt x="2776624" y="0"/>
                  </a:moveTo>
                  <a:lnTo>
                    <a:pt x="683577" y="0"/>
                  </a:lnTo>
                  <a:lnTo>
                    <a:pt x="505542" y="71899"/>
                  </a:lnTo>
                  <a:cubicBezTo>
                    <a:pt x="359936" y="138211"/>
                    <a:pt x="222833" y="215981"/>
                    <a:pt x="95952" y="303764"/>
                  </a:cubicBezTo>
                  <a:lnTo>
                    <a:pt x="0" y="376873"/>
                  </a:lnTo>
                  <a:lnTo>
                    <a:pt x="0" y="3554518"/>
                  </a:lnTo>
                  <a:lnTo>
                    <a:pt x="95952" y="3627626"/>
                  </a:lnTo>
                  <a:lnTo>
                    <a:pt x="111011" y="3637185"/>
                  </a:lnTo>
                  <a:lnTo>
                    <a:pt x="100855" y="3566905"/>
                  </a:lnTo>
                  <a:cubicBezTo>
                    <a:pt x="92327" y="3496035"/>
                    <a:pt x="87509" y="3434620"/>
                    <a:pt x="81085" y="3390761"/>
                  </a:cubicBezTo>
                  <a:cubicBezTo>
                    <a:pt x="55390" y="3215324"/>
                    <a:pt x="159943" y="3194059"/>
                    <a:pt x="267155" y="3188743"/>
                  </a:cubicBezTo>
                  <a:cubicBezTo>
                    <a:pt x="374367" y="3183427"/>
                    <a:pt x="593220" y="3308359"/>
                    <a:pt x="724355" y="3358863"/>
                  </a:cubicBezTo>
                  <a:cubicBezTo>
                    <a:pt x="855490" y="3409367"/>
                    <a:pt x="948525" y="3463417"/>
                    <a:pt x="1053964" y="3491770"/>
                  </a:cubicBezTo>
                  <a:cubicBezTo>
                    <a:pt x="1159403" y="3520123"/>
                    <a:pt x="1240920" y="3519237"/>
                    <a:pt x="1356992" y="3528984"/>
                  </a:cubicBezTo>
                  <a:cubicBezTo>
                    <a:pt x="1473064" y="3538731"/>
                    <a:pt x="1621920" y="3563541"/>
                    <a:pt x="1750397" y="3550250"/>
                  </a:cubicBezTo>
                  <a:cubicBezTo>
                    <a:pt x="1878874" y="3536959"/>
                    <a:pt x="2010894" y="3491770"/>
                    <a:pt x="2127852" y="3449240"/>
                  </a:cubicBezTo>
                  <a:cubicBezTo>
                    <a:pt x="2244810" y="3406710"/>
                    <a:pt x="2376832" y="3332282"/>
                    <a:pt x="2452146" y="3295068"/>
                  </a:cubicBezTo>
                  <a:cubicBezTo>
                    <a:pt x="2527460" y="3257854"/>
                    <a:pt x="2538092" y="3251652"/>
                    <a:pt x="2579736" y="3225957"/>
                  </a:cubicBezTo>
                  <a:cubicBezTo>
                    <a:pt x="2621380" y="3200262"/>
                    <a:pt x="2654165" y="3162161"/>
                    <a:pt x="2702011" y="3140896"/>
                  </a:cubicBezTo>
                  <a:cubicBezTo>
                    <a:pt x="2749857" y="3119631"/>
                    <a:pt x="2823399" y="3085961"/>
                    <a:pt x="2866815" y="3098366"/>
                  </a:cubicBezTo>
                  <a:cubicBezTo>
                    <a:pt x="2910231" y="3110771"/>
                    <a:pt x="2935927" y="3139124"/>
                    <a:pt x="2962508" y="3215324"/>
                  </a:cubicBezTo>
                  <a:cubicBezTo>
                    <a:pt x="2989089" y="3291524"/>
                    <a:pt x="2998837" y="3457215"/>
                    <a:pt x="3026304" y="3555566"/>
                  </a:cubicBezTo>
                  <a:cubicBezTo>
                    <a:pt x="3046904" y="3629329"/>
                    <a:pt x="3144757" y="3672690"/>
                    <a:pt x="3153895" y="3734990"/>
                  </a:cubicBezTo>
                  <a:lnTo>
                    <a:pt x="3151328" y="3758536"/>
                  </a:lnTo>
                  <a:lnTo>
                    <a:pt x="3191992" y="3736971"/>
                  </a:lnTo>
                  <a:cubicBezTo>
                    <a:pt x="3251272" y="3702520"/>
                    <a:pt x="3308739" y="3666032"/>
                    <a:pt x="3364249" y="3627626"/>
                  </a:cubicBezTo>
                  <a:lnTo>
                    <a:pt x="3460197" y="3554520"/>
                  </a:lnTo>
                  <a:lnTo>
                    <a:pt x="3460197" y="376871"/>
                  </a:lnTo>
                  <a:lnTo>
                    <a:pt x="3364249" y="303764"/>
                  </a:lnTo>
                  <a:cubicBezTo>
                    <a:pt x="3237369" y="215981"/>
                    <a:pt x="3100264" y="138211"/>
                    <a:pt x="2954658" y="71899"/>
                  </a:cubicBezTo>
                  <a:close/>
                </a:path>
              </a:pathLst>
            </a:custGeom>
          </p:spPr>
        </p:pic>
      </p:grpSp>
      <p:sp>
        <p:nvSpPr>
          <p:cNvPr id="12" name="TextBox 11"/>
          <p:cNvSpPr txBox="1"/>
          <p:nvPr/>
        </p:nvSpPr>
        <p:spPr>
          <a:xfrm>
            <a:off x="1681630" y="2507922"/>
            <a:ext cx="2857853" cy="969496"/>
          </a:xfrm>
          <a:prstGeom prst="rect">
            <a:avLst/>
          </a:prstGeom>
          <a:noFill/>
        </p:spPr>
        <p:txBody>
          <a:bodyPr wrap="square" rtlCol="0">
            <a:spAutoFit/>
          </a:bodyPr>
          <a:lstStyle/>
          <a:p>
            <a:r>
              <a:rPr lang="en-GB" altLang="en-US" sz="1900" dirty="0">
                <a:solidFill>
                  <a:srgbClr val="01407D"/>
                </a:solidFill>
              </a:rPr>
              <a:t>Did you work it out? </a:t>
            </a:r>
            <a:r>
              <a:rPr lang="en-GB" altLang="en-US" sz="1900" b="1" dirty="0">
                <a:solidFill>
                  <a:srgbClr val="01407D"/>
                </a:solidFill>
              </a:rPr>
              <a:t>They are all pictures </a:t>
            </a:r>
            <a:br>
              <a:rPr lang="en-GB" altLang="en-US" sz="1900" b="1" dirty="0">
                <a:solidFill>
                  <a:srgbClr val="01407D"/>
                </a:solidFill>
              </a:rPr>
            </a:br>
            <a:r>
              <a:rPr lang="en-GB" altLang="en-US" sz="1900" b="1" dirty="0">
                <a:solidFill>
                  <a:srgbClr val="01407D"/>
                </a:solidFill>
              </a:rPr>
              <a:t>of Africa. </a:t>
            </a:r>
            <a:endParaRPr lang="en-GB" sz="1900" b="1" dirty="0">
              <a:solidFill>
                <a:srgbClr val="01407D"/>
              </a:solidFill>
            </a:endParaRPr>
          </a:p>
        </p:txBody>
      </p:sp>
      <p:sp>
        <p:nvSpPr>
          <p:cNvPr id="27" name="Oval 26"/>
          <p:cNvSpPr/>
          <p:nvPr/>
        </p:nvSpPr>
        <p:spPr>
          <a:xfrm>
            <a:off x="6399776" y="5415206"/>
            <a:ext cx="420262" cy="420262"/>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Flowchart: Data 29"/>
          <p:cNvSpPr/>
          <p:nvPr/>
        </p:nvSpPr>
        <p:spPr>
          <a:xfrm flipH="1">
            <a:off x="803569" y="4044071"/>
            <a:ext cx="5212935" cy="1700495"/>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p:cNvSpPr txBox="1"/>
          <p:nvPr/>
        </p:nvSpPr>
        <p:spPr>
          <a:xfrm>
            <a:off x="1779503" y="4362364"/>
            <a:ext cx="3641095" cy="969496"/>
          </a:xfrm>
          <a:prstGeom prst="rect">
            <a:avLst/>
          </a:prstGeom>
          <a:noFill/>
        </p:spPr>
        <p:txBody>
          <a:bodyPr wrap="square" rtlCol="0">
            <a:spAutoFit/>
          </a:bodyPr>
          <a:lstStyle/>
          <a:p>
            <a:r>
              <a:rPr lang="en-GB" altLang="en-US" sz="1900" dirty="0">
                <a:solidFill>
                  <a:srgbClr val="01407D"/>
                </a:solidFill>
              </a:rPr>
              <a:t>Let’s travel to Africa to find </a:t>
            </a:r>
            <a:br>
              <a:rPr lang="en-GB" altLang="en-US" sz="1900" dirty="0">
                <a:solidFill>
                  <a:srgbClr val="01407D"/>
                </a:solidFill>
              </a:rPr>
            </a:br>
            <a:r>
              <a:rPr lang="en-GB" altLang="en-US" sz="1900" dirty="0">
                <a:solidFill>
                  <a:srgbClr val="01407D"/>
                </a:solidFill>
              </a:rPr>
              <a:t>out more about this amazing continent. </a:t>
            </a:r>
            <a:r>
              <a:rPr lang="en-GB" altLang="en-US" sz="1900" b="1" dirty="0">
                <a:solidFill>
                  <a:srgbClr val="643C90"/>
                </a:solidFill>
              </a:rPr>
              <a:t>To the </a:t>
            </a:r>
            <a:r>
              <a:rPr lang="en-GB" altLang="en-US" sz="1900" b="1" dirty="0" err="1">
                <a:solidFill>
                  <a:srgbClr val="643C90"/>
                </a:solidFill>
              </a:rPr>
              <a:t>Vroomster</a:t>
            </a:r>
            <a:r>
              <a:rPr lang="en-GB" altLang="en-US" sz="1900" b="1" dirty="0">
                <a:solidFill>
                  <a:srgbClr val="643C90"/>
                </a:solidFill>
              </a:rPr>
              <a:t>!</a:t>
            </a:r>
            <a:endParaRPr lang="en-GB" sz="1900" b="1" dirty="0">
              <a:solidFill>
                <a:srgbClr val="643C90"/>
              </a:solidFill>
            </a:endParaRPr>
          </a:p>
        </p:txBody>
      </p:sp>
    </p:spTree>
    <p:extLst>
      <p:ext uri="{BB962C8B-B14F-4D97-AF65-F5344CB8AC3E}">
        <p14:creationId xmlns:p14="http://schemas.microsoft.com/office/powerpoint/2010/main" val="70457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500" fill="hold"/>
                                        <p:tgtEl>
                                          <p:spTgt spid="23"/>
                                        </p:tgtEl>
                                        <p:attrNameLst>
                                          <p:attrName>ppt_w</p:attrName>
                                        </p:attrNameLst>
                                      </p:cBhvr>
                                      <p:tavLst>
                                        <p:tav tm="0">
                                          <p:val>
                                            <p:fltVal val="0"/>
                                          </p:val>
                                        </p:tav>
                                        <p:tav tm="100000">
                                          <p:val>
                                            <p:strVal val="#ppt_w"/>
                                          </p:val>
                                        </p:tav>
                                      </p:tavLst>
                                    </p:anim>
                                    <p:anim calcmode="lin" valueType="num">
                                      <p:cBhvr>
                                        <p:cTn id="8" dur="1500" fill="hold"/>
                                        <p:tgtEl>
                                          <p:spTgt spid="23"/>
                                        </p:tgtEl>
                                        <p:attrNameLst>
                                          <p:attrName>ppt_h</p:attrName>
                                        </p:attrNameLst>
                                      </p:cBhvr>
                                      <p:tavLst>
                                        <p:tav tm="0">
                                          <p:val>
                                            <p:fltVal val="0"/>
                                          </p:val>
                                        </p:tav>
                                        <p:tav tm="100000">
                                          <p:val>
                                            <p:strVal val="#ppt_h"/>
                                          </p:val>
                                        </p:tav>
                                      </p:tavLst>
                                    </p:anim>
                                    <p:animEffect transition="in" filter="fade">
                                      <p:cBhvr>
                                        <p:cTn id="9" dur="1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500" fill="hold"/>
                                        <p:tgtEl>
                                          <p:spTgt spid="24"/>
                                        </p:tgtEl>
                                        <p:attrNameLst>
                                          <p:attrName>ppt_w</p:attrName>
                                        </p:attrNameLst>
                                      </p:cBhvr>
                                      <p:tavLst>
                                        <p:tav tm="0">
                                          <p:val>
                                            <p:fltVal val="0"/>
                                          </p:val>
                                        </p:tav>
                                        <p:tav tm="100000">
                                          <p:val>
                                            <p:strVal val="#ppt_w"/>
                                          </p:val>
                                        </p:tav>
                                      </p:tavLst>
                                    </p:anim>
                                    <p:anim calcmode="lin" valueType="num">
                                      <p:cBhvr>
                                        <p:cTn id="13" dur="1500" fill="hold"/>
                                        <p:tgtEl>
                                          <p:spTgt spid="24"/>
                                        </p:tgtEl>
                                        <p:attrNameLst>
                                          <p:attrName>ppt_h</p:attrName>
                                        </p:attrNameLst>
                                      </p:cBhvr>
                                      <p:tavLst>
                                        <p:tav tm="0">
                                          <p:val>
                                            <p:fltVal val="0"/>
                                          </p:val>
                                        </p:tav>
                                        <p:tav tm="100000">
                                          <p:val>
                                            <p:strVal val="#ppt_h"/>
                                          </p:val>
                                        </p:tav>
                                      </p:tavLst>
                                    </p:anim>
                                    <p:animEffect transition="in" filter="fade">
                                      <p:cBhvr>
                                        <p:cTn id="14" dur="1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500" fill="hold"/>
                                        <p:tgtEl>
                                          <p:spTgt spid="25"/>
                                        </p:tgtEl>
                                        <p:attrNameLst>
                                          <p:attrName>ppt_w</p:attrName>
                                        </p:attrNameLst>
                                      </p:cBhvr>
                                      <p:tavLst>
                                        <p:tav tm="0">
                                          <p:val>
                                            <p:fltVal val="0"/>
                                          </p:val>
                                        </p:tav>
                                        <p:tav tm="100000">
                                          <p:val>
                                            <p:strVal val="#ppt_w"/>
                                          </p:val>
                                        </p:tav>
                                      </p:tavLst>
                                    </p:anim>
                                    <p:anim calcmode="lin" valueType="num">
                                      <p:cBhvr>
                                        <p:cTn id="18" dur="1500" fill="hold"/>
                                        <p:tgtEl>
                                          <p:spTgt spid="25"/>
                                        </p:tgtEl>
                                        <p:attrNameLst>
                                          <p:attrName>ppt_h</p:attrName>
                                        </p:attrNameLst>
                                      </p:cBhvr>
                                      <p:tavLst>
                                        <p:tav tm="0">
                                          <p:val>
                                            <p:fltVal val="0"/>
                                          </p:val>
                                        </p:tav>
                                        <p:tav tm="100000">
                                          <p:val>
                                            <p:strVal val="#ppt_h"/>
                                          </p:val>
                                        </p:tav>
                                      </p:tavLst>
                                    </p:anim>
                                    <p:animEffect transition="in" filter="fade">
                                      <p:cBhvr>
                                        <p:cTn id="19" dur="1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1500" fill="hold"/>
                                        <p:tgtEl>
                                          <p:spTgt spid="26"/>
                                        </p:tgtEl>
                                        <p:attrNameLst>
                                          <p:attrName>ppt_w</p:attrName>
                                        </p:attrNameLst>
                                      </p:cBhvr>
                                      <p:tavLst>
                                        <p:tav tm="0">
                                          <p:val>
                                            <p:fltVal val="0"/>
                                          </p:val>
                                        </p:tav>
                                        <p:tav tm="100000">
                                          <p:val>
                                            <p:strVal val="#ppt_w"/>
                                          </p:val>
                                        </p:tav>
                                      </p:tavLst>
                                    </p:anim>
                                    <p:anim calcmode="lin" valueType="num">
                                      <p:cBhvr>
                                        <p:cTn id="23" dur="1500" fill="hold"/>
                                        <p:tgtEl>
                                          <p:spTgt spid="26"/>
                                        </p:tgtEl>
                                        <p:attrNameLst>
                                          <p:attrName>ppt_h</p:attrName>
                                        </p:attrNameLst>
                                      </p:cBhvr>
                                      <p:tavLst>
                                        <p:tav tm="0">
                                          <p:val>
                                            <p:fltVal val="0"/>
                                          </p:val>
                                        </p:tav>
                                        <p:tav tm="100000">
                                          <p:val>
                                            <p:strVal val="#ppt_h"/>
                                          </p:val>
                                        </p:tav>
                                      </p:tavLst>
                                    </p:anim>
                                    <p:animEffect transition="in" filter="fade">
                                      <p:cBhvr>
                                        <p:cTn id="24" dur="15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500" fill="hold"/>
                                        <p:tgtEl>
                                          <p:spTgt spid="27"/>
                                        </p:tgtEl>
                                        <p:attrNameLst>
                                          <p:attrName>ppt_w</p:attrName>
                                        </p:attrNameLst>
                                      </p:cBhvr>
                                      <p:tavLst>
                                        <p:tav tm="0">
                                          <p:val>
                                            <p:fltVal val="0"/>
                                          </p:val>
                                        </p:tav>
                                        <p:tav tm="100000">
                                          <p:val>
                                            <p:strVal val="#ppt_w"/>
                                          </p:val>
                                        </p:tav>
                                      </p:tavLst>
                                    </p:anim>
                                    <p:anim calcmode="lin" valueType="num">
                                      <p:cBhvr>
                                        <p:cTn id="28" dur="1500" fill="hold"/>
                                        <p:tgtEl>
                                          <p:spTgt spid="27"/>
                                        </p:tgtEl>
                                        <p:attrNameLst>
                                          <p:attrName>ppt_h</p:attrName>
                                        </p:attrNameLst>
                                      </p:cBhvr>
                                      <p:tavLst>
                                        <p:tav tm="0">
                                          <p:val>
                                            <p:fltVal val="0"/>
                                          </p:val>
                                        </p:tav>
                                        <p:tav tm="100000">
                                          <p:val>
                                            <p:strVal val="#ppt_h"/>
                                          </p:val>
                                        </p:tav>
                                      </p:tavLst>
                                    </p:anim>
                                    <p:animEffect transition="in" filter="fade">
                                      <p:cBhvr>
                                        <p:cTn id="29" dur="1500"/>
                                        <p:tgtEl>
                                          <p:spTgt spid="2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1500" fill="hold"/>
                                        <p:tgtEl>
                                          <p:spTgt spid="28"/>
                                        </p:tgtEl>
                                        <p:attrNameLst>
                                          <p:attrName>ppt_w</p:attrName>
                                        </p:attrNameLst>
                                      </p:cBhvr>
                                      <p:tavLst>
                                        <p:tav tm="0">
                                          <p:val>
                                            <p:fltVal val="0"/>
                                          </p:val>
                                        </p:tav>
                                        <p:tav tm="100000">
                                          <p:val>
                                            <p:strVal val="#ppt_w"/>
                                          </p:val>
                                        </p:tav>
                                      </p:tavLst>
                                    </p:anim>
                                    <p:anim calcmode="lin" valueType="num">
                                      <p:cBhvr>
                                        <p:cTn id="33" dur="1500" fill="hold"/>
                                        <p:tgtEl>
                                          <p:spTgt spid="28"/>
                                        </p:tgtEl>
                                        <p:attrNameLst>
                                          <p:attrName>ppt_h</p:attrName>
                                        </p:attrNameLst>
                                      </p:cBhvr>
                                      <p:tavLst>
                                        <p:tav tm="0">
                                          <p:val>
                                            <p:fltVal val="0"/>
                                          </p:val>
                                        </p:tav>
                                        <p:tav tm="100000">
                                          <p:val>
                                            <p:strVal val="#ppt_h"/>
                                          </p:val>
                                        </p:tav>
                                      </p:tavLst>
                                    </p:anim>
                                    <p:animEffect transition="in" filter="fade">
                                      <p:cBhvr>
                                        <p:cTn id="34" dur="1500"/>
                                        <p:tgtEl>
                                          <p:spTgt spid="28"/>
                                        </p:tgtEl>
                                      </p:cBhvr>
                                    </p:animEffect>
                                  </p:childTnLst>
                                </p:cTn>
                              </p:par>
                              <p:par>
                                <p:cTn id="35" presetID="2" presetClass="entr" presetSubtype="4"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P spid="25" grpId="0" animBg="1"/>
      <p:bldP spid="24" grpId="0" animBg="1"/>
      <p:bldP spid="23" grpId="0" animBg="1"/>
      <p:bldP spid="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Africa</a:t>
            </a:r>
          </a:p>
        </p:txBody>
      </p:sp>
      <p:sp>
        <p:nvSpPr>
          <p:cNvPr id="4" name="Pentagon 3"/>
          <p:cNvSpPr/>
          <p:nvPr/>
        </p:nvSpPr>
        <p:spPr>
          <a:xfrm>
            <a:off x="2105637" y="1485318"/>
            <a:ext cx="5471554" cy="3036813"/>
          </a:xfrm>
          <a:prstGeom prst="homePlate">
            <a:avLst>
              <a:gd name="adj" fmla="val 47114"/>
            </a:avLst>
          </a:prstGeom>
          <a:gradFill>
            <a:gsLst>
              <a:gs pos="0">
                <a:srgbClr val="01407D"/>
              </a:gs>
              <a:gs pos="98230">
                <a:srgbClr val="01407D"/>
              </a:gs>
              <a:gs pos="68000">
                <a:srgbClr val="643C90"/>
              </a:gs>
              <a:gs pos="33000">
                <a:srgbClr val="643C90"/>
              </a:gs>
            </a:gsLst>
            <a:lin ang="5400000" scaled="1"/>
          </a:gra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219" y="1065402"/>
            <a:ext cx="2287998" cy="4995644"/>
          </a:xfrm>
          <a:prstGeom prst="rect">
            <a:avLst/>
          </a:prstGeom>
        </p:spPr>
      </p:pic>
      <p:grpSp>
        <p:nvGrpSpPr>
          <p:cNvPr id="9" name="Group 8"/>
          <p:cNvGrpSpPr/>
          <p:nvPr/>
        </p:nvGrpSpPr>
        <p:grpSpPr>
          <a:xfrm>
            <a:off x="6526634" y="1510951"/>
            <a:ext cx="1409351" cy="2985546"/>
            <a:chOff x="6451133" y="2274350"/>
            <a:chExt cx="1409351" cy="2985546"/>
          </a:xfrm>
        </p:grpSpPr>
        <p:cxnSp>
          <p:nvCxnSpPr>
            <p:cNvPr id="7" name="Straight Connector 6"/>
            <p:cNvCxnSpPr/>
            <p:nvPr/>
          </p:nvCxnSpPr>
          <p:spPr>
            <a:xfrm>
              <a:off x="6451133" y="2274350"/>
              <a:ext cx="1409351" cy="1492773"/>
            </a:xfrm>
            <a:prstGeom prst="line">
              <a:avLst/>
            </a:prstGeom>
            <a:ln w="190500" cap="rnd">
              <a:solidFill>
                <a:srgbClr val="01407D"/>
              </a:solidFill>
              <a:roun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a:off x="6451133" y="3767123"/>
              <a:ext cx="1409351" cy="1492773"/>
            </a:xfrm>
            <a:prstGeom prst="line">
              <a:avLst/>
            </a:prstGeom>
            <a:ln w="190500" cap="rnd">
              <a:solidFill>
                <a:srgbClr val="01407D"/>
              </a:solidFill>
              <a:round/>
            </a:ln>
          </p:spPr>
          <p:style>
            <a:lnRef idx="1">
              <a:schemeClr val="accent1"/>
            </a:lnRef>
            <a:fillRef idx="0">
              <a:schemeClr val="accent1"/>
            </a:fillRef>
            <a:effectRef idx="0">
              <a:schemeClr val="accent1"/>
            </a:effectRef>
            <a:fontRef idx="minor">
              <a:schemeClr val="tx1"/>
            </a:fontRef>
          </p:style>
        </p:cxnSp>
      </p:grpSp>
      <p:grpSp>
        <p:nvGrpSpPr>
          <p:cNvPr id="10" name="Group 9"/>
          <p:cNvGrpSpPr/>
          <p:nvPr/>
        </p:nvGrpSpPr>
        <p:grpSpPr>
          <a:xfrm>
            <a:off x="6948016" y="1510951"/>
            <a:ext cx="1409351" cy="2985546"/>
            <a:chOff x="6451133" y="2274350"/>
            <a:chExt cx="1409351" cy="2985546"/>
          </a:xfrm>
        </p:grpSpPr>
        <p:cxnSp>
          <p:nvCxnSpPr>
            <p:cNvPr id="11" name="Straight Connector 10"/>
            <p:cNvCxnSpPr/>
            <p:nvPr/>
          </p:nvCxnSpPr>
          <p:spPr>
            <a:xfrm>
              <a:off x="6451133" y="2274350"/>
              <a:ext cx="1409351" cy="1492773"/>
            </a:xfrm>
            <a:prstGeom prst="line">
              <a:avLst/>
            </a:prstGeom>
            <a:ln w="190500" cap="rnd">
              <a:solidFill>
                <a:srgbClr val="01407D"/>
              </a:solidFill>
              <a:roun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6451133" y="3767123"/>
              <a:ext cx="1409351" cy="1492773"/>
            </a:xfrm>
            <a:prstGeom prst="line">
              <a:avLst/>
            </a:prstGeom>
            <a:ln w="190500" cap="rnd">
              <a:solidFill>
                <a:srgbClr val="01407D"/>
              </a:solidFill>
              <a:round/>
            </a:ln>
          </p:spPr>
          <p:style>
            <a:lnRef idx="1">
              <a:schemeClr val="accent1"/>
            </a:lnRef>
            <a:fillRef idx="0">
              <a:schemeClr val="accent1"/>
            </a:fillRef>
            <a:effectRef idx="0">
              <a:schemeClr val="accent1"/>
            </a:effectRef>
            <a:fontRef idx="minor">
              <a:schemeClr val="tx1"/>
            </a:fontRef>
          </p:style>
        </p:cxnSp>
      </p:grpSp>
      <p:sp>
        <p:nvSpPr>
          <p:cNvPr id="13" name="TextBox 12"/>
          <p:cNvSpPr txBox="1"/>
          <p:nvPr/>
        </p:nvSpPr>
        <p:spPr>
          <a:xfrm>
            <a:off x="3138627" y="2499447"/>
            <a:ext cx="3919659" cy="1200329"/>
          </a:xfrm>
          <a:prstGeom prst="rect">
            <a:avLst/>
          </a:prstGeom>
          <a:noFill/>
        </p:spPr>
        <p:txBody>
          <a:bodyPr wrap="square" rtlCol="0">
            <a:spAutoFit/>
          </a:bodyPr>
          <a:lstStyle/>
          <a:p>
            <a:r>
              <a:rPr lang="en-GB" altLang="en-US" dirty="0">
                <a:solidFill>
                  <a:schemeClr val="bg1"/>
                </a:solidFill>
              </a:rPr>
              <a:t>Today, we are going to be learning about the continent of Africa. Tell your partner anything you already know about Africa.</a:t>
            </a:r>
            <a:endParaRPr lang="en-GB" dirty="0"/>
          </a:p>
        </p:txBody>
      </p:sp>
      <p:sp>
        <p:nvSpPr>
          <p:cNvPr id="15" name="Rounded Rectangle 14"/>
          <p:cNvSpPr/>
          <p:nvPr/>
        </p:nvSpPr>
        <p:spPr>
          <a:xfrm>
            <a:off x="2237191" y="4891013"/>
            <a:ext cx="4660088" cy="755009"/>
          </a:xfrm>
          <a:prstGeom prst="roundRect">
            <a:avLst>
              <a:gd name="adj" fmla="val 50000"/>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u="sng" dirty="0">
                <a:solidFill>
                  <a:schemeClr val="bg1"/>
                </a:solidFill>
              </a:rPr>
              <a:t>Here’s </a:t>
            </a:r>
            <a:r>
              <a:rPr lang="en-GB" altLang="en-US" u="sng" dirty="0" err="1">
                <a:solidFill>
                  <a:schemeClr val="bg1"/>
                </a:solidFill>
              </a:rPr>
              <a:t>Ubercorn</a:t>
            </a:r>
            <a:r>
              <a:rPr lang="en-GB" altLang="en-US" u="sng" dirty="0">
                <a:solidFill>
                  <a:schemeClr val="bg1"/>
                </a:solidFill>
              </a:rPr>
              <a:t> with some Funky Facts.</a:t>
            </a:r>
          </a:p>
        </p:txBody>
      </p:sp>
      <p:cxnSp>
        <p:nvCxnSpPr>
          <p:cNvPr id="20" name="Elbow Connector 19"/>
          <p:cNvCxnSpPr/>
          <p:nvPr/>
        </p:nvCxnSpPr>
        <p:spPr>
          <a:xfrm>
            <a:off x="6855195" y="5268517"/>
            <a:ext cx="1794535" cy="792529"/>
          </a:xfrm>
          <a:prstGeom prst="bentConnector3">
            <a:avLst>
              <a:gd name="adj1" fmla="val 52164"/>
            </a:avLst>
          </a:prstGeom>
          <a:ln w="76200" cap="sq">
            <a:solidFill>
              <a:srgbClr val="01407D"/>
            </a:solidFill>
            <a:round/>
            <a:headEnd type="oval"/>
            <a:tailEnd type="none"/>
          </a:ln>
        </p:spPr>
        <p:style>
          <a:lnRef idx="1">
            <a:schemeClr val="accent1"/>
          </a:lnRef>
          <a:fillRef idx="0">
            <a:schemeClr val="accent1"/>
          </a:fillRef>
          <a:effectRef idx="0">
            <a:schemeClr val="accent1"/>
          </a:effectRef>
          <a:fontRef idx="minor">
            <a:schemeClr val="tx1"/>
          </a:fontRef>
        </p:style>
      </p:cxnSp>
      <p:sp>
        <p:nvSpPr>
          <p:cNvPr id="35" name="Rectangle 34">
            <a:hlinkClick r:id="rId3"/>
          </p:cNvPr>
          <p:cNvSpPr/>
          <p:nvPr/>
        </p:nvSpPr>
        <p:spPr>
          <a:xfrm>
            <a:off x="2466975" y="5071067"/>
            <a:ext cx="4238625" cy="4439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12387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100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1500"/>
                                        <p:tgtEl>
                                          <p:spTgt spid="20"/>
                                        </p:tgtEl>
                                      </p:cBhvr>
                                    </p:animEffect>
                                  </p:childTnLst>
                                </p:cTn>
                              </p:par>
                              <p:par>
                                <p:cTn id="8" presetID="2" presetClass="entr" presetSubtype="8" fill="hold" nodeType="withEffect">
                                  <p:stCondLst>
                                    <p:cond delay="50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0-#ppt_w/2"/>
                                          </p:val>
                                        </p:tav>
                                        <p:tav tm="100000">
                                          <p:val>
                                            <p:strVal val="#ppt_x"/>
                                          </p:val>
                                        </p:tav>
                                      </p:tavLst>
                                    </p:anim>
                                    <p:anim calcmode="lin" valueType="num">
                                      <p:cBhvr additive="base">
                                        <p:cTn id="11" dur="1000" fill="hold"/>
                                        <p:tgtEl>
                                          <p:spTgt spid="9"/>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1000" fill="hold"/>
                                        <p:tgtEl>
                                          <p:spTgt spid="10"/>
                                        </p:tgtEl>
                                        <p:attrNameLst>
                                          <p:attrName>ppt_x</p:attrName>
                                        </p:attrNameLst>
                                      </p:cBhvr>
                                      <p:tavLst>
                                        <p:tav tm="0">
                                          <p:val>
                                            <p:strVal val="0-#ppt_w/2"/>
                                          </p:val>
                                        </p:tav>
                                        <p:tav tm="100000">
                                          <p:val>
                                            <p:strVal val="#ppt_x"/>
                                          </p:val>
                                        </p:tav>
                                      </p:tavLst>
                                    </p:anim>
                                    <p:anim calcmode="lin" valueType="num">
                                      <p:cBhvr additive="base">
                                        <p:cTn id="15" dur="10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46"/>
          <p:cNvGrpSpPr/>
          <p:nvPr/>
        </p:nvGrpSpPr>
        <p:grpSpPr>
          <a:xfrm>
            <a:off x="2505075" y="1493094"/>
            <a:ext cx="4821173" cy="1440606"/>
            <a:chOff x="2505075" y="1388319"/>
            <a:chExt cx="4821173" cy="1440606"/>
          </a:xfrm>
        </p:grpSpPr>
        <p:sp>
          <p:nvSpPr>
            <p:cNvPr id="45" name="Freeform 44"/>
            <p:cNvSpPr/>
            <p:nvPr/>
          </p:nvSpPr>
          <p:spPr>
            <a:xfrm>
              <a:off x="2505075" y="1388319"/>
              <a:ext cx="4810125" cy="1440606"/>
            </a:xfrm>
            <a:custGeom>
              <a:avLst/>
              <a:gdLst>
                <a:gd name="connsiteX0" fmla="*/ 0 w 4810125"/>
                <a:gd name="connsiteY0" fmla="*/ 1383456 h 1440606"/>
                <a:gd name="connsiteX1" fmla="*/ 962025 w 4810125"/>
                <a:gd name="connsiteY1" fmla="*/ 669081 h 1440606"/>
                <a:gd name="connsiteX2" fmla="*/ 2047875 w 4810125"/>
                <a:gd name="connsiteY2" fmla="*/ 783381 h 1440606"/>
                <a:gd name="connsiteX3" fmla="*/ 3314700 w 4810125"/>
                <a:gd name="connsiteY3" fmla="*/ 69006 h 1440606"/>
                <a:gd name="connsiteX4" fmla="*/ 4152900 w 4810125"/>
                <a:gd name="connsiteY4" fmla="*/ 183306 h 1440606"/>
                <a:gd name="connsiteX5" fmla="*/ 4810125 w 4810125"/>
                <a:gd name="connsiteY5" fmla="*/ 1440606 h 14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125" h="1440606">
                  <a:moveTo>
                    <a:pt x="0" y="1383456"/>
                  </a:moveTo>
                  <a:cubicBezTo>
                    <a:pt x="310356" y="1076274"/>
                    <a:pt x="620713" y="769093"/>
                    <a:pt x="962025" y="669081"/>
                  </a:cubicBezTo>
                  <a:cubicBezTo>
                    <a:pt x="1303337" y="569069"/>
                    <a:pt x="1655763" y="883393"/>
                    <a:pt x="2047875" y="783381"/>
                  </a:cubicBezTo>
                  <a:cubicBezTo>
                    <a:pt x="2439988" y="683368"/>
                    <a:pt x="2963863" y="169018"/>
                    <a:pt x="3314700" y="69006"/>
                  </a:cubicBezTo>
                  <a:cubicBezTo>
                    <a:pt x="3665537" y="-31006"/>
                    <a:pt x="3903663" y="-45294"/>
                    <a:pt x="4152900" y="183306"/>
                  </a:cubicBezTo>
                  <a:cubicBezTo>
                    <a:pt x="4402138" y="411906"/>
                    <a:pt x="4606131" y="926256"/>
                    <a:pt x="4810125" y="1440606"/>
                  </a:cubicBezTo>
                </a:path>
              </a:pathLst>
            </a:custGeom>
            <a:noFill/>
            <a:ln w="1905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Freeform 45"/>
            <p:cNvSpPr/>
            <p:nvPr/>
          </p:nvSpPr>
          <p:spPr>
            <a:xfrm>
              <a:off x="2516123" y="1388319"/>
              <a:ext cx="4810125" cy="1440606"/>
            </a:xfrm>
            <a:custGeom>
              <a:avLst/>
              <a:gdLst>
                <a:gd name="connsiteX0" fmla="*/ 0 w 4810125"/>
                <a:gd name="connsiteY0" fmla="*/ 1383456 h 1440606"/>
                <a:gd name="connsiteX1" fmla="*/ 962025 w 4810125"/>
                <a:gd name="connsiteY1" fmla="*/ 669081 h 1440606"/>
                <a:gd name="connsiteX2" fmla="*/ 2047875 w 4810125"/>
                <a:gd name="connsiteY2" fmla="*/ 783381 h 1440606"/>
                <a:gd name="connsiteX3" fmla="*/ 3314700 w 4810125"/>
                <a:gd name="connsiteY3" fmla="*/ 69006 h 1440606"/>
                <a:gd name="connsiteX4" fmla="*/ 4152900 w 4810125"/>
                <a:gd name="connsiteY4" fmla="*/ 183306 h 1440606"/>
                <a:gd name="connsiteX5" fmla="*/ 4810125 w 4810125"/>
                <a:gd name="connsiteY5" fmla="*/ 1440606 h 14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125" h="1440606">
                  <a:moveTo>
                    <a:pt x="0" y="1383456"/>
                  </a:moveTo>
                  <a:cubicBezTo>
                    <a:pt x="310356" y="1076274"/>
                    <a:pt x="620713" y="769093"/>
                    <a:pt x="962025" y="669081"/>
                  </a:cubicBezTo>
                  <a:cubicBezTo>
                    <a:pt x="1303337" y="569069"/>
                    <a:pt x="1655763" y="883393"/>
                    <a:pt x="2047875" y="783381"/>
                  </a:cubicBezTo>
                  <a:cubicBezTo>
                    <a:pt x="2439988" y="683368"/>
                    <a:pt x="2963863" y="169018"/>
                    <a:pt x="3314700" y="69006"/>
                  </a:cubicBezTo>
                  <a:cubicBezTo>
                    <a:pt x="3665537" y="-31006"/>
                    <a:pt x="3903663" y="-45294"/>
                    <a:pt x="4152900" y="183306"/>
                  </a:cubicBezTo>
                  <a:cubicBezTo>
                    <a:pt x="4402138" y="411906"/>
                    <a:pt x="4606131" y="926256"/>
                    <a:pt x="4810125" y="1440606"/>
                  </a:cubicBez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8" name="Rounded Rectangle 27"/>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0070C0"/>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1" name="Picture 50"/>
          <p:cNvPicPr>
            <a:picLocks noChangeAspect="1"/>
          </p:cNvPicPr>
          <p:nvPr/>
        </p:nvPicPr>
        <p:blipFill rotWithShape="1">
          <a:blip r:embed="rId2"/>
          <a:srcRect l="68561" t="14577" r="6521" b="14629"/>
          <a:stretch/>
        </p:blipFill>
        <p:spPr>
          <a:xfrm rot="5400000">
            <a:off x="3729052" y="1467329"/>
            <a:ext cx="1634293" cy="8262147"/>
          </a:xfrm>
          <a:prstGeom prst="rect">
            <a:avLst/>
          </a:prstGeom>
        </p:spPr>
      </p:pic>
      <p:grpSp>
        <p:nvGrpSpPr>
          <p:cNvPr id="44" name="Group 43"/>
          <p:cNvGrpSpPr/>
          <p:nvPr/>
        </p:nvGrpSpPr>
        <p:grpSpPr>
          <a:xfrm>
            <a:off x="2437317" y="2991119"/>
            <a:ext cx="4904399" cy="2287218"/>
            <a:chOff x="2362200" y="3686175"/>
            <a:chExt cx="4904399" cy="2287218"/>
          </a:xfrm>
        </p:grpSpPr>
        <p:sp>
          <p:nvSpPr>
            <p:cNvPr id="42" name="Freeform 41"/>
            <p:cNvSpPr/>
            <p:nvPr/>
          </p:nvSpPr>
          <p:spPr>
            <a:xfrm>
              <a:off x="2362200" y="3686175"/>
              <a:ext cx="4895850" cy="2287218"/>
            </a:xfrm>
            <a:custGeom>
              <a:avLst/>
              <a:gdLst>
                <a:gd name="connsiteX0" fmla="*/ 0 w 4895850"/>
                <a:gd name="connsiteY0" fmla="*/ 2124075 h 2287218"/>
                <a:gd name="connsiteX1" fmla="*/ 1057275 w 4895850"/>
                <a:gd name="connsiteY1" fmla="*/ 2171700 h 2287218"/>
                <a:gd name="connsiteX2" fmla="*/ 1847850 w 4895850"/>
                <a:gd name="connsiteY2" fmla="*/ 819150 h 2287218"/>
                <a:gd name="connsiteX3" fmla="*/ 2543175 w 4895850"/>
                <a:gd name="connsiteY3" fmla="*/ 695325 h 2287218"/>
                <a:gd name="connsiteX4" fmla="*/ 3790950 w 4895850"/>
                <a:gd name="connsiteY4" fmla="*/ 1704975 h 2287218"/>
                <a:gd name="connsiteX5" fmla="*/ 4895850 w 4895850"/>
                <a:gd name="connsiteY5" fmla="*/ 0 h 2287218"/>
                <a:gd name="connsiteX6" fmla="*/ 4895850 w 4895850"/>
                <a:gd name="connsiteY6" fmla="*/ 0 h 228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5850" h="2287218">
                  <a:moveTo>
                    <a:pt x="0" y="2124075"/>
                  </a:moveTo>
                  <a:cubicBezTo>
                    <a:pt x="374650" y="2256631"/>
                    <a:pt x="749300" y="2389188"/>
                    <a:pt x="1057275" y="2171700"/>
                  </a:cubicBezTo>
                  <a:cubicBezTo>
                    <a:pt x="1365250" y="1954212"/>
                    <a:pt x="1600200" y="1065212"/>
                    <a:pt x="1847850" y="819150"/>
                  </a:cubicBezTo>
                  <a:cubicBezTo>
                    <a:pt x="2095500" y="573088"/>
                    <a:pt x="2219325" y="547688"/>
                    <a:pt x="2543175" y="695325"/>
                  </a:cubicBezTo>
                  <a:cubicBezTo>
                    <a:pt x="2867025" y="842962"/>
                    <a:pt x="3398837" y="1820863"/>
                    <a:pt x="3790950" y="1704975"/>
                  </a:cubicBezTo>
                  <a:cubicBezTo>
                    <a:pt x="4183063" y="1589087"/>
                    <a:pt x="4895850" y="0"/>
                    <a:pt x="4895850" y="0"/>
                  </a:cubicBezTo>
                  <a:lnTo>
                    <a:pt x="4895850" y="0"/>
                  </a:lnTo>
                </a:path>
              </a:pathLst>
            </a:custGeom>
            <a:noFill/>
            <a:ln w="1905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Freeform 42"/>
            <p:cNvSpPr/>
            <p:nvPr/>
          </p:nvSpPr>
          <p:spPr>
            <a:xfrm>
              <a:off x="2370749" y="3686175"/>
              <a:ext cx="4895850" cy="2287218"/>
            </a:xfrm>
            <a:custGeom>
              <a:avLst/>
              <a:gdLst>
                <a:gd name="connsiteX0" fmla="*/ 0 w 4895850"/>
                <a:gd name="connsiteY0" fmla="*/ 2124075 h 2287218"/>
                <a:gd name="connsiteX1" fmla="*/ 1057275 w 4895850"/>
                <a:gd name="connsiteY1" fmla="*/ 2171700 h 2287218"/>
                <a:gd name="connsiteX2" fmla="*/ 1847850 w 4895850"/>
                <a:gd name="connsiteY2" fmla="*/ 819150 h 2287218"/>
                <a:gd name="connsiteX3" fmla="*/ 2543175 w 4895850"/>
                <a:gd name="connsiteY3" fmla="*/ 695325 h 2287218"/>
                <a:gd name="connsiteX4" fmla="*/ 3790950 w 4895850"/>
                <a:gd name="connsiteY4" fmla="*/ 1704975 h 2287218"/>
                <a:gd name="connsiteX5" fmla="*/ 4895850 w 4895850"/>
                <a:gd name="connsiteY5" fmla="*/ 0 h 2287218"/>
                <a:gd name="connsiteX6" fmla="*/ 4895850 w 4895850"/>
                <a:gd name="connsiteY6" fmla="*/ 0 h 228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95850" h="2287218">
                  <a:moveTo>
                    <a:pt x="0" y="2124075"/>
                  </a:moveTo>
                  <a:cubicBezTo>
                    <a:pt x="374650" y="2256631"/>
                    <a:pt x="749300" y="2389188"/>
                    <a:pt x="1057275" y="2171700"/>
                  </a:cubicBezTo>
                  <a:cubicBezTo>
                    <a:pt x="1365250" y="1954212"/>
                    <a:pt x="1600200" y="1065212"/>
                    <a:pt x="1847850" y="819150"/>
                  </a:cubicBezTo>
                  <a:cubicBezTo>
                    <a:pt x="2095500" y="573088"/>
                    <a:pt x="2219325" y="547688"/>
                    <a:pt x="2543175" y="695325"/>
                  </a:cubicBezTo>
                  <a:cubicBezTo>
                    <a:pt x="2867025" y="842962"/>
                    <a:pt x="3398837" y="1820863"/>
                    <a:pt x="3790950" y="1704975"/>
                  </a:cubicBezTo>
                  <a:cubicBezTo>
                    <a:pt x="4183063" y="1589087"/>
                    <a:pt x="4895850" y="0"/>
                    <a:pt x="4895850" y="0"/>
                  </a:cubicBezTo>
                  <a:lnTo>
                    <a:pt x="4895850" y="0"/>
                  </a:ln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itle 1"/>
          <p:cNvSpPr>
            <a:spLocks noGrp="1"/>
          </p:cNvSpPr>
          <p:nvPr>
            <p:ph type="title"/>
          </p:nvPr>
        </p:nvSpPr>
        <p:spPr/>
        <p:txBody>
          <a:bodyPr/>
          <a:lstStyle/>
          <a:p>
            <a:r>
              <a:rPr lang="en-GB" dirty="0">
                <a:solidFill>
                  <a:srgbClr val="643C90"/>
                </a:solidFill>
              </a:rPr>
              <a:t>What Is a Landmark?</a:t>
            </a:r>
          </a:p>
        </p:txBody>
      </p:sp>
      <p:sp>
        <p:nvSpPr>
          <p:cNvPr id="25" name="Oval 24"/>
          <p:cNvSpPr/>
          <p:nvPr/>
        </p:nvSpPr>
        <p:spPr>
          <a:xfrm>
            <a:off x="6349552" y="3674621"/>
            <a:ext cx="1417320" cy="1417320"/>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p:cNvSpPr/>
          <p:nvPr/>
        </p:nvSpPr>
        <p:spPr>
          <a:xfrm>
            <a:off x="7691333" y="1995367"/>
            <a:ext cx="899901" cy="899901"/>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339" y="1473201"/>
            <a:ext cx="2941148" cy="4778272"/>
          </a:xfrm>
          <a:prstGeom prst="rect">
            <a:avLst/>
          </a:prstGeom>
        </p:spPr>
      </p:pic>
      <p:grpSp>
        <p:nvGrpSpPr>
          <p:cNvPr id="27" name="Group 26"/>
          <p:cNvGrpSpPr/>
          <p:nvPr/>
        </p:nvGrpSpPr>
        <p:grpSpPr>
          <a:xfrm>
            <a:off x="3557090" y="2157559"/>
            <a:ext cx="5137118" cy="1726167"/>
            <a:chOff x="3548544" y="2046465"/>
            <a:chExt cx="5137118" cy="1226036"/>
          </a:xfrm>
        </p:grpSpPr>
        <p:sp>
          <p:nvSpPr>
            <p:cNvPr id="18" name="Flowchart: Data 17"/>
            <p:cNvSpPr/>
            <p:nvPr/>
          </p:nvSpPr>
          <p:spPr>
            <a:xfrm>
              <a:off x="3709490" y="2190319"/>
              <a:ext cx="4513276" cy="1082182"/>
            </a:xfrm>
            <a:prstGeom prst="flowChartInputOutput">
              <a:avLst/>
            </a:prstGeom>
            <a:gradFill>
              <a:gsLst>
                <a:gs pos="52000">
                  <a:schemeClr val="accent1">
                    <a:lumMod val="5000"/>
                    <a:lumOff val="95000"/>
                  </a:schemeClr>
                </a:gs>
                <a:gs pos="0">
                  <a:schemeClr val="tx2">
                    <a:lumMod val="60000"/>
                    <a:lumOff val="40000"/>
                  </a:schemeClr>
                </a:gs>
                <a:gs pos="100000">
                  <a:schemeClr val="tx2">
                    <a:lumMod val="60000"/>
                    <a:lumOff val="40000"/>
                  </a:schemeClr>
                </a:gs>
              </a:gsLst>
              <a:lin ang="5400000" scaled="1"/>
            </a:gradFill>
            <a:ln w="76200" cap="rnd">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Flowchart: Data 6"/>
            <p:cNvSpPr/>
            <p:nvPr/>
          </p:nvSpPr>
          <p:spPr>
            <a:xfrm>
              <a:off x="3548544" y="2046465"/>
              <a:ext cx="4513276" cy="1082182"/>
            </a:xfrm>
            <a:prstGeom prst="flowChartInputOutput">
              <a:avLst/>
            </a:prstGeom>
            <a:solidFill>
              <a:schemeClr val="bg1"/>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sz="2100" dirty="0">
                  <a:solidFill>
                    <a:schemeClr val="tx1"/>
                  </a:solidFill>
                </a:rPr>
                <a:t>Can you remember what a landmark is?</a:t>
              </a:r>
              <a:endParaRPr lang="en-GB" sz="2100" dirty="0"/>
            </a:p>
          </p:txBody>
        </p:sp>
        <p:cxnSp>
          <p:nvCxnSpPr>
            <p:cNvPr id="9" name="Straight Connector 8"/>
            <p:cNvCxnSpPr/>
            <p:nvPr/>
          </p:nvCxnSpPr>
          <p:spPr>
            <a:xfrm>
              <a:off x="7682787" y="2474752"/>
              <a:ext cx="1002875" cy="0"/>
            </a:xfrm>
            <a:prstGeom prst="line">
              <a:avLst/>
            </a:prstGeom>
            <a:ln w="76200">
              <a:solidFill>
                <a:srgbClr val="01407D"/>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7442433" y="2786543"/>
              <a:ext cx="1243229" cy="0"/>
            </a:xfrm>
            <a:prstGeom prst="line">
              <a:avLst/>
            </a:prstGeom>
            <a:ln w="76200">
              <a:solidFill>
                <a:srgbClr val="01407D"/>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841505" y="2627153"/>
              <a:ext cx="844157"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7601151" y="2938944"/>
              <a:ext cx="1084511"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grpSp>
      <p:sp>
        <p:nvSpPr>
          <p:cNvPr id="26" name="Oval 25"/>
          <p:cNvSpPr/>
          <p:nvPr/>
        </p:nvSpPr>
        <p:spPr>
          <a:xfrm>
            <a:off x="5449651" y="5126189"/>
            <a:ext cx="899901" cy="899901"/>
          </a:xfrm>
          <a:prstGeom prst="ellipse">
            <a:avLst/>
          </a:prstGeom>
          <a:solidFill>
            <a:srgbClr val="643C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Oval 48"/>
          <p:cNvSpPr/>
          <p:nvPr/>
        </p:nvSpPr>
        <p:spPr>
          <a:xfrm>
            <a:off x="7629441" y="3776620"/>
            <a:ext cx="707940" cy="707940"/>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759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500"/>
                                        <p:tgtEl>
                                          <p:spTgt spid="44"/>
                                        </p:tgtEl>
                                      </p:cBhvr>
                                    </p:animEffect>
                                  </p:childTnLst>
                                </p:cTn>
                              </p:par>
                              <p:par>
                                <p:cTn id="12" presetID="10" presetClass="entr" presetSubtype="0" fill="hold" nodeType="withEffect">
                                  <p:stCondLst>
                                    <p:cond delay="0"/>
                                  </p:stCondLst>
                                  <p:childTnLst>
                                    <p:set>
                                      <p:cBhvr>
                                        <p:cTn id="13" dur="1" fill="hold">
                                          <p:stCondLst>
                                            <p:cond delay="0"/>
                                          </p:stCondLst>
                                        </p:cTn>
                                        <p:tgtEl>
                                          <p:spTgt spid="47"/>
                                        </p:tgtEl>
                                        <p:attrNameLst>
                                          <p:attrName>style.visibility</p:attrName>
                                        </p:attrNameLst>
                                      </p:cBhvr>
                                      <p:to>
                                        <p:strVal val="visible"/>
                                      </p:to>
                                    </p:set>
                                    <p:animEffect transition="in" filter="fade">
                                      <p:cBhvr>
                                        <p:cTn id="14" dur="500"/>
                                        <p:tgtEl>
                                          <p:spTgt spid="47"/>
                                        </p:tgtEl>
                                      </p:cBhvr>
                                    </p:animEffect>
                                  </p:childTnLst>
                                </p:cTn>
                              </p:par>
                              <p:par>
                                <p:cTn id="15" presetID="10"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p:cNvSpPr/>
          <p:nvPr/>
        </p:nvSpPr>
        <p:spPr>
          <a:xfrm>
            <a:off x="857250" y="1814986"/>
            <a:ext cx="6543675" cy="4057650"/>
          </a:xfrm>
          <a:prstGeom prst="roundRect">
            <a:avLst>
              <a:gd name="adj" fmla="val 1037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p:cNvSpPr>
            <a:spLocks noGrp="1"/>
          </p:cNvSpPr>
          <p:nvPr>
            <p:ph type="title"/>
          </p:nvPr>
        </p:nvSpPr>
        <p:spPr/>
        <p:txBody>
          <a:bodyPr/>
          <a:lstStyle/>
          <a:p>
            <a:r>
              <a:rPr lang="en-GB" dirty="0">
                <a:solidFill>
                  <a:srgbClr val="643C90"/>
                </a:solidFill>
              </a:rPr>
              <a:t>What Is a Landmark?</a:t>
            </a:r>
            <a:endParaRPr lang="en-GB" dirty="0"/>
          </a:p>
        </p:txBody>
      </p:sp>
      <p:sp>
        <p:nvSpPr>
          <p:cNvPr id="20" name="Freeform 19"/>
          <p:cNvSpPr/>
          <p:nvPr/>
        </p:nvSpPr>
        <p:spPr>
          <a:xfrm flipH="1">
            <a:off x="4673071" y="5083301"/>
            <a:ext cx="2571750" cy="923043"/>
          </a:xfrm>
          <a:custGeom>
            <a:avLst/>
            <a:gdLst>
              <a:gd name="connsiteX0" fmla="*/ 0 w 2571750"/>
              <a:gd name="connsiteY0" fmla="*/ 0 h 923043"/>
              <a:gd name="connsiteX1" fmla="*/ 2076792 w 2571750"/>
              <a:gd name="connsiteY1" fmla="*/ 0 h 923043"/>
              <a:gd name="connsiteX2" fmla="*/ 2571750 w 2571750"/>
              <a:gd name="connsiteY2" fmla="*/ 461522 h 923043"/>
              <a:gd name="connsiteX3" fmla="*/ 2076792 w 2571750"/>
              <a:gd name="connsiteY3" fmla="*/ 923043 h 923043"/>
              <a:gd name="connsiteX4" fmla="*/ 0 w 25717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1750" h="923043">
                <a:moveTo>
                  <a:pt x="0" y="0"/>
                </a:moveTo>
                <a:lnTo>
                  <a:pt x="2076792" y="0"/>
                </a:lnTo>
                <a:cubicBezTo>
                  <a:pt x="2350123" y="0"/>
                  <a:pt x="2571750" y="206616"/>
                  <a:pt x="2571750" y="461522"/>
                </a:cubicBezTo>
                <a:cubicBezTo>
                  <a:pt x="2571750" y="716427"/>
                  <a:pt x="2350123" y="923043"/>
                  <a:pt x="2076792" y="923043"/>
                </a:cubicBezTo>
                <a:lnTo>
                  <a:pt x="0" y="923043"/>
                </a:lnTo>
                <a:close/>
              </a:path>
            </a:pathLst>
          </a:custGeom>
          <a:solidFill>
            <a:srgbClr val="01407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815946" y="1593849"/>
            <a:ext cx="3785127" cy="4506273"/>
          </a:xfrm>
          <a:prstGeom prst="rect">
            <a:avLst/>
          </a:prstGeom>
        </p:spPr>
      </p:pic>
      <p:sp>
        <p:nvSpPr>
          <p:cNvPr id="13" name="TextBox 12"/>
          <p:cNvSpPr txBox="1"/>
          <p:nvPr/>
        </p:nvSpPr>
        <p:spPr>
          <a:xfrm>
            <a:off x="1266825" y="2899973"/>
            <a:ext cx="4181475" cy="1938992"/>
          </a:xfrm>
          <a:prstGeom prst="rect">
            <a:avLst/>
          </a:prstGeom>
          <a:noFill/>
        </p:spPr>
        <p:txBody>
          <a:bodyPr wrap="square" rtlCol="0">
            <a:spAutoFit/>
          </a:bodyPr>
          <a:lstStyle/>
          <a:p>
            <a:r>
              <a:rPr lang="en-GB" altLang="en-US" sz="2000" dirty="0">
                <a:solidFill>
                  <a:srgbClr val="013467"/>
                </a:solidFill>
              </a:rPr>
              <a:t>A landmark is something that stands out in an area. It could be a building, a bridge, a lake or river, a sculpture or something else. These places might be special because of their age or their size.</a:t>
            </a:r>
            <a:endParaRPr lang="en-GB" sz="2000" dirty="0">
              <a:solidFill>
                <a:srgbClr val="013467"/>
              </a:solidFill>
            </a:endParaRPr>
          </a:p>
        </p:txBody>
      </p:sp>
      <p:sp>
        <p:nvSpPr>
          <p:cNvPr id="24" name="Freeform 23"/>
          <p:cNvSpPr/>
          <p:nvPr/>
        </p:nvSpPr>
        <p:spPr>
          <a:xfrm>
            <a:off x="444498" y="1635145"/>
            <a:ext cx="2266950" cy="923043"/>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643C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3"/>
          <a:stretch>
            <a:fillRect/>
          </a:stretch>
        </p:blipFill>
        <p:spPr>
          <a:xfrm>
            <a:off x="4320358" y="4977031"/>
            <a:ext cx="813465" cy="814316"/>
          </a:xfrm>
          <a:prstGeom prst="rect">
            <a:avLst/>
          </a:prstGeom>
        </p:spPr>
      </p:pic>
      <p:pic>
        <p:nvPicPr>
          <p:cNvPr id="26" name="Picture 25"/>
          <p:cNvPicPr>
            <a:picLocks noChangeAspect="1"/>
          </p:cNvPicPr>
          <p:nvPr/>
        </p:nvPicPr>
        <p:blipFill>
          <a:blip r:embed="rId3"/>
          <a:stretch>
            <a:fillRect/>
          </a:stretch>
        </p:blipFill>
        <p:spPr>
          <a:xfrm rot="19696424">
            <a:off x="7291379" y="4536070"/>
            <a:ext cx="813465" cy="814316"/>
          </a:xfrm>
          <a:prstGeom prst="rect">
            <a:avLst/>
          </a:prstGeom>
        </p:spPr>
      </p:pic>
      <p:pic>
        <p:nvPicPr>
          <p:cNvPr id="27" name="Picture 26"/>
          <p:cNvPicPr>
            <a:picLocks noChangeAspect="1"/>
          </p:cNvPicPr>
          <p:nvPr/>
        </p:nvPicPr>
        <p:blipFill>
          <a:blip r:embed="rId3"/>
          <a:stretch>
            <a:fillRect/>
          </a:stretch>
        </p:blipFill>
        <p:spPr>
          <a:xfrm rot="19696424">
            <a:off x="2001962" y="1489683"/>
            <a:ext cx="874575" cy="875490"/>
          </a:xfrm>
          <a:prstGeom prst="rect">
            <a:avLst/>
          </a:prstGeom>
        </p:spPr>
      </p:pic>
    </p:spTree>
    <p:extLst>
      <p:ext uri="{BB962C8B-B14F-4D97-AF65-F5344CB8AC3E}">
        <p14:creationId xmlns:p14="http://schemas.microsoft.com/office/powerpoint/2010/main" val="177131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5"/>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26"/>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2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What Is a Landmark?</a:t>
            </a:r>
            <a:endParaRPr lang="en-GB" dirty="0"/>
          </a:p>
        </p:txBody>
      </p:sp>
      <p:sp>
        <p:nvSpPr>
          <p:cNvPr id="8" name="Rounded Rectangle 7"/>
          <p:cNvSpPr/>
          <p:nvPr/>
        </p:nvSpPr>
        <p:spPr>
          <a:xfrm>
            <a:off x="577359" y="1767859"/>
            <a:ext cx="7408401" cy="1401797"/>
          </a:xfrm>
          <a:prstGeom prst="roundRect">
            <a:avLst>
              <a:gd name="adj" fmla="val 616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44435" y="1811381"/>
            <a:ext cx="4711337" cy="1261884"/>
          </a:xfrm>
          <a:prstGeom prst="rect">
            <a:avLst/>
          </a:prstGeom>
          <a:noFill/>
        </p:spPr>
        <p:txBody>
          <a:bodyPr wrap="square" rtlCol="0">
            <a:spAutoFit/>
          </a:bodyPr>
          <a:lstStyle/>
          <a:p>
            <a:r>
              <a:rPr lang="en-GB" altLang="en-US" sz="1900" dirty="0">
                <a:solidFill>
                  <a:srgbClr val="232321"/>
                </a:solidFill>
              </a:rPr>
              <a:t>A landmark makes a place recognisable. This means you could look at a picture of a landmark and know straight away where it is. </a:t>
            </a:r>
          </a:p>
        </p:txBody>
      </p:sp>
      <p:grpSp>
        <p:nvGrpSpPr>
          <p:cNvPr id="7" name="Group 6"/>
          <p:cNvGrpSpPr/>
          <p:nvPr/>
        </p:nvGrpSpPr>
        <p:grpSpPr>
          <a:xfrm>
            <a:off x="5512533" y="1767859"/>
            <a:ext cx="2817153" cy="3303208"/>
            <a:chOff x="5355772" y="1767859"/>
            <a:chExt cx="2817153"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9" cy="3197541"/>
            </a:xfrm>
            <a:prstGeom prst="rect">
              <a:avLst/>
            </a:prstGeom>
            <a:ln w="28575">
              <a:noFill/>
            </a:ln>
          </p:spPr>
        </p:pic>
      </p:grpSp>
      <p:cxnSp>
        <p:nvCxnSpPr>
          <p:cNvPr id="37" name="Elbow Connector 36"/>
          <p:cNvCxnSpPr/>
          <p:nvPr/>
        </p:nvCxnSpPr>
        <p:spPr>
          <a:xfrm rot="10800000">
            <a:off x="896984" y="3526784"/>
            <a:ext cx="1419497" cy="1167136"/>
          </a:xfrm>
          <a:prstGeom prst="bentConnector3">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3869668" y="5100703"/>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b="10657"/>
          <a:stretch/>
        </p:blipFill>
        <p:spPr>
          <a:xfrm>
            <a:off x="1847626" y="2910312"/>
            <a:ext cx="3087548" cy="3514751"/>
          </a:xfrm>
          <a:prstGeom prst="rect">
            <a:avLst/>
          </a:prstGeom>
        </p:spPr>
      </p:pic>
      <p:cxnSp>
        <p:nvCxnSpPr>
          <p:cNvPr id="10" name="Elbow Connector 9"/>
          <p:cNvCxnSpPr/>
          <p:nvPr/>
        </p:nvCxnSpPr>
        <p:spPr>
          <a:xfrm flipV="1">
            <a:off x="4622043" y="2835201"/>
            <a:ext cx="1447831" cy="749425"/>
          </a:xfrm>
          <a:prstGeom prst="bentConnector3">
            <a:avLst>
              <a:gd name="adj1" fmla="val 5481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4935174" y="3875314"/>
            <a:ext cx="2380026" cy="818606"/>
          </a:xfrm>
          <a:prstGeom prst="bentConnector3">
            <a:avLst>
              <a:gd name="adj1" fmla="val 50000"/>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062446" y="53383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238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1250"/>
                                  </p:stCondLst>
                                  <p:childTnLst>
                                    <p:set>
                                      <p:cBhvr>
                                        <p:cTn id="9" dur="1" fill="hold">
                                          <p:stCondLst>
                                            <p:cond delay="0"/>
                                          </p:stCondLst>
                                        </p:cTn>
                                        <p:tgtEl>
                                          <p:spTgt spid="29"/>
                                        </p:tgtEl>
                                        <p:attrNameLst>
                                          <p:attrName>style.visibility</p:attrName>
                                        </p:attrNameLst>
                                      </p:cBhvr>
                                      <p:to>
                                        <p:strVal val="visible"/>
                                      </p:to>
                                    </p:set>
                                    <p:animEffect transition="in" filter="wipe(left)">
                                      <p:cBhvr>
                                        <p:cTn id="10"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27"/>
          <p:cNvSpPr/>
          <p:nvPr/>
        </p:nvSpPr>
        <p:spPr>
          <a:xfrm>
            <a:off x="6555210" y="4834716"/>
            <a:ext cx="1135810" cy="1135810"/>
          </a:xfrm>
          <a:prstGeom prst="ellipse">
            <a:avLst/>
          </a:prstGeom>
          <a:solidFill>
            <a:srgbClr val="643C9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1973486" y="5257671"/>
            <a:ext cx="571909" cy="571909"/>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Oval 24"/>
          <p:cNvSpPr/>
          <p:nvPr/>
        </p:nvSpPr>
        <p:spPr>
          <a:xfrm>
            <a:off x="1207791" y="5198161"/>
            <a:ext cx="1007442" cy="1007442"/>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Oval 23"/>
          <p:cNvSpPr/>
          <p:nvPr/>
        </p:nvSpPr>
        <p:spPr>
          <a:xfrm>
            <a:off x="1681630" y="1375000"/>
            <a:ext cx="707940" cy="707940"/>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6" name="Picture 15"/>
          <p:cNvPicPr>
            <a:picLocks noChangeAspect="1"/>
          </p:cNvPicPr>
          <p:nvPr/>
        </p:nvPicPr>
        <p:blipFill>
          <a:blip r:embed="rId2" cstate="print">
            <a:extLst>
              <a:ext uri="{28A0092B-C50C-407E-A947-70E740481C1C}">
                <a14:useLocalDpi xmlns:a14="http://schemas.microsoft.com/office/drawing/2010/main" val="0"/>
              </a:ext>
            </a:extLst>
          </a:blip>
          <a:srcRect l="42711" t="2436" b="8277"/>
          <a:stretch>
            <a:fillRect/>
          </a:stretch>
        </p:blipFill>
        <p:spPr>
          <a:xfrm>
            <a:off x="1125999" y="1692869"/>
            <a:ext cx="5238491" cy="3667825"/>
          </a:xfrm>
          <a:custGeom>
            <a:avLst/>
            <a:gdLst>
              <a:gd name="connsiteX0" fmla="*/ 414758 w 5238491"/>
              <a:gd name="connsiteY0" fmla="*/ 0 h 3667825"/>
              <a:gd name="connsiteX1" fmla="*/ 5020368 w 5238491"/>
              <a:gd name="connsiteY1" fmla="*/ 0 h 3667825"/>
              <a:gd name="connsiteX2" fmla="*/ 5181811 w 5238491"/>
              <a:gd name="connsiteY2" fmla="*/ 32594 h 3667825"/>
              <a:gd name="connsiteX3" fmla="*/ 5238491 w 5238491"/>
              <a:gd name="connsiteY3" fmla="*/ 63359 h 3667825"/>
              <a:gd name="connsiteX4" fmla="*/ 5238491 w 5238491"/>
              <a:gd name="connsiteY4" fmla="*/ 3604467 h 3667825"/>
              <a:gd name="connsiteX5" fmla="*/ 5181811 w 5238491"/>
              <a:gd name="connsiteY5" fmla="*/ 3635232 h 3667825"/>
              <a:gd name="connsiteX6" fmla="*/ 5020368 w 5238491"/>
              <a:gd name="connsiteY6" fmla="*/ 3667825 h 3667825"/>
              <a:gd name="connsiteX7" fmla="*/ 414758 w 5238491"/>
              <a:gd name="connsiteY7" fmla="*/ 3667825 h 3667825"/>
              <a:gd name="connsiteX8" fmla="*/ 0 w 5238491"/>
              <a:gd name="connsiteY8" fmla="*/ 3253067 h 3667825"/>
              <a:gd name="connsiteX9" fmla="*/ 0 w 5238491"/>
              <a:gd name="connsiteY9" fmla="*/ 414758 h 3667825"/>
              <a:gd name="connsiteX10" fmla="*/ 414758 w 5238491"/>
              <a:gd name="connsiteY10" fmla="*/ 0 h 366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238491" h="3667825">
                <a:moveTo>
                  <a:pt x="414758" y="0"/>
                </a:moveTo>
                <a:lnTo>
                  <a:pt x="5020368" y="0"/>
                </a:lnTo>
                <a:cubicBezTo>
                  <a:pt x="5077635" y="0"/>
                  <a:pt x="5132190" y="11606"/>
                  <a:pt x="5181811" y="32594"/>
                </a:cubicBezTo>
                <a:lnTo>
                  <a:pt x="5238491" y="63359"/>
                </a:lnTo>
                <a:lnTo>
                  <a:pt x="5238491" y="3604467"/>
                </a:lnTo>
                <a:lnTo>
                  <a:pt x="5181811" y="3635232"/>
                </a:lnTo>
                <a:cubicBezTo>
                  <a:pt x="5132190" y="3656219"/>
                  <a:pt x="5077635" y="3667825"/>
                  <a:pt x="5020368" y="3667825"/>
                </a:cubicBezTo>
                <a:lnTo>
                  <a:pt x="414758" y="3667825"/>
                </a:lnTo>
                <a:cubicBezTo>
                  <a:pt x="185693" y="3667825"/>
                  <a:pt x="0" y="3482132"/>
                  <a:pt x="0" y="3253067"/>
                </a:cubicBezTo>
                <a:lnTo>
                  <a:pt x="0" y="414758"/>
                </a:lnTo>
                <a:cubicBezTo>
                  <a:pt x="0" y="185693"/>
                  <a:pt x="185693" y="0"/>
                  <a:pt x="414758" y="0"/>
                </a:cubicBezTo>
                <a:close/>
              </a:path>
            </a:pathLst>
          </a:custGeom>
          <a:ln w="76200">
            <a:solidFill>
              <a:srgbClr val="25B7BC"/>
            </a:solidFill>
          </a:ln>
        </p:spPr>
      </p:pic>
      <p:sp>
        <p:nvSpPr>
          <p:cNvPr id="2" name="Title 1"/>
          <p:cNvSpPr>
            <a:spLocks noGrp="1"/>
          </p:cNvSpPr>
          <p:nvPr>
            <p:ph type="title"/>
          </p:nvPr>
        </p:nvSpPr>
        <p:spPr/>
        <p:txBody>
          <a:bodyPr/>
          <a:lstStyle/>
          <a:p>
            <a:r>
              <a:rPr lang="en-GB" dirty="0">
                <a:solidFill>
                  <a:srgbClr val="643C90"/>
                </a:solidFill>
              </a:rPr>
              <a:t>Famous Landmarks</a:t>
            </a:r>
          </a:p>
        </p:txBody>
      </p:sp>
      <p:grpSp>
        <p:nvGrpSpPr>
          <p:cNvPr id="19" name="Group 18"/>
          <p:cNvGrpSpPr/>
          <p:nvPr/>
        </p:nvGrpSpPr>
        <p:grpSpPr>
          <a:xfrm>
            <a:off x="1293836" y="4213075"/>
            <a:ext cx="5260788" cy="1626666"/>
            <a:chOff x="1293836" y="4213075"/>
            <a:chExt cx="5260788" cy="1626666"/>
          </a:xfrm>
        </p:grpSpPr>
        <p:sp>
          <p:nvSpPr>
            <p:cNvPr id="17" name="Freeform 16"/>
            <p:cNvSpPr/>
            <p:nvPr/>
          </p:nvSpPr>
          <p:spPr>
            <a:xfrm>
              <a:off x="1324598" y="4221622"/>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190500" cap="rnd">
              <a:solidFill>
                <a:srgbClr val="B9B8B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Freeform 17"/>
            <p:cNvSpPr/>
            <p:nvPr/>
          </p:nvSpPr>
          <p:spPr>
            <a:xfrm>
              <a:off x="1293836" y="4213075"/>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grpSp>
        <p:nvGrpSpPr>
          <p:cNvPr id="22" name="Group 21"/>
          <p:cNvGrpSpPr/>
          <p:nvPr/>
        </p:nvGrpSpPr>
        <p:grpSpPr>
          <a:xfrm>
            <a:off x="2263094" y="1891113"/>
            <a:ext cx="3954099" cy="1038186"/>
            <a:chOff x="2486826" y="1799018"/>
            <a:chExt cx="3954099" cy="1038186"/>
          </a:xfrm>
        </p:grpSpPr>
        <p:sp>
          <p:nvSpPr>
            <p:cNvPr id="20" name="Freeform 19"/>
            <p:cNvSpPr/>
            <p:nvPr/>
          </p:nvSpPr>
          <p:spPr>
            <a:xfrm>
              <a:off x="2486826" y="1809682"/>
              <a:ext cx="3939611" cy="1027522"/>
            </a:xfrm>
            <a:custGeom>
              <a:avLst/>
              <a:gdLst>
                <a:gd name="connsiteX0" fmla="*/ 0 w 3939611"/>
                <a:gd name="connsiteY0" fmla="*/ 1027522 h 1027522"/>
                <a:gd name="connsiteX1" fmla="*/ 1350236 w 3939611"/>
                <a:gd name="connsiteY1" fmla="*/ 44755 h 1027522"/>
                <a:gd name="connsiteX2" fmla="*/ 3939611 w 3939611"/>
                <a:gd name="connsiteY2" fmla="*/ 258400 h 1027522"/>
              </a:gdLst>
              <a:ahLst/>
              <a:cxnLst>
                <a:cxn ang="0">
                  <a:pos x="connsiteX0" y="connsiteY0"/>
                </a:cxn>
                <a:cxn ang="0">
                  <a:pos x="connsiteX1" y="connsiteY1"/>
                </a:cxn>
                <a:cxn ang="0">
                  <a:pos x="connsiteX2" y="connsiteY2"/>
                </a:cxn>
              </a:cxnLst>
              <a:rect l="l" t="t" r="r" b="b"/>
              <a:pathLst>
                <a:path w="3939611" h="1027522">
                  <a:moveTo>
                    <a:pt x="0" y="1027522"/>
                  </a:moveTo>
                  <a:cubicBezTo>
                    <a:pt x="346817" y="600232"/>
                    <a:pt x="693634" y="172942"/>
                    <a:pt x="1350236" y="44755"/>
                  </a:cubicBezTo>
                  <a:cubicBezTo>
                    <a:pt x="2006838" y="-83432"/>
                    <a:pt x="2973224" y="87484"/>
                    <a:pt x="3939611" y="258400"/>
                  </a:cubicBezTo>
                </a:path>
              </a:pathLst>
            </a:custGeom>
            <a:noFill/>
            <a:ln w="190500" cap="rnd">
              <a:solidFill>
                <a:srgbClr val="B9B8B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20"/>
            <p:cNvSpPr/>
            <p:nvPr/>
          </p:nvSpPr>
          <p:spPr>
            <a:xfrm>
              <a:off x="2501314" y="1799018"/>
              <a:ext cx="3939611" cy="1027522"/>
            </a:xfrm>
            <a:custGeom>
              <a:avLst/>
              <a:gdLst>
                <a:gd name="connsiteX0" fmla="*/ 0 w 3939611"/>
                <a:gd name="connsiteY0" fmla="*/ 1027522 h 1027522"/>
                <a:gd name="connsiteX1" fmla="*/ 1350236 w 3939611"/>
                <a:gd name="connsiteY1" fmla="*/ 44755 h 1027522"/>
                <a:gd name="connsiteX2" fmla="*/ 3939611 w 3939611"/>
                <a:gd name="connsiteY2" fmla="*/ 258400 h 1027522"/>
              </a:gdLst>
              <a:ahLst/>
              <a:cxnLst>
                <a:cxn ang="0">
                  <a:pos x="connsiteX0" y="connsiteY0"/>
                </a:cxn>
                <a:cxn ang="0">
                  <a:pos x="connsiteX1" y="connsiteY1"/>
                </a:cxn>
                <a:cxn ang="0">
                  <a:pos x="connsiteX2" y="connsiteY2"/>
                </a:cxn>
              </a:cxnLst>
              <a:rect l="l" t="t" r="r" b="b"/>
              <a:pathLst>
                <a:path w="3939611" h="1027522">
                  <a:moveTo>
                    <a:pt x="0" y="1027522"/>
                  </a:moveTo>
                  <a:cubicBezTo>
                    <a:pt x="346817" y="600232"/>
                    <a:pt x="693634" y="172942"/>
                    <a:pt x="1350236" y="44755"/>
                  </a:cubicBezTo>
                  <a:cubicBezTo>
                    <a:pt x="2006838" y="-83432"/>
                    <a:pt x="2973224" y="87484"/>
                    <a:pt x="3939611" y="258400"/>
                  </a:cubicBez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Oval 22"/>
          <p:cNvSpPr/>
          <p:nvPr/>
        </p:nvSpPr>
        <p:spPr>
          <a:xfrm>
            <a:off x="766880" y="1500751"/>
            <a:ext cx="1417320" cy="1417320"/>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Flowchart: Data 12"/>
          <p:cNvSpPr/>
          <p:nvPr/>
        </p:nvSpPr>
        <p:spPr>
          <a:xfrm>
            <a:off x="674095" y="2585430"/>
            <a:ext cx="5212935" cy="1882706"/>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8" name="Group 7"/>
          <p:cNvGrpSpPr/>
          <p:nvPr/>
        </p:nvGrpSpPr>
        <p:grpSpPr>
          <a:xfrm>
            <a:off x="4430502" y="1592795"/>
            <a:ext cx="3867977" cy="3867977"/>
            <a:chOff x="4483692" y="1367327"/>
            <a:chExt cx="3867977" cy="3867977"/>
          </a:xfrm>
        </p:grpSpPr>
        <p:sp>
          <p:nvSpPr>
            <p:cNvPr id="6" name="Oval 5"/>
            <p:cNvSpPr/>
            <p:nvPr/>
          </p:nvSpPr>
          <p:spPr>
            <a:xfrm>
              <a:off x="4483692" y="1367327"/>
              <a:ext cx="3867977" cy="3867977"/>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b="26205"/>
            <a:stretch>
              <a:fillRect/>
            </a:stretch>
          </p:blipFill>
          <p:spPr>
            <a:xfrm>
              <a:off x="5157787" y="1570740"/>
              <a:ext cx="2533556" cy="3597867"/>
            </a:xfrm>
            <a:custGeom>
              <a:avLst/>
              <a:gdLst>
                <a:gd name="connsiteX0" fmla="*/ 500515 w 2533556"/>
                <a:gd name="connsiteY0" fmla="*/ 0 h 3597867"/>
                <a:gd name="connsiteX1" fmla="*/ 2033044 w 2533556"/>
                <a:gd name="connsiteY1" fmla="*/ 0 h 3597867"/>
                <a:gd name="connsiteX2" fmla="*/ 2163400 w 2533556"/>
                <a:gd name="connsiteY2" fmla="*/ 62796 h 3597867"/>
                <a:gd name="connsiteX3" fmla="*/ 2463303 w 2533556"/>
                <a:gd name="connsiteY3" fmla="*/ 265304 h 3597867"/>
                <a:gd name="connsiteX4" fmla="*/ 2533556 w 2533556"/>
                <a:gd name="connsiteY4" fmla="*/ 329155 h 3597867"/>
                <a:gd name="connsiteX5" fmla="*/ 2533556 w 2533556"/>
                <a:gd name="connsiteY5" fmla="*/ 3104476 h 3597867"/>
                <a:gd name="connsiteX6" fmla="*/ 2463303 w 2533556"/>
                <a:gd name="connsiteY6" fmla="*/ 3168326 h 3597867"/>
                <a:gd name="connsiteX7" fmla="*/ 1266779 w 2533556"/>
                <a:gd name="connsiteY7" fmla="*/ 3597867 h 3597867"/>
                <a:gd name="connsiteX8" fmla="*/ 70256 w 2533556"/>
                <a:gd name="connsiteY8" fmla="*/ 3168326 h 3597867"/>
                <a:gd name="connsiteX9" fmla="*/ 0 w 2533556"/>
                <a:gd name="connsiteY9" fmla="*/ 3104474 h 3597867"/>
                <a:gd name="connsiteX10" fmla="*/ 0 w 2533556"/>
                <a:gd name="connsiteY10" fmla="*/ 329156 h 3597867"/>
                <a:gd name="connsiteX11" fmla="*/ 70256 w 2533556"/>
                <a:gd name="connsiteY11" fmla="*/ 265304 h 3597867"/>
                <a:gd name="connsiteX12" fmla="*/ 370158 w 2533556"/>
                <a:gd name="connsiteY12" fmla="*/ 62796 h 3597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3556" h="3597867">
                  <a:moveTo>
                    <a:pt x="500515" y="0"/>
                  </a:moveTo>
                  <a:lnTo>
                    <a:pt x="2033044" y="0"/>
                  </a:lnTo>
                  <a:lnTo>
                    <a:pt x="2163400" y="62796"/>
                  </a:lnTo>
                  <a:cubicBezTo>
                    <a:pt x="2270013" y="120712"/>
                    <a:pt x="2370401" y="188635"/>
                    <a:pt x="2463303" y="265304"/>
                  </a:cubicBezTo>
                  <a:lnTo>
                    <a:pt x="2533556" y="329155"/>
                  </a:lnTo>
                  <a:lnTo>
                    <a:pt x="2533556" y="3104476"/>
                  </a:lnTo>
                  <a:lnTo>
                    <a:pt x="2463303" y="3168326"/>
                  </a:lnTo>
                  <a:cubicBezTo>
                    <a:pt x="2138146" y="3436669"/>
                    <a:pt x="1721287" y="3597867"/>
                    <a:pt x="1266779" y="3597867"/>
                  </a:cubicBezTo>
                  <a:cubicBezTo>
                    <a:pt x="812271" y="3597867"/>
                    <a:pt x="395412" y="3436669"/>
                    <a:pt x="70256" y="3168326"/>
                  </a:cubicBezTo>
                  <a:lnTo>
                    <a:pt x="0" y="3104474"/>
                  </a:lnTo>
                  <a:lnTo>
                    <a:pt x="0" y="329156"/>
                  </a:lnTo>
                  <a:lnTo>
                    <a:pt x="70256" y="265304"/>
                  </a:lnTo>
                  <a:cubicBezTo>
                    <a:pt x="163158" y="188635"/>
                    <a:pt x="263545" y="120712"/>
                    <a:pt x="370158" y="62796"/>
                  </a:cubicBezTo>
                  <a:close/>
                </a:path>
              </a:pathLst>
            </a:custGeom>
          </p:spPr>
        </p:pic>
      </p:grpSp>
      <p:sp>
        <p:nvSpPr>
          <p:cNvPr id="12" name="TextBox 11"/>
          <p:cNvSpPr txBox="1"/>
          <p:nvPr/>
        </p:nvSpPr>
        <p:spPr>
          <a:xfrm>
            <a:off x="1527551" y="2873782"/>
            <a:ext cx="2705348" cy="1384995"/>
          </a:xfrm>
          <a:prstGeom prst="rect">
            <a:avLst/>
          </a:prstGeom>
          <a:noFill/>
        </p:spPr>
        <p:txBody>
          <a:bodyPr wrap="square" rtlCol="0">
            <a:spAutoFit/>
          </a:bodyPr>
          <a:lstStyle/>
          <a:p>
            <a:pPr algn="ctr"/>
            <a:r>
              <a:rPr lang="en-GB" altLang="en-US" sz="2100" dirty="0">
                <a:solidFill>
                  <a:srgbClr val="01407D"/>
                </a:solidFill>
              </a:rPr>
              <a:t>Do you recognise any of these</a:t>
            </a:r>
            <a:r>
              <a:rPr lang="en-GB" altLang="en-US" sz="2100" b="1" dirty="0">
                <a:solidFill>
                  <a:srgbClr val="01407D"/>
                </a:solidFill>
              </a:rPr>
              <a:t> famous landmarks </a:t>
            </a:r>
            <a:r>
              <a:rPr lang="en-GB" altLang="en-US" sz="2100" dirty="0">
                <a:solidFill>
                  <a:srgbClr val="01407D"/>
                </a:solidFill>
              </a:rPr>
              <a:t>from around the world?</a:t>
            </a:r>
            <a:endParaRPr lang="en-GB" sz="2100" dirty="0">
              <a:solidFill>
                <a:srgbClr val="01407D"/>
              </a:solidFill>
            </a:endParaRPr>
          </a:p>
        </p:txBody>
      </p:sp>
      <p:sp>
        <p:nvSpPr>
          <p:cNvPr id="27" name="Oval 26"/>
          <p:cNvSpPr/>
          <p:nvPr/>
        </p:nvSpPr>
        <p:spPr>
          <a:xfrm>
            <a:off x="6277029" y="5300680"/>
            <a:ext cx="420262" cy="420262"/>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4510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p:cTn id="7" dur="1500" fill="hold"/>
                                        <p:tgtEl>
                                          <p:spTgt spid="23"/>
                                        </p:tgtEl>
                                        <p:attrNameLst>
                                          <p:attrName>ppt_w</p:attrName>
                                        </p:attrNameLst>
                                      </p:cBhvr>
                                      <p:tavLst>
                                        <p:tav tm="0">
                                          <p:val>
                                            <p:fltVal val="0"/>
                                          </p:val>
                                        </p:tav>
                                        <p:tav tm="100000">
                                          <p:val>
                                            <p:strVal val="#ppt_w"/>
                                          </p:val>
                                        </p:tav>
                                      </p:tavLst>
                                    </p:anim>
                                    <p:anim calcmode="lin" valueType="num">
                                      <p:cBhvr>
                                        <p:cTn id="8" dur="1500" fill="hold"/>
                                        <p:tgtEl>
                                          <p:spTgt spid="23"/>
                                        </p:tgtEl>
                                        <p:attrNameLst>
                                          <p:attrName>ppt_h</p:attrName>
                                        </p:attrNameLst>
                                      </p:cBhvr>
                                      <p:tavLst>
                                        <p:tav tm="0">
                                          <p:val>
                                            <p:fltVal val="0"/>
                                          </p:val>
                                        </p:tav>
                                        <p:tav tm="100000">
                                          <p:val>
                                            <p:strVal val="#ppt_h"/>
                                          </p:val>
                                        </p:tav>
                                      </p:tavLst>
                                    </p:anim>
                                    <p:animEffect transition="in" filter="fade">
                                      <p:cBhvr>
                                        <p:cTn id="9" dur="1500"/>
                                        <p:tgtEl>
                                          <p:spTgt spid="2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1500" fill="hold"/>
                                        <p:tgtEl>
                                          <p:spTgt spid="24"/>
                                        </p:tgtEl>
                                        <p:attrNameLst>
                                          <p:attrName>ppt_w</p:attrName>
                                        </p:attrNameLst>
                                      </p:cBhvr>
                                      <p:tavLst>
                                        <p:tav tm="0">
                                          <p:val>
                                            <p:fltVal val="0"/>
                                          </p:val>
                                        </p:tav>
                                        <p:tav tm="100000">
                                          <p:val>
                                            <p:strVal val="#ppt_w"/>
                                          </p:val>
                                        </p:tav>
                                      </p:tavLst>
                                    </p:anim>
                                    <p:anim calcmode="lin" valueType="num">
                                      <p:cBhvr>
                                        <p:cTn id="13" dur="1500" fill="hold"/>
                                        <p:tgtEl>
                                          <p:spTgt spid="24"/>
                                        </p:tgtEl>
                                        <p:attrNameLst>
                                          <p:attrName>ppt_h</p:attrName>
                                        </p:attrNameLst>
                                      </p:cBhvr>
                                      <p:tavLst>
                                        <p:tav tm="0">
                                          <p:val>
                                            <p:fltVal val="0"/>
                                          </p:val>
                                        </p:tav>
                                        <p:tav tm="100000">
                                          <p:val>
                                            <p:strVal val="#ppt_h"/>
                                          </p:val>
                                        </p:tav>
                                      </p:tavLst>
                                    </p:anim>
                                    <p:animEffect transition="in" filter="fade">
                                      <p:cBhvr>
                                        <p:cTn id="14" dur="1500"/>
                                        <p:tgtEl>
                                          <p:spTgt spid="24"/>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500" fill="hold"/>
                                        <p:tgtEl>
                                          <p:spTgt spid="25"/>
                                        </p:tgtEl>
                                        <p:attrNameLst>
                                          <p:attrName>ppt_w</p:attrName>
                                        </p:attrNameLst>
                                      </p:cBhvr>
                                      <p:tavLst>
                                        <p:tav tm="0">
                                          <p:val>
                                            <p:fltVal val="0"/>
                                          </p:val>
                                        </p:tav>
                                        <p:tav tm="100000">
                                          <p:val>
                                            <p:strVal val="#ppt_w"/>
                                          </p:val>
                                        </p:tav>
                                      </p:tavLst>
                                    </p:anim>
                                    <p:anim calcmode="lin" valueType="num">
                                      <p:cBhvr>
                                        <p:cTn id="18" dur="1500" fill="hold"/>
                                        <p:tgtEl>
                                          <p:spTgt spid="25"/>
                                        </p:tgtEl>
                                        <p:attrNameLst>
                                          <p:attrName>ppt_h</p:attrName>
                                        </p:attrNameLst>
                                      </p:cBhvr>
                                      <p:tavLst>
                                        <p:tav tm="0">
                                          <p:val>
                                            <p:fltVal val="0"/>
                                          </p:val>
                                        </p:tav>
                                        <p:tav tm="100000">
                                          <p:val>
                                            <p:strVal val="#ppt_h"/>
                                          </p:val>
                                        </p:tav>
                                      </p:tavLst>
                                    </p:anim>
                                    <p:animEffect transition="in" filter="fade">
                                      <p:cBhvr>
                                        <p:cTn id="19" dur="1500"/>
                                        <p:tgtEl>
                                          <p:spTgt spid="2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 calcmode="lin" valueType="num">
                                      <p:cBhvr>
                                        <p:cTn id="22" dur="1500" fill="hold"/>
                                        <p:tgtEl>
                                          <p:spTgt spid="26"/>
                                        </p:tgtEl>
                                        <p:attrNameLst>
                                          <p:attrName>ppt_w</p:attrName>
                                        </p:attrNameLst>
                                      </p:cBhvr>
                                      <p:tavLst>
                                        <p:tav tm="0">
                                          <p:val>
                                            <p:fltVal val="0"/>
                                          </p:val>
                                        </p:tav>
                                        <p:tav tm="100000">
                                          <p:val>
                                            <p:strVal val="#ppt_w"/>
                                          </p:val>
                                        </p:tav>
                                      </p:tavLst>
                                    </p:anim>
                                    <p:anim calcmode="lin" valueType="num">
                                      <p:cBhvr>
                                        <p:cTn id="23" dur="1500" fill="hold"/>
                                        <p:tgtEl>
                                          <p:spTgt spid="26"/>
                                        </p:tgtEl>
                                        <p:attrNameLst>
                                          <p:attrName>ppt_h</p:attrName>
                                        </p:attrNameLst>
                                      </p:cBhvr>
                                      <p:tavLst>
                                        <p:tav tm="0">
                                          <p:val>
                                            <p:fltVal val="0"/>
                                          </p:val>
                                        </p:tav>
                                        <p:tav tm="100000">
                                          <p:val>
                                            <p:strVal val="#ppt_h"/>
                                          </p:val>
                                        </p:tav>
                                      </p:tavLst>
                                    </p:anim>
                                    <p:animEffect transition="in" filter="fade">
                                      <p:cBhvr>
                                        <p:cTn id="24" dur="1500"/>
                                        <p:tgtEl>
                                          <p:spTgt spid="2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 calcmode="lin" valueType="num">
                                      <p:cBhvr>
                                        <p:cTn id="27" dur="1500" fill="hold"/>
                                        <p:tgtEl>
                                          <p:spTgt spid="27"/>
                                        </p:tgtEl>
                                        <p:attrNameLst>
                                          <p:attrName>ppt_w</p:attrName>
                                        </p:attrNameLst>
                                      </p:cBhvr>
                                      <p:tavLst>
                                        <p:tav tm="0">
                                          <p:val>
                                            <p:fltVal val="0"/>
                                          </p:val>
                                        </p:tav>
                                        <p:tav tm="100000">
                                          <p:val>
                                            <p:strVal val="#ppt_w"/>
                                          </p:val>
                                        </p:tav>
                                      </p:tavLst>
                                    </p:anim>
                                    <p:anim calcmode="lin" valueType="num">
                                      <p:cBhvr>
                                        <p:cTn id="28" dur="1500" fill="hold"/>
                                        <p:tgtEl>
                                          <p:spTgt spid="27"/>
                                        </p:tgtEl>
                                        <p:attrNameLst>
                                          <p:attrName>ppt_h</p:attrName>
                                        </p:attrNameLst>
                                      </p:cBhvr>
                                      <p:tavLst>
                                        <p:tav tm="0">
                                          <p:val>
                                            <p:fltVal val="0"/>
                                          </p:val>
                                        </p:tav>
                                        <p:tav tm="100000">
                                          <p:val>
                                            <p:strVal val="#ppt_h"/>
                                          </p:val>
                                        </p:tav>
                                      </p:tavLst>
                                    </p:anim>
                                    <p:animEffect transition="in" filter="fade">
                                      <p:cBhvr>
                                        <p:cTn id="29" dur="1500"/>
                                        <p:tgtEl>
                                          <p:spTgt spid="27"/>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 calcmode="lin" valueType="num">
                                      <p:cBhvr>
                                        <p:cTn id="32" dur="1500" fill="hold"/>
                                        <p:tgtEl>
                                          <p:spTgt spid="28"/>
                                        </p:tgtEl>
                                        <p:attrNameLst>
                                          <p:attrName>ppt_w</p:attrName>
                                        </p:attrNameLst>
                                      </p:cBhvr>
                                      <p:tavLst>
                                        <p:tav tm="0">
                                          <p:val>
                                            <p:fltVal val="0"/>
                                          </p:val>
                                        </p:tav>
                                        <p:tav tm="100000">
                                          <p:val>
                                            <p:strVal val="#ppt_w"/>
                                          </p:val>
                                        </p:tav>
                                      </p:tavLst>
                                    </p:anim>
                                    <p:anim calcmode="lin" valueType="num">
                                      <p:cBhvr>
                                        <p:cTn id="33" dur="1500" fill="hold"/>
                                        <p:tgtEl>
                                          <p:spTgt spid="28"/>
                                        </p:tgtEl>
                                        <p:attrNameLst>
                                          <p:attrName>ppt_h</p:attrName>
                                        </p:attrNameLst>
                                      </p:cBhvr>
                                      <p:tavLst>
                                        <p:tav tm="0">
                                          <p:val>
                                            <p:fltVal val="0"/>
                                          </p:val>
                                        </p:tav>
                                        <p:tav tm="100000">
                                          <p:val>
                                            <p:strVal val="#ppt_h"/>
                                          </p:val>
                                        </p:tav>
                                      </p:tavLst>
                                    </p:anim>
                                    <p:animEffect transition="in" filter="fade">
                                      <p:cBhvr>
                                        <p:cTn id="34" dur="1500"/>
                                        <p:tgtEl>
                                          <p:spTgt spid="28"/>
                                        </p:tgtEl>
                                      </p:cBhvr>
                                    </p:animEffect>
                                  </p:childTnLst>
                                </p:cTn>
                              </p:par>
                              <p:par>
                                <p:cTn id="35" presetID="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fill="hold"/>
                                        <p:tgtEl>
                                          <p:spTgt spid="8"/>
                                        </p:tgtEl>
                                        <p:attrNameLst>
                                          <p:attrName>ppt_x</p:attrName>
                                        </p:attrNameLst>
                                      </p:cBhvr>
                                      <p:tavLst>
                                        <p:tav tm="0">
                                          <p:val>
                                            <p:strVal val="#ppt_x"/>
                                          </p:val>
                                        </p:tav>
                                        <p:tav tm="100000">
                                          <p:val>
                                            <p:strVal val="#ppt_x"/>
                                          </p:val>
                                        </p:tav>
                                      </p:tavLst>
                                    </p:anim>
                                    <p:anim calcmode="lin" valueType="num">
                                      <p:cBhvr additive="base">
                                        <p:cTn id="3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animBg="1"/>
      <p:bldP spid="25" grpId="0" animBg="1"/>
      <p:bldP spid="24" grpId="0" animBg="1"/>
      <p:bldP spid="23" grpId="0" animBg="1"/>
      <p:bldP spid="2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Famous Landmarks</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25B7BC"/>
              </a:gs>
              <a:gs pos="52000">
                <a:srgbClr val="66DDE0"/>
              </a:gs>
              <a:gs pos="100000">
                <a:srgbClr val="25B7B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2265028" y="2168714"/>
            <a:ext cx="1811986"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rcRect l="1838" r="1838" b="626"/>
          <a:stretch>
            <a:fillRect/>
          </a:stretch>
        </p:blipFill>
        <p:spPr>
          <a:xfrm>
            <a:off x="3553012" y="1473201"/>
            <a:ext cx="3057514" cy="4205768"/>
          </a:xfrm>
          <a:custGeom>
            <a:avLst/>
            <a:gdLst>
              <a:gd name="connsiteX0" fmla="*/ 317064 w 3057514"/>
              <a:gd name="connsiteY0" fmla="*/ 0 h 4205768"/>
              <a:gd name="connsiteX1" fmla="*/ 2740450 w 3057514"/>
              <a:gd name="connsiteY1" fmla="*/ 0 h 4205768"/>
              <a:gd name="connsiteX2" fmla="*/ 3057514 w 3057514"/>
              <a:gd name="connsiteY2" fmla="*/ 317064 h 4205768"/>
              <a:gd name="connsiteX3" fmla="*/ 3057514 w 3057514"/>
              <a:gd name="connsiteY3" fmla="*/ 3888704 h 4205768"/>
              <a:gd name="connsiteX4" fmla="*/ 2740450 w 3057514"/>
              <a:gd name="connsiteY4" fmla="*/ 4205768 h 4205768"/>
              <a:gd name="connsiteX5" fmla="*/ 317064 w 3057514"/>
              <a:gd name="connsiteY5" fmla="*/ 4205768 h 4205768"/>
              <a:gd name="connsiteX6" fmla="*/ 0 w 3057514"/>
              <a:gd name="connsiteY6" fmla="*/ 3888704 h 4205768"/>
              <a:gd name="connsiteX7" fmla="*/ 0 w 3057514"/>
              <a:gd name="connsiteY7" fmla="*/ 317064 h 4205768"/>
              <a:gd name="connsiteX8" fmla="*/ 317064 w 3057514"/>
              <a:gd name="connsiteY8" fmla="*/ 0 h 420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57514" h="4205768">
                <a:moveTo>
                  <a:pt x="317064" y="0"/>
                </a:moveTo>
                <a:lnTo>
                  <a:pt x="2740450" y="0"/>
                </a:lnTo>
                <a:cubicBezTo>
                  <a:pt x="2915560" y="0"/>
                  <a:pt x="3057514" y="141954"/>
                  <a:pt x="3057514" y="317064"/>
                </a:cubicBezTo>
                <a:lnTo>
                  <a:pt x="3057514" y="3888704"/>
                </a:lnTo>
                <a:cubicBezTo>
                  <a:pt x="3057514" y="4063814"/>
                  <a:pt x="2915560" y="4205768"/>
                  <a:pt x="2740450" y="4205768"/>
                </a:cubicBezTo>
                <a:lnTo>
                  <a:pt x="317064" y="4205768"/>
                </a:lnTo>
                <a:cubicBezTo>
                  <a:pt x="141954" y="4205768"/>
                  <a:pt x="0" y="4063814"/>
                  <a:pt x="0" y="3888704"/>
                </a:cubicBezTo>
                <a:lnTo>
                  <a:pt x="0" y="317064"/>
                </a:lnTo>
                <a:cubicBezTo>
                  <a:pt x="0" y="141954"/>
                  <a:pt x="141954" y="0"/>
                  <a:pt x="317064" y="0"/>
                </a:cubicBezTo>
                <a:close/>
              </a:path>
            </a:pathLst>
          </a:custGeom>
          <a:ln w="76200">
            <a:solidFill>
              <a:srgbClr val="B9B8B8"/>
            </a:solidFill>
          </a:ln>
        </p:spPr>
      </p:pic>
      <p:sp>
        <p:nvSpPr>
          <p:cNvPr id="16" name="Freeform 15"/>
          <p:cNvSpPr/>
          <p:nvPr/>
        </p:nvSpPr>
        <p:spPr>
          <a:xfrm rot="473342">
            <a:off x="2761202" y="3665073"/>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1714" y="3842158"/>
            <a:ext cx="3897583" cy="2320489"/>
          </a:xfrm>
          <a:prstGeom prst="rect">
            <a:avLst/>
          </a:prstGeom>
        </p:spPr>
      </p:pic>
      <p:sp>
        <p:nvSpPr>
          <p:cNvPr id="20" name="Rounded Rectangle 19"/>
          <p:cNvSpPr/>
          <p:nvPr/>
        </p:nvSpPr>
        <p:spPr>
          <a:xfrm>
            <a:off x="788143" y="2774279"/>
            <a:ext cx="2953770" cy="755009"/>
          </a:xfrm>
          <a:prstGeom prst="roundRect">
            <a:avLst>
              <a:gd name="adj" fmla="val 50000"/>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Statue of Liberty, USA</a:t>
            </a:r>
          </a:p>
        </p:txBody>
      </p:sp>
      <p:cxnSp>
        <p:nvCxnSpPr>
          <p:cNvPr id="22" name="Elbow Connector 21"/>
          <p:cNvCxnSpPr/>
          <p:nvPr/>
        </p:nvCxnSpPr>
        <p:spPr>
          <a:xfrm>
            <a:off x="6221439" y="3169275"/>
            <a:ext cx="1501628" cy="1199626"/>
          </a:xfrm>
          <a:prstGeom prst="bentConnector3">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221439" y="2737767"/>
            <a:ext cx="1419497"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01407D"/>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01407D"/>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8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1000"/>
                                        <p:tgtEl>
                                          <p:spTgt spid="23"/>
                                        </p:tgtEl>
                                      </p:cBhvr>
                                    </p:animEffect>
                                  </p:childTnLst>
                                </p:cTn>
                              </p:par>
                              <p:par>
                                <p:cTn id="8" presetID="22" presetClass="entr" presetSubtype="1" fill="hold" nodeType="withEffect">
                                  <p:stCondLst>
                                    <p:cond delay="1250"/>
                                  </p:stCondLst>
                                  <p:childTnLst>
                                    <p:set>
                                      <p:cBhvr>
                                        <p:cTn id="9" dur="1" fill="hold">
                                          <p:stCondLst>
                                            <p:cond delay="0"/>
                                          </p:stCondLst>
                                        </p:cTn>
                                        <p:tgtEl>
                                          <p:spTgt spid="29"/>
                                        </p:tgtEl>
                                        <p:attrNameLst>
                                          <p:attrName>style.visibility</p:attrName>
                                        </p:attrNameLst>
                                      </p:cBhvr>
                                      <p:to>
                                        <p:strVal val="visible"/>
                                      </p:to>
                                    </p:set>
                                    <p:animEffect transition="in" filter="wipe(up)">
                                      <p:cBhvr>
                                        <p:cTn id="10" dur="10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Famous Landmarks</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25B7BC"/>
              </a:gs>
              <a:gs pos="52000">
                <a:srgbClr val="66DDE0"/>
              </a:gs>
              <a:gs pos="100000">
                <a:srgbClr val="25B7B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2265028" y="2168714"/>
            <a:ext cx="1811986"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rcRect l="12330" t="8682" r="18859" b="510"/>
          <a:stretch>
            <a:fillRect/>
          </a:stretch>
        </p:blipFill>
        <p:spPr>
          <a:xfrm>
            <a:off x="3568558" y="1799438"/>
            <a:ext cx="3070371" cy="4051883"/>
          </a:xfrm>
          <a:custGeom>
            <a:avLst/>
            <a:gdLst>
              <a:gd name="connsiteX0" fmla="*/ 343974 w 3070371"/>
              <a:gd name="connsiteY0" fmla="*/ 0 h 4051883"/>
              <a:gd name="connsiteX1" fmla="*/ 2726397 w 3070371"/>
              <a:gd name="connsiteY1" fmla="*/ 0 h 4051883"/>
              <a:gd name="connsiteX2" fmla="*/ 3070371 w 3070371"/>
              <a:gd name="connsiteY2" fmla="*/ 343974 h 4051883"/>
              <a:gd name="connsiteX3" fmla="*/ 3070371 w 3070371"/>
              <a:gd name="connsiteY3" fmla="*/ 3707909 h 4051883"/>
              <a:gd name="connsiteX4" fmla="*/ 2726397 w 3070371"/>
              <a:gd name="connsiteY4" fmla="*/ 4051883 h 4051883"/>
              <a:gd name="connsiteX5" fmla="*/ 343974 w 3070371"/>
              <a:gd name="connsiteY5" fmla="*/ 4051883 h 4051883"/>
              <a:gd name="connsiteX6" fmla="*/ 0 w 3070371"/>
              <a:gd name="connsiteY6" fmla="*/ 3707909 h 4051883"/>
              <a:gd name="connsiteX7" fmla="*/ 0 w 3070371"/>
              <a:gd name="connsiteY7" fmla="*/ 343974 h 4051883"/>
              <a:gd name="connsiteX8" fmla="*/ 343974 w 3070371"/>
              <a:gd name="connsiteY8" fmla="*/ 0 h 4051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70371" h="4051883">
                <a:moveTo>
                  <a:pt x="343974" y="0"/>
                </a:moveTo>
                <a:lnTo>
                  <a:pt x="2726397" y="0"/>
                </a:lnTo>
                <a:cubicBezTo>
                  <a:pt x="2916369" y="0"/>
                  <a:pt x="3070371" y="154002"/>
                  <a:pt x="3070371" y="343974"/>
                </a:cubicBezTo>
                <a:lnTo>
                  <a:pt x="3070371" y="3707909"/>
                </a:lnTo>
                <a:cubicBezTo>
                  <a:pt x="3070371" y="3897881"/>
                  <a:pt x="2916369" y="4051883"/>
                  <a:pt x="2726397" y="4051883"/>
                </a:cubicBezTo>
                <a:lnTo>
                  <a:pt x="343974" y="4051883"/>
                </a:lnTo>
                <a:cubicBezTo>
                  <a:pt x="154002" y="4051883"/>
                  <a:pt x="0" y="3897881"/>
                  <a:pt x="0" y="3707909"/>
                </a:cubicBezTo>
                <a:lnTo>
                  <a:pt x="0" y="343974"/>
                </a:lnTo>
                <a:cubicBezTo>
                  <a:pt x="0" y="154002"/>
                  <a:pt x="154002" y="0"/>
                  <a:pt x="343974" y="0"/>
                </a:cubicBezTo>
                <a:close/>
              </a:path>
            </a:pathLst>
          </a:custGeom>
          <a:ln w="76200">
            <a:solidFill>
              <a:srgbClr val="B9B8B8"/>
            </a:solidFill>
          </a:ln>
        </p:spPr>
      </p:pic>
      <p:sp>
        <p:nvSpPr>
          <p:cNvPr id="20" name="Rounded Rectangle 19"/>
          <p:cNvSpPr/>
          <p:nvPr/>
        </p:nvSpPr>
        <p:spPr>
          <a:xfrm>
            <a:off x="788142" y="2774279"/>
            <a:ext cx="3221795" cy="755009"/>
          </a:xfrm>
          <a:prstGeom prst="roundRect">
            <a:avLst>
              <a:gd name="adj" fmla="val 50000"/>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St Basil’s Cathedral, Russia</a:t>
            </a:r>
          </a:p>
        </p:txBody>
      </p:sp>
      <p:sp>
        <p:nvSpPr>
          <p:cNvPr id="16" name="Freeform 15"/>
          <p:cNvSpPr/>
          <p:nvPr/>
        </p:nvSpPr>
        <p:spPr>
          <a:xfrm rot="473342">
            <a:off x="2724177" y="3803516"/>
            <a:ext cx="1363092" cy="101332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282" y="3883169"/>
            <a:ext cx="3207151" cy="1909429"/>
          </a:xfrm>
          <a:prstGeom prst="rect">
            <a:avLst/>
          </a:prstGeom>
        </p:spPr>
      </p:pic>
      <p:cxnSp>
        <p:nvCxnSpPr>
          <p:cNvPr id="22" name="Elbow Connector 21"/>
          <p:cNvCxnSpPr/>
          <p:nvPr/>
        </p:nvCxnSpPr>
        <p:spPr>
          <a:xfrm>
            <a:off x="6221439" y="3169275"/>
            <a:ext cx="1501628" cy="1199626"/>
          </a:xfrm>
          <a:prstGeom prst="bentConnector3">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221439" y="2737767"/>
            <a:ext cx="1419497"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01407D"/>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01407D"/>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026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par>
                                <p:cTn id="8" presetID="22" presetClass="entr" presetSubtype="2" fill="hold" nodeType="withEffect">
                                  <p:stCondLst>
                                    <p:cond delay="125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 Continent?</a:t>
            </a:r>
            <a:endParaRPr lang="en-GB" dirty="0"/>
          </a:p>
        </p:txBody>
      </p:sp>
      <p:sp>
        <p:nvSpPr>
          <p:cNvPr id="18" name="TextBox 17"/>
          <p:cNvSpPr txBox="1"/>
          <p:nvPr/>
        </p:nvSpPr>
        <p:spPr>
          <a:xfrm>
            <a:off x="716117" y="1396288"/>
            <a:ext cx="7702233" cy="985838"/>
          </a:xfrm>
          <a:prstGeom prst="roundRect">
            <a:avLst>
              <a:gd name="adj" fmla="val 11534"/>
            </a:avLst>
          </a:prstGeom>
          <a:solidFill>
            <a:srgbClr val="01407D"/>
          </a:solidFill>
          <a:ln w="38100">
            <a:noFill/>
          </a:ln>
        </p:spPr>
        <p:txBody>
          <a:bodyPr wrap="square" rtlCol="0">
            <a:spAutoFit/>
          </a:bodyPr>
          <a:lstStyle/>
          <a:p>
            <a:r>
              <a:rPr lang="en-GB" altLang="en-US" dirty="0">
                <a:solidFill>
                  <a:schemeClr val="bg1"/>
                </a:solidFill>
              </a:rPr>
              <a:t>Here are the seven continents of Planet Earth. A continent is a massive piece of land that is often separated from other areas of land by water or another feature such as mountains.</a:t>
            </a:r>
          </a:p>
        </p:txBody>
      </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300"/>
                    </a14:imgEffect>
                  </a14:imgLayer>
                </a14:imgProps>
              </a:ext>
              <a:ext uri="{28A0092B-C50C-407E-A947-70E740481C1C}">
                <a14:useLocalDpi xmlns:a14="http://schemas.microsoft.com/office/drawing/2010/main" val="0"/>
              </a:ext>
            </a:extLst>
          </a:blip>
          <a:stretch>
            <a:fillRect/>
          </a:stretch>
        </p:blipFill>
        <p:spPr>
          <a:xfrm>
            <a:off x="1392470" y="2579274"/>
            <a:ext cx="6349525" cy="3626528"/>
          </a:xfrm>
          <a:custGeom>
            <a:avLst/>
            <a:gdLst>
              <a:gd name="connsiteX0" fmla="*/ 367473 w 6349526"/>
              <a:gd name="connsiteY0" fmla="*/ 0 h 3640510"/>
              <a:gd name="connsiteX1" fmla="*/ 5982053 w 6349526"/>
              <a:gd name="connsiteY1" fmla="*/ 0 h 3640510"/>
              <a:gd name="connsiteX2" fmla="*/ 6349526 w 6349526"/>
              <a:gd name="connsiteY2" fmla="*/ 367473 h 3640510"/>
              <a:gd name="connsiteX3" fmla="*/ 6349526 w 6349526"/>
              <a:gd name="connsiteY3" fmla="*/ 3273037 h 3640510"/>
              <a:gd name="connsiteX4" fmla="*/ 5982053 w 6349526"/>
              <a:gd name="connsiteY4" fmla="*/ 3640510 h 3640510"/>
              <a:gd name="connsiteX5" fmla="*/ 367473 w 6349526"/>
              <a:gd name="connsiteY5" fmla="*/ 3640510 h 3640510"/>
              <a:gd name="connsiteX6" fmla="*/ 0 w 6349526"/>
              <a:gd name="connsiteY6" fmla="*/ 3273037 h 3640510"/>
              <a:gd name="connsiteX7" fmla="*/ 0 w 6349526"/>
              <a:gd name="connsiteY7" fmla="*/ 367473 h 3640510"/>
              <a:gd name="connsiteX8" fmla="*/ 367473 w 6349526"/>
              <a:gd name="connsiteY8" fmla="*/ 0 h 3640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49526" h="3640510">
                <a:moveTo>
                  <a:pt x="367473" y="0"/>
                </a:moveTo>
                <a:lnTo>
                  <a:pt x="5982053" y="0"/>
                </a:lnTo>
                <a:cubicBezTo>
                  <a:pt x="6185003" y="0"/>
                  <a:pt x="6349526" y="164523"/>
                  <a:pt x="6349526" y="367473"/>
                </a:cubicBezTo>
                <a:lnTo>
                  <a:pt x="6349526" y="3273037"/>
                </a:lnTo>
                <a:cubicBezTo>
                  <a:pt x="6349526" y="3475987"/>
                  <a:pt x="6185003" y="3640510"/>
                  <a:pt x="5982053" y="3640510"/>
                </a:cubicBezTo>
                <a:lnTo>
                  <a:pt x="367473" y="3640510"/>
                </a:lnTo>
                <a:cubicBezTo>
                  <a:pt x="164523" y="3640510"/>
                  <a:pt x="0" y="3475987"/>
                  <a:pt x="0" y="3273037"/>
                </a:cubicBezTo>
                <a:lnTo>
                  <a:pt x="0" y="367473"/>
                </a:lnTo>
                <a:cubicBezTo>
                  <a:pt x="0" y="164523"/>
                  <a:pt x="164523" y="0"/>
                  <a:pt x="367473" y="0"/>
                </a:cubicBezTo>
                <a:close/>
              </a:path>
            </a:pathLst>
          </a:custGeom>
          <a:ln w="76200">
            <a:solidFill>
              <a:srgbClr val="B9B8B8"/>
            </a:solidFill>
          </a:ln>
        </p:spPr>
      </p:pic>
      <p:sp>
        <p:nvSpPr>
          <p:cNvPr id="23" name="Freeform 22"/>
          <p:cNvSpPr/>
          <p:nvPr/>
        </p:nvSpPr>
        <p:spPr>
          <a:xfrm>
            <a:off x="440106" y="5221479"/>
            <a:ext cx="1901441" cy="724243"/>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643C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Freeform 23"/>
          <p:cNvSpPr/>
          <p:nvPr/>
        </p:nvSpPr>
        <p:spPr>
          <a:xfrm flipH="1">
            <a:off x="6784373" y="2167431"/>
            <a:ext cx="1901441" cy="724243"/>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01407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1390826" y="4238649"/>
            <a:ext cx="864067" cy="307777"/>
          </a:xfrm>
          <a:prstGeom prst="rect">
            <a:avLst/>
          </a:prstGeom>
          <a:noFill/>
        </p:spPr>
        <p:txBody>
          <a:bodyPr wrap="square" rtlCol="0">
            <a:spAutoFit/>
          </a:bodyPr>
          <a:lstStyle/>
          <a:p>
            <a:r>
              <a:rPr lang="en-GB" sz="1350" dirty="0">
                <a:solidFill>
                  <a:srgbClr val="28282B"/>
                </a:solidFill>
              </a:rPr>
              <a:t>Equator</a:t>
            </a:r>
          </a:p>
        </p:txBody>
      </p:sp>
    </p:spTree>
    <p:extLst>
      <p:ext uri="{BB962C8B-B14F-4D97-AF65-F5344CB8AC3E}">
        <p14:creationId xmlns:p14="http://schemas.microsoft.com/office/powerpoint/2010/main" val="1553698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750"/>
                                        <p:tgtEl>
                                          <p:spTgt spid="2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750"/>
                                        <p:tgtEl>
                                          <p:spTgt spid="1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left)">
                                      <p:cBhvr>
                                        <p:cTn id="13" dur="1500"/>
                                        <p:tgtEl>
                                          <p:spTgt spid="23"/>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right)">
                                      <p:cBhvr>
                                        <p:cTn id="16" dur="1500"/>
                                        <p:tgtEl>
                                          <p:spTgt spid="24"/>
                                        </p:tgtEl>
                                      </p:cBhvr>
                                    </p:animEffect>
                                  </p:childTnLst>
                                </p:cTn>
                              </p:par>
                              <p:par>
                                <p:cTn id="17" presetID="10" presetClass="entr" presetSubtype="0" fill="hold" grpId="0" nodeType="withEffect">
                                  <p:stCondLst>
                                    <p:cond delay="2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4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3" grpId="0" animBg="1"/>
      <p:bldP spid="24"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Famous Landmarks</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25B7BC"/>
              </a:gs>
              <a:gs pos="52000">
                <a:srgbClr val="66DDE0"/>
              </a:gs>
              <a:gs pos="100000">
                <a:srgbClr val="25B7B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964735" y="2361660"/>
            <a:ext cx="1811986"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31" y="2169721"/>
            <a:ext cx="5033038" cy="3344873"/>
          </a:xfrm>
          <a:custGeom>
            <a:avLst/>
            <a:gdLst>
              <a:gd name="connsiteX0" fmla="*/ 311806 w 4681057"/>
              <a:gd name="connsiteY0" fmla="*/ 0 h 3280095"/>
              <a:gd name="connsiteX1" fmla="*/ 4369251 w 4681057"/>
              <a:gd name="connsiteY1" fmla="*/ 0 h 3280095"/>
              <a:gd name="connsiteX2" fmla="*/ 4681057 w 4681057"/>
              <a:gd name="connsiteY2" fmla="*/ 311806 h 3280095"/>
              <a:gd name="connsiteX3" fmla="*/ 4681057 w 4681057"/>
              <a:gd name="connsiteY3" fmla="*/ 2968289 h 3280095"/>
              <a:gd name="connsiteX4" fmla="*/ 4369251 w 4681057"/>
              <a:gd name="connsiteY4" fmla="*/ 3280095 h 3280095"/>
              <a:gd name="connsiteX5" fmla="*/ 311806 w 4681057"/>
              <a:gd name="connsiteY5" fmla="*/ 3280095 h 3280095"/>
              <a:gd name="connsiteX6" fmla="*/ 0 w 4681057"/>
              <a:gd name="connsiteY6" fmla="*/ 2968289 h 3280095"/>
              <a:gd name="connsiteX7" fmla="*/ 0 w 4681057"/>
              <a:gd name="connsiteY7" fmla="*/ 311806 h 3280095"/>
              <a:gd name="connsiteX8" fmla="*/ 311806 w 4681057"/>
              <a:gd name="connsiteY8" fmla="*/ 0 h 32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057" h="3280095">
                <a:moveTo>
                  <a:pt x="311806" y="0"/>
                </a:moveTo>
                <a:lnTo>
                  <a:pt x="4369251" y="0"/>
                </a:lnTo>
                <a:cubicBezTo>
                  <a:pt x="4541457" y="0"/>
                  <a:pt x="4681057" y="139600"/>
                  <a:pt x="4681057" y="311806"/>
                </a:cubicBezTo>
                <a:lnTo>
                  <a:pt x="4681057" y="2968289"/>
                </a:lnTo>
                <a:cubicBezTo>
                  <a:pt x="4681057" y="3140495"/>
                  <a:pt x="4541457" y="3280095"/>
                  <a:pt x="4369251" y="3280095"/>
                </a:cubicBezTo>
                <a:lnTo>
                  <a:pt x="311806" y="3280095"/>
                </a:lnTo>
                <a:cubicBezTo>
                  <a:pt x="139600" y="3280095"/>
                  <a:pt x="0" y="3140495"/>
                  <a:pt x="0" y="2968289"/>
                </a:cubicBezTo>
                <a:lnTo>
                  <a:pt x="0" y="311806"/>
                </a:lnTo>
                <a:cubicBezTo>
                  <a:pt x="0" y="139600"/>
                  <a:pt x="139600" y="0"/>
                  <a:pt x="311806" y="0"/>
                </a:cubicBezTo>
                <a:close/>
              </a:path>
            </a:pathLst>
          </a:custGeom>
          <a:ln w="76200">
            <a:solidFill>
              <a:srgbClr val="B9B8B8"/>
            </a:solidFill>
          </a:ln>
        </p:spPr>
      </p:pic>
      <p:sp>
        <p:nvSpPr>
          <p:cNvPr id="16" name="Freeform 15"/>
          <p:cNvSpPr/>
          <p:nvPr/>
        </p:nvSpPr>
        <p:spPr>
          <a:xfrm rot="704625">
            <a:off x="1833262" y="4014092"/>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42" y="4084569"/>
            <a:ext cx="3029774" cy="1803825"/>
          </a:xfrm>
          <a:prstGeom prst="rect">
            <a:avLst/>
          </a:prstGeom>
        </p:spPr>
      </p:pic>
      <p:sp>
        <p:nvSpPr>
          <p:cNvPr id="20" name="Rounded Rectangle 19"/>
          <p:cNvSpPr/>
          <p:nvPr/>
        </p:nvSpPr>
        <p:spPr>
          <a:xfrm>
            <a:off x="655942" y="2973221"/>
            <a:ext cx="2766766" cy="755009"/>
          </a:xfrm>
          <a:prstGeom prst="roundRect">
            <a:avLst>
              <a:gd name="adj" fmla="val 50000"/>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dirty="0">
                <a:solidFill>
                  <a:schemeClr val="bg1"/>
                </a:solidFill>
              </a:rPr>
              <a:t>The Great Wall, China</a:t>
            </a:r>
          </a:p>
        </p:txBody>
      </p:sp>
      <p:cxnSp>
        <p:nvCxnSpPr>
          <p:cNvPr id="22" name="Elbow Connector 21"/>
          <p:cNvCxnSpPr/>
          <p:nvPr/>
        </p:nvCxnSpPr>
        <p:spPr>
          <a:xfrm>
            <a:off x="6478220" y="3371219"/>
            <a:ext cx="1501628" cy="1199626"/>
          </a:xfrm>
          <a:prstGeom prst="bentConnector3">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9831" y="2953436"/>
            <a:ext cx="1419497" cy="0"/>
          </a:xfrm>
          <a:prstGeom prst="line">
            <a:avLst/>
          </a:prstGeom>
          <a:ln w="76200">
            <a:solidFill>
              <a:srgbClr val="01407D"/>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01407D"/>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01407D"/>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732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1000"/>
                                        <p:tgtEl>
                                          <p:spTgt spid="23"/>
                                        </p:tgtEl>
                                      </p:cBhvr>
                                    </p:animEffect>
                                  </p:childTnLst>
                                </p:cTn>
                              </p:par>
                              <p:par>
                                <p:cTn id="8" presetID="22" presetClass="entr" presetSubtype="4" fill="hold" nodeType="withEffect">
                                  <p:stCondLst>
                                    <p:cond delay="125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10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The Sahara Desert</a:t>
            </a:r>
            <a:endParaRPr lang="en-GB" dirty="0"/>
          </a:p>
        </p:txBody>
      </p:sp>
      <p:grpSp>
        <p:nvGrpSpPr>
          <p:cNvPr id="5" name="Group 4"/>
          <p:cNvGrpSpPr/>
          <p:nvPr/>
        </p:nvGrpSpPr>
        <p:grpSpPr>
          <a:xfrm>
            <a:off x="686473" y="4624522"/>
            <a:ext cx="7761524" cy="1556483"/>
            <a:chOff x="704436" y="1415704"/>
            <a:chExt cx="7761524" cy="1556483"/>
          </a:xfrm>
        </p:grpSpPr>
        <p:sp>
          <p:nvSpPr>
            <p:cNvPr id="20" name="Rounded Rectangle 19"/>
            <p:cNvSpPr/>
            <p:nvPr/>
          </p:nvSpPr>
          <p:spPr>
            <a:xfrm>
              <a:off x="704436" y="1415704"/>
              <a:ext cx="7761524" cy="1556483"/>
            </a:xfrm>
            <a:prstGeom prst="roundRect">
              <a:avLst>
                <a:gd name="adj" fmla="val 11461"/>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80883" y="1546598"/>
              <a:ext cx="7574477"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A desert is place that has less than 25cm of rain a year. Deserts don’t have to be hot – there are deserts in very cold places too. The Sahara Desert is in northern Africa. It is the largest hot desert in the world and stretches across </a:t>
              </a:r>
              <a:r>
                <a:rPr lang="en-GB" altLang="en-US" sz="2000" b="1" dirty="0">
                  <a:solidFill>
                    <a:schemeClr val="bg1"/>
                  </a:solidFill>
                </a:rPr>
                <a:t>11 different countries</a:t>
              </a:r>
              <a:r>
                <a:rPr lang="en-GB" altLang="en-US" sz="2000" dirty="0">
                  <a:solidFill>
                    <a:schemeClr val="bg1"/>
                  </a:solidFill>
                </a:rPr>
                <a:t>.</a:t>
              </a:r>
              <a:endParaRPr lang="en-GB" altLang="en-US" sz="2000" u="sng" dirty="0">
                <a:solidFill>
                  <a:schemeClr val="bg1"/>
                </a:solidFill>
              </a:endParaRPr>
            </a:p>
          </p:txBody>
        </p:sp>
      </p:grpSp>
      <p:grpSp>
        <p:nvGrpSpPr>
          <p:cNvPr id="7" name="Group 6"/>
          <p:cNvGrpSpPr/>
          <p:nvPr/>
        </p:nvGrpSpPr>
        <p:grpSpPr>
          <a:xfrm>
            <a:off x="5411727" y="1322231"/>
            <a:ext cx="2923949" cy="3428430"/>
            <a:chOff x="5355772" y="1767859"/>
            <a:chExt cx="2817152"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8" cy="3197540"/>
            </a:xfrm>
            <a:prstGeom prst="rect">
              <a:avLst/>
            </a:prstGeom>
          </p:spPr>
        </p:pic>
      </p:grpSp>
      <p:cxnSp>
        <p:nvCxnSpPr>
          <p:cNvPr id="29" name="Elbow Connector 28"/>
          <p:cNvCxnSpPr/>
          <p:nvPr/>
        </p:nvCxnSpPr>
        <p:spPr>
          <a:xfrm>
            <a:off x="1712170" y="3075431"/>
            <a:ext cx="2333922" cy="527806"/>
          </a:xfrm>
          <a:prstGeom prst="bentConnector3">
            <a:avLst>
              <a:gd name="adj1" fmla="val 50000"/>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sp>
        <p:nvSpPr>
          <p:cNvPr id="18" name="Flowchart: Data 17"/>
          <p:cNvSpPr/>
          <p:nvPr/>
        </p:nvSpPr>
        <p:spPr>
          <a:xfrm>
            <a:off x="641175" y="1505772"/>
            <a:ext cx="3091312" cy="1267184"/>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900" b="1" dirty="0">
                <a:solidFill>
                  <a:srgbClr val="643C90"/>
                </a:solidFill>
              </a:rPr>
              <a:t>Now let's look at landmarks in Africa!</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49135" y="1307730"/>
            <a:ext cx="2623796" cy="3214642"/>
          </a:xfrm>
          <a:prstGeom prst="rect">
            <a:avLst/>
          </a:prstGeom>
        </p:spPr>
      </p:pic>
      <p:cxnSp>
        <p:nvCxnSpPr>
          <p:cNvPr id="10" name="Elbow Connector 9"/>
          <p:cNvCxnSpPr/>
          <p:nvPr/>
        </p:nvCxnSpPr>
        <p:spPr>
          <a:xfrm flipV="1">
            <a:off x="4125100" y="3302006"/>
            <a:ext cx="1447831" cy="749425"/>
          </a:xfrm>
          <a:prstGeom prst="bentConnector3">
            <a:avLst>
              <a:gd name="adj1" fmla="val 5481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888307" y="3924354"/>
            <a:ext cx="2846230"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2780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err="1">
                <a:solidFill>
                  <a:srgbClr val="643C90"/>
                </a:solidFill>
              </a:rPr>
              <a:t>Maasai</a:t>
            </a:r>
            <a:r>
              <a:rPr lang="en-GB" dirty="0">
                <a:solidFill>
                  <a:srgbClr val="643C90"/>
                </a:solidFill>
              </a:rPr>
              <a:t> Mara</a:t>
            </a:r>
            <a:endParaRPr lang="en-GB" dirty="0"/>
          </a:p>
        </p:txBody>
      </p:sp>
      <p:grpSp>
        <p:nvGrpSpPr>
          <p:cNvPr id="7" name="Group 6"/>
          <p:cNvGrpSpPr/>
          <p:nvPr/>
        </p:nvGrpSpPr>
        <p:grpSpPr>
          <a:xfrm>
            <a:off x="4919651" y="1767859"/>
            <a:ext cx="3410034" cy="3998382"/>
            <a:chOff x="5355772" y="1767859"/>
            <a:chExt cx="2817152"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8" cy="3197541"/>
            </a:xfrm>
            <a:prstGeom prst="rect">
              <a:avLst/>
            </a:prstGeom>
          </p:spPr>
        </p:pic>
      </p:grpSp>
      <p:cxnSp>
        <p:nvCxnSpPr>
          <p:cNvPr id="37" name="Elbow Connector 36"/>
          <p:cNvCxnSpPr/>
          <p:nvPr/>
        </p:nvCxnSpPr>
        <p:spPr>
          <a:xfrm rot="10800000">
            <a:off x="896984" y="3526784"/>
            <a:ext cx="1419497" cy="1167136"/>
          </a:xfrm>
          <a:prstGeom prst="bentConnector3">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sp>
        <p:nvSpPr>
          <p:cNvPr id="20" name="Rounded Rectangle 19"/>
          <p:cNvSpPr/>
          <p:nvPr/>
        </p:nvSpPr>
        <p:spPr>
          <a:xfrm>
            <a:off x="679269" y="1415705"/>
            <a:ext cx="7572701" cy="1241424"/>
          </a:xfrm>
          <a:prstGeom prst="roundRect">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Elbow Connector 34"/>
          <p:cNvCxnSpPr/>
          <p:nvPr/>
        </p:nvCxnSpPr>
        <p:spPr>
          <a:xfrm>
            <a:off x="2136663" y="5280736"/>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99430" y="1528585"/>
            <a:ext cx="7572701" cy="1015663"/>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This is the </a:t>
            </a:r>
            <a:r>
              <a:rPr lang="en-GB" altLang="en-US" sz="2000" dirty="0" err="1">
                <a:solidFill>
                  <a:schemeClr val="bg1"/>
                </a:solidFill>
              </a:rPr>
              <a:t>Maasai</a:t>
            </a:r>
            <a:r>
              <a:rPr lang="en-GB" altLang="en-US" sz="2000" dirty="0">
                <a:solidFill>
                  <a:schemeClr val="bg1"/>
                </a:solidFill>
              </a:rPr>
              <a:t> Mara in Kenya. It is named after the </a:t>
            </a:r>
            <a:r>
              <a:rPr lang="en-GB" altLang="en-US" sz="2000" dirty="0" err="1">
                <a:solidFill>
                  <a:schemeClr val="bg1"/>
                </a:solidFill>
              </a:rPr>
              <a:t>Maasai</a:t>
            </a:r>
            <a:r>
              <a:rPr lang="en-GB" altLang="en-US" sz="2000" dirty="0">
                <a:solidFill>
                  <a:schemeClr val="bg1"/>
                </a:solidFill>
              </a:rPr>
              <a:t>, a group of people who have lived in the region for many hundreds of years. </a:t>
            </a:r>
            <a:r>
              <a:rPr lang="en-GB" altLang="en-US" sz="2000" u="sng" dirty="0">
                <a:solidFill>
                  <a:schemeClr val="bg1"/>
                </a:solidFill>
              </a:rPr>
              <a:t>Here is </a:t>
            </a:r>
            <a:r>
              <a:rPr lang="en-GB" altLang="en-US" sz="2000" u="sng" dirty="0" err="1">
                <a:solidFill>
                  <a:schemeClr val="bg1"/>
                </a:solidFill>
              </a:rPr>
              <a:t>Ubercorn</a:t>
            </a:r>
            <a:r>
              <a:rPr lang="en-GB" altLang="en-US" sz="2000" u="sng" dirty="0">
                <a:solidFill>
                  <a:schemeClr val="bg1"/>
                </a:solidFill>
              </a:rPr>
              <a:t> with some Funky Facts.</a:t>
            </a:r>
          </a:p>
        </p:txBody>
      </p:sp>
      <p:cxnSp>
        <p:nvCxnSpPr>
          <p:cNvPr id="10" name="Elbow Connector 9"/>
          <p:cNvCxnSpPr/>
          <p:nvPr/>
        </p:nvCxnSpPr>
        <p:spPr>
          <a:xfrm flipV="1">
            <a:off x="3453328" y="3475770"/>
            <a:ext cx="1447831" cy="749425"/>
          </a:xfrm>
          <a:prstGeom prst="bentConnector3">
            <a:avLst>
              <a:gd name="adj1" fmla="val 5481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3311869" y="5042484"/>
            <a:ext cx="2146909" cy="372173"/>
          </a:xfrm>
          <a:prstGeom prst="bentConnector3">
            <a:avLst>
              <a:gd name="adj1" fmla="val 59736"/>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094" y="2834827"/>
            <a:ext cx="3219053" cy="3580725"/>
          </a:xfrm>
          <a:prstGeom prst="rect">
            <a:avLst/>
          </a:prstGeom>
        </p:spPr>
      </p:pic>
      <p:cxnSp>
        <p:nvCxnSpPr>
          <p:cNvPr id="39" name="Straight Connector 38"/>
          <p:cNvCxnSpPr/>
          <p:nvPr/>
        </p:nvCxnSpPr>
        <p:spPr>
          <a:xfrm flipH="1">
            <a:off x="1062446" y="53383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21" name="Rectangle 20">
            <a:hlinkClick r:id="rId5"/>
          </p:cNvPr>
          <p:cNvSpPr/>
          <p:nvPr/>
        </p:nvSpPr>
        <p:spPr>
          <a:xfrm>
            <a:off x="2962275" y="2171700"/>
            <a:ext cx="4819650" cy="3725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23292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par>
                                <p:cTn id="8" presetID="22" presetClass="entr" presetSubtype="2" fill="hold" nodeType="withEffect">
                                  <p:stCondLst>
                                    <p:cond delay="1250"/>
                                  </p:stCondLst>
                                  <p:childTnLst>
                                    <p:set>
                                      <p:cBhvr>
                                        <p:cTn id="9" dur="1" fill="hold">
                                          <p:stCondLst>
                                            <p:cond delay="0"/>
                                          </p:stCondLst>
                                        </p:cTn>
                                        <p:tgtEl>
                                          <p:spTgt spid="37"/>
                                        </p:tgtEl>
                                        <p:attrNameLst>
                                          <p:attrName>style.visibility</p:attrName>
                                        </p:attrNameLst>
                                      </p:cBhvr>
                                      <p:to>
                                        <p:strVal val="visible"/>
                                      </p:to>
                                    </p:set>
                                    <p:animEffect transition="in" filter="wipe(right)">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Timgad Ruins</a:t>
            </a:r>
            <a:endParaRPr lang="en-GB" dirty="0"/>
          </a:p>
        </p:txBody>
      </p:sp>
      <p:sp>
        <p:nvSpPr>
          <p:cNvPr id="8" name="Rounded Rectangle 7"/>
          <p:cNvSpPr/>
          <p:nvPr/>
        </p:nvSpPr>
        <p:spPr>
          <a:xfrm>
            <a:off x="577360" y="1423910"/>
            <a:ext cx="7106956" cy="1401797"/>
          </a:xfrm>
          <a:prstGeom prst="roundRect">
            <a:avLst>
              <a:gd name="adj" fmla="val 13349"/>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11547" y="1475821"/>
            <a:ext cx="6905657"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The Timgad ruins are what is left of a Roman city built almost two thousand years ago. The ruins are in Algeria </a:t>
            </a:r>
            <a:r>
              <a:rPr lang="en-GB" altLang="en-US" sz="2000">
                <a:solidFill>
                  <a:schemeClr val="bg1"/>
                </a:solidFill>
              </a:rPr>
              <a:t>in North </a:t>
            </a:r>
            <a:r>
              <a:rPr lang="en-GB" altLang="en-US" sz="2000" dirty="0">
                <a:solidFill>
                  <a:schemeClr val="bg1"/>
                </a:solidFill>
              </a:rPr>
              <a:t>Africa. In the photo, you can see </a:t>
            </a:r>
          </a:p>
          <a:p>
            <a:pPr>
              <a:lnSpc>
                <a:spcPct val="100000"/>
              </a:lnSpc>
              <a:spcBef>
                <a:spcPct val="0"/>
              </a:spcBef>
              <a:buFontTx/>
              <a:buNone/>
            </a:pPr>
            <a:r>
              <a:rPr lang="en-GB" altLang="en-US" sz="2000" dirty="0">
                <a:solidFill>
                  <a:schemeClr val="bg1"/>
                </a:solidFill>
              </a:rPr>
              <a:t>the Trajan Arch.</a:t>
            </a:r>
            <a:endParaRPr lang="en-GB" altLang="en-US" sz="2000" u="sng" dirty="0">
              <a:solidFill>
                <a:schemeClr val="bg1"/>
              </a:solidFill>
            </a:endParaRPr>
          </a:p>
        </p:txBody>
      </p:sp>
      <p:grpSp>
        <p:nvGrpSpPr>
          <p:cNvPr id="7" name="Group 6"/>
          <p:cNvGrpSpPr/>
          <p:nvPr/>
        </p:nvGrpSpPr>
        <p:grpSpPr>
          <a:xfrm>
            <a:off x="5302976" y="2217321"/>
            <a:ext cx="3026708" cy="3548920"/>
            <a:chOff x="5355772" y="1767859"/>
            <a:chExt cx="2817151"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7" cy="3197540"/>
            </a:xfrm>
            <a:prstGeom prst="rect">
              <a:avLst/>
            </a:prstGeom>
          </p:spPr>
        </p:pic>
      </p:grpSp>
      <p:cxnSp>
        <p:nvCxnSpPr>
          <p:cNvPr id="35" name="Elbow Connector 34"/>
          <p:cNvCxnSpPr/>
          <p:nvPr/>
        </p:nvCxnSpPr>
        <p:spPr>
          <a:xfrm>
            <a:off x="2933822" y="5349032"/>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3669207" y="3139563"/>
            <a:ext cx="1724914" cy="909284"/>
          </a:xfrm>
          <a:prstGeom prst="bentConnector3">
            <a:avLst>
              <a:gd name="adj1" fmla="val 5243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2887505" y="4502348"/>
            <a:ext cx="2526073" cy="545308"/>
          </a:xfrm>
          <a:prstGeom prst="bentConnector3">
            <a:avLst>
              <a:gd name="adj1" fmla="val 51328"/>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885316" y="5204130"/>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9377" y="2551177"/>
            <a:ext cx="1950250" cy="3753003"/>
          </a:xfrm>
          <a:prstGeom prst="rect">
            <a:avLst/>
          </a:prstGeom>
        </p:spPr>
      </p:pic>
      <p:cxnSp>
        <p:nvCxnSpPr>
          <p:cNvPr id="37" name="Elbow Connector 36"/>
          <p:cNvCxnSpPr/>
          <p:nvPr/>
        </p:nvCxnSpPr>
        <p:spPr>
          <a:xfrm rot="10800000">
            <a:off x="885317" y="3335212"/>
            <a:ext cx="1419497" cy="116713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219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125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Pyramids of Giza</a:t>
            </a:r>
            <a:endParaRPr lang="en-GB" dirty="0"/>
          </a:p>
        </p:txBody>
      </p:sp>
      <p:sp>
        <p:nvSpPr>
          <p:cNvPr id="8" name="Rounded Rectangle 7"/>
          <p:cNvSpPr/>
          <p:nvPr/>
        </p:nvSpPr>
        <p:spPr>
          <a:xfrm>
            <a:off x="577359" y="1767859"/>
            <a:ext cx="7408401" cy="1401797"/>
          </a:xfrm>
          <a:prstGeom prst="roundRect">
            <a:avLst>
              <a:gd name="adj" fmla="val 13349"/>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11548" y="1811381"/>
            <a:ext cx="4206238"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Some of Africa’s most famous landmarks are the pyramids of Giza in Egypt. </a:t>
            </a:r>
            <a:r>
              <a:rPr lang="en-GB" altLang="en-US" sz="2000" u="sng" dirty="0" err="1">
                <a:solidFill>
                  <a:schemeClr val="bg1"/>
                </a:solidFill>
              </a:rPr>
              <a:t>Ubercorn</a:t>
            </a:r>
            <a:r>
              <a:rPr lang="en-GB" altLang="en-US" sz="2000" u="sng" dirty="0">
                <a:solidFill>
                  <a:schemeClr val="bg1"/>
                </a:solidFill>
              </a:rPr>
              <a:t> is here to tell us more about it. </a:t>
            </a:r>
          </a:p>
        </p:txBody>
      </p:sp>
      <p:grpSp>
        <p:nvGrpSpPr>
          <p:cNvPr id="7" name="Group 6"/>
          <p:cNvGrpSpPr/>
          <p:nvPr/>
        </p:nvGrpSpPr>
        <p:grpSpPr>
          <a:xfrm>
            <a:off x="4919651" y="1767859"/>
            <a:ext cx="3410034" cy="3998382"/>
            <a:chOff x="5355772" y="1767859"/>
            <a:chExt cx="2817152"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8" cy="3197540"/>
            </a:xfrm>
            <a:prstGeom prst="rect">
              <a:avLst/>
            </a:prstGeom>
          </p:spPr>
        </p:pic>
      </p:grpSp>
      <p:cxnSp>
        <p:nvCxnSpPr>
          <p:cNvPr id="37" name="Elbow Connector 36"/>
          <p:cNvCxnSpPr/>
          <p:nvPr/>
        </p:nvCxnSpPr>
        <p:spPr>
          <a:xfrm rot="10800000">
            <a:off x="896984" y="3526784"/>
            <a:ext cx="1419497" cy="1167136"/>
          </a:xfrm>
          <a:prstGeom prst="bentConnector3">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2136663" y="5280736"/>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3669207" y="3475771"/>
            <a:ext cx="1301624" cy="673744"/>
          </a:xfrm>
          <a:prstGeom prst="bentConnector3">
            <a:avLst>
              <a:gd name="adj1" fmla="val 50000"/>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3311869" y="4711556"/>
            <a:ext cx="2146909" cy="372173"/>
          </a:xfrm>
          <a:prstGeom prst="bentConnector3">
            <a:avLst>
              <a:gd name="adj1" fmla="val 59736"/>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755025" y="3097064"/>
            <a:ext cx="2111569" cy="3193712"/>
          </a:xfrm>
          <a:prstGeom prst="rect">
            <a:avLst/>
          </a:prstGeom>
        </p:spPr>
      </p:pic>
      <p:cxnSp>
        <p:nvCxnSpPr>
          <p:cNvPr id="39" name="Straight Connector 38"/>
          <p:cNvCxnSpPr/>
          <p:nvPr/>
        </p:nvCxnSpPr>
        <p:spPr>
          <a:xfrm flipH="1">
            <a:off x="1062446" y="53383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9" name="Freeform 8">
            <a:hlinkClick r:id="rId5"/>
          </p:cNvPr>
          <p:cNvSpPr/>
          <p:nvPr/>
        </p:nvSpPr>
        <p:spPr>
          <a:xfrm>
            <a:off x="772506" y="2447109"/>
            <a:ext cx="3884023" cy="635725"/>
          </a:xfrm>
          <a:custGeom>
            <a:avLst/>
            <a:gdLst>
              <a:gd name="connsiteX0" fmla="*/ 1672046 w 3884023"/>
              <a:gd name="connsiteY0" fmla="*/ 60960 h 635725"/>
              <a:gd name="connsiteX1" fmla="*/ 1672046 w 3884023"/>
              <a:gd name="connsiteY1" fmla="*/ 365760 h 635725"/>
              <a:gd name="connsiteX2" fmla="*/ 0 w 3884023"/>
              <a:gd name="connsiteY2" fmla="*/ 365760 h 635725"/>
              <a:gd name="connsiteX3" fmla="*/ 0 w 3884023"/>
              <a:gd name="connsiteY3" fmla="*/ 635725 h 635725"/>
              <a:gd name="connsiteX4" fmla="*/ 2473235 w 3884023"/>
              <a:gd name="connsiteY4" fmla="*/ 635725 h 635725"/>
              <a:gd name="connsiteX5" fmla="*/ 2473235 w 3884023"/>
              <a:gd name="connsiteY5" fmla="*/ 409302 h 635725"/>
              <a:gd name="connsiteX6" fmla="*/ 3884023 w 3884023"/>
              <a:gd name="connsiteY6" fmla="*/ 409302 h 635725"/>
              <a:gd name="connsiteX7" fmla="*/ 3884023 w 3884023"/>
              <a:gd name="connsiteY7" fmla="*/ 322217 h 635725"/>
              <a:gd name="connsiteX8" fmla="*/ 3884023 w 3884023"/>
              <a:gd name="connsiteY8" fmla="*/ 0 h 635725"/>
              <a:gd name="connsiteX9" fmla="*/ 1672046 w 3884023"/>
              <a:gd name="connsiteY9" fmla="*/ 60960 h 63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84023" h="635725">
                <a:moveTo>
                  <a:pt x="1672046" y="60960"/>
                </a:moveTo>
                <a:lnTo>
                  <a:pt x="1672046" y="365760"/>
                </a:lnTo>
                <a:lnTo>
                  <a:pt x="0" y="365760"/>
                </a:lnTo>
                <a:lnTo>
                  <a:pt x="0" y="635725"/>
                </a:lnTo>
                <a:lnTo>
                  <a:pt x="2473235" y="635725"/>
                </a:lnTo>
                <a:lnTo>
                  <a:pt x="2473235" y="409302"/>
                </a:lnTo>
                <a:lnTo>
                  <a:pt x="3884023" y="409302"/>
                </a:lnTo>
                <a:lnTo>
                  <a:pt x="3884023" y="322217"/>
                </a:lnTo>
                <a:lnTo>
                  <a:pt x="3884023" y="0"/>
                </a:lnTo>
                <a:lnTo>
                  <a:pt x="1672046" y="6096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69267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125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Victoria Falls</a:t>
            </a:r>
            <a:endParaRPr lang="en-GB" dirty="0"/>
          </a:p>
        </p:txBody>
      </p:sp>
      <p:sp>
        <p:nvSpPr>
          <p:cNvPr id="20" name="Rounded Rectangle 19"/>
          <p:cNvSpPr/>
          <p:nvPr/>
        </p:nvSpPr>
        <p:spPr>
          <a:xfrm>
            <a:off x="704436" y="1415704"/>
            <a:ext cx="7761524" cy="2033267"/>
          </a:xfrm>
          <a:prstGeom prst="roundRect">
            <a:avLst>
              <a:gd name="adj" fmla="val 11461"/>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80883" y="1471097"/>
            <a:ext cx="7574477" cy="1938992"/>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Victoria Falls is on the Zambezi river, along the border of two countries, Zambia and Zimbabwe. It is one of the world’s largest waterfalls. The noise of the water is so loud that it can be heard from almost 40 kilometres away! This is why the falls are known locally as ‘</a:t>
            </a:r>
            <a:r>
              <a:rPr lang="en-GB" altLang="en-US" sz="2000" dirty="0" err="1">
                <a:solidFill>
                  <a:schemeClr val="bg1"/>
                </a:solidFill>
              </a:rPr>
              <a:t>Mosi-oa-Tunya</a:t>
            </a:r>
            <a:r>
              <a:rPr lang="en-GB" altLang="en-US" sz="2000" dirty="0">
                <a:solidFill>
                  <a:schemeClr val="bg1"/>
                </a:solidFill>
              </a:rPr>
              <a:t>’ which </a:t>
            </a:r>
          </a:p>
          <a:p>
            <a:pPr>
              <a:lnSpc>
                <a:spcPct val="100000"/>
              </a:lnSpc>
              <a:spcBef>
                <a:spcPct val="0"/>
              </a:spcBef>
              <a:buFontTx/>
              <a:buNone/>
            </a:pPr>
            <a:r>
              <a:rPr lang="en-GB" altLang="en-US" sz="2000" dirty="0">
                <a:solidFill>
                  <a:schemeClr val="bg1"/>
                </a:solidFill>
              </a:rPr>
              <a:t>means ‘the smoke that thunders’.</a:t>
            </a:r>
          </a:p>
        </p:txBody>
      </p:sp>
      <p:cxnSp>
        <p:nvCxnSpPr>
          <p:cNvPr id="10" name="Elbow Connector 9"/>
          <p:cNvCxnSpPr/>
          <p:nvPr/>
        </p:nvCxnSpPr>
        <p:spPr>
          <a:xfrm flipV="1">
            <a:off x="3155439" y="3632623"/>
            <a:ext cx="1447831" cy="749425"/>
          </a:xfrm>
          <a:prstGeom prst="bentConnector3">
            <a:avLst>
              <a:gd name="adj1" fmla="val 5481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062446" y="53383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10800000">
            <a:off x="715971" y="3632623"/>
            <a:ext cx="1419497" cy="1167136"/>
          </a:xfrm>
          <a:prstGeom prst="bentConnector3">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7387" y="3508585"/>
            <a:ext cx="1987149" cy="2852363"/>
          </a:xfrm>
          <a:prstGeom prst="rect">
            <a:avLst/>
          </a:prstGeom>
        </p:spPr>
      </p:pic>
      <p:grpSp>
        <p:nvGrpSpPr>
          <p:cNvPr id="7" name="Group 6"/>
          <p:cNvGrpSpPr/>
          <p:nvPr/>
        </p:nvGrpSpPr>
        <p:grpSpPr>
          <a:xfrm>
            <a:off x="4894507" y="2846032"/>
            <a:ext cx="2923948" cy="3428430"/>
            <a:chOff x="5355772" y="1767859"/>
            <a:chExt cx="2817151"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58716" y="1767859"/>
              <a:ext cx="2714207" cy="3197540"/>
            </a:xfrm>
            <a:prstGeom prst="rect">
              <a:avLst/>
            </a:prstGeom>
          </p:spPr>
        </p:pic>
      </p:grpSp>
      <p:cxnSp>
        <p:nvCxnSpPr>
          <p:cNvPr id="29" name="Elbow Connector 28"/>
          <p:cNvCxnSpPr/>
          <p:nvPr/>
        </p:nvCxnSpPr>
        <p:spPr>
          <a:xfrm>
            <a:off x="3051810" y="5076040"/>
            <a:ext cx="2333922" cy="527806"/>
          </a:xfrm>
          <a:prstGeom prst="bentConnector3">
            <a:avLst>
              <a:gd name="adj1" fmla="val 50000"/>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0847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par>
                                <p:cTn id="8" presetID="22" presetClass="entr" presetSubtype="2" fill="hold" nodeType="withEffect">
                                  <p:stCondLst>
                                    <p:cond delay="1250"/>
                                  </p:stCondLst>
                                  <p:childTnLst>
                                    <p:set>
                                      <p:cBhvr>
                                        <p:cTn id="9" dur="1" fill="hold">
                                          <p:stCondLst>
                                            <p:cond delay="0"/>
                                          </p:stCondLst>
                                        </p:cTn>
                                        <p:tgtEl>
                                          <p:spTgt spid="37"/>
                                        </p:tgtEl>
                                        <p:attrNameLst>
                                          <p:attrName>style.visibility</p:attrName>
                                        </p:attrNameLst>
                                      </p:cBhvr>
                                      <p:to>
                                        <p:strVal val="visible"/>
                                      </p:to>
                                    </p:set>
                                    <p:animEffect transition="in" filter="wipe(right)">
                                      <p:cBhvr>
                                        <p:cTn id="10"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Table Mountain</a:t>
            </a:r>
            <a:endParaRPr lang="en-GB" dirty="0"/>
          </a:p>
        </p:txBody>
      </p:sp>
      <p:sp>
        <p:nvSpPr>
          <p:cNvPr id="8" name="Rounded Rectangle 7"/>
          <p:cNvSpPr/>
          <p:nvPr/>
        </p:nvSpPr>
        <p:spPr>
          <a:xfrm>
            <a:off x="577359" y="1767859"/>
            <a:ext cx="7408401" cy="1401797"/>
          </a:xfrm>
          <a:prstGeom prst="roundRect">
            <a:avLst>
              <a:gd name="adj" fmla="val 15145"/>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644436" y="1811381"/>
            <a:ext cx="4206238"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Table Mountain is an unusual mountain in South Africa. </a:t>
            </a:r>
            <a:br>
              <a:rPr lang="en-GB" altLang="en-US" sz="2000" dirty="0">
                <a:solidFill>
                  <a:schemeClr val="bg1"/>
                </a:solidFill>
              </a:rPr>
            </a:br>
            <a:r>
              <a:rPr lang="en-GB" altLang="en-US" sz="2000" u="sng" dirty="0">
                <a:solidFill>
                  <a:schemeClr val="bg1"/>
                </a:solidFill>
              </a:rPr>
              <a:t>Let’s find out more from </a:t>
            </a:r>
            <a:r>
              <a:rPr lang="en-GB" altLang="en-US" sz="2000" u="sng" dirty="0" err="1">
                <a:solidFill>
                  <a:schemeClr val="bg1"/>
                </a:solidFill>
              </a:rPr>
              <a:t>Ubercorn’s</a:t>
            </a:r>
            <a:r>
              <a:rPr lang="en-GB" altLang="en-US" sz="2000" u="sng" dirty="0">
                <a:solidFill>
                  <a:schemeClr val="bg1"/>
                </a:solidFill>
              </a:rPr>
              <a:t> Funky Facts.</a:t>
            </a:r>
          </a:p>
        </p:txBody>
      </p:sp>
      <p:grpSp>
        <p:nvGrpSpPr>
          <p:cNvPr id="7" name="Group 6"/>
          <p:cNvGrpSpPr/>
          <p:nvPr/>
        </p:nvGrpSpPr>
        <p:grpSpPr>
          <a:xfrm>
            <a:off x="4919651" y="1767859"/>
            <a:ext cx="3410034" cy="3998382"/>
            <a:chOff x="5355772" y="1767859"/>
            <a:chExt cx="2817152"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8" cy="3197540"/>
            </a:xfrm>
            <a:prstGeom prst="rect">
              <a:avLst/>
            </a:prstGeom>
          </p:spPr>
        </p:pic>
      </p:grpSp>
      <p:cxnSp>
        <p:nvCxnSpPr>
          <p:cNvPr id="37" name="Elbow Connector 36"/>
          <p:cNvCxnSpPr/>
          <p:nvPr/>
        </p:nvCxnSpPr>
        <p:spPr>
          <a:xfrm rot="10800000">
            <a:off x="896986" y="3526784"/>
            <a:ext cx="1872341" cy="1184772"/>
          </a:xfrm>
          <a:prstGeom prst="bentConnector3">
            <a:avLst>
              <a:gd name="adj1" fmla="val 58837"/>
            </a:avLst>
          </a:prstGeom>
          <a:ln w="76200" cap="rnd">
            <a:solidFill>
              <a:srgbClr val="25B7BC"/>
            </a:solidFill>
            <a:round/>
            <a:headEnd type="none"/>
            <a:tailEnd type="oval"/>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2891246" y="5255961"/>
            <a:ext cx="1797028" cy="878215"/>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3669207" y="3475771"/>
            <a:ext cx="1301624" cy="673744"/>
          </a:xfrm>
          <a:prstGeom prst="bentConnector3">
            <a:avLst>
              <a:gd name="adj1" fmla="val 50000"/>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3311869" y="4711556"/>
            <a:ext cx="2146909" cy="372173"/>
          </a:xfrm>
          <a:prstGeom prst="bentConnector3">
            <a:avLst>
              <a:gd name="adj1" fmla="val 59736"/>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920490" y="2856411"/>
            <a:ext cx="2278062" cy="3424720"/>
          </a:xfrm>
          <a:prstGeom prst="rect">
            <a:avLst/>
          </a:prstGeom>
        </p:spPr>
      </p:pic>
      <p:cxnSp>
        <p:nvCxnSpPr>
          <p:cNvPr id="39" name="Straight Connector 38"/>
          <p:cNvCxnSpPr/>
          <p:nvPr/>
        </p:nvCxnSpPr>
        <p:spPr>
          <a:xfrm flipH="1">
            <a:off x="1105989" y="5083729"/>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3" name="Freeform 2">
            <a:hlinkClick r:id="rId5"/>
          </p:cNvPr>
          <p:cNvSpPr/>
          <p:nvPr/>
        </p:nvSpPr>
        <p:spPr>
          <a:xfrm>
            <a:off x="531223" y="2481943"/>
            <a:ext cx="4232366" cy="757646"/>
          </a:xfrm>
          <a:custGeom>
            <a:avLst/>
            <a:gdLst>
              <a:gd name="connsiteX0" fmla="*/ 95794 w 4232366"/>
              <a:gd name="connsiteY0" fmla="*/ 0 h 757646"/>
              <a:gd name="connsiteX1" fmla="*/ 4232366 w 4232366"/>
              <a:gd name="connsiteY1" fmla="*/ 0 h 757646"/>
              <a:gd name="connsiteX2" fmla="*/ 4232366 w 4232366"/>
              <a:gd name="connsiteY2" fmla="*/ 391886 h 757646"/>
              <a:gd name="connsiteX3" fmla="*/ 1802674 w 4232366"/>
              <a:gd name="connsiteY3" fmla="*/ 391886 h 757646"/>
              <a:gd name="connsiteX4" fmla="*/ 1802674 w 4232366"/>
              <a:gd name="connsiteY4" fmla="*/ 757646 h 757646"/>
              <a:gd name="connsiteX5" fmla="*/ 1698171 w 4232366"/>
              <a:gd name="connsiteY5" fmla="*/ 757646 h 757646"/>
              <a:gd name="connsiteX6" fmla="*/ 0 w 4232366"/>
              <a:gd name="connsiteY6" fmla="*/ 757646 h 757646"/>
              <a:gd name="connsiteX7" fmla="*/ 0 w 4232366"/>
              <a:gd name="connsiteY7" fmla="*/ 644434 h 757646"/>
              <a:gd name="connsiteX8" fmla="*/ 0 w 4232366"/>
              <a:gd name="connsiteY8" fmla="*/ 8708 h 757646"/>
              <a:gd name="connsiteX9" fmla="*/ 95794 w 4232366"/>
              <a:gd name="connsiteY9" fmla="*/ 0 h 757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232366" h="757646">
                <a:moveTo>
                  <a:pt x="95794" y="0"/>
                </a:moveTo>
                <a:lnTo>
                  <a:pt x="4232366" y="0"/>
                </a:lnTo>
                <a:lnTo>
                  <a:pt x="4232366" y="391886"/>
                </a:lnTo>
                <a:lnTo>
                  <a:pt x="1802674" y="391886"/>
                </a:lnTo>
                <a:lnTo>
                  <a:pt x="1802674" y="757646"/>
                </a:lnTo>
                <a:lnTo>
                  <a:pt x="1698171" y="757646"/>
                </a:lnTo>
                <a:lnTo>
                  <a:pt x="0" y="757646"/>
                </a:lnTo>
                <a:lnTo>
                  <a:pt x="0" y="644434"/>
                </a:lnTo>
                <a:lnTo>
                  <a:pt x="0" y="8708"/>
                </a:lnTo>
                <a:lnTo>
                  <a:pt x="95794" y="0"/>
                </a:lnTo>
                <a:close/>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2625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1000"/>
                                        <p:tgtEl>
                                          <p:spTgt spid="37"/>
                                        </p:tgtEl>
                                      </p:cBhvr>
                                    </p:animEffect>
                                  </p:childTnLst>
                                </p:cTn>
                              </p:par>
                              <p:par>
                                <p:cTn id="8" presetID="22" presetClass="entr" presetSubtype="2" fill="hold" nodeType="withEffect">
                                  <p:stCondLst>
                                    <p:cond delay="1250"/>
                                  </p:stCondLst>
                                  <p:childTnLst>
                                    <p:set>
                                      <p:cBhvr>
                                        <p:cTn id="9" dur="1" fill="hold">
                                          <p:stCondLst>
                                            <p:cond delay="0"/>
                                          </p:stCondLst>
                                        </p:cTn>
                                        <p:tgtEl>
                                          <p:spTgt spid="10"/>
                                        </p:tgtEl>
                                        <p:attrNameLst>
                                          <p:attrName>style.visibility</p:attrName>
                                        </p:attrNameLst>
                                      </p:cBhvr>
                                      <p:to>
                                        <p:strVal val="visible"/>
                                      </p:to>
                                    </p:set>
                                    <p:animEffect transition="in" filter="wipe(right)">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El-</a:t>
            </a:r>
            <a:r>
              <a:rPr lang="en-GB" dirty="0" err="1">
                <a:solidFill>
                  <a:srgbClr val="643C90"/>
                </a:solidFill>
              </a:rPr>
              <a:t>Tabia</a:t>
            </a:r>
            <a:r>
              <a:rPr lang="en-GB" dirty="0">
                <a:solidFill>
                  <a:srgbClr val="643C90"/>
                </a:solidFill>
              </a:rPr>
              <a:t> Mosque</a:t>
            </a:r>
            <a:endParaRPr lang="en-GB" dirty="0"/>
          </a:p>
        </p:txBody>
      </p:sp>
      <p:sp>
        <p:nvSpPr>
          <p:cNvPr id="8" name="Rounded Rectangle 7"/>
          <p:cNvSpPr/>
          <p:nvPr/>
        </p:nvSpPr>
        <p:spPr>
          <a:xfrm>
            <a:off x="577360" y="1423910"/>
            <a:ext cx="7654158" cy="1456946"/>
          </a:xfrm>
          <a:prstGeom prst="roundRect">
            <a:avLst>
              <a:gd name="adj" fmla="val 13349"/>
            </a:avLst>
          </a:prstGeom>
          <a:solidFill>
            <a:srgbClr val="0093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11547" y="1500988"/>
            <a:ext cx="7442552" cy="1323439"/>
          </a:xfrm>
          <a:prstGeom prst="rect">
            <a:avLst/>
          </a:prstGeom>
          <a:noFill/>
        </p:spPr>
        <p:txBody>
          <a:bodyPr wrap="square" rtlCol="0">
            <a:spAutoFit/>
          </a:bodyPr>
          <a:lstStyle/>
          <a:p>
            <a:pPr>
              <a:lnSpc>
                <a:spcPct val="100000"/>
              </a:lnSpc>
              <a:spcBef>
                <a:spcPct val="0"/>
              </a:spcBef>
              <a:buFontTx/>
              <a:buNone/>
            </a:pPr>
            <a:r>
              <a:rPr lang="en-GB" altLang="en-US" sz="2000" dirty="0">
                <a:solidFill>
                  <a:schemeClr val="bg1"/>
                </a:solidFill>
              </a:rPr>
              <a:t>The El-</a:t>
            </a:r>
            <a:r>
              <a:rPr lang="en-GB" altLang="en-US" sz="2000" dirty="0" err="1">
                <a:solidFill>
                  <a:schemeClr val="bg1"/>
                </a:solidFill>
              </a:rPr>
              <a:t>Tabia</a:t>
            </a:r>
            <a:r>
              <a:rPr lang="en-GB" altLang="en-US" sz="2000" dirty="0">
                <a:solidFill>
                  <a:schemeClr val="bg1"/>
                </a:solidFill>
              </a:rPr>
              <a:t> mosque is in Egypt. A mosque is where Muslim people go to worship. The mosque has two tall towers called minarets. Every day, a special call to tell Muslims it is time to pray is given from a minaret.</a:t>
            </a:r>
          </a:p>
        </p:txBody>
      </p:sp>
      <p:grpSp>
        <p:nvGrpSpPr>
          <p:cNvPr id="7" name="Group 6"/>
          <p:cNvGrpSpPr/>
          <p:nvPr/>
        </p:nvGrpSpPr>
        <p:grpSpPr>
          <a:xfrm>
            <a:off x="5324972" y="2527714"/>
            <a:ext cx="3026708" cy="3548920"/>
            <a:chOff x="5355772" y="1767859"/>
            <a:chExt cx="2817151" cy="3303208"/>
          </a:xfrm>
        </p:grpSpPr>
        <p:sp>
          <p:nvSpPr>
            <p:cNvPr id="6" name="Rounded Rectangle 5"/>
            <p:cNvSpPr/>
            <p:nvPr/>
          </p:nvSpPr>
          <p:spPr>
            <a:xfrm>
              <a:off x="5355772" y="1846217"/>
              <a:ext cx="2725782" cy="3224850"/>
            </a:xfrm>
            <a:prstGeom prst="roundRect">
              <a:avLst>
                <a:gd name="adj" fmla="val 2609"/>
              </a:avLst>
            </a:prstGeom>
            <a:solidFill>
              <a:srgbClr val="25B7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58716" y="1767859"/>
              <a:ext cx="2714207" cy="3197539"/>
            </a:xfrm>
            <a:prstGeom prst="rect">
              <a:avLst/>
            </a:prstGeom>
          </p:spPr>
        </p:pic>
      </p:grpSp>
      <p:cxnSp>
        <p:nvCxnSpPr>
          <p:cNvPr id="35" name="Elbow Connector 34"/>
          <p:cNvCxnSpPr/>
          <p:nvPr/>
        </p:nvCxnSpPr>
        <p:spPr>
          <a:xfrm>
            <a:off x="2933822" y="5382588"/>
            <a:ext cx="2551611" cy="853440"/>
          </a:xfrm>
          <a:prstGeom prst="bentConnector3">
            <a:avLst/>
          </a:prstGeom>
          <a:ln w="76200" cap="rnd">
            <a:solidFill>
              <a:srgbClr val="25B7BC"/>
            </a:solidFill>
            <a:round/>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3669207" y="3139563"/>
            <a:ext cx="1724914" cy="909284"/>
          </a:xfrm>
          <a:prstGeom prst="bentConnector3">
            <a:avLst>
              <a:gd name="adj1" fmla="val 52432"/>
            </a:avLst>
          </a:prstGeom>
          <a:ln w="76200" cap="rnd">
            <a:solidFill>
              <a:srgbClr val="01407D"/>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2887505" y="4502348"/>
            <a:ext cx="2526073" cy="545308"/>
          </a:xfrm>
          <a:prstGeom prst="bentConnector3">
            <a:avLst>
              <a:gd name="adj1" fmla="val 51328"/>
            </a:avLst>
          </a:prstGeom>
          <a:ln w="76200" cap="rnd">
            <a:solidFill>
              <a:srgbClr val="01407D"/>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885316" y="5204130"/>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2317" y="2824427"/>
            <a:ext cx="3927685" cy="3505397"/>
          </a:xfrm>
          <a:prstGeom prst="rect">
            <a:avLst/>
          </a:prstGeom>
        </p:spPr>
      </p:pic>
      <p:cxnSp>
        <p:nvCxnSpPr>
          <p:cNvPr id="37" name="Elbow Connector 36"/>
          <p:cNvCxnSpPr/>
          <p:nvPr/>
        </p:nvCxnSpPr>
        <p:spPr>
          <a:xfrm rot="10800000">
            <a:off x="885317" y="3335212"/>
            <a:ext cx="1419497" cy="116713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4106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1000"/>
                                        <p:tgtEl>
                                          <p:spTgt spid="10"/>
                                        </p:tgtEl>
                                      </p:cBhvr>
                                    </p:animEffect>
                                  </p:childTnLst>
                                </p:cTn>
                              </p:par>
                              <p:par>
                                <p:cTn id="8" presetID="22" presetClass="entr" presetSubtype="8" fill="hold" nodeType="withEffect">
                                  <p:stCondLst>
                                    <p:cond delay="1250"/>
                                  </p:stCondLst>
                                  <p:childTnLst>
                                    <p:set>
                                      <p:cBhvr>
                                        <p:cTn id="9" dur="1" fill="hold">
                                          <p:stCondLst>
                                            <p:cond delay="0"/>
                                          </p:stCondLst>
                                        </p:cTn>
                                        <p:tgtEl>
                                          <p:spTgt spid="39"/>
                                        </p:tgtEl>
                                        <p:attrNameLst>
                                          <p:attrName>style.visibility</p:attrName>
                                        </p:attrNameLst>
                                      </p:cBhvr>
                                      <p:to>
                                        <p:strVal val="visible"/>
                                      </p:to>
                                    </p:set>
                                    <p:animEffect transition="in" filter="wipe(left)">
                                      <p:cBhvr>
                                        <p:cTn id="10"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p>
        </p:txBody>
      </p:sp>
      <p:sp>
        <p:nvSpPr>
          <p:cNvPr id="29" name="Rounded Rectangle 2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0070C0"/>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rotWithShape="1">
          <a:blip r:embed="rId2"/>
          <a:srcRect l="68561" t="14577" r="6521" b="14629"/>
          <a:stretch/>
        </p:blipFill>
        <p:spPr>
          <a:xfrm rot="5400000">
            <a:off x="3729052" y="1467329"/>
            <a:ext cx="1634293" cy="8262147"/>
          </a:xfrm>
          <a:prstGeom prst="rect">
            <a:avLst/>
          </a:prstGeom>
        </p:spPr>
      </p:pic>
      <p:grpSp>
        <p:nvGrpSpPr>
          <p:cNvPr id="11" name="Group 10"/>
          <p:cNvGrpSpPr/>
          <p:nvPr/>
        </p:nvGrpSpPr>
        <p:grpSpPr>
          <a:xfrm>
            <a:off x="1137849" y="1780039"/>
            <a:ext cx="6202518" cy="2496675"/>
            <a:chOff x="1016995" y="2143125"/>
            <a:chExt cx="5212935" cy="2496675"/>
          </a:xfrm>
        </p:grpSpPr>
        <p:cxnSp>
          <p:nvCxnSpPr>
            <p:cNvPr id="32" name="Straight Connector 31"/>
            <p:cNvCxnSpPr/>
            <p:nvPr/>
          </p:nvCxnSpPr>
          <p:spPr>
            <a:xfrm flipH="1">
              <a:off x="2390775" y="22860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514600" y="2143125"/>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016995" y="2438400"/>
              <a:ext cx="5212935" cy="2201400"/>
              <a:chOff x="1016995" y="2438400"/>
              <a:chExt cx="5212935" cy="2201400"/>
            </a:xfrm>
          </p:grpSpPr>
          <p:cxnSp>
            <p:nvCxnSpPr>
              <p:cNvPr id="31" name="Straight Connector 30"/>
              <p:cNvCxnSpPr/>
              <p:nvPr/>
            </p:nvCxnSpPr>
            <p:spPr>
              <a:xfrm flipH="1">
                <a:off x="2276475" y="24384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sp>
            <p:nvSpPr>
              <p:cNvPr id="13" name="Flowchart: Data 12"/>
              <p:cNvSpPr/>
              <p:nvPr/>
            </p:nvSpPr>
            <p:spPr>
              <a:xfrm>
                <a:off x="1016995" y="2757094"/>
                <a:ext cx="5212935" cy="1882706"/>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9" name="Straight Connector 8"/>
              <p:cNvCxnSpPr/>
              <p:nvPr/>
            </p:nvCxnSpPr>
            <p:spPr>
              <a:xfrm flipH="1">
                <a:off x="2171700" y="25908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880343" y="3198419"/>
                <a:ext cx="3516086" cy="1154162"/>
              </a:xfrm>
              <a:prstGeom prst="rect">
                <a:avLst/>
              </a:prstGeom>
              <a:noFill/>
            </p:spPr>
            <p:txBody>
              <a:bodyPr wrap="square" rtlCol="0">
                <a:spAutoFit/>
              </a:bodyPr>
              <a:lstStyle/>
              <a:p>
                <a:r>
                  <a:rPr lang="en-GB" altLang="en-US" sz="2300" b="1" dirty="0">
                    <a:solidFill>
                      <a:srgbClr val="643C90"/>
                    </a:solidFill>
                  </a:rPr>
                  <a:t>How much have you learnt about African landmarks? </a:t>
                </a:r>
              </a:p>
              <a:p>
                <a:r>
                  <a:rPr lang="en-GB" altLang="en-US" sz="2300" dirty="0">
                    <a:solidFill>
                      <a:srgbClr val="01407D"/>
                    </a:solidFill>
                  </a:rPr>
                  <a:t>It’s time to find out!</a:t>
                </a:r>
              </a:p>
            </p:txBody>
          </p:sp>
        </p:grpSp>
      </p:gr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1714" y="1473201"/>
            <a:ext cx="2165050" cy="4727198"/>
          </a:xfrm>
          <a:prstGeom prst="rect">
            <a:avLst/>
          </a:prstGeom>
        </p:spPr>
      </p:pic>
    </p:spTree>
    <p:extLst>
      <p:ext uri="{BB962C8B-B14F-4D97-AF65-F5344CB8AC3E}">
        <p14:creationId xmlns:p14="http://schemas.microsoft.com/office/powerpoint/2010/main" val="1711908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800" fill="hold"/>
                                        <p:tgtEl>
                                          <p:spTgt spid="11"/>
                                        </p:tgtEl>
                                        <p:attrNameLst>
                                          <p:attrName>ppt_x</p:attrName>
                                        </p:attrNameLst>
                                      </p:cBhvr>
                                      <p:tavLst>
                                        <p:tav tm="0">
                                          <p:val>
                                            <p:strVal val="#ppt_x"/>
                                          </p:val>
                                        </p:tav>
                                        <p:tav tm="100000">
                                          <p:val>
                                            <p:strVal val="#ppt_x"/>
                                          </p:val>
                                        </p:tav>
                                      </p:tavLst>
                                    </p:anim>
                                    <p:anim calcmode="lin" valueType="num">
                                      <p:cBhvr additive="base">
                                        <p:cTn id="8" dur="8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700" b="1" dirty="0">
                <a:solidFill>
                  <a:schemeClr val="bg1"/>
                </a:solidFill>
              </a:rPr>
              <a:t>b. Something that stands out in an area. </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700" b="1" dirty="0">
                <a:solidFill>
                  <a:schemeClr val="bg1"/>
                </a:solidFill>
              </a:rPr>
              <a:t>c. A sign on a map.</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sz="1700" b="1" dirty="0">
                <a:solidFill>
                  <a:schemeClr val="bg1"/>
                </a:solidFill>
              </a:rPr>
              <a:t>a. A patch of dirt on some land.</a:t>
            </a:r>
          </a:p>
        </p:txBody>
      </p:sp>
      <p:pic>
        <p:nvPicPr>
          <p:cNvPr id="12" name="Picture 11"/>
          <p:cNvPicPr>
            <a:picLocks noChangeAspect="1"/>
          </p:cNvPicPr>
          <p:nvPr/>
        </p:nvPicPr>
        <p:blipFill>
          <a:blip r:embed="rId2"/>
          <a:stretch>
            <a:fillRect/>
          </a:stretch>
        </p:blipFill>
        <p:spPr>
          <a:xfrm rot="19696424">
            <a:off x="7113960" y="1336274"/>
            <a:ext cx="1034042" cy="1035124"/>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67235" y="1853836"/>
            <a:ext cx="3923722" cy="4364567"/>
          </a:xfrm>
          <a:prstGeom prst="rect">
            <a:avLst/>
          </a:prstGeom>
        </p:spPr>
      </p:pic>
      <p:pic>
        <p:nvPicPr>
          <p:cNvPr id="11" name="Picture 10"/>
          <p:cNvPicPr>
            <a:picLocks noChangeAspect="1"/>
          </p:cNvPicPr>
          <p:nvPr/>
        </p:nvPicPr>
        <p:blipFill>
          <a:blip r:embed="rId2"/>
          <a:stretch>
            <a:fillRect/>
          </a:stretch>
        </p:blipFill>
        <p:spPr>
          <a:xfrm>
            <a:off x="7342002" y="5248244"/>
            <a:ext cx="577958" cy="578563"/>
          </a:xfrm>
          <a:prstGeom prst="rect">
            <a:avLst/>
          </a:prstGeom>
        </p:spPr>
      </p:pic>
      <p:sp>
        <p:nvSpPr>
          <p:cNvPr id="20" name="Rounded Rectangle 19"/>
          <p:cNvSpPr/>
          <p:nvPr/>
        </p:nvSpPr>
        <p:spPr>
          <a:xfrm>
            <a:off x="775981" y="2234469"/>
            <a:ext cx="4232218" cy="693316"/>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1. What is a landmark?</a:t>
            </a:r>
          </a:p>
        </p:txBody>
      </p:sp>
    </p:spTree>
    <p:extLst>
      <p:ext uri="{BB962C8B-B14F-4D97-AF65-F5344CB8AC3E}">
        <p14:creationId xmlns:p14="http://schemas.microsoft.com/office/powerpoint/2010/main" val="417892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29" grpId="1" animBg="1"/>
      <p:bldP spid="16" grpId="0" animBg="1"/>
      <p:bldP spid="1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Continents</a:t>
            </a:r>
          </a:p>
        </p:txBody>
      </p:sp>
      <p:sp>
        <p:nvSpPr>
          <p:cNvPr id="4" name="Rounded Rectangle 3"/>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009386"/>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p:cNvGrpSpPr/>
          <p:nvPr/>
        </p:nvGrpSpPr>
        <p:grpSpPr>
          <a:xfrm>
            <a:off x="2970155" y="1561309"/>
            <a:ext cx="4821173" cy="1440606"/>
            <a:chOff x="2505075" y="1388319"/>
            <a:chExt cx="4821173" cy="1440606"/>
          </a:xfrm>
        </p:grpSpPr>
        <p:sp>
          <p:nvSpPr>
            <p:cNvPr id="7" name="Freeform 6"/>
            <p:cNvSpPr/>
            <p:nvPr/>
          </p:nvSpPr>
          <p:spPr>
            <a:xfrm>
              <a:off x="2505075" y="1388319"/>
              <a:ext cx="4810125" cy="1440606"/>
            </a:xfrm>
            <a:custGeom>
              <a:avLst/>
              <a:gdLst>
                <a:gd name="connsiteX0" fmla="*/ 0 w 4810125"/>
                <a:gd name="connsiteY0" fmla="*/ 1383456 h 1440606"/>
                <a:gd name="connsiteX1" fmla="*/ 962025 w 4810125"/>
                <a:gd name="connsiteY1" fmla="*/ 669081 h 1440606"/>
                <a:gd name="connsiteX2" fmla="*/ 2047875 w 4810125"/>
                <a:gd name="connsiteY2" fmla="*/ 783381 h 1440606"/>
                <a:gd name="connsiteX3" fmla="*/ 3314700 w 4810125"/>
                <a:gd name="connsiteY3" fmla="*/ 69006 h 1440606"/>
                <a:gd name="connsiteX4" fmla="*/ 4152900 w 4810125"/>
                <a:gd name="connsiteY4" fmla="*/ 183306 h 1440606"/>
                <a:gd name="connsiteX5" fmla="*/ 4810125 w 4810125"/>
                <a:gd name="connsiteY5" fmla="*/ 1440606 h 14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125" h="1440606">
                  <a:moveTo>
                    <a:pt x="0" y="1383456"/>
                  </a:moveTo>
                  <a:cubicBezTo>
                    <a:pt x="310356" y="1076274"/>
                    <a:pt x="620713" y="769093"/>
                    <a:pt x="962025" y="669081"/>
                  </a:cubicBezTo>
                  <a:cubicBezTo>
                    <a:pt x="1303337" y="569069"/>
                    <a:pt x="1655763" y="883393"/>
                    <a:pt x="2047875" y="783381"/>
                  </a:cubicBezTo>
                  <a:cubicBezTo>
                    <a:pt x="2439988" y="683368"/>
                    <a:pt x="2963863" y="169018"/>
                    <a:pt x="3314700" y="69006"/>
                  </a:cubicBezTo>
                  <a:cubicBezTo>
                    <a:pt x="3665537" y="-31006"/>
                    <a:pt x="3903663" y="-45294"/>
                    <a:pt x="4152900" y="183306"/>
                  </a:cubicBezTo>
                  <a:cubicBezTo>
                    <a:pt x="4402138" y="411906"/>
                    <a:pt x="4606131" y="926256"/>
                    <a:pt x="4810125" y="1440606"/>
                  </a:cubicBezTo>
                </a:path>
              </a:pathLst>
            </a:custGeom>
            <a:noFill/>
            <a:ln w="190500">
              <a:solidFill>
                <a:srgbClr val="D9D9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Freeform 7"/>
            <p:cNvSpPr/>
            <p:nvPr/>
          </p:nvSpPr>
          <p:spPr>
            <a:xfrm>
              <a:off x="2516123" y="1388319"/>
              <a:ext cx="4810125" cy="1440606"/>
            </a:xfrm>
            <a:custGeom>
              <a:avLst/>
              <a:gdLst>
                <a:gd name="connsiteX0" fmla="*/ 0 w 4810125"/>
                <a:gd name="connsiteY0" fmla="*/ 1383456 h 1440606"/>
                <a:gd name="connsiteX1" fmla="*/ 962025 w 4810125"/>
                <a:gd name="connsiteY1" fmla="*/ 669081 h 1440606"/>
                <a:gd name="connsiteX2" fmla="*/ 2047875 w 4810125"/>
                <a:gd name="connsiteY2" fmla="*/ 783381 h 1440606"/>
                <a:gd name="connsiteX3" fmla="*/ 3314700 w 4810125"/>
                <a:gd name="connsiteY3" fmla="*/ 69006 h 1440606"/>
                <a:gd name="connsiteX4" fmla="*/ 4152900 w 4810125"/>
                <a:gd name="connsiteY4" fmla="*/ 183306 h 1440606"/>
                <a:gd name="connsiteX5" fmla="*/ 4810125 w 4810125"/>
                <a:gd name="connsiteY5" fmla="*/ 1440606 h 1440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0125" h="1440606">
                  <a:moveTo>
                    <a:pt x="0" y="1383456"/>
                  </a:moveTo>
                  <a:cubicBezTo>
                    <a:pt x="310356" y="1076274"/>
                    <a:pt x="620713" y="769093"/>
                    <a:pt x="962025" y="669081"/>
                  </a:cubicBezTo>
                  <a:cubicBezTo>
                    <a:pt x="1303337" y="569069"/>
                    <a:pt x="1655763" y="883393"/>
                    <a:pt x="2047875" y="783381"/>
                  </a:cubicBezTo>
                  <a:cubicBezTo>
                    <a:pt x="2439988" y="683368"/>
                    <a:pt x="2963863" y="169018"/>
                    <a:pt x="3314700" y="69006"/>
                  </a:cubicBezTo>
                  <a:cubicBezTo>
                    <a:pt x="3665537" y="-31006"/>
                    <a:pt x="3903663" y="-45294"/>
                    <a:pt x="4152900" y="183306"/>
                  </a:cubicBezTo>
                  <a:cubicBezTo>
                    <a:pt x="4402138" y="411906"/>
                    <a:pt x="4606131" y="926256"/>
                    <a:pt x="4810125" y="1440606"/>
                  </a:cubicBez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5" name="Picture 4"/>
          <p:cNvPicPr>
            <a:picLocks noChangeAspect="1"/>
          </p:cNvPicPr>
          <p:nvPr/>
        </p:nvPicPr>
        <p:blipFill rotWithShape="1">
          <a:blip r:embed="rId2"/>
          <a:srcRect l="68561" t="14577" r="716" b="14629"/>
          <a:stretch/>
        </p:blipFill>
        <p:spPr>
          <a:xfrm rot="5400000">
            <a:off x="3549917" y="1276976"/>
            <a:ext cx="2015000" cy="8262147"/>
          </a:xfrm>
          <a:prstGeom prst="rect">
            <a:avLst/>
          </a:prstGeom>
        </p:spPr>
      </p:pic>
      <p:sp>
        <p:nvSpPr>
          <p:cNvPr id="28" name="Oval 27"/>
          <p:cNvSpPr/>
          <p:nvPr/>
        </p:nvSpPr>
        <p:spPr>
          <a:xfrm>
            <a:off x="1445827" y="3708258"/>
            <a:ext cx="813408" cy="813408"/>
          </a:xfrm>
          <a:prstGeom prst="ellipse">
            <a:avLst/>
          </a:prstGeom>
          <a:solidFill>
            <a:srgbClr val="643C90">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p:cNvGrpSpPr/>
          <p:nvPr/>
        </p:nvGrpSpPr>
        <p:grpSpPr>
          <a:xfrm>
            <a:off x="1927023" y="3595838"/>
            <a:ext cx="5260788" cy="1626666"/>
            <a:chOff x="1293836" y="4213075"/>
            <a:chExt cx="5260788" cy="1626666"/>
          </a:xfrm>
        </p:grpSpPr>
        <p:sp>
          <p:nvSpPr>
            <p:cNvPr id="20" name="Freeform 19"/>
            <p:cNvSpPr/>
            <p:nvPr/>
          </p:nvSpPr>
          <p:spPr>
            <a:xfrm>
              <a:off x="1324598" y="4221622"/>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190500">
              <a:solidFill>
                <a:srgbClr val="B9B8B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Freeform 20"/>
            <p:cNvSpPr/>
            <p:nvPr/>
          </p:nvSpPr>
          <p:spPr>
            <a:xfrm>
              <a:off x="1293836" y="4213075"/>
              <a:ext cx="5230026" cy="1618119"/>
            </a:xfrm>
            <a:custGeom>
              <a:avLst/>
              <a:gdLst>
                <a:gd name="connsiteX0" fmla="*/ 0 w 5230026"/>
                <a:gd name="connsiteY0" fmla="*/ 0 h 1618119"/>
                <a:gd name="connsiteX1" fmla="*/ 743484 w 5230026"/>
                <a:gd name="connsiteY1" fmla="*/ 854580 h 1618119"/>
                <a:gd name="connsiteX2" fmla="*/ 2350094 w 5230026"/>
                <a:gd name="connsiteY2" fmla="*/ 811851 h 1618119"/>
                <a:gd name="connsiteX3" fmla="*/ 3896882 w 5230026"/>
                <a:gd name="connsiteY3" fmla="*/ 1615156 h 1618119"/>
                <a:gd name="connsiteX4" fmla="*/ 5230026 w 5230026"/>
                <a:gd name="connsiteY4" fmla="*/ 1102408 h 1618119"/>
                <a:gd name="connsiteX5" fmla="*/ 5230026 w 5230026"/>
                <a:gd name="connsiteY5" fmla="*/ 1102408 h 1618119"/>
                <a:gd name="connsiteX6" fmla="*/ 5230026 w 5230026"/>
                <a:gd name="connsiteY6" fmla="*/ 1102408 h 161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30026" h="1618119">
                  <a:moveTo>
                    <a:pt x="0" y="0"/>
                  </a:moveTo>
                  <a:cubicBezTo>
                    <a:pt x="175901" y="359636"/>
                    <a:pt x="351802" y="719272"/>
                    <a:pt x="743484" y="854580"/>
                  </a:cubicBezTo>
                  <a:cubicBezTo>
                    <a:pt x="1135166" y="989888"/>
                    <a:pt x="1824528" y="685088"/>
                    <a:pt x="2350094" y="811851"/>
                  </a:cubicBezTo>
                  <a:cubicBezTo>
                    <a:pt x="2875660" y="938614"/>
                    <a:pt x="3416893" y="1566730"/>
                    <a:pt x="3896882" y="1615156"/>
                  </a:cubicBezTo>
                  <a:cubicBezTo>
                    <a:pt x="4376871" y="1663582"/>
                    <a:pt x="5230026" y="1102408"/>
                    <a:pt x="5230026" y="1102408"/>
                  </a:cubicBezTo>
                  <a:lnTo>
                    <a:pt x="5230026" y="1102408"/>
                  </a:lnTo>
                  <a:lnTo>
                    <a:pt x="5230026" y="1102408"/>
                  </a:lnTo>
                </a:path>
              </a:pathLst>
            </a:custGeom>
            <a:noFill/>
            <a:ln w="57150" cap="rnd">
              <a:solidFill>
                <a:srgbClr val="01407D"/>
              </a:solidFill>
              <a:prstDash val="sys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219" y="1233182"/>
            <a:ext cx="2799694" cy="3288484"/>
          </a:xfrm>
          <a:prstGeom prst="rect">
            <a:avLst/>
          </a:prstGeom>
        </p:spPr>
      </p:pic>
      <p:sp>
        <p:nvSpPr>
          <p:cNvPr id="25" name="Oval 24"/>
          <p:cNvSpPr/>
          <p:nvPr/>
        </p:nvSpPr>
        <p:spPr>
          <a:xfrm>
            <a:off x="3823506" y="4471141"/>
            <a:ext cx="626586" cy="626586"/>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045803" y="4035640"/>
            <a:ext cx="1135810" cy="1135810"/>
          </a:xfrm>
          <a:prstGeom prst="ellipse">
            <a:avLst/>
          </a:prstGeom>
          <a:solidFill>
            <a:srgbClr val="643C9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9" name="Group 8"/>
          <p:cNvGrpSpPr/>
          <p:nvPr/>
        </p:nvGrpSpPr>
        <p:grpSpPr>
          <a:xfrm>
            <a:off x="3238150" y="2157573"/>
            <a:ext cx="5456058" cy="2414455"/>
            <a:chOff x="3229604" y="2046465"/>
            <a:chExt cx="5456058" cy="1169168"/>
          </a:xfrm>
        </p:grpSpPr>
        <p:cxnSp>
          <p:nvCxnSpPr>
            <p:cNvPr id="12" name="Straight Connector 11"/>
            <p:cNvCxnSpPr/>
            <p:nvPr/>
          </p:nvCxnSpPr>
          <p:spPr>
            <a:xfrm>
              <a:off x="7682787" y="2474752"/>
              <a:ext cx="1002875" cy="0"/>
            </a:xfrm>
            <a:prstGeom prst="line">
              <a:avLst/>
            </a:prstGeom>
            <a:ln w="76200">
              <a:solidFill>
                <a:srgbClr val="01407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7442433" y="2786543"/>
              <a:ext cx="1243229" cy="0"/>
            </a:xfrm>
            <a:prstGeom prst="line">
              <a:avLst/>
            </a:prstGeom>
            <a:ln w="76200">
              <a:solidFill>
                <a:srgbClr val="01407D"/>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7782782" y="2566223"/>
              <a:ext cx="897163"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515589" y="2878012"/>
              <a:ext cx="1162684" cy="0"/>
            </a:xfrm>
            <a:prstGeom prst="line">
              <a:avLst/>
            </a:prstGeom>
            <a:ln w="76200">
              <a:solidFill>
                <a:schemeClr val="tx2">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0" name="Flowchart: Data 9"/>
            <p:cNvSpPr/>
            <p:nvPr/>
          </p:nvSpPr>
          <p:spPr>
            <a:xfrm>
              <a:off x="3229604" y="2133451"/>
              <a:ext cx="4943463" cy="1082182"/>
            </a:xfrm>
            <a:prstGeom prst="flowChartInputOutput">
              <a:avLst/>
            </a:prstGeom>
            <a:gradFill>
              <a:gsLst>
                <a:gs pos="52000">
                  <a:schemeClr val="accent1">
                    <a:lumMod val="5000"/>
                    <a:lumOff val="95000"/>
                  </a:schemeClr>
                </a:gs>
                <a:gs pos="0">
                  <a:schemeClr val="tx2">
                    <a:lumMod val="60000"/>
                    <a:lumOff val="40000"/>
                  </a:schemeClr>
                </a:gs>
                <a:gs pos="100000">
                  <a:schemeClr val="tx2">
                    <a:lumMod val="60000"/>
                    <a:lumOff val="40000"/>
                  </a:schemeClr>
                </a:gs>
              </a:gsLst>
              <a:lin ang="5400000" scaled="1"/>
            </a:gradFill>
            <a:ln w="76200" cap="rnd">
              <a:solidFill>
                <a:schemeClr val="tx1">
                  <a:lumMod val="50000"/>
                  <a:lumOff val="50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Flowchart: Data 10"/>
            <p:cNvSpPr/>
            <p:nvPr/>
          </p:nvSpPr>
          <p:spPr>
            <a:xfrm>
              <a:off x="3548544" y="2046465"/>
              <a:ext cx="4991292" cy="1082182"/>
            </a:xfrm>
            <a:prstGeom prst="flowChartInputOutput">
              <a:avLst/>
            </a:prstGeom>
            <a:solidFill>
              <a:schemeClr val="bg1"/>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00000"/>
                </a:lnSpc>
                <a:spcBef>
                  <a:spcPct val="0"/>
                </a:spcBef>
                <a:buFontTx/>
                <a:buNone/>
              </a:pPr>
              <a:r>
                <a:rPr lang="en-GB" altLang="en-US" dirty="0">
                  <a:solidFill>
                    <a:srgbClr val="643C90"/>
                  </a:solidFill>
                </a:rPr>
                <a:t>Ha </a:t>
              </a:r>
              <a:r>
                <a:rPr lang="en-GB" altLang="en-US" dirty="0" err="1">
                  <a:solidFill>
                    <a:srgbClr val="643C90"/>
                  </a:solidFill>
                </a:rPr>
                <a:t>ha</a:t>
              </a:r>
              <a:r>
                <a:rPr lang="en-GB" altLang="en-US" dirty="0">
                  <a:solidFill>
                    <a:srgbClr val="643C90"/>
                  </a:solidFill>
                </a:rPr>
                <a:t>! </a:t>
              </a:r>
              <a:r>
                <a:rPr lang="en-GB" altLang="en-US" dirty="0">
                  <a:solidFill>
                    <a:schemeClr val="tx1"/>
                  </a:solidFill>
                </a:rPr>
                <a:t>I’ve taken letters away from the names of these continents. </a:t>
              </a:r>
              <a:br>
                <a:rPr lang="en-GB" altLang="en-US" dirty="0">
                  <a:solidFill>
                    <a:schemeClr val="tx1"/>
                  </a:solidFill>
                </a:rPr>
              </a:br>
              <a:r>
                <a:rPr lang="en-GB" altLang="en-US" b="1" dirty="0">
                  <a:solidFill>
                    <a:schemeClr val="tx1"/>
                  </a:solidFill>
                </a:rPr>
                <a:t>I don’t think you’ll be able to guess what they are!</a:t>
              </a:r>
              <a:endParaRPr lang="en-GB" altLang="en-US" b="1" dirty="0">
                <a:solidFill>
                  <a:srgbClr val="FF0000"/>
                </a:solidFill>
              </a:endParaRPr>
            </a:p>
          </p:txBody>
        </p:sp>
      </p:grpSp>
      <p:sp>
        <p:nvSpPr>
          <p:cNvPr id="22" name="Oval 21"/>
          <p:cNvSpPr/>
          <p:nvPr/>
        </p:nvSpPr>
        <p:spPr>
          <a:xfrm>
            <a:off x="6953502" y="4482503"/>
            <a:ext cx="420262" cy="420262"/>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p:cNvSpPr/>
          <p:nvPr/>
        </p:nvSpPr>
        <p:spPr>
          <a:xfrm>
            <a:off x="4313587" y="5079919"/>
            <a:ext cx="779888" cy="779888"/>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p:cNvSpPr/>
          <p:nvPr/>
        </p:nvSpPr>
        <p:spPr>
          <a:xfrm>
            <a:off x="1013706" y="4228755"/>
            <a:ext cx="484772" cy="484772"/>
          </a:xfrm>
          <a:prstGeom prst="ellipse">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84473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40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18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b. Zambia</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c. England</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a. Egypt</a:t>
            </a:r>
          </a:p>
        </p:txBody>
      </p:sp>
      <p:pic>
        <p:nvPicPr>
          <p:cNvPr id="12" name="Picture 11"/>
          <p:cNvPicPr>
            <a:picLocks noChangeAspect="1"/>
          </p:cNvPicPr>
          <p:nvPr/>
        </p:nvPicPr>
        <p:blipFill>
          <a:blip r:embed="rId2"/>
          <a:stretch>
            <a:fillRect/>
          </a:stretch>
        </p:blipFill>
        <p:spPr>
          <a:xfrm rot="19696424">
            <a:off x="7213485" y="1237802"/>
            <a:ext cx="844640" cy="845524"/>
          </a:xfrm>
          <a:prstGeom prst="rect">
            <a:avLst/>
          </a:prstGeom>
        </p:spPr>
      </p:pic>
      <p:sp>
        <p:nvSpPr>
          <p:cNvPr id="20" name="Rounded Rectangle 19"/>
          <p:cNvSpPr/>
          <p:nvPr/>
        </p:nvSpPr>
        <p:spPr>
          <a:xfrm>
            <a:off x="775981" y="2242236"/>
            <a:ext cx="4945312" cy="693316"/>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2. Which of these is not a country in Africa?</a:t>
            </a:r>
          </a:p>
        </p:txBody>
      </p:sp>
      <p:pic>
        <p:nvPicPr>
          <p:cNvPr id="11" name="Picture 10"/>
          <p:cNvPicPr>
            <a:picLocks noChangeAspect="1"/>
          </p:cNvPicPr>
          <p:nvPr/>
        </p:nvPicPr>
        <p:blipFill>
          <a:blip r:embed="rId2"/>
          <a:stretch>
            <a:fillRect/>
          </a:stretch>
        </p:blipFill>
        <p:spPr>
          <a:xfrm>
            <a:off x="7783865" y="5172744"/>
            <a:ext cx="577958" cy="57856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0223" y="1302125"/>
            <a:ext cx="3058131" cy="4794349"/>
          </a:xfrm>
          <a:prstGeom prst="rect">
            <a:avLst/>
          </a:prstGeom>
        </p:spPr>
      </p:pic>
    </p:spTree>
    <p:extLst>
      <p:ext uri="{BB962C8B-B14F-4D97-AF65-F5344CB8AC3E}">
        <p14:creationId xmlns:p14="http://schemas.microsoft.com/office/powerpoint/2010/main" val="2181365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16" grpId="0" animBg="1"/>
      <p:bldP spid="16"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b. The Landmark Desert</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c. The Africa Desert</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a. The Sahara Desert </a:t>
            </a:r>
          </a:p>
        </p:txBody>
      </p:sp>
      <p:pic>
        <p:nvPicPr>
          <p:cNvPr id="12" name="Picture 11"/>
          <p:cNvPicPr>
            <a:picLocks noChangeAspect="1"/>
          </p:cNvPicPr>
          <p:nvPr/>
        </p:nvPicPr>
        <p:blipFill>
          <a:blip r:embed="rId2"/>
          <a:stretch>
            <a:fillRect/>
          </a:stretch>
        </p:blipFill>
        <p:spPr>
          <a:xfrm rot="19696424">
            <a:off x="6952823" y="1428307"/>
            <a:ext cx="844640" cy="845524"/>
          </a:xfrm>
          <a:prstGeom prst="rect">
            <a:avLst/>
          </a:prstGeom>
        </p:spPr>
      </p:pic>
      <p:sp>
        <p:nvSpPr>
          <p:cNvPr id="20" name="Rounded Rectangle 19"/>
          <p:cNvSpPr/>
          <p:nvPr/>
        </p:nvSpPr>
        <p:spPr>
          <a:xfrm>
            <a:off x="775981" y="2242236"/>
            <a:ext cx="6195270" cy="693316"/>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3. What is the name of the desert we have learnt about?</a:t>
            </a:r>
          </a:p>
        </p:txBody>
      </p:sp>
      <p:pic>
        <p:nvPicPr>
          <p:cNvPr id="11" name="Picture 10"/>
          <p:cNvPicPr>
            <a:picLocks noChangeAspect="1"/>
          </p:cNvPicPr>
          <p:nvPr/>
        </p:nvPicPr>
        <p:blipFill>
          <a:blip r:embed="rId2"/>
          <a:stretch>
            <a:fillRect/>
          </a:stretch>
        </p:blipFill>
        <p:spPr>
          <a:xfrm>
            <a:off x="7783865" y="5172744"/>
            <a:ext cx="577958" cy="57856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1076" y="2788865"/>
            <a:ext cx="2759528" cy="3409692"/>
          </a:xfrm>
          <a:prstGeom prst="rect">
            <a:avLst/>
          </a:prstGeom>
        </p:spPr>
      </p:pic>
    </p:spTree>
    <p:extLst>
      <p:ext uri="{BB962C8B-B14F-4D97-AF65-F5344CB8AC3E}">
        <p14:creationId xmlns:p14="http://schemas.microsoft.com/office/powerpoint/2010/main" val="935353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b. Cuboid</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c. Sphere</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a. Pyramid</a:t>
            </a:r>
          </a:p>
        </p:txBody>
      </p:sp>
      <p:pic>
        <p:nvPicPr>
          <p:cNvPr id="12" name="Picture 11"/>
          <p:cNvPicPr>
            <a:picLocks noChangeAspect="1"/>
          </p:cNvPicPr>
          <p:nvPr/>
        </p:nvPicPr>
        <p:blipFill>
          <a:blip r:embed="rId2"/>
          <a:stretch>
            <a:fillRect/>
          </a:stretch>
        </p:blipFill>
        <p:spPr>
          <a:xfrm rot="19696424">
            <a:off x="6952823" y="1428307"/>
            <a:ext cx="844640" cy="845524"/>
          </a:xfrm>
          <a:prstGeom prst="rect">
            <a:avLst/>
          </a:prstGeom>
        </p:spPr>
      </p:pic>
      <p:sp>
        <p:nvSpPr>
          <p:cNvPr id="20" name="Rounded Rectangle 19"/>
          <p:cNvSpPr/>
          <p:nvPr/>
        </p:nvSpPr>
        <p:spPr>
          <a:xfrm>
            <a:off x="775981" y="2038525"/>
            <a:ext cx="6195270" cy="897027"/>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4. What shape are the special buildings in Egypt that </a:t>
            </a:r>
            <a:r>
              <a:rPr lang="en-GB" dirty="0" err="1">
                <a:solidFill>
                  <a:srgbClr val="01407D"/>
                </a:solidFill>
              </a:rPr>
              <a:t>Ubercorn</a:t>
            </a:r>
            <a:r>
              <a:rPr lang="en-GB" dirty="0">
                <a:solidFill>
                  <a:srgbClr val="01407D"/>
                </a:solidFill>
              </a:rPr>
              <a:t> told us about?</a:t>
            </a:r>
          </a:p>
        </p:txBody>
      </p:sp>
      <p:pic>
        <p:nvPicPr>
          <p:cNvPr id="11" name="Picture 10"/>
          <p:cNvPicPr>
            <a:picLocks noChangeAspect="1"/>
          </p:cNvPicPr>
          <p:nvPr/>
        </p:nvPicPr>
        <p:blipFill>
          <a:blip r:embed="rId2"/>
          <a:stretch>
            <a:fillRect/>
          </a:stretch>
        </p:blipFill>
        <p:spPr>
          <a:xfrm>
            <a:off x="7783865" y="5172744"/>
            <a:ext cx="577958" cy="578563"/>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4862572" y="2593736"/>
            <a:ext cx="2428805" cy="3486316"/>
          </a:xfrm>
          <a:prstGeom prst="rect">
            <a:avLst/>
          </a:prstGeom>
        </p:spPr>
      </p:pic>
    </p:spTree>
    <p:extLst>
      <p:ext uri="{BB962C8B-B14F-4D97-AF65-F5344CB8AC3E}">
        <p14:creationId xmlns:p14="http://schemas.microsoft.com/office/powerpoint/2010/main" val="314491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9"/>
                                        </p:tgtEl>
                                      </p:cBhvr>
                                    </p:animEffect>
                                    <p:set>
                                      <p:cBhvr>
                                        <p:cTn id="34"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29" grpId="1" animBg="1"/>
      <p:bldP spid="16"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Landmarks Quiz</a:t>
            </a:r>
            <a:endParaRPr lang="en-GB" dirty="0"/>
          </a:p>
        </p:txBody>
      </p:sp>
      <p:sp>
        <p:nvSpPr>
          <p:cNvPr id="28" name="Parallelogram 27"/>
          <p:cNvSpPr/>
          <p:nvPr/>
        </p:nvSpPr>
        <p:spPr>
          <a:xfrm>
            <a:off x="775981" y="3807055"/>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b. It is impossible to climb.</a:t>
            </a:r>
          </a:p>
        </p:txBody>
      </p:sp>
      <p:sp>
        <p:nvSpPr>
          <p:cNvPr id="29" name="Parallelogram 28"/>
          <p:cNvSpPr/>
          <p:nvPr/>
        </p:nvSpPr>
        <p:spPr>
          <a:xfrm>
            <a:off x="775981" y="4493711"/>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c. It is shaped like a table. </a:t>
            </a:r>
          </a:p>
        </p:txBody>
      </p:sp>
      <p:sp>
        <p:nvSpPr>
          <p:cNvPr id="16" name="Parallelogram 15"/>
          <p:cNvSpPr/>
          <p:nvPr/>
        </p:nvSpPr>
        <p:spPr>
          <a:xfrm>
            <a:off x="775981" y="3120399"/>
            <a:ext cx="5524859"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altLang="en-US" b="1" dirty="0">
                <a:solidFill>
                  <a:schemeClr val="bg1"/>
                </a:solidFill>
              </a:rPr>
              <a:t>a. It is the tallest mountain in the world.</a:t>
            </a:r>
          </a:p>
        </p:txBody>
      </p:sp>
      <p:pic>
        <p:nvPicPr>
          <p:cNvPr id="12" name="Picture 11"/>
          <p:cNvPicPr>
            <a:picLocks noChangeAspect="1"/>
          </p:cNvPicPr>
          <p:nvPr/>
        </p:nvPicPr>
        <p:blipFill>
          <a:blip r:embed="rId2"/>
          <a:stretch>
            <a:fillRect/>
          </a:stretch>
        </p:blipFill>
        <p:spPr>
          <a:xfrm rot="19696424">
            <a:off x="6952823" y="1428307"/>
            <a:ext cx="844640" cy="845524"/>
          </a:xfrm>
          <a:prstGeom prst="rect">
            <a:avLst/>
          </a:prstGeom>
        </p:spPr>
      </p:pic>
      <p:sp>
        <p:nvSpPr>
          <p:cNvPr id="20" name="Rounded Rectangle 19"/>
          <p:cNvSpPr/>
          <p:nvPr/>
        </p:nvSpPr>
        <p:spPr>
          <a:xfrm>
            <a:off x="775981" y="2038525"/>
            <a:ext cx="6195270" cy="897027"/>
          </a:xfrm>
          <a:prstGeom prst="roundRect">
            <a:avLst>
              <a:gd name="adj" fmla="val 50000"/>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1407D"/>
                </a:solidFill>
              </a:rPr>
              <a:t>5. What is unusual about the mountain in South Africa that </a:t>
            </a:r>
            <a:r>
              <a:rPr lang="en-GB" dirty="0" err="1">
                <a:solidFill>
                  <a:srgbClr val="01407D"/>
                </a:solidFill>
              </a:rPr>
              <a:t>Ubercorn</a:t>
            </a:r>
            <a:r>
              <a:rPr lang="en-GB" dirty="0">
                <a:solidFill>
                  <a:srgbClr val="01407D"/>
                </a:solidFill>
              </a:rPr>
              <a:t> took us to?</a:t>
            </a:r>
          </a:p>
        </p:txBody>
      </p:sp>
      <p:pic>
        <p:nvPicPr>
          <p:cNvPr id="11" name="Picture 10"/>
          <p:cNvPicPr>
            <a:picLocks noChangeAspect="1"/>
          </p:cNvPicPr>
          <p:nvPr/>
        </p:nvPicPr>
        <p:blipFill>
          <a:blip r:embed="rId2"/>
          <a:stretch>
            <a:fillRect/>
          </a:stretch>
        </p:blipFill>
        <p:spPr>
          <a:xfrm>
            <a:off x="7783865" y="5172744"/>
            <a:ext cx="577958" cy="578563"/>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93997" y="3023017"/>
            <a:ext cx="2512856" cy="3242112"/>
          </a:xfrm>
          <a:prstGeom prst="rect">
            <a:avLst/>
          </a:prstGeom>
        </p:spPr>
      </p:pic>
    </p:spTree>
    <p:extLst>
      <p:ext uri="{BB962C8B-B14F-4D97-AF65-F5344CB8AC3E}">
        <p14:creationId xmlns:p14="http://schemas.microsoft.com/office/powerpoint/2010/main" val="3593634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ppt_x"/>
                                          </p:val>
                                        </p:tav>
                                        <p:tav tm="100000">
                                          <p:val>
                                            <p:strVal val="#ppt_x"/>
                                          </p:val>
                                        </p:tav>
                                      </p:tavLst>
                                    </p:anim>
                                    <p:anim calcmode="lin" valueType="num">
                                      <p:cBhvr additive="base">
                                        <p:cTn id="2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 calcmode="lin" valueType="num">
                                      <p:cBhvr additive="base">
                                        <p:cTn id="25" dur="500" fill="hold"/>
                                        <p:tgtEl>
                                          <p:spTgt spid="29"/>
                                        </p:tgtEl>
                                        <p:attrNameLst>
                                          <p:attrName>ppt_x</p:attrName>
                                        </p:attrNameLst>
                                      </p:cBhvr>
                                      <p:tavLst>
                                        <p:tav tm="0">
                                          <p:val>
                                            <p:strVal val="#ppt_x"/>
                                          </p:val>
                                        </p:tav>
                                        <p:tav tm="100000">
                                          <p:val>
                                            <p:strVal val="#ppt_x"/>
                                          </p:val>
                                        </p:tav>
                                      </p:tavLst>
                                    </p:anim>
                                    <p:anim calcmode="lin" valueType="num">
                                      <p:cBhvr additive="base">
                                        <p:cTn id="2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8" grpId="1" animBg="1"/>
      <p:bldP spid="29" grpId="0" animBg="1"/>
      <p:bldP spid="16" grpId="0" animBg="1"/>
      <p:bldP spid="16"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Continents</a:t>
            </a:r>
            <a:endParaRPr lang="en-GB" dirty="0"/>
          </a:p>
        </p:txBody>
      </p:sp>
      <p:sp>
        <p:nvSpPr>
          <p:cNvPr id="5" name="Parallelogram 4"/>
          <p:cNvSpPr/>
          <p:nvPr/>
        </p:nvSpPr>
        <p:spPr>
          <a:xfrm>
            <a:off x="811359" y="1708263"/>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err="1">
                <a:solidFill>
                  <a:schemeClr val="bg1"/>
                </a:solidFill>
              </a:rPr>
              <a:t>S_u_h</a:t>
            </a:r>
            <a:r>
              <a:rPr lang="en-GB" altLang="en-US" b="1" dirty="0">
                <a:solidFill>
                  <a:schemeClr val="bg1"/>
                </a:solidFill>
              </a:rPr>
              <a:t>  </a:t>
            </a:r>
            <a:r>
              <a:rPr lang="en-GB" altLang="en-US" b="1" dirty="0" err="1">
                <a:solidFill>
                  <a:schemeClr val="bg1"/>
                </a:solidFill>
              </a:rPr>
              <a:t>A_e_i_a</a:t>
            </a:r>
            <a:endParaRPr lang="en-GB" altLang="en-US" b="1" dirty="0">
              <a:solidFill>
                <a:schemeClr val="bg1"/>
              </a:solidFill>
            </a:endParaRPr>
          </a:p>
        </p:txBody>
      </p:sp>
      <p:sp>
        <p:nvSpPr>
          <p:cNvPr id="22" name="Parallelogram 21"/>
          <p:cNvSpPr/>
          <p:nvPr/>
        </p:nvSpPr>
        <p:spPr>
          <a:xfrm>
            <a:off x="811359" y="2394919"/>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_</a:t>
            </a:r>
            <a:r>
              <a:rPr lang="en-GB" altLang="en-US" b="1" dirty="0" err="1">
                <a:solidFill>
                  <a:schemeClr val="bg1"/>
                </a:solidFill>
              </a:rPr>
              <a:t>o_t</a:t>
            </a:r>
            <a:r>
              <a:rPr lang="en-GB" altLang="en-US" b="1" dirty="0">
                <a:solidFill>
                  <a:schemeClr val="bg1"/>
                </a:solidFill>
              </a:rPr>
              <a:t>_  _</a:t>
            </a:r>
            <a:r>
              <a:rPr lang="en-GB" altLang="en-US" b="1" dirty="0" err="1">
                <a:solidFill>
                  <a:schemeClr val="bg1"/>
                </a:solidFill>
              </a:rPr>
              <a:t>m_r_c</a:t>
            </a:r>
            <a:r>
              <a:rPr lang="en-GB" altLang="en-US" b="1" dirty="0">
                <a:solidFill>
                  <a:schemeClr val="bg1"/>
                </a:solidFill>
              </a:rPr>
              <a:t>_</a:t>
            </a:r>
          </a:p>
        </p:txBody>
      </p:sp>
      <p:sp>
        <p:nvSpPr>
          <p:cNvPr id="23" name="Parallelogram 22"/>
          <p:cNvSpPr/>
          <p:nvPr/>
        </p:nvSpPr>
        <p:spPr>
          <a:xfrm>
            <a:off x="811359" y="3081575"/>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err="1">
                <a:solidFill>
                  <a:schemeClr val="bg1"/>
                </a:solidFill>
              </a:rPr>
              <a:t>A_r_c</a:t>
            </a:r>
            <a:r>
              <a:rPr lang="en-GB" altLang="en-US" b="1" dirty="0">
                <a:solidFill>
                  <a:schemeClr val="bg1"/>
                </a:solidFill>
              </a:rPr>
              <a:t>_</a:t>
            </a:r>
          </a:p>
        </p:txBody>
      </p:sp>
      <p:sp>
        <p:nvSpPr>
          <p:cNvPr id="28" name="Parallelogram 27"/>
          <p:cNvSpPr/>
          <p:nvPr/>
        </p:nvSpPr>
        <p:spPr>
          <a:xfrm>
            <a:off x="811359" y="3768231"/>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a:solidFill>
                  <a:schemeClr val="bg1"/>
                </a:solidFill>
              </a:rPr>
              <a:t>E_r_p_</a:t>
            </a:r>
            <a:endParaRPr lang="en-GB" altLang="en-US" b="1" dirty="0">
              <a:solidFill>
                <a:schemeClr val="bg1"/>
              </a:solidFill>
            </a:endParaRPr>
          </a:p>
        </p:txBody>
      </p:sp>
      <p:sp>
        <p:nvSpPr>
          <p:cNvPr id="29" name="Parallelogram 28"/>
          <p:cNvSpPr/>
          <p:nvPr/>
        </p:nvSpPr>
        <p:spPr>
          <a:xfrm>
            <a:off x="811359" y="4454887"/>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err="1">
                <a:solidFill>
                  <a:schemeClr val="bg1"/>
                </a:solidFill>
              </a:rPr>
              <a:t>A_i</a:t>
            </a:r>
            <a:r>
              <a:rPr lang="en-GB" altLang="en-US" b="1" dirty="0">
                <a:solidFill>
                  <a:schemeClr val="bg1"/>
                </a:solidFill>
              </a:rPr>
              <a:t>_</a:t>
            </a:r>
          </a:p>
        </p:txBody>
      </p:sp>
      <p:sp>
        <p:nvSpPr>
          <p:cNvPr id="30" name="Parallelogram 29"/>
          <p:cNvSpPr/>
          <p:nvPr/>
        </p:nvSpPr>
        <p:spPr>
          <a:xfrm>
            <a:off x="811359" y="5141543"/>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err="1">
                <a:solidFill>
                  <a:schemeClr val="bg1"/>
                </a:solidFill>
              </a:rPr>
              <a:t>O_e_n_a</a:t>
            </a:r>
            <a:endParaRPr lang="en-GB" altLang="en-US" b="1" dirty="0">
              <a:solidFill>
                <a:schemeClr val="bg1"/>
              </a:solidFill>
            </a:endParaRPr>
          </a:p>
        </p:txBody>
      </p:sp>
      <p:sp>
        <p:nvSpPr>
          <p:cNvPr id="14" name="Parallelogram 13"/>
          <p:cNvSpPr/>
          <p:nvPr/>
        </p:nvSpPr>
        <p:spPr>
          <a:xfrm>
            <a:off x="811359" y="1714067"/>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South America</a:t>
            </a:r>
          </a:p>
        </p:txBody>
      </p:sp>
      <p:sp>
        <p:nvSpPr>
          <p:cNvPr id="15" name="Parallelogram 14"/>
          <p:cNvSpPr/>
          <p:nvPr/>
        </p:nvSpPr>
        <p:spPr>
          <a:xfrm>
            <a:off x="811359" y="2396632"/>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North America</a:t>
            </a:r>
          </a:p>
        </p:txBody>
      </p:sp>
      <p:sp>
        <p:nvSpPr>
          <p:cNvPr id="16" name="Parallelogram 15"/>
          <p:cNvSpPr/>
          <p:nvPr/>
        </p:nvSpPr>
        <p:spPr>
          <a:xfrm>
            <a:off x="811359" y="3081575"/>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Africa</a:t>
            </a:r>
          </a:p>
        </p:txBody>
      </p:sp>
      <p:sp>
        <p:nvSpPr>
          <p:cNvPr id="17" name="Parallelogram 16"/>
          <p:cNvSpPr/>
          <p:nvPr/>
        </p:nvSpPr>
        <p:spPr>
          <a:xfrm>
            <a:off x="811359" y="3769668"/>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Europe</a:t>
            </a:r>
          </a:p>
        </p:txBody>
      </p:sp>
      <p:sp>
        <p:nvSpPr>
          <p:cNvPr id="18" name="Parallelogram 17"/>
          <p:cNvSpPr/>
          <p:nvPr/>
        </p:nvSpPr>
        <p:spPr>
          <a:xfrm>
            <a:off x="811359" y="4457472"/>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Asia</a:t>
            </a:r>
          </a:p>
        </p:txBody>
      </p:sp>
      <p:sp>
        <p:nvSpPr>
          <p:cNvPr id="19" name="Parallelogram 18"/>
          <p:cNvSpPr/>
          <p:nvPr/>
        </p:nvSpPr>
        <p:spPr>
          <a:xfrm>
            <a:off x="811359" y="5145276"/>
            <a:ext cx="5170698" cy="529839"/>
          </a:xfrm>
          <a:prstGeom prst="parallelogram">
            <a:avLst/>
          </a:prstGeom>
          <a:solidFill>
            <a:srgbClr val="01407D"/>
          </a:solidFill>
          <a:ln w="76200" cap="rnd">
            <a:solidFill>
              <a:srgbClr val="90C8E5"/>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chemeClr val="bg1"/>
                </a:solidFill>
              </a:rPr>
              <a:t>Oceania</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5799" y="1982501"/>
            <a:ext cx="3519336" cy="3728286"/>
          </a:xfrm>
          <a:prstGeom prst="rect">
            <a:avLst/>
          </a:prstGeom>
        </p:spPr>
      </p:pic>
      <p:pic>
        <p:nvPicPr>
          <p:cNvPr id="11" name="Picture 10"/>
          <p:cNvPicPr>
            <a:picLocks noChangeAspect="1"/>
          </p:cNvPicPr>
          <p:nvPr/>
        </p:nvPicPr>
        <p:blipFill>
          <a:blip r:embed="rId3"/>
          <a:stretch>
            <a:fillRect/>
          </a:stretch>
        </p:blipFill>
        <p:spPr>
          <a:xfrm>
            <a:off x="6148882" y="5290189"/>
            <a:ext cx="577958" cy="578563"/>
          </a:xfrm>
          <a:prstGeom prst="rect">
            <a:avLst/>
          </a:prstGeom>
        </p:spPr>
      </p:pic>
      <p:pic>
        <p:nvPicPr>
          <p:cNvPr id="12" name="Picture 11"/>
          <p:cNvPicPr>
            <a:picLocks noChangeAspect="1"/>
          </p:cNvPicPr>
          <p:nvPr/>
        </p:nvPicPr>
        <p:blipFill>
          <a:blip r:embed="rId3"/>
          <a:stretch>
            <a:fillRect/>
          </a:stretch>
        </p:blipFill>
        <p:spPr>
          <a:xfrm rot="19696424">
            <a:off x="7084637" y="1637743"/>
            <a:ext cx="874575" cy="875490"/>
          </a:xfrm>
          <a:prstGeom prst="rect">
            <a:avLst/>
          </a:prstGeom>
        </p:spPr>
      </p:pic>
    </p:spTree>
    <p:extLst>
      <p:ext uri="{BB962C8B-B14F-4D97-AF65-F5344CB8AC3E}">
        <p14:creationId xmlns:p14="http://schemas.microsoft.com/office/powerpoint/2010/main" val="252390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11"/>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3000" fill="hold"/>
                                        <p:tgtEl>
                                          <p:spTgt spid="12"/>
                                        </p:tgtEl>
                                        <p:attrNameLst>
                                          <p:attrName>r</p:attrName>
                                        </p:attrNameLst>
                                      </p:cBhvr>
                                    </p:animRo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ounded Rectangle 32"/>
          <p:cNvSpPr/>
          <p:nvPr/>
        </p:nvSpPr>
        <p:spPr>
          <a:xfrm>
            <a:off x="2162154" y="1716525"/>
            <a:ext cx="6375790" cy="4086078"/>
          </a:xfrm>
          <a:prstGeom prst="roundRect">
            <a:avLst>
              <a:gd name="adj" fmla="val 10307"/>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Freeform 25"/>
          <p:cNvSpPr/>
          <p:nvPr/>
        </p:nvSpPr>
        <p:spPr>
          <a:xfrm>
            <a:off x="2803089" y="4868586"/>
            <a:ext cx="2266950" cy="923043"/>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643C9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a:solidFill>
                  <a:srgbClr val="643C90"/>
                </a:solidFill>
              </a:rPr>
              <a:t>Africa</a:t>
            </a:r>
          </a:p>
        </p:txBody>
      </p:sp>
      <p:sp>
        <p:nvSpPr>
          <p:cNvPr id="28" name="Freeform 27"/>
          <p:cNvSpPr/>
          <p:nvPr/>
        </p:nvSpPr>
        <p:spPr>
          <a:xfrm>
            <a:off x="3040840" y="4425194"/>
            <a:ext cx="1455334" cy="592574"/>
          </a:xfrm>
          <a:custGeom>
            <a:avLst/>
            <a:gdLst>
              <a:gd name="connsiteX0" fmla="*/ 0 w 2266950"/>
              <a:gd name="connsiteY0" fmla="*/ 0 h 923043"/>
              <a:gd name="connsiteX1" fmla="*/ 1771992 w 2266950"/>
              <a:gd name="connsiteY1" fmla="*/ 0 h 923043"/>
              <a:gd name="connsiteX2" fmla="*/ 2266950 w 2266950"/>
              <a:gd name="connsiteY2" fmla="*/ 461522 h 923043"/>
              <a:gd name="connsiteX3" fmla="*/ 1771992 w 2266950"/>
              <a:gd name="connsiteY3" fmla="*/ 923043 h 923043"/>
              <a:gd name="connsiteX4" fmla="*/ 0 w 2266950"/>
              <a:gd name="connsiteY4" fmla="*/ 923043 h 923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6950" h="923043">
                <a:moveTo>
                  <a:pt x="0" y="0"/>
                </a:moveTo>
                <a:lnTo>
                  <a:pt x="1771992" y="0"/>
                </a:lnTo>
                <a:cubicBezTo>
                  <a:pt x="2045323" y="0"/>
                  <a:pt x="2266950" y="206616"/>
                  <a:pt x="2266950" y="461522"/>
                </a:cubicBezTo>
                <a:cubicBezTo>
                  <a:pt x="2266950" y="716427"/>
                  <a:pt x="2045323" y="923043"/>
                  <a:pt x="1771992" y="923043"/>
                </a:cubicBezTo>
                <a:lnTo>
                  <a:pt x="0" y="923043"/>
                </a:lnTo>
                <a:close/>
              </a:path>
            </a:pathLst>
          </a:custGeom>
          <a:solidFill>
            <a:srgbClr val="01407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ounded Rectangle 30"/>
          <p:cNvSpPr/>
          <p:nvPr/>
        </p:nvSpPr>
        <p:spPr>
          <a:xfrm>
            <a:off x="659219" y="1333500"/>
            <a:ext cx="3039239" cy="3524455"/>
          </a:xfrm>
          <a:prstGeom prst="roundRect">
            <a:avLst>
              <a:gd name="adj" fmla="val 8007"/>
            </a:avLst>
          </a:prstGeom>
          <a:gradFill>
            <a:gsLst>
              <a:gs pos="0">
                <a:schemeClr val="accent5">
                  <a:lumMod val="75000"/>
                </a:schemeClr>
              </a:gs>
              <a:gs pos="52000">
                <a:schemeClr val="accent5">
                  <a:lumMod val="40000"/>
                  <a:lumOff val="60000"/>
                </a:schemeClr>
              </a:gs>
              <a:gs pos="100000">
                <a:schemeClr val="accent5">
                  <a:lumMod val="75000"/>
                </a:schemeClr>
              </a:gs>
            </a:gsLst>
            <a:lin ang="5400000" scaled="1"/>
          </a:gradFill>
          <a:ln w="762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00479" y="1397212"/>
            <a:ext cx="4562473" cy="4846165"/>
          </a:xfrm>
          <a:prstGeom prst="rect">
            <a:avLst/>
          </a:prstGeom>
        </p:spPr>
      </p:pic>
      <p:grpSp>
        <p:nvGrpSpPr>
          <p:cNvPr id="32" name="Group 31"/>
          <p:cNvGrpSpPr/>
          <p:nvPr/>
        </p:nvGrpSpPr>
        <p:grpSpPr>
          <a:xfrm>
            <a:off x="763377" y="3416935"/>
            <a:ext cx="2837073" cy="3687196"/>
            <a:chOff x="763377" y="3299974"/>
            <a:chExt cx="2837073" cy="3687196"/>
          </a:xfrm>
        </p:grpSpPr>
        <p:sp>
          <p:nvSpPr>
            <p:cNvPr id="6" name="Oval 5"/>
            <p:cNvSpPr/>
            <p:nvPr/>
          </p:nvSpPr>
          <p:spPr>
            <a:xfrm flipH="1">
              <a:off x="763377" y="3299974"/>
              <a:ext cx="2837073" cy="2837073"/>
            </a:xfrm>
            <a:prstGeom prst="ellipse">
              <a:avLst/>
            </a:prstGeom>
            <a:gradFill>
              <a:gsLst>
                <a:gs pos="50000">
                  <a:schemeClr val="bg1">
                    <a:lumMod val="85000"/>
                  </a:schemeClr>
                </a:gs>
                <a:gs pos="100000">
                  <a:schemeClr val="tx1">
                    <a:lumMod val="75000"/>
                    <a:lumOff val="25000"/>
                  </a:schemeClr>
                </a:gs>
                <a:gs pos="0">
                  <a:schemeClr val="tx1">
                    <a:lumMod val="75000"/>
                    <a:lumOff val="25000"/>
                  </a:schemeClr>
                </a:gs>
              </a:gsLst>
              <a:lin ang="16200000" scaled="1"/>
            </a:gradFill>
            <a:ln w="1270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5" name="Picture 2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994714" y="3543445"/>
              <a:ext cx="2374398" cy="3443725"/>
            </a:xfrm>
            <a:custGeom>
              <a:avLst/>
              <a:gdLst>
                <a:gd name="connsiteX0" fmla="*/ 0 w 2374398"/>
                <a:gd name="connsiteY0" fmla="*/ 0 h 3443725"/>
                <a:gd name="connsiteX1" fmla="*/ 2374398 w 2374398"/>
                <a:gd name="connsiteY1" fmla="*/ 0 h 3443725"/>
                <a:gd name="connsiteX2" fmla="*/ 2374398 w 2374398"/>
                <a:gd name="connsiteY2" fmla="*/ 3443725 h 3443725"/>
                <a:gd name="connsiteX3" fmla="*/ 2170563 w 2374398"/>
                <a:gd name="connsiteY3" fmla="*/ 3443725 h 3443725"/>
                <a:gd name="connsiteX4" fmla="*/ 2193153 w 2374398"/>
                <a:gd name="connsiteY4" fmla="*/ 3419501 h 3443725"/>
                <a:gd name="connsiteX5" fmla="*/ 2207961 w 2374398"/>
                <a:gd name="connsiteY5" fmla="*/ 3283449 h 3443725"/>
                <a:gd name="connsiteX6" fmla="*/ 2066701 w 2374398"/>
                <a:gd name="connsiteY6" fmla="*/ 2909928 h 3443725"/>
                <a:gd name="connsiteX7" fmla="*/ 1990726 w 2374398"/>
                <a:gd name="connsiteY7" fmla="*/ 2769674 h 3443725"/>
                <a:gd name="connsiteX8" fmla="*/ 2056449 w 2374398"/>
                <a:gd name="connsiteY8" fmla="*/ 2745252 h 3443725"/>
                <a:gd name="connsiteX9" fmla="*/ 2157919 w 2374398"/>
                <a:gd name="connsiteY9" fmla="*/ 2682948 h 3443725"/>
                <a:gd name="connsiteX10" fmla="*/ 1839471 w 2374398"/>
                <a:gd name="connsiteY10" fmla="*/ 2400895 h 3443725"/>
                <a:gd name="connsiteX11" fmla="*/ 1730289 w 2374398"/>
                <a:gd name="connsiteY11" fmla="*/ 2423641 h 3443725"/>
                <a:gd name="connsiteX12" fmla="*/ 1384546 w 2374398"/>
                <a:gd name="connsiteY12" fmla="*/ 2514626 h 3443725"/>
                <a:gd name="connsiteX13" fmla="*/ 1056999 w 2374398"/>
                <a:gd name="connsiteY13" fmla="*/ 2523724 h 3443725"/>
                <a:gd name="connsiteX14" fmla="*/ 752199 w 2374398"/>
                <a:gd name="connsiteY14" fmla="*/ 2446387 h 3443725"/>
                <a:gd name="connsiteX15" fmla="*/ 524737 w 2374398"/>
                <a:gd name="connsiteY15" fmla="*/ 2364501 h 3443725"/>
                <a:gd name="connsiteX16" fmla="*/ 515248 w 2374398"/>
                <a:gd name="connsiteY16" fmla="*/ 2397270 h 3443725"/>
                <a:gd name="connsiteX17" fmla="*/ 517109 w 2374398"/>
                <a:gd name="connsiteY17" fmla="*/ 2407340 h 3443725"/>
                <a:gd name="connsiteX18" fmla="*/ 498863 w 2374398"/>
                <a:gd name="connsiteY18" fmla="*/ 2423818 h 3443725"/>
                <a:gd name="connsiteX19" fmla="*/ 479244 w 2374398"/>
                <a:gd name="connsiteY19" fmla="*/ 2578315 h 3443725"/>
                <a:gd name="connsiteX20" fmla="*/ 451949 w 2374398"/>
                <a:gd name="connsiteY20" fmla="*/ 2746637 h 3443725"/>
                <a:gd name="connsiteX21" fmla="*/ 485823 w 2374398"/>
                <a:gd name="connsiteY21" fmla="*/ 2773709 h 3443725"/>
                <a:gd name="connsiteX22" fmla="*/ 485730 w 2374398"/>
                <a:gd name="connsiteY22" fmla="*/ 2802454 h 3443725"/>
                <a:gd name="connsiteX23" fmla="*/ 479244 w 2374398"/>
                <a:gd name="connsiteY23" fmla="*/ 2860368 h 3443725"/>
                <a:gd name="connsiteX24" fmla="*/ 360964 w 2374398"/>
                <a:gd name="connsiteY24" fmla="*/ 3401729 h 3443725"/>
                <a:gd name="connsiteX25" fmla="*/ 397336 w 2374398"/>
                <a:gd name="connsiteY25" fmla="*/ 3436773 h 3443725"/>
                <a:gd name="connsiteX26" fmla="*/ 411198 w 2374398"/>
                <a:gd name="connsiteY26" fmla="*/ 3443725 h 3443725"/>
                <a:gd name="connsiteX27" fmla="*/ 0 w 2374398"/>
                <a:gd name="connsiteY27" fmla="*/ 3443725 h 3443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374398" h="3443725">
                  <a:moveTo>
                    <a:pt x="0" y="0"/>
                  </a:moveTo>
                  <a:lnTo>
                    <a:pt x="2374398" y="0"/>
                  </a:lnTo>
                  <a:lnTo>
                    <a:pt x="2374398" y="3443725"/>
                  </a:lnTo>
                  <a:lnTo>
                    <a:pt x="2170563" y="3443725"/>
                  </a:lnTo>
                  <a:lnTo>
                    <a:pt x="2193153" y="3419501"/>
                  </a:lnTo>
                  <a:cubicBezTo>
                    <a:pt x="2213576" y="3388225"/>
                    <a:pt x="2217912" y="3345433"/>
                    <a:pt x="2207961" y="3283449"/>
                  </a:cubicBezTo>
                  <a:cubicBezTo>
                    <a:pt x="2195522" y="3205970"/>
                    <a:pt x="2139767" y="3057020"/>
                    <a:pt x="2066701" y="2909928"/>
                  </a:cubicBezTo>
                  <a:lnTo>
                    <a:pt x="1990726" y="2769674"/>
                  </a:lnTo>
                  <a:lnTo>
                    <a:pt x="2056449" y="2745252"/>
                  </a:lnTo>
                  <a:cubicBezTo>
                    <a:pt x="2106077" y="2724318"/>
                    <a:pt x="2142565" y="2703041"/>
                    <a:pt x="2157919" y="2682948"/>
                  </a:cubicBezTo>
                  <a:cubicBezTo>
                    <a:pt x="2219334" y="2602578"/>
                    <a:pt x="1910743" y="2444113"/>
                    <a:pt x="1839471" y="2400895"/>
                  </a:cubicBezTo>
                  <a:cubicBezTo>
                    <a:pt x="1768199" y="2357677"/>
                    <a:pt x="1806110" y="2404686"/>
                    <a:pt x="1730289" y="2423641"/>
                  </a:cubicBezTo>
                  <a:cubicBezTo>
                    <a:pt x="1654468" y="2442596"/>
                    <a:pt x="1496761" y="2497946"/>
                    <a:pt x="1384546" y="2514626"/>
                  </a:cubicBezTo>
                  <a:cubicBezTo>
                    <a:pt x="1272331" y="2531306"/>
                    <a:pt x="1162390" y="2535097"/>
                    <a:pt x="1056999" y="2523724"/>
                  </a:cubicBezTo>
                  <a:cubicBezTo>
                    <a:pt x="951608" y="2512351"/>
                    <a:pt x="840909" y="2472924"/>
                    <a:pt x="752199" y="2446387"/>
                  </a:cubicBezTo>
                  <a:cubicBezTo>
                    <a:pt x="663489" y="2419850"/>
                    <a:pt x="553549" y="2342513"/>
                    <a:pt x="524737" y="2364501"/>
                  </a:cubicBezTo>
                  <a:cubicBezTo>
                    <a:pt x="517534" y="2369998"/>
                    <a:pt x="514738" y="2381703"/>
                    <a:pt x="515248" y="2397270"/>
                  </a:cubicBezTo>
                  <a:lnTo>
                    <a:pt x="517109" y="2407340"/>
                  </a:lnTo>
                  <a:lnTo>
                    <a:pt x="498863" y="2423818"/>
                  </a:lnTo>
                  <a:cubicBezTo>
                    <a:pt x="479102" y="2464868"/>
                    <a:pt x="486637" y="2539078"/>
                    <a:pt x="479244" y="2578315"/>
                  </a:cubicBezTo>
                  <a:cubicBezTo>
                    <a:pt x="469387" y="2630631"/>
                    <a:pt x="372337" y="2674607"/>
                    <a:pt x="451949" y="2746637"/>
                  </a:cubicBezTo>
                  <a:lnTo>
                    <a:pt x="485823" y="2773709"/>
                  </a:lnTo>
                  <a:lnTo>
                    <a:pt x="485730" y="2802454"/>
                  </a:lnTo>
                  <a:cubicBezTo>
                    <a:pt x="484812" y="2822339"/>
                    <a:pt x="482846" y="2841792"/>
                    <a:pt x="479244" y="2860368"/>
                  </a:cubicBezTo>
                  <a:cubicBezTo>
                    <a:pt x="450432" y="3008977"/>
                    <a:pt x="283627" y="3293305"/>
                    <a:pt x="360964" y="3401729"/>
                  </a:cubicBezTo>
                  <a:cubicBezTo>
                    <a:pt x="370631" y="3415282"/>
                    <a:pt x="382845" y="3426857"/>
                    <a:pt x="397336" y="3436773"/>
                  </a:cubicBezTo>
                  <a:lnTo>
                    <a:pt x="411198" y="3443725"/>
                  </a:lnTo>
                  <a:lnTo>
                    <a:pt x="0" y="3443725"/>
                  </a:lnTo>
                  <a:close/>
                </a:path>
              </a:pathLst>
            </a:custGeom>
          </p:spPr>
        </p:pic>
      </p:grpSp>
      <p:sp>
        <p:nvSpPr>
          <p:cNvPr id="30" name="TextBox 29"/>
          <p:cNvSpPr txBox="1"/>
          <p:nvPr/>
        </p:nvSpPr>
        <p:spPr>
          <a:xfrm>
            <a:off x="720742" y="1397212"/>
            <a:ext cx="2935081" cy="1938992"/>
          </a:xfrm>
          <a:prstGeom prst="rect">
            <a:avLst/>
          </a:prstGeom>
          <a:noFill/>
        </p:spPr>
        <p:txBody>
          <a:bodyPr wrap="square" rtlCol="0">
            <a:spAutoFit/>
          </a:bodyPr>
          <a:lstStyle/>
          <a:p>
            <a:r>
              <a:rPr lang="en-GB" altLang="en-US" sz="2400" dirty="0">
                <a:solidFill>
                  <a:srgbClr val="01407D"/>
                </a:solidFill>
              </a:rPr>
              <a:t>Here is a map which shows the countries that are in the continent of Africa. </a:t>
            </a:r>
            <a:r>
              <a:rPr lang="en-GB" altLang="en-US" sz="2400" b="1" dirty="0">
                <a:solidFill>
                  <a:srgbClr val="01407D"/>
                </a:solidFill>
              </a:rPr>
              <a:t>Geographic!</a:t>
            </a:r>
            <a:endParaRPr lang="en-GB" sz="2400" b="1" dirty="0">
              <a:solidFill>
                <a:srgbClr val="01407D"/>
              </a:solidFill>
            </a:endParaRPr>
          </a:p>
        </p:txBody>
      </p:sp>
    </p:spTree>
    <p:extLst>
      <p:ext uri="{BB962C8B-B14F-4D97-AF65-F5344CB8AC3E}">
        <p14:creationId xmlns:p14="http://schemas.microsoft.com/office/powerpoint/2010/main" val="334365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1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wipe(left)">
                                      <p:cBhvr>
                                        <p:cTn id="10" dur="1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447673" y="1706164"/>
            <a:ext cx="8240817" cy="4723212"/>
            <a:chOff x="447673" y="1706164"/>
            <a:chExt cx="8240817" cy="4723212"/>
          </a:xfrm>
        </p:grpSpPr>
        <p:sp>
          <p:nvSpPr>
            <p:cNvPr id="16" name="Freeform 15"/>
            <p:cNvSpPr/>
            <p:nvPr/>
          </p:nvSpPr>
          <p:spPr>
            <a:xfrm>
              <a:off x="447673" y="1715675"/>
              <a:ext cx="8239125" cy="4713701"/>
            </a:xfrm>
            <a:custGeom>
              <a:avLst/>
              <a:gdLst>
                <a:gd name="connsiteX0" fmla="*/ 0 w 8239125"/>
                <a:gd name="connsiteY0" fmla="*/ 0 h 4713701"/>
                <a:gd name="connsiteX1" fmla="*/ 8239125 w 8239125"/>
                <a:gd name="connsiteY1" fmla="*/ 4183080 h 4713701"/>
                <a:gd name="connsiteX2" fmla="*/ 8239125 w 8239125"/>
                <a:gd name="connsiteY2" fmla="*/ 4556085 h 4713701"/>
                <a:gd name="connsiteX3" fmla="*/ 8081509 w 8239125"/>
                <a:gd name="connsiteY3" fmla="*/ 4713701 h 4713701"/>
                <a:gd name="connsiteX4" fmla="*/ 157616 w 8239125"/>
                <a:gd name="connsiteY4" fmla="*/ 4713701 h 4713701"/>
                <a:gd name="connsiteX5" fmla="*/ 0 w 8239125"/>
                <a:gd name="connsiteY5" fmla="*/ 4556085 h 471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239125" h="4713701">
                  <a:moveTo>
                    <a:pt x="0" y="0"/>
                  </a:moveTo>
                  <a:lnTo>
                    <a:pt x="8239125" y="4183080"/>
                  </a:lnTo>
                  <a:lnTo>
                    <a:pt x="8239125" y="4556085"/>
                  </a:lnTo>
                  <a:cubicBezTo>
                    <a:pt x="8239125" y="4643134"/>
                    <a:pt x="8168558" y="4713701"/>
                    <a:pt x="8081509" y="4713701"/>
                  </a:cubicBezTo>
                  <a:lnTo>
                    <a:pt x="157616" y="4713701"/>
                  </a:lnTo>
                  <a:cubicBezTo>
                    <a:pt x="70567" y="4713701"/>
                    <a:pt x="0" y="4643134"/>
                    <a:pt x="0" y="4556085"/>
                  </a:cubicBezTo>
                  <a:close/>
                </a:path>
              </a:pathLst>
            </a:custGeom>
            <a:solidFill>
              <a:srgbClr val="90C8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7" name="Picture 16"/>
            <p:cNvPicPr>
              <a:picLocks noChangeAspect="1"/>
            </p:cNvPicPr>
            <p:nvPr/>
          </p:nvPicPr>
          <p:blipFill rotWithShape="1">
            <a:blip r:embed="rId2"/>
            <a:srcRect l="27477" t="14576" r="719" b="14894"/>
            <a:stretch/>
          </p:blipFill>
          <p:spPr>
            <a:xfrm rot="5400000">
              <a:off x="2218150" y="-54788"/>
              <a:ext cx="4709387" cy="8231292"/>
            </a:xfrm>
            <a:custGeom>
              <a:avLst/>
              <a:gdLst>
                <a:gd name="connsiteX0" fmla="*/ 0 w 4709387"/>
                <a:gd name="connsiteY0" fmla="*/ 8231292 h 8231292"/>
                <a:gd name="connsiteX1" fmla="*/ 627461 w 4709387"/>
                <a:gd name="connsiteY1" fmla="*/ 7050189 h 8231292"/>
                <a:gd name="connsiteX2" fmla="*/ 606194 w 4709387"/>
                <a:gd name="connsiteY2" fmla="*/ 7024462 h 8231292"/>
                <a:gd name="connsiteX3" fmla="*/ 4217640 w 4709387"/>
                <a:gd name="connsiteY3" fmla="*/ 0 h 8231292"/>
                <a:gd name="connsiteX4" fmla="*/ 4709387 w 4709387"/>
                <a:gd name="connsiteY4" fmla="*/ 0 h 8231292"/>
                <a:gd name="connsiteX5" fmla="*/ 4709387 w 4709387"/>
                <a:gd name="connsiteY5" fmla="*/ 8231292 h 8231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09387" h="8231292">
                  <a:moveTo>
                    <a:pt x="0" y="8231292"/>
                  </a:moveTo>
                  <a:lnTo>
                    <a:pt x="627461" y="7050189"/>
                  </a:lnTo>
                  <a:lnTo>
                    <a:pt x="606194" y="7024462"/>
                  </a:lnTo>
                  <a:lnTo>
                    <a:pt x="4217640" y="0"/>
                  </a:lnTo>
                  <a:lnTo>
                    <a:pt x="4709387" y="0"/>
                  </a:lnTo>
                  <a:lnTo>
                    <a:pt x="4709387" y="8231292"/>
                  </a:lnTo>
                  <a:close/>
                </a:path>
              </a:pathLst>
            </a:custGeom>
          </p:spPr>
        </p:pic>
      </p:grpSp>
      <p:sp>
        <p:nvSpPr>
          <p:cNvPr id="2" name="Title 1"/>
          <p:cNvSpPr>
            <a:spLocks noGrp="1"/>
          </p:cNvSpPr>
          <p:nvPr>
            <p:ph type="title"/>
          </p:nvPr>
        </p:nvSpPr>
        <p:spPr/>
        <p:txBody>
          <a:bodyPr/>
          <a:lstStyle/>
          <a:p>
            <a:r>
              <a:rPr lang="en-GB" dirty="0">
                <a:solidFill>
                  <a:srgbClr val="643C90"/>
                </a:solidFill>
              </a:rPr>
              <a:t>Africa</a:t>
            </a:r>
            <a:endParaRPr lang="en-GB" dirty="0"/>
          </a:p>
        </p:txBody>
      </p:sp>
      <p:grpSp>
        <p:nvGrpSpPr>
          <p:cNvPr id="11" name="Group 10"/>
          <p:cNvGrpSpPr/>
          <p:nvPr/>
        </p:nvGrpSpPr>
        <p:grpSpPr>
          <a:xfrm>
            <a:off x="720235" y="1535082"/>
            <a:ext cx="7880840" cy="830010"/>
            <a:chOff x="682135" y="1808761"/>
            <a:chExt cx="7880840" cy="830010"/>
          </a:xfrm>
        </p:grpSpPr>
        <p:sp>
          <p:nvSpPr>
            <p:cNvPr id="8" name="Rounded Rectangle 7"/>
            <p:cNvSpPr/>
            <p:nvPr/>
          </p:nvSpPr>
          <p:spPr>
            <a:xfrm>
              <a:off x="682135" y="1808761"/>
              <a:ext cx="7737966" cy="830010"/>
            </a:xfrm>
            <a:prstGeom prst="roundRect">
              <a:avLst>
                <a:gd name="adj" fmla="val 30267"/>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p:cNvSpPr txBox="1"/>
            <p:nvPr/>
          </p:nvSpPr>
          <p:spPr>
            <a:xfrm>
              <a:off x="749210" y="1852282"/>
              <a:ext cx="7813765" cy="707886"/>
            </a:xfrm>
            <a:prstGeom prst="rect">
              <a:avLst/>
            </a:prstGeom>
            <a:noFill/>
          </p:spPr>
          <p:txBody>
            <a:bodyPr wrap="square" rtlCol="0">
              <a:spAutoFit/>
            </a:bodyPr>
            <a:lstStyle/>
            <a:p>
              <a:pPr>
                <a:lnSpc>
                  <a:spcPct val="100000"/>
                </a:lnSpc>
                <a:spcBef>
                  <a:spcPct val="0"/>
                </a:spcBef>
                <a:buFontTx/>
                <a:buNone/>
              </a:pPr>
              <a:r>
                <a:rPr lang="en-GB" altLang="en-US" sz="2000" dirty="0"/>
                <a:t>How many African countries can you remember the names of? With your partner, see how many you can think of in one minute.</a:t>
              </a:r>
            </a:p>
          </p:txBody>
        </p:sp>
      </p:grpSp>
      <p:grpSp>
        <p:nvGrpSpPr>
          <p:cNvPr id="24" name="Group 23"/>
          <p:cNvGrpSpPr/>
          <p:nvPr/>
        </p:nvGrpSpPr>
        <p:grpSpPr>
          <a:xfrm>
            <a:off x="886362" y="2625602"/>
            <a:ext cx="7361745" cy="3440417"/>
            <a:chOff x="886362" y="2806577"/>
            <a:chExt cx="7361745" cy="3440417"/>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rcRect l="40787" t="5642" r="4910" b="10607"/>
            <a:stretch>
              <a:fillRect/>
            </a:stretch>
          </p:blipFill>
          <p:spPr>
            <a:xfrm>
              <a:off x="2312595" y="2806577"/>
              <a:ext cx="4509279" cy="3440417"/>
            </a:xfrm>
            <a:custGeom>
              <a:avLst/>
              <a:gdLst>
                <a:gd name="connsiteX0" fmla="*/ 347620 w 4965455"/>
                <a:gd name="connsiteY0" fmla="*/ 0 h 3440417"/>
                <a:gd name="connsiteX1" fmla="*/ 4617835 w 4965455"/>
                <a:gd name="connsiteY1" fmla="*/ 0 h 3440417"/>
                <a:gd name="connsiteX2" fmla="*/ 4965455 w 4965455"/>
                <a:gd name="connsiteY2" fmla="*/ 347620 h 3440417"/>
                <a:gd name="connsiteX3" fmla="*/ 4965455 w 4965455"/>
                <a:gd name="connsiteY3" fmla="*/ 3092797 h 3440417"/>
                <a:gd name="connsiteX4" fmla="*/ 4617835 w 4965455"/>
                <a:gd name="connsiteY4" fmla="*/ 3440417 h 3440417"/>
                <a:gd name="connsiteX5" fmla="*/ 347620 w 4965455"/>
                <a:gd name="connsiteY5" fmla="*/ 3440417 h 3440417"/>
                <a:gd name="connsiteX6" fmla="*/ 0 w 4965455"/>
                <a:gd name="connsiteY6" fmla="*/ 3092797 h 3440417"/>
                <a:gd name="connsiteX7" fmla="*/ 0 w 4965455"/>
                <a:gd name="connsiteY7" fmla="*/ 347620 h 3440417"/>
                <a:gd name="connsiteX8" fmla="*/ 347620 w 4965455"/>
                <a:gd name="connsiteY8" fmla="*/ 0 h 3440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65455" h="3440417">
                  <a:moveTo>
                    <a:pt x="347620" y="0"/>
                  </a:moveTo>
                  <a:lnTo>
                    <a:pt x="4617835" y="0"/>
                  </a:lnTo>
                  <a:cubicBezTo>
                    <a:pt x="4809820" y="0"/>
                    <a:pt x="4965455" y="155635"/>
                    <a:pt x="4965455" y="347620"/>
                  </a:cubicBezTo>
                  <a:lnTo>
                    <a:pt x="4965455" y="3092797"/>
                  </a:lnTo>
                  <a:cubicBezTo>
                    <a:pt x="4965455" y="3284782"/>
                    <a:pt x="4809820" y="3440417"/>
                    <a:pt x="4617835" y="3440417"/>
                  </a:cubicBezTo>
                  <a:lnTo>
                    <a:pt x="347620" y="3440417"/>
                  </a:lnTo>
                  <a:cubicBezTo>
                    <a:pt x="155635" y="3440417"/>
                    <a:pt x="0" y="3284782"/>
                    <a:pt x="0" y="3092797"/>
                  </a:cubicBezTo>
                  <a:lnTo>
                    <a:pt x="0" y="347620"/>
                  </a:lnTo>
                  <a:cubicBezTo>
                    <a:pt x="0" y="155635"/>
                    <a:pt x="155635" y="0"/>
                    <a:pt x="347620" y="0"/>
                  </a:cubicBezTo>
                  <a:close/>
                </a:path>
              </a:pathLst>
            </a:custGeom>
            <a:ln w="76200">
              <a:solidFill>
                <a:srgbClr val="25B7BC"/>
              </a:solidFill>
            </a:ln>
          </p:spPr>
        </p:pic>
        <p:cxnSp>
          <p:nvCxnSpPr>
            <p:cNvPr id="37" name="Elbow Connector 36"/>
            <p:cNvCxnSpPr/>
            <p:nvPr/>
          </p:nvCxnSpPr>
          <p:spPr>
            <a:xfrm rot="10800000">
              <a:off x="886362" y="3198844"/>
              <a:ext cx="1955856" cy="1110934"/>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10" name="Elbow Connector 9"/>
            <p:cNvCxnSpPr/>
            <p:nvPr/>
          </p:nvCxnSpPr>
          <p:spPr>
            <a:xfrm flipV="1">
              <a:off x="6276719" y="2824132"/>
              <a:ext cx="1447831" cy="749425"/>
            </a:xfrm>
            <a:prstGeom prst="bentConnector3">
              <a:avLst>
                <a:gd name="adj1" fmla="val 54812"/>
              </a:avLst>
            </a:prstGeom>
            <a:ln w="76200" cap="rnd">
              <a:solidFill>
                <a:srgbClr val="25B7BC"/>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a:off x="6114039" y="5305425"/>
              <a:ext cx="2134068" cy="859172"/>
            </a:xfrm>
            <a:prstGeom prst="bentConnector3">
              <a:avLst>
                <a:gd name="adj1" fmla="val 50000"/>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1297033" y="5643154"/>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3246385" y="3069431"/>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60</a:t>
            </a:r>
          </a:p>
        </p:txBody>
      </p:sp>
      <p:cxnSp>
        <p:nvCxnSpPr>
          <p:cNvPr id="38" name="Elbow Connector 37"/>
          <p:cNvCxnSpPr/>
          <p:nvPr/>
        </p:nvCxnSpPr>
        <p:spPr>
          <a:xfrm rot="10800000">
            <a:off x="894195" y="3017855"/>
            <a:ext cx="1955856" cy="1110934"/>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304866" y="5462165"/>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4" name="TextBox 4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59</a:t>
            </a:r>
          </a:p>
        </p:txBody>
      </p:sp>
      <p:sp>
        <p:nvSpPr>
          <p:cNvPr id="45" name="TextBox 4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58</a:t>
            </a:r>
          </a:p>
        </p:txBody>
      </p:sp>
      <p:sp>
        <p:nvSpPr>
          <p:cNvPr id="46" name="TextBox 4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57</a:t>
            </a:r>
          </a:p>
        </p:txBody>
      </p:sp>
      <p:sp>
        <p:nvSpPr>
          <p:cNvPr id="48" name="TextBox 4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56</a:t>
            </a:r>
          </a:p>
        </p:txBody>
      </p:sp>
      <p:sp>
        <p:nvSpPr>
          <p:cNvPr id="49" name="TextBox 48"/>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55</a:t>
            </a:r>
          </a:p>
        </p:txBody>
      </p:sp>
      <p:sp>
        <p:nvSpPr>
          <p:cNvPr id="50" name="TextBox 4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54</a:t>
            </a:r>
          </a:p>
        </p:txBody>
      </p:sp>
      <p:sp>
        <p:nvSpPr>
          <p:cNvPr id="51" name="TextBox 50"/>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53</a:t>
            </a:r>
          </a:p>
        </p:txBody>
      </p:sp>
      <p:sp>
        <p:nvSpPr>
          <p:cNvPr id="54" name="TextBox 5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52</a:t>
            </a:r>
          </a:p>
        </p:txBody>
      </p:sp>
      <p:sp>
        <p:nvSpPr>
          <p:cNvPr id="55" name="TextBox 5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51</a:t>
            </a:r>
          </a:p>
        </p:txBody>
      </p:sp>
      <p:sp>
        <p:nvSpPr>
          <p:cNvPr id="56" name="TextBox 5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50</a:t>
            </a:r>
          </a:p>
        </p:txBody>
      </p:sp>
      <p:sp>
        <p:nvSpPr>
          <p:cNvPr id="57" name="TextBox 56"/>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49</a:t>
            </a:r>
          </a:p>
        </p:txBody>
      </p:sp>
      <p:sp>
        <p:nvSpPr>
          <p:cNvPr id="58" name="TextBox 5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48</a:t>
            </a:r>
          </a:p>
        </p:txBody>
      </p:sp>
      <p:sp>
        <p:nvSpPr>
          <p:cNvPr id="60" name="TextBox 5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47</a:t>
            </a:r>
          </a:p>
        </p:txBody>
      </p:sp>
      <p:sp>
        <p:nvSpPr>
          <p:cNvPr id="61" name="TextBox 60"/>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46</a:t>
            </a:r>
          </a:p>
        </p:txBody>
      </p:sp>
      <p:sp>
        <p:nvSpPr>
          <p:cNvPr id="62" name="TextBox 61"/>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45</a:t>
            </a:r>
          </a:p>
        </p:txBody>
      </p:sp>
      <p:sp>
        <p:nvSpPr>
          <p:cNvPr id="63" name="TextBox 62"/>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44</a:t>
            </a:r>
          </a:p>
        </p:txBody>
      </p:sp>
      <p:sp>
        <p:nvSpPr>
          <p:cNvPr id="64" name="TextBox 6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43</a:t>
            </a:r>
          </a:p>
        </p:txBody>
      </p:sp>
      <p:sp>
        <p:nvSpPr>
          <p:cNvPr id="65" name="TextBox 6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42</a:t>
            </a:r>
          </a:p>
        </p:txBody>
      </p:sp>
      <p:sp>
        <p:nvSpPr>
          <p:cNvPr id="66" name="TextBox 6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41</a:t>
            </a:r>
          </a:p>
        </p:txBody>
      </p:sp>
      <p:sp>
        <p:nvSpPr>
          <p:cNvPr id="67" name="TextBox 66"/>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40</a:t>
            </a:r>
          </a:p>
        </p:txBody>
      </p:sp>
      <p:sp>
        <p:nvSpPr>
          <p:cNvPr id="68" name="TextBox 6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39</a:t>
            </a:r>
          </a:p>
        </p:txBody>
      </p:sp>
      <p:sp>
        <p:nvSpPr>
          <p:cNvPr id="69" name="TextBox 68"/>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38</a:t>
            </a:r>
          </a:p>
        </p:txBody>
      </p:sp>
      <p:sp>
        <p:nvSpPr>
          <p:cNvPr id="70" name="TextBox 6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37</a:t>
            </a:r>
          </a:p>
        </p:txBody>
      </p:sp>
      <p:sp>
        <p:nvSpPr>
          <p:cNvPr id="71" name="TextBox 70"/>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36</a:t>
            </a:r>
          </a:p>
        </p:txBody>
      </p:sp>
      <p:sp>
        <p:nvSpPr>
          <p:cNvPr id="72" name="TextBox 71"/>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35</a:t>
            </a:r>
          </a:p>
        </p:txBody>
      </p:sp>
      <p:sp>
        <p:nvSpPr>
          <p:cNvPr id="73" name="TextBox 72"/>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34</a:t>
            </a:r>
          </a:p>
        </p:txBody>
      </p:sp>
      <p:sp>
        <p:nvSpPr>
          <p:cNvPr id="74" name="TextBox 7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33</a:t>
            </a:r>
          </a:p>
        </p:txBody>
      </p:sp>
      <p:sp>
        <p:nvSpPr>
          <p:cNvPr id="75" name="TextBox 7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32</a:t>
            </a:r>
          </a:p>
        </p:txBody>
      </p:sp>
      <p:sp>
        <p:nvSpPr>
          <p:cNvPr id="76" name="TextBox 7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31</a:t>
            </a:r>
          </a:p>
        </p:txBody>
      </p:sp>
      <p:sp>
        <p:nvSpPr>
          <p:cNvPr id="77" name="TextBox 76"/>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30</a:t>
            </a:r>
          </a:p>
        </p:txBody>
      </p:sp>
      <p:sp>
        <p:nvSpPr>
          <p:cNvPr id="78" name="TextBox 7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29</a:t>
            </a:r>
          </a:p>
        </p:txBody>
      </p:sp>
      <p:sp>
        <p:nvSpPr>
          <p:cNvPr id="79" name="TextBox 78"/>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28</a:t>
            </a:r>
          </a:p>
        </p:txBody>
      </p:sp>
      <p:sp>
        <p:nvSpPr>
          <p:cNvPr id="80" name="TextBox 7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27</a:t>
            </a:r>
          </a:p>
        </p:txBody>
      </p:sp>
      <p:sp>
        <p:nvSpPr>
          <p:cNvPr id="82" name="TextBox 81"/>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26</a:t>
            </a:r>
          </a:p>
        </p:txBody>
      </p:sp>
      <p:sp>
        <p:nvSpPr>
          <p:cNvPr id="83" name="TextBox 82"/>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25</a:t>
            </a:r>
          </a:p>
        </p:txBody>
      </p:sp>
      <p:sp>
        <p:nvSpPr>
          <p:cNvPr id="84" name="TextBox 83"/>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24</a:t>
            </a:r>
          </a:p>
        </p:txBody>
      </p:sp>
      <p:sp>
        <p:nvSpPr>
          <p:cNvPr id="85" name="TextBox 84"/>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23</a:t>
            </a:r>
          </a:p>
        </p:txBody>
      </p:sp>
      <p:sp>
        <p:nvSpPr>
          <p:cNvPr id="86" name="TextBox 85"/>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22</a:t>
            </a:r>
          </a:p>
        </p:txBody>
      </p:sp>
      <p:sp>
        <p:nvSpPr>
          <p:cNvPr id="87" name="TextBox 86"/>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21</a:t>
            </a:r>
          </a:p>
        </p:txBody>
      </p:sp>
      <p:sp>
        <p:nvSpPr>
          <p:cNvPr id="88" name="TextBox 87"/>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20</a:t>
            </a:r>
          </a:p>
        </p:txBody>
      </p:sp>
      <p:sp>
        <p:nvSpPr>
          <p:cNvPr id="89" name="TextBox 88"/>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19</a:t>
            </a:r>
          </a:p>
        </p:txBody>
      </p:sp>
      <p:sp>
        <p:nvSpPr>
          <p:cNvPr id="90" name="TextBox 89"/>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18</a:t>
            </a:r>
          </a:p>
        </p:txBody>
      </p:sp>
      <p:sp>
        <p:nvSpPr>
          <p:cNvPr id="91" name="TextBox 90"/>
          <p:cNvSpPr txBox="1"/>
          <p:nvPr/>
        </p:nvSpPr>
        <p:spPr>
          <a:xfrm>
            <a:off x="3227860" y="3045793"/>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17</a:t>
            </a:r>
          </a:p>
        </p:txBody>
      </p:sp>
      <p:sp>
        <p:nvSpPr>
          <p:cNvPr id="92" name="TextBox 91"/>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16</a:t>
            </a:r>
          </a:p>
        </p:txBody>
      </p:sp>
      <p:sp>
        <p:nvSpPr>
          <p:cNvPr id="94" name="TextBox 93"/>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15</a:t>
            </a:r>
          </a:p>
        </p:txBody>
      </p:sp>
      <p:sp>
        <p:nvSpPr>
          <p:cNvPr id="95" name="TextBox 94"/>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14</a:t>
            </a:r>
          </a:p>
        </p:txBody>
      </p:sp>
      <p:sp>
        <p:nvSpPr>
          <p:cNvPr id="96" name="TextBox 95"/>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13</a:t>
            </a:r>
          </a:p>
        </p:txBody>
      </p:sp>
      <p:sp>
        <p:nvSpPr>
          <p:cNvPr id="97" name="TextBox 96"/>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12</a:t>
            </a:r>
          </a:p>
        </p:txBody>
      </p:sp>
      <p:sp>
        <p:nvSpPr>
          <p:cNvPr id="98" name="TextBox 97"/>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11</a:t>
            </a:r>
          </a:p>
        </p:txBody>
      </p:sp>
      <p:sp>
        <p:nvSpPr>
          <p:cNvPr id="99" name="TextBox 98"/>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10</a:t>
            </a:r>
          </a:p>
        </p:txBody>
      </p:sp>
      <p:sp>
        <p:nvSpPr>
          <p:cNvPr id="100" name="TextBox 99"/>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9</a:t>
            </a:r>
          </a:p>
        </p:txBody>
      </p:sp>
      <p:sp>
        <p:nvSpPr>
          <p:cNvPr id="101" name="TextBox 100"/>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8</a:t>
            </a:r>
          </a:p>
        </p:txBody>
      </p:sp>
      <p:sp>
        <p:nvSpPr>
          <p:cNvPr id="102" name="TextBox 101"/>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7</a:t>
            </a:r>
          </a:p>
        </p:txBody>
      </p:sp>
      <p:sp>
        <p:nvSpPr>
          <p:cNvPr id="103" name="TextBox 102"/>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6</a:t>
            </a:r>
          </a:p>
        </p:txBody>
      </p:sp>
      <p:sp>
        <p:nvSpPr>
          <p:cNvPr id="104" name="TextBox 103"/>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5</a:t>
            </a:r>
          </a:p>
        </p:txBody>
      </p:sp>
      <p:sp>
        <p:nvSpPr>
          <p:cNvPr id="105" name="TextBox 104"/>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4</a:t>
            </a:r>
          </a:p>
        </p:txBody>
      </p:sp>
      <p:sp>
        <p:nvSpPr>
          <p:cNvPr id="106" name="TextBox 105"/>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3</a:t>
            </a:r>
          </a:p>
        </p:txBody>
      </p:sp>
      <p:sp>
        <p:nvSpPr>
          <p:cNvPr id="107" name="TextBox 106"/>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2</a:t>
            </a:r>
          </a:p>
        </p:txBody>
      </p:sp>
      <p:sp>
        <p:nvSpPr>
          <p:cNvPr id="108" name="TextBox 107"/>
          <p:cNvSpPr txBox="1"/>
          <p:nvPr/>
        </p:nvSpPr>
        <p:spPr>
          <a:xfrm>
            <a:off x="3237122" y="3055007"/>
            <a:ext cx="2685666" cy="2563178"/>
          </a:xfrm>
          <a:prstGeom prst="roundRect">
            <a:avLst>
              <a:gd name="adj" fmla="val 11253"/>
            </a:avLst>
          </a:prstGeom>
          <a:solidFill>
            <a:srgbClr val="009386"/>
          </a:solidFill>
          <a:ln>
            <a:noFill/>
          </a:ln>
        </p:spPr>
        <p:txBody>
          <a:bodyPr wrap="square" rtlCol="0">
            <a:spAutoFit/>
          </a:bodyPr>
          <a:lstStyle/>
          <a:p>
            <a:pPr algn="ctr"/>
            <a:r>
              <a:rPr lang="en-GB" sz="15000" b="1" dirty="0">
                <a:solidFill>
                  <a:schemeClr val="bg1"/>
                </a:solidFill>
              </a:rPr>
              <a:t>1</a:t>
            </a:r>
          </a:p>
        </p:txBody>
      </p:sp>
      <p:sp>
        <p:nvSpPr>
          <p:cNvPr id="109" name="TextBox 108"/>
          <p:cNvSpPr txBox="1"/>
          <p:nvPr/>
        </p:nvSpPr>
        <p:spPr>
          <a:xfrm>
            <a:off x="3237122" y="3055007"/>
            <a:ext cx="2685666" cy="2563178"/>
          </a:xfrm>
          <a:prstGeom prst="roundRect">
            <a:avLst>
              <a:gd name="adj" fmla="val 11253"/>
            </a:avLst>
          </a:prstGeom>
          <a:solidFill>
            <a:srgbClr val="E94E13"/>
          </a:solidFill>
          <a:ln>
            <a:noFill/>
          </a:ln>
        </p:spPr>
        <p:txBody>
          <a:bodyPr wrap="square" rtlCol="0">
            <a:spAutoFit/>
          </a:bodyPr>
          <a:lstStyle/>
          <a:p>
            <a:pPr algn="ctr"/>
            <a:r>
              <a:rPr lang="en-GB" sz="15000" b="1" dirty="0">
                <a:solidFill>
                  <a:schemeClr val="bg1"/>
                </a:solidFill>
              </a:rPr>
              <a:t>0</a:t>
            </a:r>
          </a:p>
        </p:txBody>
      </p:sp>
      <p:sp>
        <p:nvSpPr>
          <p:cNvPr id="47" name="Rounded Rectangle 46"/>
          <p:cNvSpPr/>
          <p:nvPr/>
        </p:nvSpPr>
        <p:spPr>
          <a:xfrm>
            <a:off x="3748479" y="2407778"/>
            <a:ext cx="1681478" cy="755009"/>
          </a:xfrm>
          <a:prstGeom prst="roundRect">
            <a:avLst>
              <a:gd name="adj" fmla="val 43692"/>
            </a:avLst>
          </a:prstGeom>
          <a:solidFill>
            <a:srgbClr val="643C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u="sng" dirty="0">
                <a:solidFill>
                  <a:schemeClr val="bg1"/>
                </a:solidFill>
              </a:rPr>
              <a:t>Start Timer</a:t>
            </a:r>
          </a:p>
        </p:txBody>
      </p:sp>
    </p:spTree>
    <p:extLst>
      <p:ext uri="{BB962C8B-B14F-4D97-AF65-F5344CB8AC3E}">
        <p14:creationId xmlns:p14="http://schemas.microsoft.com/office/powerpoint/2010/main" val="1387461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1000"/>
                                  </p:stCondLst>
                                  <p:childTnLst>
                                    <p:set>
                                      <p:cBhvr>
                                        <p:cTn id="6" dur="1" fill="hold">
                                          <p:stCondLst>
                                            <p:cond delay="0"/>
                                          </p:stCondLst>
                                        </p:cTn>
                                        <p:tgtEl>
                                          <p:spTgt spid="44"/>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grpId="0" nodeType="afterEffect">
                                  <p:stCondLst>
                                    <p:cond delay="1000"/>
                                  </p:stCondLst>
                                  <p:childTnLst>
                                    <p:set>
                                      <p:cBhvr>
                                        <p:cTn id="9" dur="1" fill="hold">
                                          <p:stCondLst>
                                            <p:cond delay="0"/>
                                          </p:stCondLst>
                                        </p:cTn>
                                        <p:tgtEl>
                                          <p:spTgt spid="45"/>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grpId="0" nodeType="afterEffect">
                                  <p:stCondLst>
                                    <p:cond delay="1000"/>
                                  </p:stCondLst>
                                  <p:childTnLst>
                                    <p:set>
                                      <p:cBhvr>
                                        <p:cTn id="12" dur="1" fill="hold">
                                          <p:stCondLst>
                                            <p:cond delay="0"/>
                                          </p:stCondLst>
                                        </p:cTn>
                                        <p:tgtEl>
                                          <p:spTgt spid="46"/>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grpId="0" nodeType="afterEffect">
                                  <p:stCondLst>
                                    <p:cond delay="1000"/>
                                  </p:stCondLst>
                                  <p:childTnLst>
                                    <p:set>
                                      <p:cBhvr>
                                        <p:cTn id="15" dur="1" fill="hold">
                                          <p:stCondLst>
                                            <p:cond delay="0"/>
                                          </p:stCondLst>
                                        </p:cTn>
                                        <p:tgtEl>
                                          <p:spTgt spid="48"/>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grpId="0" nodeType="afterEffect">
                                  <p:stCondLst>
                                    <p:cond delay="1000"/>
                                  </p:stCondLst>
                                  <p:childTnLst>
                                    <p:set>
                                      <p:cBhvr>
                                        <p:cTn id="18" dur="1" fill="hold">
                                          <p:stCondLst>
                                            <p:cond delay="0"/>
                                          </p:stCondLst>
                                        </p:cTn>
                                        <p:tgtEl>
                                          <p:spTgt spid="49"/>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grpId="0" nodeType="afterEffect">
                                  <p:stCondLst>
                                    <p:cond delay="1000"/>
                                  </p:stCondLst>
                                  <p:childTnLst>
                                    <p:set>
                                      <p:cBhvr>
                                        <p:cTn id="21" dur="1" fill="hold">
                                          <p:stCondLst>
                                            <p:cond delay="0"/>
                                          </p:stCondLst>
                                        </p:cTn>
                                        <p:tgtEl>
                                          <p:spTgt spid="50"/>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grpId="0" nodeType="afterEffect">
                                  <p:stCondLst>
                                    <p:cond delay="1000"/>
                                  </p:stCondLst>
                                  <p:childTnLst>
                                    <p:set>
                                      <p:cBhvr>
                                        <p:cTn id="24" dur="1" fill="hold">
                                          <p:stCondLst>
                                            <p:cond delay="0"/>
                                          </p:stCondLst>
                                        </p:cTn>
                                        <p:tgtEl>
                                          <p:spTgt spid="51"/>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grpId="0" nodeType="afterEffect">
                                  <p:stCondLst>
                                    <p:cond delay="1000"/>
                                  </p:stCondLst>
                                  <p:childTnLst>
                                    <p:set>
                                      <p:cBhvr>
                                        <p:cTn id="27" dur="1" fill="hold">
                                          <p:stCondLst>
                                            <p:cond delay="0"/>
                                          </p:stCondLst>
                                        </p:cTn>
                                        <p:tgtEl>
                                          <p:spTgt spid="54"/>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grpId="0" nodeType="afterEffect">
                                  <p:stCondLst>
                                    <p:cond delay="1000"/>
                                  </p:stCondLst>
                                  <p:childTnLst>
                                    <p:set>
                                      <p:cBhvr>
                                        <p:cTn id="30" dur="1" fill="hold">
                                          <p:stCondLst>
                                            <p:cond delay="0"/>
                                          </p:stCondLst>
                                        </p:cTn>
                                        <p:tgtEl>
                                          <p:spTgt spid="55"/>
                                        </p:tgtEl>
                                        <p:attrNameLst>
                                          <p:attrName>style.visibility</p:attrName>
                                        </p:attrNameLst>
                                      </p:cBhvr>
                                      <p:to>
                                        <p:strVal val="visible"/>
                                      </p:to>
                                    </p:set>
                                  </p:childTnLst>
                                </p:cTn>
                              </p:par>
                            </p:childTnLst>
                          </p:cTn>
                        </p:par>
                        <p:par>
                          <p:cTn id="31" fill="hold">
                            <p:stCondLst>
                              <p:cond delay="9000"/>
                            </p:stCondLst>
                            <p:childTnLst>
                              <p:par>
                                <p:cTn id="32" presetID="1" presetClass="entr" presetSubtype="0" fill="hold" grpId="0" nodeType="afterEffect">
                                  <p:stCondLst>
                                    <p:cond delay="1000"/>
                                  </p:stCondLst>
                                  <p:childTnLst>
                                    <p:set>
                                      <p:cBhvr>
                                        <p:cTn id="33" dur="1" fill="hold">
                                          <p:stCondLst>
                                            <p:cond delay="0"/>
                                          </p:stCondLst>
                                        </p:cTn>
                                        <p:tgtEl>
                                          <p:spTgt spid="56"/>
                                        </p:tgtEl>
                                        <p:attrNameLst>
                                          <p:attrName>style.visibility</p:attrName>
                                        </p:attrNameLst>
                                      </p:cBhvr>
                                      <p:to>
                                        <p:strVal val="visible"/>
                                      </p:to>
                                    </p:set>
                                  </p:childTnLst>
                                </p:cTn>
                              </p:par>
                            </p:childTnLst>
                          </p:cTn>
                        </p:par>
                        <p:par>
                          <p:cTn id="34" fill="hold">
                            <p:stCondLst>
                              <p:cond delay="10000"/>
                            </p:stCondLst>
                            <p:childTnLst>
                              <p:par>
                                <p:cTn id="35" presetID="1" presetClass="entr" presetSubtype="0" fill="hold" grpId="0" nodeType="afterEffect">
                                  <p:stCondLst>
                                    <p:cond delay="1000"/>
                                  </p:stCondLst>
                                  <p:childTnLst>
                                    <p:set>
                                      <p:cBhvr>
                                        <p:cTn id="36" dur="1" fill="hold">
                                          <p:stCondLst>
                                            <p:cond delay="0"/>
                                          </p:stCondLst>
                                        </p:cTn>
                                        <p:tgtEl>
                                          <p:spTgt spid="57"/>
                                        </p:tgtEl>
                                        <p:attrNameLst>
                                          <p:attrName>style.visibility</p:attrName>
                                        </p:attrNameLst>
                                      </p:cBhvr>
                                      <p:to>
                                        <p:strVal val="visible"/>
                                      </p:to>
                                    </p:set>
                                  </p:childTnLst>
                                </p:cTn>
                              </p:par>
                            </p:childTnLst>
                          </p:cTn>
                        </p:par>
                        <p:par>
                          <p:cTn id="37" fill="hold">
                            <p:stCondLst>
                              <p:cond delay="11000"/>
                            </p:stCondLst>
                            <p:childTnLst>
                              <p:par>
                                <p:cTn id="38" presetID="1" presetClass="entr" presetSubtype="0" fill="hold" grpId="0" nodeType="afterEffect">
                                  <p:stCondLst>
                                    <p:cond delay="1000"/>
                                  </p:stCondLst>
                                  <p:childTnLst>
                                    <p:set>
                                      <p:cBhvr>
                                        <p:cTn id="39" dur="1" fill="hold">
                                          <p:stCondLst>
                                            <p:cond delay="0"/>
                                          </p:stCondLst>
                                        </p:cTn>
                                        <p:tgtEl>
                                          <p:spTgt spid="58"/>
                                        </p:tgtEl>
                                        <p:attrNameLst>
                                          <p:attrName>style.visibility</p:attrName>
                                        </p:attrNameLst>
                                      </p:cBhvr>
                                      <p:to>
                                        <p:strVal val="visible"/>
                                      </p:to>
                                    </p:set>
                                  </p:childTnLst>
                                </p:cTn>
                              </p:par>
                            </p:childTnLst>
                          </p:cTn>
                        </p:par>
                        <p:par>
                          <p:cTn id="40" fill="hold">
                            <p:stCondLst>
                              <p:cond delay="12000"/>
                            </p:stCondLst>
                            <p:childTnLst>
                              <p:par>
                                <p:cTn id="41" presetID="1" presetClass="entr" presetSubtype="0" fill="hold" grpId="0" nodeType="afterEffect">
                                  <p:stCondLst>
                                    <p:cond delay="1000"/>
                                  </p:stCondLst>
                                  <p:childTnLst>
                                    <p:set>
                                      <p:cBhvr>
                                        <p:cTn id="42" dur="1" fill="hold">
                                          <p:stCondLst>
                                            <p:cond delay="0"/>
                                          </p:stCondLst>
                                        </p:cTn>
                                        <p:tgtEl>
                                          <p:spTgt spid="60"/>
                                        </p:tgtEl>
                                        <p:attrNameLst>
                                          <p:attrName>style.visibility</p:attrName>
                                        </p:attrNameLst>
                                      </p:cBhvr>
                                      <p:to>
                                        <p:strVal val="visible"/>
                                      </p:to>
                                    </p:set>
                                  </p:childTnLst>
                                </p:cTn>
                              </p:par>
                            </p:childTnLst>
                          </p:cTn>
                        </p:par>
                        <p:par>
                          <p:cTn id="43" fill="hold">
                            <p:stCondLst>
                              <p:cond delay="13000"/>
                            </p:stCondLst>
                            <p:childTnLst>
                              <p:par>
                                <p:cTn id="44" presetID="1" presetClass="entr" presetSubtype="0" fill="hold" grpId="0" nodeType="afterEffect">
                                  <p:stCondLst>
                                    <p:cond delay="1000"/>
                                  </p:stCondLst>
                                  <p:childTnLst>
                                    <p:set>
                                      <p:cBhvr>
                                        <p:cTn id="45" dur="1" fill="hold">
                                          <p:stCondLst>
                                            <p:cond delay="0"/>
                                          </p:stCondLst>
                                        </p:cTn>
                                        <p:tgtEl>
                                          <p:spTgt spid="61"/>
                                        </p:tgtEl>
                                        <p:attrNameLst>
                                          <p:attrName>style.visibility</p:attrName>
                                        </p:attrNameLst>
                                      </p:cBhvr>
                                      <p:to>
                                        <p:strVal val="visible"/>
                                      </p:to>
                                    </p:set>
                                  </p:childTnLst>
                                </p:cTn>
                              </p:par>
                            </p:childTnLst>
                          </p:cTn>
                        </p:par>
                        <p:par>
                          <p:cTn id="46" fill="hold">
                            <p:stCondLst>
                              <p:cond delay="14000"/>
                            </p:stCondLst>
                            <p:childTnLst>
                              <p:par>
                                <p:cTn id="47" presetID="1" presetClass="entr" presetSubtype="0" fill="hold" grpId="0" nodeType="afterEffect">
                                  <p:stCondLst>
                                    <p:cond delay="1000"/>
                                  </p:stCondLst>
                                  <p:childTnLst>
                                    <p:set>
                                      <p:cBhvr>
                                        <p:cTn id="48" dur="1" fill="hold">
                                          <p:stCondLst>
                                            <p:cond delay="0"/>
                                          </p:stCondLst>
                                        </p:cTn>
                                        <p:tgtEl>
                                          <p:spTgt spid="62"/>
                                        </p:tgtEl>
                                        <p:attrNameLst>
                                          <p:attrName>style.visibility</p:attrName>
                                        </p:attrNameLst>
                                      </p:cBhvr>
                                      <p:to>
                                        <p:strVal val="visible"/>
                                      </p:to>
                                    </p:set>
                                  </p:childTnLst>
                                </p:cTn>
                              </p:par>
                            </p:childTnLst>
                          </p:cTn>
                        </p:par>
                        <p:par>
                          <p:cTn id="49" fill="hold">
                            <p:stCondLst>
                              <p:cond delay="15000"/>
                            </p:stCondLst>
                            <p:childTnLst>
                              <p:par>
                                <p:cTn id="50" presetID="1" presetClass="entr" presetSubtype="0" fill="hold" grpId="0" nodeType="afterEffect">
                                  <p:stCondLst>
                                    <p:cond delay="1000"/>
                                  </p:stCondLst>
                                  <p:childTnLst>
                                    <p:set>
                                      <p:cBhvr>
                                        <p:cTn id="51" dur="1" fill="hold">
                                          <p:stCondLst>
                                            <p:cond delay="0"/>
                                          </p:stCondLst>
                                        </p:cTn>
                                        <p:tgtEl>
                                          <p:spTgt spid="63"/>
                                        </p:tgtEl>
                                        <p:attrNameLst>
                                          <p:attrName>style.visibility</p:attrName>
                                        </p:attrNameLst>
                                      </p:cBhvr>
                                      <p:to>
                                        <p:strVal val="visible"/>
                                      </p:to>
                                    </p:set>
                                  </p:childTnLst>
                                </p:cTn>
                              </p:par>
                            </p:childTnLst>
                          </p:cTn>
                        </p:par>
                        <p:par>
                          <p:cTn id="52" fill="hold">
                            <p:stCondLst>
                              <p:cond delay="16000"/>
                            </p:stCondLst>
                            <p:childTnLst>
                              <p:par>
                                <p:cTn id="53" presetID="1" presetClass="entr" presetSubtype="0" fill="hold" grpId="0" nodeType="afterEffect">
                                  <p:stCondLst>
                                    <p:cond delay="1000"/>
                                  </p:stCondLst>
                                  <p:childTnLst>
                                    <p:set>
                                      <p:cBhvr>
                                        <p:cTn id="54" dur="1" fill="hold">
                                          <p:stCondLst>
                                            <p:cond delay="0"/>
                                          </p:stCondLst>
                                        </p:cTn>
                                        <p:tgtEl>
                                          <p:spTgt spid="64"/>
                                        </p:tgtEl>
                                        <p:attrNameLst>
                                          <p:attrName>style.visibility</p:attrName>
                                        </p:attrNameLst>
                                      </p:cBhvr>
                                      <p:to>
                                        <p:strVal val="visible"/>
                                      </p:to>
                                    </p:set>
                                  </p:childTnLst>
                                </p:cTn>
                              </p:par>
                            </p:childTnLst>
                          </p:cTn>
                        </p:par>
                        <p:par>
                          <p:cTn id="55" fill="hold">
                            <p:stCondLst>
                              <p:cond delay="17000"/>
                            </p:stCondLst>
                            <p:childTnLst>
                              <p:par>
                                <p:cTn id="56" presetID="1" presetClass="entr" presetSubtype="0" fill="hold" grpId="0" nodeType="afterEffect">
                                  <p:stCondLst>
                                    <p:cond delay="1000"/>
                                  </p:stCondLst>
                                  <p:childTnLst>
                                    <p:set>
                                      <p:cBhvr>
                                        <p:cTn id="57" dur="1" fill="hold">
                                          <p:stCondLst>
                                            <p:cond delay="0"/>
                                          </p:stCondLst>
                                        </p:cTn>
                                        <p:tgtEl>
                                          <p:spTgt spid="65"/>
                                        </p:tgtEl>
                                        <p:attrNameLst>
                                          <p:attrName>style.visibility</p:attrName>
                                        </p:attrNameLst>
                                      </p:cBhvr>
                                      <p:to>
                                        <p:strVal val="visible"/>
                                      </p:to>
                                    </p:set>
                                  </p:childTnLst>
                                </p:cTn>
                              </p:par>
                            </p:childTnLst>
                          </p:cTn>
                        </p:par>
                        <p:par>
                          <p:cTn id="58" fill="hold">
                            <p:stCondLst>
                              <p:cond delay="18000"/>
                            </p:stCondLst>
                            <p:childTnLst>
                              <p:par>
                                <p:cTn id="59" presetID="1" presetClass="entr" presetSubtype="0" fill="hold" grpId="0" nodeType="afterEffect">
                                  <p:stCondLst>
                                    <p:cond delay="1000"/>
                                  </p:stCondLst>
                                  <p:childTnLst>
                                    <p:set>
                                      <p:cBhvr>
                                        <p:cTn id="60" dur="1" fill="hold">
                                          <p:stCondLst>
                                            <p:cond delay="0"/>
                                          </p:stCondLst>
                                        </p:cTn>
                                        <p:tgtEl>
                                          <p:spTgt spid="66"/>
                                        </p:tgtEl>
                                        <p:attrNameLst>
                                          <p:attrName>style.visibility</p:attrName>
                                        </p:attrNameLst>
                                      </p:cBhvr>
                                      <p:to>
                                        <p:strVal val="visible"/>
                                      </p:to>
                                    </p:set>
                                  </p:childTnLst>
                                </p:cTn>
                              </p:par>
                            </p:childTnLst>
                          </p:cTn>
                        </p:par>
                        <p:par>
                          <p:cTn id="61" fill="hold">
                            <p:stCondLst>
                              <p:cond delay="19000"/>
                            </p:stCondLst>
                            <p:childTnLst>
                              <p:par>
                                <p:cTn id="62" presetID="1" presetClass="entr" presetSubtype="0" fill="hold" grpId="0" nodeType="afterEffect">
                                  <p:stCondLst>
                                    <p:cond delay="1000"/>
                                  </p:stCondLst>
                                  <p:childTnLst>
                                    <p:set>
                                      <p:cBhvr>
                                        <p:cTn id="63" dur="1" fill="hold">
                                          <p:stCondLst>
                                            <p:cond delay="0"/>
                                          </p:stCondLst>
                                        </p:cTn>
                                        <p:tgtEl>
                                          <p:spTgt spid="67"/>
                                        </p:tgtEl>
                                        <p:attrNameLst>
                                          <p:attrName>style.visibility</p:attrName>
                                        </p:attrNameLst>
                                      </p:cBhvr>
                                      <p:to>
                                        <p:strVal val="visible"/>
                                      </p:to>
                                    </p:set>
                                  </p:childTnLst>
                                </p:cTn>
                              </p:par>
                            </p:childTnLst>
                          </p:cTn>
                        </p:par>
                        <p:par>
                          <p:cTn id="64" fill="hold">
                            <p:stCondLst>
                              <p:cond delay="20000"/>
                            </p:stCondLst>
                            <p:childTnLst>
                              <p:par>
                                <p:cTn id="65" presetID="1" presetClass="entr" presetSubtype="0" fill="hold" grpId="0" nodeType="afterEffect">
                                  <p:stCondLst>
                                    <p:cond delay="1000"/>
                                  </p:stCondLst>
                                  <p:childTnLst>
                                    <p:set>
                                      <p:cBhvr>
                                        <p:cTn id="66" dur="1" fill="hold">
                                          <p:stCondLst>
                                            <p:cond delay="0"/>
                                          </p:stCondLst>
                                        </p:cTn>
                                        <p:tgtEl>
                                          <p:spTgt spid="68"/>
                                        </p:tgtEl>
                                        <p:attrNameLst>
                                          <p:attrName>style.visibility</p:attrName>
                                        </p:attrNameLst>
                                      </p:cBhvr>
                                      <p:to>
                                        <p:strVal val="visible"/>
                                      </p:to>
                                    </p:set>
                                  </p:childTnLst>
                                </p:cTn>
                              </p:par>
                            </p:childTnLst>
                          </p:cTn>
                        </p:par>
                        <p:par>
                          <p:cTn id="67" fill="hold">
                            <p:stCondLst>
                              <p:cond delay="21000"/>
                            </p:stCondLst>
                            <p:childTnLst>
                              <p:par>
                                <p:cTn id="68" presetID="1" presetClass="entr" presetSubtype="0" fill="hold" grpId="0" nodeType="afterEffect">
                                  <p:stCondLst>
                                    <p:cond delay="1000"/>
                                  </p:stCondLst>
                                  <p:childTnLst>
                                    <p:set>
                                      <p:cBhvr>
                                        <p:cTn id="69" dur="1" fill="hold">
                                          <p:stCondLst>
                                            <p:cond delay="0"/>
                                          </p:stCondLst>
                                        </p:cTn>
                                        <p:tgtEl>
                                          <p:spTgt spid="69"/>
                                        </p:tgtEl>
                                        <p:attrNameLst>
                                          <p:attrName>style.visibility</p:attrName>
                                        </p:attrNameLst>
                                      </p:cBhvr>
                                      <p:to>
                                        <p:strVal val="visible"/>
                                      </p:to>
                                    </p:set>
                                  </p:childTnLst>
                                </p:cTn>
                              </p:par>
                            </p:childTnLst>
                          </p:cTn>
                        </p:par>
                        <p:par>
                          <p:cTn id="70" fill="hold">
                            <p:stCondLst>
                              <p:cond delay="22000"/>
                            </p:stCondLst>
                            <p:childTnLst>
                              <p:par>
                                <p:cTn id="71" presetID="1" presetClass="entr" presetSubtype="0" fill="hold" grpId="0" nodeType="afterEffect">
                                  <p:stCondLst>
                                    <p:cond delay="1000"/>
                                  </p:stCondLst>
                                  <p:childTnLst>
                                    <p:set>
                                      <p:cBhvr>
                                        <p:cTn id="72" dur="1" fill="hold">
                                          <p:stCondLst>
                                            <p:cond delay="0"/>
                                          </p:stCondLst>
                                        </p:cTn>
                                        <p:tgtEl>
                                          <p:spTgt spid="70"/>
                                        </p:tgtEl>
                                        <p:attrNameLst>
                                          <p:attrName>style.visibility</p:attrName>
                                        </p:attrNameLst>
                                      </p:cBhvr>
                                      <p:to>
                                        <p:strVal val="visible"/>
                                      </p:to>
                                    </p:set>
                                  </p:childTnLst>
                                </p:cTn>
                              </p:par>
                            </p:childTnLst>
                          </p:cTn>
                        </p:par>
                        <p:par>
                          <p:cTn id="73" fill="hold">
                            <p:stCondLst>
                              <p:cond delay="23000"/>
                            </p:stCondLst>
                            <p:childTnLst>
                              <p:par>
                                <p:cTn id="74" presetID="1" presetClass="entr" presetSubtype="0" fill="hold" grpId="0" nodeType="afterEffect">
                                  <p:stCondLst>
                                    <p:cond delay="1000"/>
                                  </p:stCondLst>
                                  <p:childTnLst>
                                    <p:set>
                                      <p:cBhvr>
                                        <p:cTn id="75" dur="1" fill="hold">
                                          <p:stCondLst>
                                            <p:cond delay="0"/>
                                          </p:stCondLst>
                                        </p:cTn>
                                        <p:tgtEl>
                                          <p:spTgt spid="71"/>
                                        </p:tgtEl>
                                        <p:attrNameLst>
                                          <p:attrName>style.visibility</p:attrName>
                                        </p:attrNameLst>
                                      </p:cBhvr>
                                      <p:to>
                                        <p:strVal val="visible"/>
                                      </p:to>
                                    </p:set>
                                  </p:childTnLst>
                                </p:cTn>
                              </p:par>
                            </p:childTnLst>
                          </p:cTn>
                        </p:par>
                        <p:par>
                          <p:cTn id="76" fill="hold">
                            <p:stCondLst>
                              <p:cond delay="24000"/>
                            </p:stCondLst>
                            <p:childTnLst>
                              <p:par>
                                <p:cTn id="77" presetID="1" presetClass="entr" presetSubtype="0" fill="hold" grpId="0" nodeType="afterEffect">
                                  <p:stCondLst>
                                    <p:cond delay="1000"/>
                                  </p:stCondLst>
                                  <p:childTnLst>
                                    <p:set>
                                      <p:cBhvr>
                                        <p:cTn id="78" dur="1" fill="hold">
                                          <p:stCondLst>
                                            <p:cond delay="0"/>
                                          </p:stCondLst>
                                        </p:cTn>
                                        <p:tgtEl>
                                          <p:spTgt spid="72"/>
                                        </p:tgtEl>
                                        <p:attrNameLst>
                                          <p:attrName>style.visibility</p:attrName>
                                        </p:attrNameLst>
                                      </p:cBhvr>
                                      <p:to>
                                        <p:strVal val="visible"/>
                                      </p:to>
                                    </p:set>
                                  </p:childTnLst>
                                </p:cTn>
                              </p:par>
                            </p:childTnLst>
                          </p:cTn>
                        </p:par>
                        <p:par>
                          <p:cTn id="79" fill="hold">
                            <p:stCondLst>
                              <p:cond delay="25000"/>
                            </p:stCondLst>
                            <p:childTnLst>
                              <p:par>
                                <p:cTn id="80" presetID="1" presetClass="entr" presetSubtype="0" fill="hold" grpId="0" nodeType="afterEffect">
                                  <p:stCondLst>
                                    <p:cond delay="1000"/>
                                  </p:stCondLst>
                                  <p:childTnLst>
                                    <p:set>
                                      <p:cBhvr>
                                        <p:cTn id="81" dur="1" fill="hold">
                                          <p:stCondLst>
                                            <p:cond delay="0"/>
                                          </p:stCondLst>
                                        </p:cTn>
                                        <p:tgtEl>
                                          <p:spTgt spid="73"/>
                                        </p:tgtEl>
                                        <p:attrNameLst>
                                          <p:attrName>style.visibility</p:attrName>
                                        </p:attrNameLst>
                                      </p:cBhvr>
                                      <p:to>
                                        <p:strVal val="visible"/>
                                      </p:to>
                                    </p:set>
                                  </p:childTnLst>
                                </p:cTn>
                              </p:par>
                            </p:childTnLst>
                          </p:cTn>
                        </p:par>
                        <p:par>
                          <p:cTn id="82" fill="hold">
                            <p:stCondLst>
                              <p:cond delay="26000"/>
                            </p:stCondLst>
                            <p:childTnLst>
                              <p:par>
                                <p:cTn id="83" presetID="1" presetClass="entr" presetSubtype="0" fill="hold" grpId="0" nodeType="afterEffect">
                                  <p:stCondLst>
                                    <p:cond delay="1000"/>
                                  </p:stCondLst>
                                  <p:childTnLst>
                                    <p:set>
                                      <p:cBhvr>
                                        <p:cTn id="84" dur="1" fill="hold">
                                          <p:stCondLst>
                                            <p:cond delay="0"/>
                                          </p:stCondLst>
                                        </p:cTn>
                                        <p:tgtEl>
                                          <p:spTgt spid="74"/>
                                        </p:tgtEl>
                                        <p:attrNameLst>
                                          <p:attrName>style.visibility</p:attrName>
                                        </p:attrNameLst>
                                      </p:cBhvr>
                                      <p:to>
                                        <p:strVal val="visible"/>
                                      </p:to>
                                    </p:set>
                                  </p:childTnLst>
                                </p:cTn>
                              </p:par>
                            </p:childTnLst>
                          </p:cTn>
                        </p:par>
                        <p:par>
                          <p:cTn id="85" fill="hold">
                            <p:stCondLst>
                              <p:cond delay="27000"/>
                            </p:stCondLst>
                            <p:childTnLst>
                              <p:par>
                                <p:cTn id="86" presetID="1" presetClass="entr" presetSubtype="0" fill="hold" grpId="0" nodeType="afterEffect">
                                  <p:stCondLst>
                                    <p:cond delay="1000"/>
                                  </p:stCondLst>
                                  <p:childTnLst>
                                    <p:set>
                                      <p:cBhvr>
                                        <p:cTn id="87" dur="1" fill="hold">
                                          <p:stCondLst>
                                            <p:cond delay="0"/>
                                          </p:stCondLst>
                                        </p:cTn>
                                        <p:tgtEl>
                                          <p:spTgt spid="75"/>
                                        </p:tgtEl>
                                        <p:attrNameLst>
                                          <p:attrName>style.visibility</p:attrName>
                                        </p:attrNameLst>
                                      </p:cBhvr>
                                      <p:to>
                                        <p:strVal val="visible"/>
                                      </p:to>
                                    </p:set>
                                  </p:childTnLst>
                                </p:cTn>
                              </p:par>
                            </p:childTnLst>
                          </p:cTn>
                        </p:par>
                        <p:par>
                          <p:cTn id="88" fill="hold">
                            <p:stCondLst>
                              <p:cond delay="28000"/>
                            </p:stCondLst>
                            <p:childTnLst>
                              <p:par>
                                <p:cTn id="89" presetID="1" presetClass="entr" presetSubtype="0" fill="hold" grpId="0" nodeType="afterEffect">
                                  <p:stCondLst>
                                    <p:cond delay="1000"/>
                                  </p:stCondLst>
                                  <p:childTnLst>
                                    <p:set>
                                      <p:cBhvr>
                                        <p:cTn id="90" dur="1" fill="hold">
                                          <p:stCondLst>
                                            <p:cond delay="0"/>
                                          </p:stCondLst>
                                        </p:cTn>
                                        <p:tgtEl>
                                          <p:spTgt spid="76"/>
                                        </p:tgtEl>
                                        <p:attrNameLst>
                                          <p:attrName>style.visibility</p:attrName>
                                        </p:attrNameLst>
                                      </p:cBhvr>
                                      <p:to>
                                        <p:strVal val="visible"/>
                                      </p:to>
                                    </p:set>
                                  </p:childTnLst>
                                </p:cTn>
                              </p:par>
                            </p:childTnLst>
                          </p:cTn>
                        </p:par>
                        <p:par>
                          <p:cTn id="91" fill="hold">
                            <p:stCondLst>
                              <p:cond delay="29000"/>
                            </p:stCondLst>
                            <p:childTnLst>
                              <p:par>
                                <p:cTn id="92" presetID="1" presetClass="entr" presetSubtype="0" fill="hold" grpId="0" nodeType="afterEffect">
                                  <p:stCondLst>
                                    <p:cond delay="1000"/>
                                  </p:stCondLst>
                                  <p:childTnLst>
                                    <p:set>
                                      <p:cBhvr>
                                        <p:cTn id="93" dur="1" fill="hold">
                                          <p:stCondLst>
                                            <p:cond delay="0"/>
                                          </p:stCondLst>
                                        </p:cTn>
                                        <p:tgtEl>
                                          <p:spTgt spid="77"/>
                                        </p:tgtEl>
                                        <p:attrNameLst>
                                          <p:attrName>style.visibility</p:attrName>
                                        </p:attrNameLst>
                                      </p:cBhvr>
                                      <p:to>
                                        <p:strVal val="visible"/>
                                      </p:to>
                                    </p:set>
                                  </p:childTnLst>
                                </p:cTn>
                              </p:par>
                            </p:childTnLst>
                          </p:cTn>
                        </p:par>
                        <p:par>
                          <p:cTn id="94" fill="hold">
                            <p:stCondLst>
                              <p:cond delay="30000"/>
                            </p:stCondLst>
                            <p:childTnLst>
                              <p:par>
                                <p:cTn id="95" presetID="1" presetClass="entr" presetSubtype="0" fill="hold" grpId="0" nodeType="afterEffect">
                                  <p:stCondLst>
                                    <p:cond delay="1000"/>
                                  </p:stCondLst>
                                  <p:childTnLst>
                                    <p:set>
                                      <p:cBhvr>
                                        <p:cTn id="96" dur="1" fill="hold">
                                          <p:stCondLst>
                                            <p:cond delay="0"/>
                                          </p:stCondLst>
                                        </p:cTn>
                                        <p:tgtEl>
                                          <p:spTgt spid="78"/>
                                        </p:tgtEl>
                                        <p:attrNameLst>
                                          <p:attrName>style.visibility</p:attrName>
                                        </p:attrNameLst>
                                      </p:cBhvr>
                                      <p:to>
                                        <p:strVal val="visible"/>
                                      </p:to>
                                    </p:set>
                                  </p:childTnLst>
                                </p:cTn>
                              </p:par>
                            </p:childTnLst>
                          </p:cTn>
                        </p:par>
                        <p:par>
                          <p:cTn id="97" fill="hold">
                            <p:stCondLst>
                              <p:cond delay="31000"/>
                            </p:stCondLst>
                            <p:childTnLst>
                              <p:par>
                                <p:cTn id="98" presetID="1" presetClass="entr" presetSubtype="0" fill="hold" grpId="0" nodeType="afterEffect">
                                  <p:stCondLst>
                                    <p:cond delay="1000"/>
                                  </p:stCondLst>
                                  <p:childTnLst>
                                    <p:set>
                                      <p:cBhvr>
                                        <p:cTn id="99" dur="1" fill="hold">
                                          <p:stCondLst>
                                            <p:cond delay="0"/>
                                          </p:stCondLst>
                                        </p:cTn>
                                        <p:tgtEl>
                                          <p:spTgt spid="79"/>
                                        </p:tgtEl>
                                        <p:attrNameLst>
                                          <p:attrName>style.visibility</p:attrName>
                                        </p:attrNameLst>
                                      </p:cBhvr>
                                      <p:to>
                                        <p:strVal val="visible"/>
                                      </p:to>
                                    </p:set>
                                  </p:childTnLst>
                                </p:cTn>
                              </p:par>
                            </p:childTnLst>
                          </p:cTn>
                        </p:par>
                        <p:par>
                          <p:cTn id="100" fill="hold">
                            <p:stCondLst>
                              <p:cond delay="32000"/>
                            </p:stCondLst>
                            <p:childTnLst>
                              <p:par>
                                <p:cTn id="101" presetID="1" presetClass="entr" presetSubtype="0" fill="hold" grpId="0" nodeType="afterEffect">
                                  <p:stCondLst>
                                    <p:cond delay="1000"/>
                                  </p:stCondLst>
                                  <p:childTnLst>
                                    <p:set>
                                      <p:cBhvr>
                                        <p:cTn id="102" dur="1" fill="hold">
                                          <p:stCondLst>
                                            <p:cond delay="0"/>
                                          </p:stCondLst>
                                        </p:cTn>
                                        <p:tgtEl>
                                          <p:spTgt spid="80"/>
                                        </p:tgtEl>
                                        <p:attrNameLst>
                                          <p:attrName>style.visibility</p:attrName>
                                        </p:attrNameLst>
                                      </p:cBhvr>
                                      <p:to>
                                        <p:strVal val="visible"/>
                                      </p:to>
                                    </p:set>
                                  </p:childTnLst>
                                </p:cTn>
                              </p:par>
                            </p:childTnLst>
                          </p:cTn>
                        </p:par>
                        <p:par>
                          <p:cTn id="103" fill="hold">
                            <p:stCondLst>
                              <p:cond delay="33000"/>
                            </p:stCondLst>
                            <p:childTnLst>
                              <p:par>
                                <p:cTn id="104" presetID="1" presetClass="entr" presetSubtype="0" fill="hold" grpId="0" nodeType="afterEffect">
                                  <p:stCondLst>
                                    <p:cond delay="1000"/>
                                  </p:stCondLst>
                                  <p:childTnLst>
                                    <p:set>
                                      <p:cBhvr>
                                        <p:cTn id="105" dur="1" fill="hold">
                                          <p:stCondLst>
                                            <p:cond delay="0"/>
                                          </p:stCondLst>
                                        </p:cTn>
                                        <p:tgtEl>
                                          <p:spTgt spid="82"/>
                                        </p:tgtEl>
                                        <p:attrNameLst>
                                          <p:attrName>style.visibility</p:attrName>
                                        </p:attrNameLst>
                                      </p:cBhvr>
                                      <p:to>
                                        <p:strVal val="visible"/>
                                      </p:to>
                                    </p:set>
                                  </p:childTnLst>
                                </p:cTn>
                              </p:par>
                            </p:childTnLst>
                          </p:cTn>
                        </p:par>
                        <p:par>
                          <p:cTn id="106" fill="hold">
                            <p:stCondLst>
                              <p:cond delay="34000"/>
                            </p:stCondLst>
                            <p:childTnLst>
                              <p:par>
                                <p:cTn id="107" presetID="1" presetClass="entr" presetSubtype="0" fill="hold" grpId="0" nodeType="afterEffect">
                                  <p:stCondLst>
                                    <p:cond delay="1000"/>
                                  </p:stCondLst>
                                  <p:childTnLst>
                                    <p:set>
                                      <p:cBhvr>
                                        <p:cTn id="108" dur="1" fill="hold">
                                          <p:stCondLst>
                                            <p:cond delay="0"/>
                                          </p:stCondLst>
                                        </p:cTn>
                                        <p:tgtEl>
                                          <p:spTgt spid="83"/>
                                        </p:tgtEl>
                                        <p:attrNameLst>
                                          <p:attrName>style.visibility</p:attrName>
                                        </p:attrNameLst>
                                      </p:cBhvr>
                                      <p:to>
                                        <p:strVal val="visible"/>
                                      </p:to>
                                    </p:set>
                                  </p:childTnLst>
                                </p:cTn>
                              </p:par>
                            </p:childTnLst>
                          </p:cTn>
                        </p:par>
                        <p:par>
                          <p:cTn id="109" fill="hold">
                            <p:stCondLst>
                              <p:cond delay="35000"/>
                            </p:stCondLst>
                            <p:childTnLst>
                              <p:par>
                                <p:cTn id="110" presetID="1" presetClass="entr" presetSubtype="0" fill="hold" grpId="0" nodeType="afterEffect">
                                  <p:stCondLst>
                                    <p:cond delay="1000"/>
                                  </p:stCondLst>
                                  <p:childTnLst>
                                    <p:set>
                                      <p:cBhvr>
                                        <p:cTn id="111" dur="1" fill="hold">
                                          <p:stCondLst>
                                            <p:cond delay="0"/>
                                          </p:stCondLst>
                                        </p:cTn>
                                        <p:tgtEl>
                                          <p:spTgt spid="84"/>
                                        </p:tgtEl>
                                        <p:attrNameLst>
                                          <p:attrName>style.visibility</p:attrName>
                                        </p:attrNameLst>
                                      </p:cBhvr>
                                      <p:to>
                                        <p:strVal val="visible"/>
                                      </p:to>
                                    </p:set>
                                  </p:childTnLst>
                                </p:cTn>
                              </p:par>
                            </p:childTnLst>
                          </p:cTn>
                        </p:par>
                        <p:par>
                          <p:cTn id="112" fill="hold">
                            <p:stCondLst>
                              <p:cond delay="36000"/>
                            </p:stCondLst>
                            <p:childTnLst>
                              <p:par>
                                <p:cTn id="113" presetID="1" presetClass="entr" presetSubtype="0" fill="hold" grpId="0" nodeType="afterEffect">
                                  <p:stCondLst>
                                    <p:cond delay="1000"/>
                                  </p:stCondLst>
                                  <p:childTnLst>
                                    <p:set>
                                      <p:cBhvr>
                                        <p:cTn id="114" dur="1" fill="hold">
                                          <p:stCondLst>
                                            <p:cond delay="0"/>
                                          </p:stCondLst>
                                        </p:cTn>
                                        <p:tgtEl>
                                          <p:spTgt spid="85"/>
                                        </p:tgtEl>
                                        <p:attrNameLst>
                                          <p:attrName>style.visibility</p:attrName>
                                        </p:attrNameLst>
                                      </p:cBhvr>
                                      <p:to>
                                        <p:strVal val="visible"/>
                                      </p:to>
                                    </p:set>
                                  </p:childTnLst>
                                </p:cTn>
                              </p:par>
                            </p:childTnLst>
                          </p:cTn>
                        </p:par>
                        <p:par>
                          <p:cTn id="115" fill="hold">
                            <p:stCondLst>
                              <p:cond delay="37000"/>
                            </p:stCondLst>
                            <p:childTnLst>
                              <p:par>
                                <p:cTn id="116" presetID="1" presetClass="entr" presetSubtype="0" fill="hold" grpId="0" nodeType="afterEffect">
                                  <p:stCondLst>
                                    <p:cond delay="1000"/>
                                  </p:stCondLst>
                                  <p:childTnLst>
                                    <p:set>
                                      <p:cBhvr>
                                        <p:cTn id="117" dur="1" fill="hold">
                                          <p:stCondLst>
                                            <p:cond delay="0"/>
                                          </p:stCondLst>
                                        </p:cTn>
                                        <p:tgtEl>
                                          <p:spTgt spid="86"/>
                                        </p:tgtEl>
                                        <p:attrNameLst>
                                          <p:attrName>style.visibility</p:attrName>
                                        </p:attrNameLst>
                                      </p:cBhvr>
                                      <p:to>
                                        <p:strVal val="visible"/>
                                      </p:to>
                                    </p:set>
                                  </p:childTnLst>
                                </p:cTn>
                              </p:par>
                            </p:childTnLst>
                          </p:cTn>
                        </p:par>
                        <p:par>
                          <p:cTn id="118" fill="hold">
                            <p:stCondLst>
                              <p:cond delay="38000"/>
                            </p:stCondLst>
                            <p:childTnLst>
                              <p:par>
                                <p:cTn id="119" presetID="1" presetClass="entr" presetSubtype="0" fill="hold" grpId="0" nodeType="afterEffect">
                                  <p:stCondLst>
                                    <p:cond delay="1000"/>
                                  </p:stCondLst>
                                  <p:childTnLst>
                                    <p:set>
                                      <p:cBhvr>
                                        <p:cTn id="120" dur="1" fill="hold">
                                          <p:stCondLst>
                                            <p:cond delay="0"/>
                                          </p:stCondLst>
                                        </p:cTn>
                                        <p:tgtEl>
                                          <p:spTgt spid="87"/>
                                        </p:tgtEl>
                                        <p:attrNameLst>
                                          <p:attrName>style.visibility</p:attrName>
                                        </p:attrNameLst>
                                      </p:cBhvr>
                                      <p:to>
                                        <p:strVal val="visible"/>
                                      </p:to>
                                    </p:set>
                                  </p:childTnLst>
                                </p:cTn>
                              </p:par>
                            </p:childTnLst>
                          </p:cTn>
                        </p:par>
                        <p:par>
                          <p:cTn id="121" fill="hold">
                            <p:stCondLst>
                              <p:cond delay="39000"/>
                            </p:stCondLst>
                            <p:childTnLst>
                              <p:par>
                                <p:cTn id="122" presetID="1" presetClass="entr" presetSubtype="0" fill="hold" grpId="0" nodeType="afterEffect">
                                  <p:stCondLst>
                                    <p:cond delay="1000"/>
                                  </p:stCondLst>
                                  <p:childTnLst>
                                    <p:set>
                                      <p:cBhvr>
                                        <p:cTn id="123" dur="1" fill="hold">
                                          <p:stCondLst>
                                            <p:cond delay="0"/>
                                          </p:stCondLst>
                                        </p:cTn>
                                        <p:tgtEl>
                                          <p:spTgt spid="88"/>
                                        </p:tgtEl>
                                        <p:attrNameLst>
                                          <p:attrName>style.visibility</p:attrName>
                                        </p:attrNameLst>
                                      </p:cBhvr>
                                      <p:to>
                                        <p:strVal val="visible"/>
                                      </p:to>
                                    </p:set>
                                  </p:childTnLst>
                                </p:cTn>
                              </p:par>
                            </p:childTnLst>
                          </p:cTn>
                        </p:par>
                        <p:par>
                          <p:cTn id="124" fill="hold">
                            <p:stCondLst>
                              <p:cond delay="40000"/>
                            </p:stCondLst>
                            <p:childTnLst>
                              <p:par>
                                <p:cTn id="125" presetID="1" presetClass="entr" presetSubtype="0" fill="hold" grpId="0" nodeType="afterEffect">
                                  <p:stCondLst>
                                    <p:cond delay="1000"/>
                                  </p:stCondLst>
                                  <p:childTnLst>
                                    <p:set>
                                      <p:cBhvr>
                                        <p:cTn id="126" dur="1" fill="hold">
                                          <p:stCondLst>
                                            <p:cond delay="0"/>
                                          </p:stCondLst>
                                        </p:cTn>
                                        <p:tgtEl>
                                          <p:spTgt spid="89"/>
                                        </p:tgtEl>
                                        <p:attrNameLst>
                                          <p:attrName>style.visibility</p:attrName>
                                        </p:attrNameLst>
                                      </p:cBhvr>
                                      <p:to>
                                        <p:strVal val="visible"/>
                                      </p:to>
                                    </p:set>
                                  </p:childTnLst>
                                </p:cTn>
                              </p:par>
                            </p:childTnLst>
                          </p:cTn>
                        </p:par>
                        <p:par>
                          <p:cTn id="127" fill="hold">
                            <p:stCondLst>
                              <p:cond delay="41000"/>
                            </p:stCondLst>
                            <p:childTnLst>
                              <p:par>
                                <p:cTn id="128" presetID="1" presetClass="entr" presetSubtype="0" fill="hold" grpId="0" nodeType="afterEffect">
                                  <p:stCondLst>
                                    <p:cond delay="1000"/>
                                  </p:stCondLst>
                                  <p:childTnLst>
                                    <p:set>
                                      <p:cBhvr>
                                        <p:cTn id="129" dur="1" fill="hold">
                                          <p:stCondLst>
                                            <p:cond delay="0"/>
                                          </p:stCondLst>
                                        </p:cTn>
                                        <p:tgtEl>
                                          <p:spTgt spid="90"/>
                                        </p:tgtEl>
                                        <p:attrNameLst>
                                          <p:attrName>style.visibility</p:attrName>
                                        </p:attrNameLst>
                                      </p:cBhvr>
                                      <p:to>
                                        <p:strVal val="visible"/>
                                      </p:to>
                                    </p:set>
                                  </p:childTnLst>
                                </p:cTn>
                              </p:par>
                            </p:childTnLst>
                          </p:cTn>
                        </p:par>
                        <p:par>
                          <p:cTn id="130" fill="hold">
                            <p:stCondLst>
                              <p:cond delay="42000"/>
                            </p:stCondLst>
                            <p:childTnLst>
                              <p:par>
                                <p:cTn id="131" presetID="1" presetClass="entr" presetSubtype="0" fill="hold" grpId="0" nodeType="afterEffect">
                                  <p:stCondLst>
                                    <p:cond delay="1000"/>
                                  </p:stCondLst>
                                  <p:childTnLst>
                                    <p:set>
                                      <p:cBhvr>
                                        <p:cTn id="132" dur="1" fill="hold">
                                          <p:stCondLst>
                                            <p:cond delay="0"/>
                                          </p:stCondLst>
                                        </p:cTn>
                                        <p:tgtEl>
                                          <p:spTgt spid="91"/>
                                        </p:tgtEl>
                                        <p:attrNameLst>
                                          <p:attrName>style.visibility</p:attrName>
                                        </p:attrNameLst>
                                      </p:cBhvr>
                                      <p:to>
                                        <p:strVal val="visible"/>
                                      </p:to>
                                    </p:set>
                                  </p:childTnLst>
                                </p:cTn>
                              </p:par>
                            </p:childTnLst>
                          </p:cTn>
                        </p:par>
                        <p:par>
                          <p:cTn id="133" fill="hold">
                            <p:stCondLst>
                              <p:cond delay="43000"/>
                            </p:stCondLst>
                            <p:childTnLst>
                              <p:par>
                                <p:cTn id="134" presetID="1" presetClass="entr" presetSubtype="0" fill="hold" grpId="0" nodeType="afterEffect">
                                  <p:stCondLst>
                                    <p:cond delay="1000"/>
                                  </p:stCondLst>
                                  <p:childTnLst>
                                    <p:set>
                                      <p:cBhvr>
                                        <p:cTn id="135" dur="1" fill="hold">
                                          <p:stCondLst>
                                            <p:cond delay="0"/>
                                          </p:stCondLst>
                                        </p:cTn>
                                        <p:tgtEl>
                                          <p:spTgt spid="92"/>
                                        </p:tgtEl>
                                        <p:attrNameLst>
                                          <p:attrName>style.visibility</p:attrName>
                                        </p:attrNameLst>
                                      </p:cBhvr>
                                      <p:to>
                                        <p:strVal val="visible"/>
                                      </p:to>
                                    </p:set>
                                  </p:childTnLst>
                                </p:cTn>
                              </p:par>
                            </p:childTnLst>
                          </p:cTn>
                        </p:par>
                        <p:par>
                          <p:cTn id="136" fill="hold">
                            <p:stCondLst>
                              <p:cond delay="44000"/>
                            </p:stCondLst>
                            <p:childTnLst>
                              <p:par>
                                <p:cTn id="137" presetID="1" presetClass="entr" presetSubtype="0" fill="hold" grpId="0" nodeType="afterEffect">
                                  <p:stCondLst>
                                    <p:cond delay="1000"/>
                                  </p:stCondLst>
                                  <p:childTnLst>
                                    <p:set>
                                      <p:cBhvr>
                                        <p:cTn id="138" dur="1" fill="hold">
                                          <p:stCondLst>
                                            <p:cond delay="0"/>
                                          </p:stCondLst>
                                        </p:cTn>
                                        <p:tgtEl>
                                          <p:spTgt spid="94"/>
                                        </p:tgtEl>
                                        <p:attrNameLst>
                                          <p:attrName>style.visibility</p:attrName>
                                        </p:attrNameLst>
                                      </p:cBhvr>
                                      <p:to>
                                        <p:strVal val="visible"/>
                                      </p:to>
                                    </p:set>
                                  </p:childTnLst>
                                </p:cTn>
                              </p:par>
                            </p:childTnLst>
                          </p:cTn>
                        </p:par>
                        <p:par>
                          <p:cTn id="139" fill="hold">
                            <p:stCondLst>
                              <p:cond delay="45000"/>
                            </p:stCondLst>
                            <p:childTnLst>
                              <p:par>
                                <p:cTn id="140" presetID="1" presetClass="entr" presetSubtype="0" fill="hold" grpId="0" nodeType="afterEffect">
                                  <p:stCondLst>
                                    <p:cond delay="1000"/>
                                  </p:stCondLst>
                                  <p:childTnLst>
                                    <p:set>
                                      <p:cBhvr>
                                        <p:cTn id="141" dur="1" fill="hold">
                                          <p:stCondLst>
                                            <p:cond delay="0"/>
                                          </p:stCondLst>
                                        </p:cTn>
                                        <p:tgtEl>
                                          <p:spTgt spid="95"/>
                                        </p:tgtEl>
                                        <p:attrNameLst>
                                          <p:attrName>style.visibility</p:attrName>
                                        </p:attrNameLst>
                                      </p:cBhvr>
                                      <p:to>
                                        <p:strVal val="visible"/>
                                      </p:to>
                                    </p:set>
                                  </p:childTnLst>
                                </p:cTn>
                              </p:par>
                            </p:childTnLst>
                          </p:cTn>
                        </p:par>
                        <p:par>
                          <p:cTn id="142" fill="hold">
                            <p:stCondLst>
                              <p:cond delay="46000"/>
                            </p:stCondLst>
                            <p:childTnLst>
                              <p:par>
                                <p:cTn id="143" presetID="1" presetClass="entr" presetSubtype="0" fill="hold" grpId="0" nodeType="afterEffect">
                                  <p:stCondLst>
                                    <p:cond delay="1000"/>
                                  </p:stCondLst>
                                  <p:childTnLst>
                                    <p:set>
                                      <p:cBhvr>
                                        <p:cTn id="144" dur="1" fill="hold">
                                          <p:stCondLst>
                                            <p:cond delay="0"/>
                                          </p:stCondLst>
                                        </p:cTn>
                                        <p:tgtEl>
                                          <p:spTgt spid="96"/>
                                        </p:tgtEl>
                                        <p:attrNameLst>
                                          <p:attrName>style.visibility</p:attrName>
                                        </p:attrNameLst>
                                      </p:cBhvr>
                                      <p:to>
                                        <p:strVal val="visible"/>
                                      </p:to>
                                    </p:set>
                                  </p:childTnLst>
                                </p:cTn>
                              </p:par>
                            </p:childTnLst>
                          </p:cTn>
                        </p:par>
                        <p:par>
                          <p:cTn id="145" fill="hold">
                            <p:stCondLst>
                              <p:cond delay="47000"/>
                            </p:stCondLst>
                            <p:childTnLst>
                              <p:par>
                                <p:cTn id="146" presetID="1" presetClass="entr" presetSubtype="0" fill="hold" grpId="0" nodeType="afterEffect">
                                  <p:stCondLst>
                                    <p:cond delay="1000"/>
                                  </p:stCondLst>
                                  <p:childTnLst>
                                    <p:set>
                                      <p:cBhvr>
                                        <p:cTn id="147" dur="1" fill="hold">
                                          <p:stCondLst>
                                            <p:cond delay="0"/>
                                          </p:stCondLst>
                                        </p:cTn>
                                        <p:tgtEl>
                                          <p:spTgt spid="97"/>
                                        </p:tgtEl>
                                        <p:attrNameLst>
                                          <p:attrName>style.visibility</p:attrName>
                                        </p:attrNameLst>
                                      </p:cBhvr>
                                      <p:to>
                                        <p:strVal val="visible"/>
                                      </p:to>
                                    </p:set>
                                  </p:childTnLst>
                                </p:cTn>
                              </p:par>
                            </p:childTnLst>
                          </p:cTn>
                        </p:par>
                        <p:par>
                          <p:cTn id="148" fill="hold">
                            <p:stCondLst>
                              <p:cond delay="48000"/>
                            </p:stCondLst>
                            <p:childTnLst>
                              <p:par>
                                <p:cTn id="149" presetID="1" presetClass="entr" presetSubtype="0" fill="hold" grpId="0" nodeType="afterEffect">
                                  <p:stCondLst>
                                    <p:cond delay="1000"/>
                                  </p:stCondLst>
                                  <p:childTnLst>
                                    <p:set>
                                      <p:cBhvr>
                                        <p:cTn id="150" dur="1" fill="hold">
                                          <p:stCondLst>
                                            <p:cond delay="0"/>
                                          </p:stCondLst>
                                        </p:cTn>
                                        <p:tgtEl>
                                          <p:spTgt spid="98"/>
                                        </p:tgtEl>
                                        <p:attrNameLst>
                                          <p:attrName>style.visibility</p:attrName>
                                        </p:attrNameLst>
                                      </p:cBhvr>
                                      <p:to>
                                        <p:strVal val="visible"/>
                                      </p:to>
                                    </p:set>
                                  </p:childTnLst>
                                </p:cTn>
                              </p:par>
                            </p:childTnLst>
                          </p:cTn>
                        </p:par>
                        <p:par>
                          <p:cTn id="151" fill="hold">
                            <p:stCondLst>
                              <p:cond delay="49000"/>
                            </p:stCondLst>
                            <p:childTnLst>
                              <p:par>
                                <p:cTn id="152" presetID="1" presetClass="entr" presetSubtype="0" fill="hold" grpId="0" nodeType="afterEffect">
                                  <p:stCondLst>
                                    <p:cond delay="1000"/>
                                  </p:stCondLst>
                                  <p:childTnLst>
                                    <p:set>
                                      <p:cBhvr>
                                        <p:cTn id="153" dur="1" fill="hold">
                                          <p:stCondLst>
                                            <p:cond delay="0"/>
                                          </p:stCondLst>
                                        </p:cTn>
                                        <p:tgtEl>
                                          <p:spTgt spid="99"/>
                                        </p:tgtEl>
                                        <p:attrNameLst>
                                          <p:attrName>style.visibility</p:attrName>
                                        </p:attrNameLst>
                                      </p:cBhvr>
                                      <p:to>
                                        <p:strVal val="visible"/>
                                      </p:to>
                                    </p:set>
                                  </p:childTnLst>
                                </p:cTn>
                              </p:par>
                            </p:childTnLst>
                          </p:cTn>
                        </p:par>
                        <p:par>
                          <p:cTn id="154" fill="hold">
                            <p:stCondLst>
                              <p:cond delay="50000"/>
                            </p:stCondLst>
                            <p:childTnLst>
                              <p:par>
                                <p:cTn id="155" presetID="1" presetClass="entr" presetSubtype="0" fill="hold" grpId="0" nodeType="afterEffect">
                                  <p:stCondLst>
                                    <p:cond delay="1000"/>
                                  </p:stCondLst>
                                  <p:childTnLst>
                                    <p:set>
                                      <p:cBhvr>
                                        <p:cTn id="156" dur="1" fill="hold">
                                          <p:stCondLst>
                                            <p:cond delay="0"/>
                                          </p:stCondLst>
                                        </p:cTn>
                                        <p:tgtEl>
                                          <p:spTgt spid="100"/>
                                        </p:tgtEl>
                                        <p:attrNameLst>
                                          <p:attrName>style.visibility</p:attrName>
                                        </p:attrNameLst>
                                      </p:cBhvr>
                                      <p:to>
                                        <p:strVal val="visible"/>
                                      </p:to>
                                    </p:set>
                                  </p:childTnLst>
                                </p:cTn>
                              </p:par>
                            </p:childTnLst>
                          </p:cTn>
                        </p:par>
                        <p:par>
                          <p:cTn id="157" fill="hold">
                            <p:stCondLst>
                              <p:cond delay="51000"/>
                            </p:stCondLst>
                            <p:childTnLst>
                              <p:par>
                                <p:cTn id="158" presetID="1" presetClass="entr" presetSubtype="0" fill="hold" grpId="0" nodeType="afterEffect">
                                  <p:stCondLst>
                                    <p:cond delay="1000"/>
                                  </p:stCondLst>
                                  <p:childTnLst>
                                    <p:set>
                                      <p:cBhvr>
                                        <p:cTn id="159" dur="1" fill="hold">
                                          <p:stCondLst>
                                            <p:cond delay="0"/>
                                          </p:stCondLst>
                                        </p:cTn>
                                        <p:tgtEl>
                                          <p:spTgt spid="101"/>
                                        </p:tgtEl>
                                        <p:attrNameLst>
                                          <p:attrName>style.visibility</p:attrName>
                                        </p:attrNameLst>
                                      </p:cBhvr>
                                      <p:to>
                                        <p:strVal val="visible"/>
                                      </p:to>
                                    </p:set>
                                  </p:childTnLst>
                                </p:cTn>
                              </p:par>
                            </p:childTnLst>
                          </p:cTn>
                        </p:par>
                        <p:par>
                          <p:cTn id="160" fill="hold">
                            <p:stCondLst>
                              <p:cond delay="52000"/>
                            </p:stCondLst>
                            <p:childTnLst>
                              <p:par>
                                <p:cTn id="161" presetID="1" presetClass="entr" presetSubtype="0" fill="hold" grpId="0" nodeType="afterEffect">
                                  <p:stCondLst>
                                    <p:cond delay="1000"/>
                                  </p:stCondLst>
                                  <p:childTnLst>
                                    <p:set>
                                      <p:cBhvr>
                                        <p:cTn id="162" dur="1" fill="hold">
                                          <p:stCondLst>
                                            <p:cond delay="0"/>
                                          </p:stCondLst>
                                        </p:cTn>
                                        <p:tgtEl>
                                          <p:spTgt spid="102"/>
                                        </p:tgtEl>
                                        <p:attrNameLst>
                                          <p:attrName>style.visibility</p:attrName>
                                        </p:attrNameLst>
                                      </p:cBhvr>
                                      <p:to>
                                        <p:strVal val="visible"/>
                                      </p:to>
                                    </p:set>
                                  </p:childTnLst>
                                </p:cTn>
                              </p:par>
                            </p:childTnLst>
                          </p:cTn>
                        </p:par>
                        <p:par>
                          <p:cTn id="163" fill="hold">
                            <p:stCondLst>
                              <p:cond delay="53000"/>
                            </p:stCondLst>
                            <p:childTnLst>
                              <p:par>
                                <p:cTn id="164" presetID="1" presetClass="entr" presetSubtype="0" fill="hold" grpId="0" nodeType="afterEffect">
                                  <p:stCondLst>
                                    <p:cond delay="1000"/>
                                  </p:stCondLst>
                                  <p:childTnLst>
                                    <p:set>
                                      <p:cBhvr>
                                        <p:cTn id="165" dur="1" fill="hold">
                                          <p:stCondLst>
                                            <p:cond delay="0"/>
                                          </p:stCondLst>
                                        </p:cTn>
                                        <p:tgtEl>
                                          <p:spTgt spid="103"/>
                                        </p:tgtEl>
                                        <p:attrNameLst>
                                          <p:attrName>style.visibility</p:attrName>
                                        </p:attrNameLst>
                                      </p:cBhvr>
                                      <p:to>
                                        <p:strVal val="visible"/>
                                      </p:to>
                                    </p:set>
                                  </p:childTnLst>
                                </p:cTn>
                              </p:par>
                            </p:childTnLst>
                          </p:cTn>
                        </p:par>
                        <p:par>
                          <p:cTn id="166" fill="hold">
                            <p:stCondLst>
                              <p:cond delay="54000"/>
                            </p:stCondLst>
                            <p:childTnLst>
                              <p:par>
                                <p:cTn id="167" presetID="1" presetClass="entr" presetSubtype="0" fill="hold" grpId="0" nodeType="afterEffect">
                                  <p:stCondLst>
                                    <p:cond delay="1000"/>
                                  </p:stCondLst>
                                  <p:childTnLst>
                                    <p:set>
                                      <p:cBhvr>
                                        <p:cTn id="168" dur="1" fill="hold">
                                          <p:stCondLst>
                                            <p:cond delay="0"/>
                                          </p:stCondLst>
                                        </p:cTn>
                                        <p:tgtEl>
                                          <p:spTgt spid="104"/>
                                        </p:tgtEl>
                                        <p:attrNameLst>
                                          <p:attrName>style.visibility</p:attrName>
                                        </p:attrNameLst>
                                      </p:cBhvr>
                                      <p:to>
                                        <p:strVal val="visible"/>
                                      </p:to>
                                    </p:set>
                                  </p:childTnLst>
                                </p:cTn>
                              </p:par>
                            </p:childTnLst>
                          </p:cTn>
                        </p:par>
                        <p:par>
                          <p:cTn id="169" fill="hold">
                            <p:stCondLst>
                              <p:cond delay="55000"/>
                            </p:stCondLst>
                            <p:childTnLst>
                              <p:par>
                                <p:cTn id="170" presetID="1" presetClass="entr" presetSubtype="0" fill="hold" grpId="0" nodeType="afterEffect">
                                  <p:stCondLst>
                                    <p:cond delay="1000"/>
                                  </p:stCondLst>
                                  <p:childTnLst>
                                    <p:set>
                                      <p:cBhvr>
                                        <p:cTn id="171" dur="1" fill="hold">
                                          <p:stCondLst>
                                            <p:cond delay="0"/>
                                          </p:stCondLst>
                                        </p:cTn>
                                        <p:tgtEl>
                                          <p:spTgt spid="105"/>
                                        </p:tgtEl>
                                        <p:attrNameLst>
                                          <p:attrName>style.visibility</p:attrName>
                                        </p:attrNameLst>
                                      </p:cBhvr>
                                      <p:to>
                                        <p:strVal val="visible"/>
                                      </p:to>
                                    </p:set>
                                  </p:childTnLst>
                                </p:cTn>
                              </p:par>
                            </p:childTnLst>
                          </p:cTn>
                        </p:par>
                        <p:par>
                          <p:cTn id="172" fill="hold">
                            <p:stCondLst>
                              <p:cond delay="56000"/>
                            </p:stCondLst>
                            <p:childTnLst>
                              <p:par>
                                <p:cTn id="173" presetID="1" presetClass="entr" presetSubtype="0" fill="hold" grpId="0" nodeType="afterEffect">
                                  <p:stCondLst>
                                    <p:cond delay="1000"/>
                                  </p:stCondLst>
                                  <p:childTnLst>
                                    <p:set>
                                      <p:cBhvr>
                                        <p:cTn id="174" dur="1" fill="hold">
                                          <p:stCondLst>
                                            <p:cond delay="0"/>
                                          </p:stCondLst>
                                        </p:cTn>
                                        <p:tgtEl>
                                          <p:spTgt spid="106"/>
                                        </p:tgtEl>
                                        <p:attrNameLst>
                                          <p:attrName>style.visibility</p:attrName>
                                        </p:attrNameLst>
                                      </p:cBhvr>
                                      <p:to>
                                        <p:strVal val="visible"/>
                                      </p:to>
                                    </p:set>
                                  </p:childTnLst>
                                </p:cTn>
                              </p:par>
                            </p:childTnLst>
                          </p:cTn>
                        </p:par>
                        <p:par>
                          <p:cTn id="175" fill="hold">
                            <p:stCondLst>
                              <p:cond delay="57000"/>
                            </p:stCondLst>
                            <p:childTnLst>
                              <p:par>
                                <p:cTn id="176" presetID="1" presetClass="entr" presetSubtype="0" fill="hold" grpId="0" nodeType="afterEffect">
                                  <p:stCondLst>
                                    <p:cond delay="1000"/>
                                  </p:stCondLst>
                                  <p:childTnLst>
                                    <p:set>
                                      <p:cBhvr>
                                        <p:cTn id="177" dur="1" fill="hold">
                                          <p:stCondLst>
                                            <p:cond delay="0"/>
                                          </p:stCondLst>
                                        </p:cTn>
                                        <p:tgtEl>
                                          <p:spTgt spid="107"/>
                                        </p:tgtEl>
                                        <p:attrNameLst>
                                          <p:attrName>style.visibility</p:attrName>
                                        </p:attrNameLst>
                                      </p:cBhvr>
                                      <p:to>
                                        <p:strVal val="visible"/>
                                      </p:to>
                                    </p:set>
                                  </p:childTnLst>
                                </p:cTn>
                              </p:par>
                            </p:childTnLst>
                          </p:cTn>
                        </p:par>
                        <p:par>
                          <p:cTn id="178" fill="hold">
                            <p:stCondLst>
                              <p:cond delay="58000"/>
                            </p:stCondLst>
                            <p:childTnLst>
                              <p:par>
                                <p:cTn id="179" presetID="1" presetClass="entr" presetSubtype="0" fill="hold" grpId="0" nodeType="afterEffect">
                                  <p:stCondLst>
                                    <p:cond delay="1000"/>
                                  </p:stCondLst>
                                  <p:childTnLst>
                                    <p:set>
                                      <p:cBhvr>
                                        <p:cTn id="180" dur="1" fill="hold">
                                          <p:stCondLst>
                                            <p:cond delay="0"/>
                                          </p:stCondLst>
                                        </p:cTn>
                                        <p:tgtEl>
                                          <p:spTgt spid="108"/>
                                        </p:tgtEl>
                                        <p:attrNameLst>
                                          <p:attrName>style.visibility</p:attrName>
                                        </p:attrNameLst>
                                      </p:cBhvr>
                                      <p:to>
                                        <p:strVal val="visible"/>
                                      </p:to>
                                    </p:set>
                                  </p:childTnLst>
                                </p:cTn>
                              </p:par>
                            </p:childTnLst>
                          </p:cTn>
                        </p:par>
                        <p:par>
                          <p:cTn id="181" fill="hold">
                            <p:stCondLst>
                              <p:cond delay="59000"/>
                            </p:stCondLst>
                            <p:childTnLst>
                              <p:par>
                                <p:cTn id="182" presetID="1" presetClass="entr" presetSubtype="0" fill="hold" grpId="0" nodeType="afterEffect">
                                  <p:stCondLst>
                                    <p:cond delay="1000"/>
                                  </p:stCondLst>
                                  <p:childTnLst>
                                    <p:set>
                                      <p:cBhvr>
                                        <p:cTn id="183" dur="1" fill="hold">
                                          <p:stCondLst>
                                            <p:cond delay="0"/>
                                          </p:stCondLst>
                                        </p:cTn>
                                        <p:tgtEl>
                                          <p:spTgt spid="109"/>
                                        </p:tgtEl>
                                        <p:attrNameLst>
                                          <p:attrName>style.visibility</p:attrName>
                                        </p:attrNameLst>
                                      </p:cBhvr>
                                      <p:to>
                                        <p:strVal val="visible"/>
                                      </p:to>
                                    </p:set>
                                  </p:childTnLst>
                                </p:cTn>
                              </p:par>
                            </p:childTnLst>
                          </p:cTn>
                        </p:par>
                      </p:childTnLst>
                    </p:cTn>
                  </p:par>
                </p:childTnLst>
              </p:cTn>
              <p:nextCondLst>
                <p:cond evt="onClick" delay="0">
                  <p:tgtEl>
                    <p:spTgt spid="47"/>
                  </p:tgtEl>
                </p:cond>
              </p:nextCondLst>
            </p:seq>
          </p:childTnLst>
        </p:cTn>
      </p:par>
    </p:tnLst>
    <p:bldLst>
      <p:bldP spid="44" grpId="0" animBg="1"/>
      <p:bldP spid="45" grpId="0" animBg="1"/>
      <p:bldP spid="46" grpId="0" animBg="1"/>
      <p:bldP spid="48" grpId="0" animBg="1"/>
      <p:bldP spid="49" grpId="0" animBg="1"/>
      <p:bldP spid="50" grpId="0" animBg="1"/>
      <p:bldP spid="51" grpId="0" animBg="1"/>
      <p:bldP spid="54" grpId="0" animBg="1"/>
      <p:bldP spid="55" grpId="0" animBg="1"/>
      <p:bldP spid="56" grpId="0" animBg="1"/>
      <p:bldP spid="57" grpId="0" animBg="1"/>
      <p:bldP spid="58"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Africa?</a:t>
            </a:r>
          </a:p>
        </p:txBody>
      </p:sp>
      <p:sp>
        <p:nvSpPr>
          <p:cNvPr id="29" name="Rounded Rectangle 28"/>
          <p:cNvSpPr/>
          <p:nvPr/>
        </p:nvSpPr>
        <p:spPr>
          <a:xfrm>
            <a:off x="426344" y="3374051"/>
            <a:ext cx="8262150" cy="3041498"/>
          </a:xfrm>
          <a:prstGeom prst="roundRect">
            <a:avLst>
              <a:gd name="adj" fmla="val 5261"/>
            </a:avLst>
          </a:prstGeom>
          <a:gradFill flip="none" rotWithShape="1">
            <a:gsLst>
              <a:gs pos="83000">
                <a:schemeClr val="bg1">
                  <a:alpha val="0"/>
                </a:schemeClr>
              </a:gs>
              <a:gs pos="0">
                <a:srgbClr val="0070C0"/>
              </a:gs>
              <a:gs pos="62000">
                <a:schemeClr val="bg1">
                  <a:alpha val="85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p:cNvPicPr>
            <a:picLocks noChangeAspect="1"/>
          </p:cNvPicPr>
          <p:nvPr/>
        </p:nvPicPr>
        <p:blipFill rotWithShape="1">
          <a:blip r:embed="rId2"/>
          <a:srcRect l="68561" t="14577" r="6521" b="14629"/>
          <a:stretch/>
        </p:blipFill>
        <p:spPr>
          <a:xfrm rot="5400000">
            <a:off x="3729052" y="1467329"/>
            <a:ext cx="1634293" cy="8262147"/>
          </a:xfrm>
          <a:prstGeom prst="rect">
            <a:avLst/>
          </a:prstGeom>
        </p:spPr>
      </p:pic>
      <p:grpSp>
        <p:nvGrpSpPr>
          <p:cNvPr id="11" name="Group 10"/>
          <p:cNvGrpSpPr/>
          <p:nvPr/>
        </p:nvGrpSpPr>
        <p:grpSpPr>
          <a:xfrm>
            <a:off x="1045570" y="1771650"/>
            <a:ext cx="5212935" cy="2496675"/>
            <a:chOff x="1016995" y="2143125"/>
            <a:chExt cx="5212935" cy="2496675"/>
          </a:xfrm>
        </p:grpSpPr>
        <p:cxnSp>
          <p:nvCxnSpPr>
            <p:cNvPr id="32" name="Straight Connector 31"/>
            <p:cNvCxnSpPr/>
            <p:nvPr/>
          </p:nvCxnSpPr>
          <p:spPr>
            <a:xfrm flipH="1">
              <a:off x="2390775" y="22860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514600" y="2143125"/>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grpSp>
          <p:nvGrpSpPr>
            <p:cNvPr id="10" name="Group 9"/>
            <p:cNvGrpSpPr/>
            <p:nvPr/>
          </p:nvGrpSpPr>
          <p:grpSpPr>
            <a:xfrm>
              <a:off x="1016995" y="2438400"/>
              <a:ext cx="5212935" cy="2201400"/>
              <a:chOff x="1016995" y="2438400"/>
              <a:chExt cx="5212935" cy="2201400"/>
            </a:xfrm>
          </p:grpSpPr>
          <p:cxnSp>
            <p:nvCxnSpPr>
              <p:cNvPr id="31" name="Straight Connector 30"/>
              <p:cNvCxnSpPr/>
              <p:nvPr/>
            </p:nvCxnSpPr>
            <p:spPr>
              <a:xfrm flipH="1">
                <a:off x="2276475" y="24384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sp>
            <p:nvSpPr>
              <p:cNvPr id="13" name="Flowchart: Data 12"/>
              <p:cNvSpPr/>
              <p:nvPr/>
            </p:nvSpPr>
            <p:spPr>
              <a:xfrm>
                <a:off x="1016995" y="2757094"/>
                <a:ext cx="5212935" cy="1882706"/>
              </a:xfrm>
              <a:prstGeom prst="flowChartInputOutput">
                <a:avLst/>
              </a:prstGeom>
              <a:solidFill>
                <a:schemeClr val="accent5">
                  <a:lumMod val="20000"/>
                  <a:lumOff val="80000"/>
                </a:schemeClr>
              </a:solidFill>
              <a:ln w="76200" cap="rnd">
                <a:solidFill>
                  <a:srgbClr val="01407D"/>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Connector 8"/>
              <p:cNvCxnSpPr/>
              <p:nvPr/>
            </p:nvCxnSpPr>
            <p:spPr>
              <a:xfrm flipH="1">
                <a:off x="2171700" y="2590800"/>
                <a:ext cx="3362325" cy="0"/>
              </a:xfrm>
              <a:prstGeom prst="line">
                <a:avLst/>
              </a:prstGeom>
              <a:ln w="76200" cap="rnd">
                <a:solidFill>
                  <a:srgbClr val="25B7BC"/>
                </a:solidFill>
                <a:round/>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961128" y="3139208"/>
                <a:ext cx="3324668" cy="1107996"/>
              </a:xfrm>
              <a:prstGeom prst="rect">
                <a:avLst/>
              </a:prstGeom>
              <a:noFill/>
            </p:spPr>
            <p:txBody>
              <a:bodyPr wrap="square" rtlCol="0">
                <a:spAutoFit/>
              </a:bodyPr>
              <a:lstStyle/>
              <a:p>
                <a:r>
                  <a:rPr lang="en-GB" altLang="en-US" sz="2200" b="1" dirty="0">
                    <a:solidFill>
                      <a:srgbClr val="643C90"/>
                    </a:solidFill>
                  </a:rPr>
                  <a:t>Look at these pictures.</a:t>
                </a:r>
                <a:r>
                  <a:rPr lang="en-GB" altLang="en-US" sz="2200" dirty="0">
                    <a:solidFill>
                      <a:srgbClr val="643C90"/>
                    </a:solidFill>
                  </a:rPr>
                  <a:t> </a:t>
                </a:r>
                <a:r>
                  <a:rPr lang="en-GB" altLang="en-US" sz="2200" dirty="0">
                    <a:solidFill>
                      <a:srgbClr val="01407D"/>
                    </a:solidFill>
                  </a:rPr>
                  <a:t>Which are of Africa and which aren’t? </a:t>
                </a:r>
                <a:endParaRPr lang="en-GB" sz="2200" dirty="0">
                  <a:solidFill>
                    <a:srgbClr val="01407D"/>
                  </a:solidFill>
                </a:endParaRPr>
              </a:p>
            </p:txBody>
          </p:sp>
        </p:grpSp>
      </p:gr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51586" y="1534827"/>
            <a:ext cx="3420840" cy="4413601"/>
          </a:xfrm>
          <a:prstGeom prst="rect">
            <a:avLst/>
          </a:prstGeom>
        </p:spPr>
      </p:pic>
    </p:spTree>
    <p:extLst>
      <p:ext uri="{BB962C8B-B14F-4D97-AF65-F5344CB8AC3E}">
        <p14:creationId xmlns:p14="http://schemas.microsoft.com/office/powerpoint/2010/main" val="251525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Africa?</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643C90"/>
              </a:gs>
              <a:gs pos="52000">
                <a:srgbClr val="01407D"/>
              </a:gs>
              <a:gs pos="100000">
                <a:srgbClr val="643C9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948238" y="5028660"/>
            <a:ext cx="1811986"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31" y="2247051"/>
            <a:ext cx="5033038" cy="3190212"/>
          </a:xfrm>
          <a:custGeom>
            <a:avLst/>
            <a:gdLst>
              <a:gd name="connsiteX0" fmla="*/ 311806 w 4681057"/>
              <a:gd name="connsiteY0" fmla="*/ 0 h 3280095"/>
              <a:gd name="connsiteX1" fmla="*/ 4369251 w 4681057"/>
              <a:gd name="connsiteY1" fmla="*/ 0 h 3280095"/>
              <a:gd name="connsiteX2" fmla="*/ 4681057 w 4681057"/>
              <a:gd name="connsiteY2" fmla="*/ 311806 h 3280095"/>
              <a:gd name="connsiteX3" fmla="*/ 4681057 w 4681057"/>
              <a:gd name="connsiteY3" fmla="*/ 2968289 h 3280095"/>
              <a:gd name="connsiteX4" fmla="*/ 4369251 w 4681057"/>
              <a:gd name="connsiteY4" fmla="*/ 3280095 h 3280095"/>
              <a:gd name="connsiteX5" fmla="*/ 311806 w 4681057"/>
              <a:gd name="connsiteY5" fmla="*/ 3280095 h 3280095"/>
              <a:gd name="connsiteX6" fmla="*/ 0 w 4681057"/>
              <a:gd name="connsiteY6" fmla="*/ 2968289 h 3280095"/>
              <a:gd name="connsiteX7" fmla="*/ 0 w 4681057"/>
              <a:gd name="connsiteY7" fmla="*/ 311806 h 3280095"/>
              <a:gd name="connsiteX8" fmla="*/ 311806 w 4681057"/>
              <a:gd name="connsiteY8" fmla="*/ 0 h 32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057" h="3280095">
                <a:moveTo>
                  <a:pt x="311806" y="0"/>
                </a:moveTo>
                <a:lnTo>
                  <a:pt x="4369251" y="0"/>
                </a:lnTo>
                <a:cubicBezTo>
                  <a:pt x="4541457" y="0"/>
                  <a:pt x="4681057" y="139600"/>
                  <a:pt x="4681057" y="311806"/>
                </a:cubicBezTo>
                <a:lnTo>
                  <a:pt x="4681057" y="2968289"/>
                </a:lnTo>
                <a:cubicBezTo>
                  <a:pt x="4681057" y="3140495"/>
                  <a:pt x="4541457" y="3280095"/>
                  <a:pt x="4369251" y="3280095"/>
                </a:cubicBezTo>
                <a:lnTo>
                  <a:pt x="311806" y="3280095"/>
                </a:lnTo>
                <a:cubicBezTo>
                  <a:pt x="139600" y="3280095"/>
                  <a:pt x="0" y="3140495"/>
                  <a:pt x="0" y="2968289"/>
                </a:cubicBezTo>
                <a:lnTo>
                  <a:pt x="0" y="311806"/>
                </a:lnTo>
                <a:cubicBezTo>
                  <a:pt x="0" y="139600"/>
                  <a:pt x="139600" y="0"/>
                  <a:pt x="311806" y="0"/>
                </a:cubicBezTo>
                <a:close/>
              </a:path>
            </a:pathLst>
          </a:custGeom>
          <a:ln w="76200">
            <a:solidFill>
              <a:srgbClr val="B9B8B8"/>
            </a:solidFill>
          </a:ln>
        </p:spPr>
      </p:pic>
      <p:grpSp>
        <p:nvGrpSpPr>
          <p:cNvPr id="3" name="Group 2"/>
          <p:cNvGrpSpPr/>
          <p:nvPr/>
        </p:nvGrpSpPr>
        <p:grpSpPr>
          <a:xfrm>
            <a:off x="691082" y="1626601"/>
            <a:ext cx="2692988" cy="1635619"/>
            <a:chOff x="655942" y="4014092"/>
            <a:chExt cx="3085971" cy="1874302"/>
          </a:xfrm>
        </p:grpSpPr>
        <p:sp>
          <p:nvSpPr>
            <p:cNvPr id="16" name="Freeform 15"/>
            <p:cNvSpPr/>
            <p:nvPr/>
          </p:nvSpPr>
          <p:spPr>
            <a:xfrm rot="704625">
              <a:off x="1833262" y="4014092"/>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42" y="4084569"/>
              <a:ext cx="3029774" cy="1803825"/>
            </a:xfrm>
            <a:prstGeom prst="rect">
              <a:avLst/>
            </a:prstGeom>
          </p:spPr>
        </p:pic>
      </p:grpSp>
      <p:cxnSp>
        <p:nvCxnSpPr>
          <p:cNvPr id="22" name="Elbow Connector 21"/>
          <p:cNvCxnSpPr/>
          <p:nvPr/>
        </p:nvCxnSpPr>
        <p:spPr>
          <a:xfrm>
            <a:off x="6478220" y="3371219"/>
            <a:ext cx="1501628" cy="119962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9831" y="2953436"/>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25B7BC"/>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25B7BC"/>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6916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1000"/>
                                        <p:tgtEl>
                                          <p:spTgt spid="22"/>
                                        </p:tgtEl>
                                      </p:cBhvr>
                                    </p:animEffect>
                                  </p:childTnLst>
                                </p:cTn>
                              </p:par>
                              <p:par>
                                <p:cTn id="8" presetID="22" presetClass="entr" presetSubtype="8" fill="hold" nodeType="withEffect">
                                  <p:stCondLst>
                                    <p:cond delay="125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solidFill>
                  <a:srgbClr val="643C90"/>
                </a:solidFill>
              </a:rPr>
              <a:t>What Is Africa?</a:t>
            </a:r>
            <a:endParaRPr lang="en-GB" dirty="0"/>
          </a:p>
        </p:txBody>
      </p:sp>
      <p:sp>
        <p:nvSpPr>
          <p:cNvPr id="12" name="Freeform 11"/>
          <p:cNvSpPr/>
          <p:nvPr/>
        </p:nvSpPr>
        <p:spPr>
          <a:xfrm>
            <a:off x="440420" y="1640981"/>
            <a:ext cx="7973740" cy="4353886"/>
          </a:xfrm>
          <a:custGeom>
            <a:avLst/>
            <a:gdLst>
              <a:gd name="connsiteX0" fmla="*/ 5720233 w 7973740"/>
              <a:gd name="connsiteY0" fmla="*/ 0 h 4353886"/>
              <a:gd name="connsiteX1" fmla="*/ 7973740 w 7973740"/>
              <a:gd name="connsiteY1" fmla="*/ 2176943 h 4353886"/>
              <a:gd name="connsiteX2" fmla="*/ 6174394 w 7973740"/>
              <a:gd name="connsiteY2" fmla="*/ 4309659 h 4353886"/>
              <a:gd name="connsiteX3" fmla="*/ 6031818 w 7973740"/>
              <a:gd name="connsiteY3" fmla="*/ 4330679 h 4353886"/>
              <a:gd name="connsiteX4" fmla="*/ 6002090 w 7973740"/>
              <a:gd name="connsiteY4" fmla="*/ 4337555 h 4353886"/>
              <a:gd name="connsiteX5" fmla="*/ 5966933 w 7973740"/>
              <a:gd name="connsiteY5" fmla="*/ 4340245 h 4353886"/>
              <a:gd name="connsiteX6" fmla="*/ 5950641 w 7973740"/>
              <a:gd name="connsiteY6" fmla="*/ 4342647 h 4353886"/>
              <a:gd name="connsiteX7" fmla="*/ 5909010 w 7973740"/>
              <a:gd name="connsiteY7" fmla="*/ 4344678 h 4353886"/>
              <a:gd name="connsiteX8" fmla="*/ 5855688 w 7973740"/>
              <a:gd name="connsiteY8" fmla="*/ 4348758 h 4353886"/>
              <a:gd name="connsiteX9" fmla="*/ 5825359 w 7973740"/>
              <a:gd name="connsiteY9" fmla="*/ 4348758 h 4353886"/>
              <a:gd name="connsiteX10" fmla="*/ 5720233 w 7973740"/>
              <a:gd name="connsiteY10" fmla="*/ 4353886 h 4353886"/>
              <a:gd name="connsiteX11" fmla="*/ 5615109 w 7973740"/>
              <a:gd name="connsiteY11" fmla="*/ 4348758 h 4353886"/>
              <a:gd name="connsiteX12" fmla="*/ 0 w 7973740"/>
              <a:gd name="connsiteY12" fmla="*/ 4348758 h 4353886"/>
              <a:gd name="connsiteX13" fmla="*/ 0 w 7973740"/>
              <a:gd name="connsiteY13" fmla="*/ 8388 h 4353886"/>
              <a:gd name="connsiteX14" fmla="*/ 5548278 w 7973740"/>
              <a:gd name="connsiteY14" fmla="*/ 8388 h 4353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3740" h="4353886">
                <a:moveTo>
                  <a:pt x="5720233" y="0"/>
                </a:moveTo>
                <a:cubicBezTo>
                  <a:pt x="6964810" y="0"/>
                  <a:pt x="7973740" y="974651"/>
                  <a:pt x="7973740" y="2176943"/>
                </a:cubicBezTo>
                <a:cubicBezTo>
                  <a:pt x="7973740" y="3228949"/>
                  <a:pt x="7201278" y="4106667"/>
                  <a:pt x="6174394" y="4309659"/>
                </a:cubicBezTo>
                <a:lnTo>
                  <a:pt x="6031818" y="4330679"/>
                </a:lnTo>
                <a:lnTo>
                  <a:pt x="6002090" y="4337555"/>
                </a:lnTo>
                <a:lnTo>
                  <a:pt x="5966933" y="4340245"/>
                </a:lnTo>
                <a:lnTo>
                  <a:pt x="5950641" y="4342647"/>
                </a:lnTo>
                <a:lnTo>
                  <a:pt x="5909010" y="4344678"/>
                </a:lnTo>
                <a:lnTo>
                  <a:pt x="5855688" y="4348758"/>
                </a:lnTo>
                <a:lnTo>
                  <a:pt x="5825359" y="4348758"/>
                </a:lnTo>
                <a:lnTo>
                  <a:pt x="5720233" y="4353886"/>
                </a:lnTo>
                <a:lnTo>
                  <a:pt x="5615109" y="4348758"/>
                </a:lnTo>
                <a:lnTo>
                  <a:pt x="0" y="4348758"/>
                </a:lnTo>
                <a:lnTo>
                  <a:pt x="0" y="8388"/>
                </a:lnTo>
                <a:lnTo>
                  <a:pt x="5548278" y="8388"/>
                </a:lnTo>
                <a:close/>
              </a:path>
            </a:pathLst>
          </a:custGeom>
          <a:gradFill flip="none" rotWithShape="1">
            <a:gsLst>
              <a:gs pos="0">
                <a:srgbClr val="643C90"/>
              </a:gs>
              <a:gs pos="52000">
                <a:srgbClr val="01407D"/>
              </a:gs>
              <a:gs pos="100000">
                <a:srgbClr val="643C90"/>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flipH="1">
            <a:off x="964735" y="2361660"/>
            <a:ext cx="1811986"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6106" y="2155398"/>
            <a:ext cx="5244449" cy="2950002"/>
          </a:xfrm>
          <a:custGeom>
            <a:avLst/>
            <a:gdLst>
              <a:gd name="connsiteX0" fmla="*/ 311806 w 4681057"/>
              <a:gd name="connsiteY0" fmla="*/ 0 h 3280095"/>
              <a:gd name="connsiteX1" fmla="*/ 4369251 w 4681057"/>
              <a:gd name="connsiteY1" fmla="*/ 0 h 3280095"/>
              <a:gd name="connsiteX2" fmla="*/ 4681057 w 4681057"/>
              <a:gd name="connsiteY2" fmla="*/ 311806 h 3280095"/>
              <a:gd name="connsiteX3" fmla="*/ 4681057 w 4681057"/>
              <a:gd name="connsiteY3" fmla="*/ 2968289 h 3280095"/>
              <a:gd name="connsiteX4" fmla="*/ 4369251 w 4681057"/>
              <a:gd name="connsiteY4" fmla="*/ 3280095 h 3280095"/>
              <a:gd name="connsiteX5" fmla="*/ 311806 w 4681057"/>
              <a:gd name="connsiteY5" fmla="*/ 3280095 h 3280095"/>
              <a:gd name="connsiteX6" fmla="*/ 0 w 4681057"/>
              <a:gd name="connsiteY6" fmla="*/ 2968289 h 3280095"/>
              <a:gd name="connsiteX7" fmla="*/ 0 w 4681057"/>
              <a:gd name="connsiteY7" fmla="*/ 311806 h 3280095"/>
              <a:gd name="connsiteX8" fmla="*/ 311806 w 4681057"/>
              <a:gd name="connsiteY8" fmla="*/ 0 h 328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81057" h="3280095">
                <a:moveTo>
                  <a:pt x="311806" y="0"/>
                </a:moveTo>
                <a:lnTo>
                  <a:pt x="4369251" y="0"/>
                </a:lnTo>
                <a:cubicBezTo>
                  <a:pt x="4541457" y="0"/>
                  <a:pt x="4681057" y="139600"/>
                  <a:pt x="4681057" y="311806"/>
                </a:cubicBezTo>
                <a:lnTo>
                  <a:pt x="4681057" y="2968289"/>
                </a:lnTo>
                <a:cubicBezTo>
                  <a:pt x="4681057" y="3140495"/>
                  <a:pt x="4541457" y="3280095"/>
                  <a:pt x="4369251" y="3280095"/>
                </a:cubicBezTo>
                <a:lnTo>
                  <a:pt x="311806" y="3280095"/>
                </a:lnTo>
                <a:cubicBezTo>
                  <a:pt x="139600" y="3280095"/>
                  <a:pt x="0" y="3140495"/>
                  <a:pt x="0" y="2968289"/>
                </a:cubicBezTo>
                <a:lnTo>
                  <a:pt x="0" y="311806"/>
                </a:lnTo>
                <a:cubicBezTo>
                  <a:pt x="0" y="139600"/>
                  <a:pt x="139600" y="0"/>
                  <a:pt x="311806" y="0"/>
                </a:cubicBezTo>
                <a:close/>
              </a:path>
            </a:pathLst>
          </a:custGeom>
          <a:ln w="76200">
            <a:solidFill>
              <a:srgbClr val="B9B8B8"/>
            </a:solidFill>
          </a:ln>
        </p:spPr>
      </p:pic>
      <p:sp>
        <p:nvSpPr>
          <p:cNvPr id="16" name="Freeform 15"/>
          <p:cNvSpPr/>
          <p:nvPr/>
        </p:nvSpPr>
        <p:spPr>
          <a:xfrm rot="704625">
            <a:off x="1833262" y="4014092"/>
            <a:ext cx="1908651" cy="1418895"/>
          </a:xfrm>
          <a:custGeom>
            <a:avLst/>
            <a:gdLst>
              <a:gd name="connsiteX0" fmla="*/ 0 w 1722891"/>
              <a:gd name="connsiteY0" fmla="*/ 823276 h 1418895"/>
              <a:gd name="connsiteX1" fmla="*/ 511728 w 1722891"/>
              <a:gd name="connsiteY1" fmla="*/ 387049 h 1418895"/>
              <a:gd name="connsiteX2" fmla="*/ 1719743 w 1722891"/>
              <a:gd name="connsiteY2" fmla="*/ 1155 h 1418895"/>
              <a:gd name="connsiteX3" fmla="*/ 847288 w 1722891"/>
              <a:gd name="connsiteY3" fmla="*/ 512884 h 1418895"/>
              <a:gd name="connsiteX4" fmla="*/ 377504 w 1722891"/>
              <a:gd name="connsiteY4" fmla="*/ 1418895 h 1418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2891" h="1418895">
                <a:moveTo>
                  <a:pt x="0" y="823276"/>
                </a:moveTo>
                <a:cubicBezTo>
                  <a:pt x="112552" y="673672"/>
                  <a:pt x="225104" y="524069"/>
                  <a:pt x="511728" y="387049"/>
                </a:cubicBezTo>
                <a:cubicBezTo>
                  <a:pt x="798352" y="250029"/>
                  <a:pt x="1663816" y="-19818"/>
                  <a:pt x="1719743" y="1155"/>
                </a:cubicBezTo>
                <a:cubicBezTo>
                  <a:pt x="1775670" y="22127"/>
                  <a:pt x="1070995" y="276594"/>
                  <a:pt x="847288" y="512884"/>
                </a:cubicBezTo>
                <a:cubicBezTo>
                  <a:pt x="623582" y="749174"/>
                  <a:pt x="500543" y="1084034"/>
                  <a:pt x="377504" y="1418895"/>
                </a:cubicBezTo>
              </a:path>
            </a:pathLst>
          </a:custGeom>
          <a:solidFill>
            <a:srgbClr val="01407D">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942" y="4084569"/>
            <a:ext cx="3029774" cy="1803825"/>
          </a:xfrm>
          <a:prstGeom prst="rect">
            <a:avLst/>
          </a:prstGeom>
        </p:spPr>
      </p:pic>
      <p:cxnSp>
        <p:nvCxnSpPr>
          <p:cNvPr id="22" name="Elbow Connector 21"/>
          <p:cNvCxnSpPr/>
          <p:nvPr/>
        </p:nvCxnSpPr>
        <p:spPr>
          <a:xfrm>
            <a:off x="6478220" y="3371219"/>
            <a:ext cx="1501628" cy="1199626"/>
          </a:xfrm>
          <a:prstGeom prst="bentConnector3">
            <a:avLst/>
          </a:prstGeom>
          <a:ln w="76200" cap="rnd">
            <a:solidFill>
              <a:srgbClr val="25B7BC"/>
            </a:solidFill>
            <a:round/>
            <a:headEnd type="oval"/>
            <a:tailEnd type="ova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6469831" y="2953436"/>
            <a:ext cx="1419497" cy="0"/>
          </a:xfrm>
          <a:prstGeom prst="line">
            <a:avLst/>
          </a:prstGeom>
          <a:ln w="76200">
            <a:solidFill>
              <a:srgbClr val="25B7BC"/>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8305101" y="5217952"/>
            <a:ext cx="0" cy="1191237"/>
          </a:xfrm>
          <a:prstGeom prst="line">
            <a:avLst/>
          </a:prstGeom>
          <a:ln w="76200">
            <a:solidFill>
              <a:srgbClr val="25B7BC"/>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29" name="Elbow Connector 28"/>
          <p:cNvCxnSpPr/>
          <p:nvPr/>
        </p:nvCxnSpPr>
        <p:spPr>
          <a:xfrm rot="16200000" flipH="1">
            <a:off x="6973630" y="786908"/>
            <a:ext cx="1689819" cy="973123"/>
          </a:xfrm>
          <a:prstGeom prst="bentConnector3">
            <a:avLst/>
          </a:prstGeom>
          <a:ln w="76200">
            <a:solidFill>
              <a:srgbClr val="25B7BC"/>
            </a:solidFill>
            <a:round/>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2560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1000"/>
                                        <p:tgtEl>
                                          <p:spTgt spid="24"/>
                                        </p:tgtEl>
                                      </p:cBhvr>
                                    </p:animEffect>
                                  </p:childTnLst>
                                </p:cTn>
                              </p:par>
                              <p:par>
                                <p:cTn id="8" presetID="22" presetClass="entr" presetSubtype="2" fill="hold" nodeType="withEffect">
                                  <p:stCondLst>
                                    <p:cond delay="125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34442D15-F5BB-4F73-9606-C8812E688AB8}" vid="{28CC8FB8-836C-49DA-A823-EC8BE3E5205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933</TotalTime>
  <Words>919</Words>
  <Application>Microsoft Office PowerPoint</Application>
  <PresentationFormat>On-screen Show (4:3)</PresentationFormat>
  <Paragraphs>155</Paragraphs>
  <Slides>34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34</vt:i4>
      </vt:variant>
    </vt:vector>
  </HeadingPairs>
  <TitlesOfParts>
    <vt:vector size="38" baseType="lpstr">
      <vt:lpstr>Twinkl</vt:lpstr>
      <vt:lpstr>Arial</vt:lpstr>
      <vt:lpstr>Calibri</vt:lpstr>
      <vt:lpstr>Office Theme</vt:lpstr>
      <vt:lpstr>PowerPoint Presentation</vt:lpstr>
      <vt:lpstr>What Is a Continent?</vt:lpstr>
      <vt:lpstr>Continents</vt:lpstr>
      <vt:lpstr>Continents</vt:lpstr>
      <vt:lpstr>Africa</vt:lpstr>
      <vt:lpstr>Africa</vt:lpstr>
      <vt:lpstr>What Is Africa?</vt:lpstr>
      <vt:lpstr>What Is Africa?</vt:lpstr>
      <vt:lpstr>What Is Africa?</vt:lpstr>
      <vt:lpstr>What Is Africa?</vt:lpstr>
      <vt:lpstr>What Is Africa?</vt:lpstr>
      <vt:lpstr>What Is Africa?</vt:lpstr>
      <vt:lpstr>Africa</vt:lpstr>
      <vt:lpstr>What Is a Landmark?</vt:lpstr>
      <vt:lpstr>What Is a Landmark?</vt:lpstr>
      <vt:lpstr>What Is a Landmark?</vt:lpstr>
      <vt:lpstr>Famous Landmarks</vt:lpstr>
      <vt:lpstr>Famous Landmarks</vt:lpstr>
      <vt:lpstr>Famous Landmarks</vt:lpstr>
      <vt:lpstr>Famous Landmarks</vt:lpstr>
      <vt:lpstr>The Sahara Desert</vt:lpstr>
      <vt:lpstr>Maasai Mara</vt:lpstr>
      <vt:lpstr>Timgad Ruins</vt:lpstr>
      <vt:lpstr>Pyramids of Giza</vt:lpstr>
      <vt:lpstr>Victoria Falls</vt:lpstr>
      <vt:lpstr>Table Mountain</vt:lpstr>
      <vt:lpstr>El-Tabia Mosque</vt:lpstr>
      <vt:lpstr>Landmarks Quiz</vt:lpstr>
      <vt:lpstr>Landmarks Quiz</vt:lpstr>
      <vt:lpstr>Landmarks Quiz</vt:lpstr>
      <vt:lpstr>Landmarks Quiz</vt:lpstr>
      <vt:lpstr>Landmarks Quiz</vt:lpstr>
      <vt:lpstr>Landmarks Quiz</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 Ashby</dc:creator>
  <cp:lastModifiedBy>Caroline Robertson</cp:lastModifiedBy>
  <cp:revision>132</cp:revision>
  <dcterms:created xsi:type="dcterms:W3CDTF">2019-12-04T11:32:18Z</dcterms:created>
  <dcterms:modified xsi:type="dcterms:W3CDTF">2020-05-01T18:08:18Z</dcterms:modified>
</cp:coreProperties>
</file>