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7" r:id="rId23"/>
    <p:sldId id="296" r:id="rId24"/>
    <p:sldId id="298" r:id="rId25"/>
    <p:sldId id="299" r:id="rId26"/>
    <p:sldId id="294" r:id="rId27"/>
    <p:sldId id="295" r:id="rId28"/>
    <p:sldId id="267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uffy-TTF" panose="020B0603060100000000"/>
      <p:regular r:id="rId36"/>
      <p:bold r:id="rId37"/>
      <p:italic r:id="rId38"/>
      <p:boldItalic r:id="rId39"/>
    </p:embeddedFont>
    <p:embeddedFont>
      <p:font typeface="Twinkl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B6EA"/>
    <a:srgbClr val="92D2F1"/>
    <a:srgbClr val="007AC2"/>
    <a:srgbClr val="01407D"/>
    <a:srgbClr val="0076B0"/>
    <a:srgbClr val="90C8E5"/>
    <a:srgbClr val="F1884C"/>
    <a:srgbClr val="FFFFFF"/>
    <a:srgbClr val="00649C"/>
    <a:srgbClr val="E84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tiff"/><Relationship Id="rId5" Type="http://schemas.openxmlformats.org/officeDocument/2006/relationships/image" Target="../media/image21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bc.co.uk/teach/class-clips-video/pshe-eyfs-ks1-go-jetters-continent-of-antarctica/zj9c38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pshe-eyfs-ks1-go-jetters-continent-of-antarctica/zj9c382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tiff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/2.0/uk/" TargetMode="External"/><Relationship Id="rId5" Type="http://schemas.openxmlformats.org/officeDocument/2006/relationships/hyperlink" Target="https://www.flickr.com/photos/cmichel67/" TargetMode="External"/><Relationship Id="rId4" Type="http://schemas.openxmlformats.org/officeDocument/2006/relationships/hyperlink" Target="https://www.flickr.com/photos/cmichel67/16212799089/in/photolist-qGEQjM-hLc9XG-dMKxNB-DxMAgU-voLFbA-dUk95V-tSVHnn-dUk8YX-tAk7cu-h4Lehy-9rGAzB-aePBou-aePrry-aeLHUV-aePzRA-DPtvyE-af3MSu-aeZXbP-aePyqQ-bqUV3T-af3w1N-aeLF3g-aePvwY-DXzdm7-2dE6w7F-2dE6vxV-2eYjCCb-gcz6sV-2dE6vN4-DxMAbJ-DXzenA-DPtrLE-DPtsC9-DZTWRt-D3vhMz-DXzfxG-2f3VB9K-DZTYQP-DxMA5G-DZTXkV-D3vj7D-DxMCJE-gcyzdY-2eYjCKA-DrpRp8-D3b51b-DXzfN1-DXzfUU-5XvLUX-5YmETZ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an_light/5909429823/in/photolist-a1cnB6-DBHwgH-9CYKoQ-9Awq7S-9CVPCn-9CVP86-9CVNVp-9CYJPJ-9CVP4F-a5misU-a5ir3e-a5mi9E-a5iqDK-a5irfM-a5mi1w-2v6vx1-aDJrAH-iPLamq-92YjMb-iPGf1T-iPJan9-aDNzmC-aDNiZs-p87GZm-DJ5EWG-G1Y4D-GLvcYA-92VkCc-xHgFp-9ZJHMj-G2jq4-92Yhw9-TmdDNb-9ZJ9vW-G8AVE-9ZJcsM-9ZJbdt-9ZKdEz-9CoaUJ-9ZHYCe-aDSYqf-hJSRqQ-hVMpp3-aDNH1o-aDJKpF-aDNkSC-9ZJaXZ-9BEJQe-aDPaJx-9BEBt2" TargetMode="External"/><Relationship Id="rId7" Type="http://schemas.openxmlformats.org/officeDocument/2006/relationships/image" Target="../media/image38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hyperlink" Target="https://creativecommons.org/licenses/by/2.0/uk/" TargetMode="External"/><Relationship Id="rId4" Type="http://schemas.openxmlformats.org/officeDocument/2006/relationships/hyperlink" Target="https://www.flickr.com/photos/alan_ligh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/2.0/uk/" TargetMode="External"/><Relationship Id="rId5" Type="http://schemas.openxmlformats.org/officeDocument/2006/relationships/hyperlink" Target="https://www.flickr.com/photos/tipsfortravellers/" TargetMode="External"/><Relationship Id="rId4" Type="http://schemas.openxmlformats.org/officeDocument/2006/relationships/hyperlink" Target="https://www.flickr.com/photos/tipsfortravellers/46614972844/in/photolist-2e2cVom-dNj21L-2f3oiLw-pL29pu-dH6jHG-9ejBsN-22SeTa2-9ejBg9-JGXisY-6JnnkL-dNj235-6651rU-qGG4DT-QtENSX-dGZU42-9egwvP-SUM3ty-pLvX8o-abi9EZ-abm1cw-dGZUuB-dNj1WW-RhyhiX-24rtEga-2dE68Ai-24vD15r-4wWrH-2f889Ta-dMTKmn-dMTKrg-dNdron-dMZiBo-dMZiEd-dMZiCC-RhyGya-dMTKez-dMZiJQ-dMZiHm-dMZizU-dGZVep-2f3UKHk-24rtjUK-24rtEXR-65ZKB6-Rm1Kw7-2h3sPP7-dNdrrg-2dE5NxZ-Rksr7w-RhyFB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bbc.co.uk/teach/class-clips-video/pshe-eyfs-ks1-go-jetters-continent-of-antarctica/zj9c382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tif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bc.co.uk/teach/class-clips-video/pshe-eyfs-ks1-go-jetters-continent-of-antarctica/zj9c382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4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89019" y="1338451"/>
            <a:ext cx="6909697" cy="1446694"/>
            <a:chOff x="2613393" y="1951307"/>
            <a:chExt cx="6909697" cy="1115736"/>
          </a:xfrm>
        </p:grpSpPr>
        <p:sp>
          <p:nvSpPr>
            <p:cNvPr id="15" name="Freeform 14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rgbClr val="90C8E5"/>
                  </a:solidFill>
                </a:rPr>
                <a:t>Geographic! 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Some places are cold all of the time. These places are at the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top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and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bottom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of the Earth. Other places are hot nearly all the time. These places are in the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middle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of the Earth.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48180" y="2931942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662492" y="2624699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7133142" y="5700252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973157" y="5962257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1213114" y="5834154"/>
            <a:ext cx="796952" cy="256206"/>
          </a:xfrm>
          <a:prstGeom prst="roundRect">
            <a:avLst>
              <a:gd name="adj" fmla="val 3776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7171778" y="2439136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561616" y="1180883"/>
            <a:ext cx="1983306" cy="2577600"/>
            <a:chOff x="763377" y="3299974"/>
            <a:chExt cx="2837073" cy="3687196"/>
          </a:xfrm>
        </p:grpSpPr>
        <p:sp>
          <p:nvSpPr>
            <p:cNvPr id="25" name="Oval 24"/>
            <p:cNvSpPr/>
            <p:nvPr/>
          </p:nvSpPr>
          <p:spPr>
            <a:xfrm flipH="1">
              <a:off x="763377" y="3299974"/>
              <a:ext cx="2837073" cy="2837073"/>
            </a:xfrm>
            <a:prstGeom prst="ellipse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16200000" scaled="1"/>
            </a:gradFill>
            <a:ln w="1270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4714" y="3543445"/>
              <a:ext cx="2374398" cy="3443725"/>
            </a:xfrm>
            <a:custGeom>
              <a:avLst/>
              <a:gdLst>
                <a:gd name="connsiteX0" fmla="*/ 0 w 2374398"/>
                <a:gd name="connsiteY0" fmla="*/ 0 h 3443725"/>
                <a:gd name="connsiteX1" fmla="*/ 2374398 w 2374398"/>
                <a:gd name="connsiteY1" fmla="*/ 0 h 3443725"/>
                <a:gd name="connsiteX2" fmla="*/ 2374398 w 2374398"/>
                <a:gd name="connsiteY2" fmla="*/ 3443725 h 3443725"/>
                <a:gd name="connsiteX3" fmla="*/ 2170563 w 2374398"/>
                <a:gd name="connsiteY3" fmla="*/ 3443725 h 3443725"/>
                <a:gd name="connsiteX4" fmla="*/ 2193153 w 2374398"/>
                <a:gd name="connsiteY4" fmla="*/ 3419501 h 3443725"/>
                <a:gd name="connsiteX5" fmla="*/ 2207961 w 2374398"/>
                <a:gd name="connsiteY5" fmla="*/ 3283449 h 3443725"/>
                <a:gd name="connsiteX6" fmla="*/ 2066701 w 2374398"/>
                <a:gd name="connsiteY6" fmla="*/ 2909928 h 3443725"/>
                <a:gd name="connsiteX7" fmla="*/ 1990726 w 2374398"/>
                <a:gd name="connsiteY7" fmla="*/ 2769674 h 3443725"/>
                <a:gd name="connsiteX8" fmla="*/ 2056449 w 2374398"/>
                <a:gd name="connsiteY8" fmla="*/ 2745252 h 3443725"/>
                <a:gd name="connsiteX9" fmla="*/ 2157919 w 2374398"/>
                <a:gd name="connsiteY9" fmla="*/ 2682948 h 3443725"/>
                <a:gd name="connsiteX10" fmla="*/ 1839471 w 2374398"/>
                <a:gd name="connsiteY10" fmla="*/ 2400895 h 3443725"/>
                <a:gd name="connsiteX11" fmla="*/ 1730289 w 2374398"/>
                <a:gd name="connsiteY11" fmla="*/ 2423641 h 3443725"/>
                <a:gd name="connsiteX12" fmla="*/ 1384546 w 2374398"/>
                <a:gd name="connsiteY12" fmla="*/ 2514626 h 3443725"/>
                <a:gd name="connsiteX13" fmla="*/ 1056999 w 2374398"/>
                <a:gd name="connsiteY13" fmla="*/ 2523724 h 3443725"/>
                <a:gd name="connsiteX14" fmla="*/ 752199 w 2374398"/>
                <a:gd name="connsiteY14" fmla="*/ 2446387 h 3443725"/>
                <a:gd name="connsiteX15" fmla="*/ 524737 w 2374398"/>
                <a:gd name="connsiteY15" fmla="*/ 2364501 h 3443725"/>
                <a:gd name="connsiteX16" fmla="*/ 515248 w 2374398"/>
                <a:gd name="connsiteY16" fmla="*/ 2397270 h 3443725"/>
                <a:gd name="connsiteX17" fmla="*/ 517109 w 2374398"/>
                <a:gd name="connsiteY17" fmla="*/ 2407340 h 3443725"/>
                <a:gd name="connsiteX18" fmla="*/ 498863 w 2374398"/>
                <a:gd name="connsiteY18" fmla="*/ 2423818 h 3443725"/>
                <a:gd name="connsiteX19" fmla="*/ 479244 w 2374398"/>
                <a:gd name="connsiteY19" fmla="*/ 2578315 h 3443725"/>
                <a:gd name="connsiteX20" fmla="*/ 451949 w 2374398"/>
                <a:gd name="connsiteY20" fmla="*/ 2746637 h 3443725"/>
                <a:gd name="connsiteX21" fmla="*/ 485823 w 2374398"/>
                <a:gd name="connsiteY21" fmla="*/ 2773709 h 3443725"/>
                <a:gd name="connsiteX22" fmla="*/ 485730 w 2374398"/>
                <a:gd name="connsiteY22" fmla="*/ 2802454 h 3443725"/>
                <a:gd name="connsiteX23" fmla="*/ 479244 w 2374398"/>
                <a:gd name="connsiteY23" fmla="*/ 2860368 h 3443725"/>
                <a:gd name="connsiteX24" fmla="*/ 360964 w 2374398"/>
                <a:gd name="connsiteY24" fmla="*/ 3401729 h 3443725"/>
                <a:gd name="connsiteX25" fmla="*/ 397336 w 2374398"/>
                <a:gd name="connsiteY25" fmla="*/ 3436773 h 3443725"/>
                <a:gd name="connsiteX26" fmla="*/ 411198 w 2374398"/>
                <a:gd name="connsiteY26" fmla="*/ 3443725 h 3443725"/>
                <a:gd name="connsiteX27" fmla="*/ 0 w 2374398"/>
                <a:gd name="connsiteY27" fmla="*/ 3443725 h 344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74398" h="3443725">
                  <a:moveTo>
                    <a:pt x="0" y="0"/>
                  </a:moveTo>
                  <a:lnTo>
                    <a:pt x="2374398" y="0"/>
                  </a:lnTo>
                  <a:lnTo>
                    <a:pt x="2374398" y="3443725"/>
                  </a:lnTo>
                  <a:lnTo>
                    <a:pt x="2170563" y="3443725"/>
                  </a:lnTo>
                  <a:lnTo>
                    <a:pt x="2193153" y="3419501"/>
                  </a:lnTo>
                  <a:cubicBezTo>
                    <a:pt x="2213576" y="3388225"/>
                    <a:pt x="2217912" y="3345433"/>
                    <a:pt x="2207961" y="3283449"/>
                  </a:cubicBezTo>
                  <a:cubicBezTo>
                    <a:pt x="2195522" y="3205970"/>
                    <a:pt x="2139767" y="3057020"/>
                    <a:pt x="2066701" y="2909928"/>
                  </a:cubicBezTo>
                  <a:lnTo>
                    <a:pt x="1990726" y="2769674"/>
                  </a:lnTo>
                  <a:lnTo>
                    <a:pt x="2056449" y="2745252"/>
                  </a:lnTo>
                  <a:cubicBezTo>
                    <a:pt x="2106077" y="2724318"/>
                    <a:pt x="2142565" y="2703041"/>
                    <a:pt x="2157919" y="2682948"/>
                  </a:cubicBezTo>
                  <a:cubicBezTo>
                    <a:pt x="2219334" y="2602578"/>
                    <a:pt x="1910743" y="2444113"/>
                    <a:pt x="1839471" y="2400895"/>
                  </a:cubicBezTo>
                  <a:cubicBezTo>
                    <a:pt x="1768199" y="2357677"/>
                    <a:pt x="1806110" y="2404686"/>
                    <a:pt x="1730289" y="2423641"/>
                  </a:cubicBezTo>
                  <a:cubicBezTo>
                    <a:pt x="1654468" y="2442596"/>
                    <a:pt x="1496761" y="2497946"/>
                    <a:pt x="1384546" y="2514626"/>
                  </a:cubicBezTo>
                  <a:cubicBezTo>
                    <a:pt x="1272331" y="2531306"/>
                    <a:pt x="1162390" y="2535097"/>
                    <a:pt x="1056999" y="2523724"/>
                  </a:cubicBezTo>
                  <a:cubicBezTo>
                    <a:pt x="951608" y="2512351"/>
                    <a:pt x="840909" y="2472924"/>
                    <a:pt x="752199" y="2446387"/>
                  </a:cubicBezTo>
                  <a:cubicBezTo>
                    <a:pt x="663489" y="2419850"/>
                    <a:pt x="553549" y="2342513"/>
                    <a:pt x="524737" y="2364501"/>
                  </a:cubicBezTo>
                  <a:cubicBezTo>
                    <a:pt x="517534" y="2369998"/>
                    <a:pt x="514738" y="2381703"/>
                    <a:pt x="515248" y="2397270"/>
                  </a:cubicBezTo>
                  <a:lnTo>
                    <a:pt x="517109" y="2407340"/>
                  </a:lnTo>
                  <a:lnTo>
                    <a:pt x="498863" y="2423818"/>
                  </a:lnTo>
                  <a:cubicBezTo>
                    <a:pt x="479102" y="2464868"/>
                    <a:pt x="486637" y="2539078"/>
                    <a:pt x="479244" y="2578315"/>
                  </a:cubicBezTo>
                  <a:cubicBezTo>
                    <a:pt x="469387" y="2630631"/>
                    <a:pt x="372337" y="2674607"/>
                    <a:pt x="451949" y="2746637"/>
                  </a:cubicBezTo>
                  <a:lnTo>
                    <a:pt x="485823" y="2773709"/>
                  </a:lnTo>
                  <a:lnTo>
                    <a:pt x="485730" y="2802454"/>
                  </a:lnTo>
                  <a:cubicBezTo>
                    <a:pt x="484812" y="2822339"/>
                    <a:pt x="482846" y="2841792"/>
                    <a:pt x="479244" y="2860368"/>
                  </a:cubicBezTo>
                  <a:cubicBezTo>
                    <a:pt x="450432" y="3008977"/>
                    <a:pt x="283627" y="3293305"/>
                    <a:pt x="360964" y="3401729"/>
                  </a:cubicBezTo>
                  <a:cubicBezTo>
                    <a:pt x="370631" y="3415282"/>
                    <a:pt x="382845" y="3426857"/>
                    <a:pt x="397336" y="3436773"/>
                  </a:cubicBezTo>
                  <a:lnTo>
                    <a:pt x="411198" y="3443725"/>
                  </a:lnTo>
                  <a:lnTo>
                    <a:pt x="0" y="3443725"/>
                  </a:lnTo>
                  <a:close/>
                </a:path>
              </a:pathLst>
            </a:custGeom>
          </p:spPr>
        </p:pic>
      </p:grpSp>
      <p:sp>
        <p:nvSpPr>
          <p:cNvPr id="32" name="Rounded Rectangle 31"/>
          <p:cNvSpPr/>
          <p:nvPr/>
        </p:nvSpPr>
        <p:spPr>
          <a:xfrm>
            <a:off x="7380281" y="5629417"/>
            <a:ext cx="434283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824550" y="2116183"/>
            <a:ext cx="635724" cy="907427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662829" y="2094688"/>
            <a:ext cx="1905150" cy="3780194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55427" y="2664767"/>
            <a:ext cx="262382" cy="1942473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0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3523346" y="1640462"/>
            <a:ext cx="4790144" cy="1600418"/>
          </a:xfrm>
          <a:prstGeom prst="roundRect">
            <a:avLst>
              <a:gd name="adj" fmla="val 1277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The middle of the Earth is called the Equator. Most places at the Equator are very warm. </a:t>
            </a:r>
            <a:r>
              <a:rPr lang="en-GB" altLang="en-US" b="1" dirty="0">
                <a:solidFill>
                  <a:schemeClr val="bg1"/>
                </a:solidFill>
              </a:rPr>
              <a:t>However, if a location near the Equator is on very high ground, like on a mountain top, then it might still be cold.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797133" y="155157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" y="2028796"/>
            <a:ext cx="2874921" cy="37092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3012578" y="3339830"/>
            <a:ext cx="3109313" cy="14709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3582069" y="4210225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42" name="Rounded Rectangle 41"/>
          <p:cNvSpPr/>
          <p:nvPr/>
        </p:nvSpPr>
        <p:spPr>
          <a:xfrm>
            <a:off x="6870212" y="3240880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7647244" y="3127186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2823591" y="5337522"/>
            <a:ext cx="516109" cy="493259"/>
          </a:xfrm>
          <a:prstGeom prst="roundRect">
            <a:avLst>
              <a:gd name="adj" fmla="val 2425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3107167" y="5601761"/>
            <a:ext cx="775616" cy="493259"/>
          </a:xfrm>
          <a:prstGeom prst="roundRect">
            <a:avLst>
              <a:gd name="adj" fmla="val 24252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9172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797133" y="155157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6569" r="4635" b="6569"/>
          <a:stretch>
            <a:fillRect/>
          </a:stretch>
        </p:blipFill>
        <p:spPr>
          <a:xfrm>
            <a:off x="2859010" y="1725528"/>
            <a:ext cx="5309630" cy="2769326"/>
          </a:xfrm>
          <a:custGeom>
            <a:avLst/>
            <a:gdLst>
              <a:gd name="connsiteX0" fmla="*/ 261258 w 5309630"/>
              <a:gd name="connsiteY0" fmla="*/ 0 h 2769326"/>
              <a:gd name="connsiteX1" fmla="*/ 5048372 w 5309630"/>
              <a:gd name="connsiteY1" fmla="*/ 0 h 2769326"/>
              <a:gd name="connsiteX2" fmla="*/ 5309630 w 5309630"/>
              <a:gd name="connsiteY2" fmla="*/ 261258 h 2769326"/>
              <a:gd name="connsiteX3" fmla="*/ 5309630 w 5309630"/>
              <a:gd name="connsiteY3" fmla="*/ 2508068 h 2769326"/>
              <a:gd name="connsiteX4" fmla="*/ 5048372 w 5309630"/>
              <a:gd name="connsiteY4" fmla="*/ 2769326 h 2769326"/>
              <a:gd name="connsiteX5" fmla="*/ 261258 w 5309630"/>
              <a:gd name="connsiteY5" fmla="*/ 2769326 h 2769326"/>
              <a:gd name="connsiteX6" fmla="*/ 0 w 5309630"/>
              <a:gd name="connsiteY6" fmla="*/ 2508068 h 2769326"/>
              <a:gd name="connsiteX7" fmla="*/ 0 w 5309630"/>
              <a:gd name="connsiteY7" fmla="*/ 261258 h 2769326"/>
              <a:gd name="connsiteX8" fmla="*/ 261258 w 5309630"/>
              <a:gd name="connsiteY8" fmla="*/ 0 h 276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9630" h="2769326">
                <a:moveTo>
                  <a:pt x="261258" y="0"/>
                </a:moveTo>
                <a:lnTo>
                  <a:pt x="5048372" y="0"/>
                </a:lnTo>
                <a:cubicBezTo>
                  <a:pt x="5192661" y="0"/>
                  <a:pt x="5309630" y="116969"/>
                  <a:pt x="5309630" y="261258"/>
                </a:cubicBezTo>
                <a:lnTo>
                  <a:pt x="5309630" y="2508068"/>
                </a:lnTo>
                <a:cubicBezTo>
                  <a:pt x="5309630" y="2652357"/>
                  <a:pt x="5192661" y="2769326"/>
                  <a:pt x="5048372" y="2769326"/>
                </a:cubicBezTo>
                <a:lnTo>
                  <a:pt x="261258" y="2769326"/>
                </a:lnTo>
                <a:cubicBezTo>
                  <a:pt x="116969" y="2769326"/>
                  <a:pt x="0" y="2652357"/>
                  <a:pt x="0" y="2508068"/>
                </a:cubicBezTo>
                <a:lnTo>
                  <a:pt x="0" y="261258"/>
                </a:lnTo>
                <a:cubicBezTo>
                  <a:pt x="0" y="116969"/>
                  <a:pt x="116969" y="0"/>
                  <a:pt x="261258" y="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 flipH="1">
            <a:off x="2526765" y="1647150"/>
            <a:ext cx="2232290" cy="1056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" y="2028796"/>
            <a:ext cx="2874921" cy="37092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684785" y="4710572"/>
            <a:ext cx="4816694" cy="811757"/>
          </a:xfrm>
          <a:prstGeom prst="roundRect">
            <a:avLst>
              <a:gd name="adj" fmla="val 24510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This is Mount Kilimanjaro in Tanzania in Africa. </a:t>
            </a:r>
            <a:r>
              <a:rPr lang="en-GB" altLang="en-US" b="1" dirty="0">
                <a:solidFill>
                  <a:schemeClr val="bg1"/>
                </a:solidFill>
              </a:rPr>
              <a:t>Can you see the snow on it?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576349" y="3023950"/>
            <a:ext cx="3109313" cy="14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5025551" y="207952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8" name="Oval 7"/>
          <p:cNvSpPr/>
          <p:nvPr/>
        </p:nvSpPr>
        <p:spPr>
          <a:xfrm>
            <a:off x="5198696" y="2244626"/>
            <a:ext cx="1985554" cy="1985554"/>
          </a:xfrm>
          <a:prstGeom prst="ellipse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North and South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25" y="1891374"/>
            <a:ext cx="2700023" cy="2701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6353" y="1457103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north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1574" y="3052737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east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6353" y="4591479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south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1437804" y="2051168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315990" y="3060784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west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8" y="1362631"/>
            <a:ext cx="2591185" cy="371939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122618" y="4049486"/>
            <a:ext cx="1555371" cy="1217209"/>
          </a:xfrm>
          <a:prstGeom prst="straightConnector1">
            <a:avLst/>
          </a:prstGeom>
          <a:ln w="76200">
            <a:solidFill>
              <a:srgbClr val="0076B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42802" y="5220999"/>
            <a:ext cx="6909697" cy="1047718"/>
            <a:chOff x="2613393" y="1951307"/>
            <a:chExt cx="6909697" cy="1115736"/>
          </a:xfrm>
        </p:grpSpPr>
        <p:sp>
          <p:nvSpPr>
            <p:cNvPr id="24" name="Freeform 23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This is a compass and it explains the direction things are in. Today, we are going to be thinking about north and south.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942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1407D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Hemisphere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1176890" y="1593141"/>
            <a:ext cx="2998338" cy="2998338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18" name="Rounded Rectangle 17"/>
          <p:cNvSpPr/>
          <p:nvPr/>
        </p:nvSpPr>
        <p:spPr>
          <a:xfrm>
            <a:off x="3091542" y="1607790"/>
            <a:ext cx="5167400" cy="1601851"/>
          </a:xfrm>
          <a:prstGeom prst="roundRect">
            <a:avLst>
              <a:gd name="adj" fmla="val 1475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dirty="0">
                <a:solidFill>
                  <a:schemeClr val="bg1"/>
                </a:solidFill>
              </a:rPr>
              <a:t>A sphere is a 3D shape like a ball. A hemisphere is half a ball shape. Earth is split into two hemispheres, the northern hemisphere and southern hemisphere. </a:t>
            </a:r>
            <a:endParaRPr lang="en-GB" sz="19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408" y="2246812"/>
            <a:ext cx="2931877" cy="3743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05" y="3092310"/>
            <a:ext cx="2544531" cy="30123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189394" y="3861558"/>
            <a:ext cx="3353714" cy="395868"/>
            <a:chOff x="5189394" y="3861558"/>
            <a:chExt cx="3353714" cy="395868"/>
          </a:xfrm>
        </p:grpSpPr>
        <p:cxnSp>
          <p:nvCxnSpPr>
            <p:cNvPr id="23" name="Straight Arrow Connector 22"/>
            <p:cNvCxnSpPr/>
            <p:nvPr/>
          </p:nvCxnSpPr>
          <p:spPr>
            <a:xfrm flipH="1" flipV="1">
              <a:off x="5189394" y="4050785"/>
              <a:ext cx="1306285" cy="8707"/>
            </a:xfrm>
            <a:prstGeom prst="straightConnector1">
              <a:avLst/>
            </a:prstGeom>
            <a:ln w="76200" cap="rnd">
              <a:solidFill>
                <a:srgbClr val="01407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6007428" y="3861558"/>
              <a:ext cx="2535680" cy="395868"/>
            </a:xfrm>
            <a:prstGeom prst="roundRect">
              <a:avLst>
                <a:gd name="adj" fmla="val 24510"/>
              </a:avLst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Northern Hemisphere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89393" y="5337371"/>
            <a:ext cx="3353715" cy="395868"/>
            <a:chOff x="5189393" y="5337371"/>
            <a:chExt cx="3353715" cy="395868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5189393" y="5535305"/>
              <a:ext cx="1306285" cy="8707"/>
            </a:xfrm>
            <a:prstGeom prst="straightConnector1">
              <a:avLst/>
            </a:prstGeom>
            <a:ln w="76200" cap="rnd">
              <a:solidFill>
                <a:srgbClr val="01407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6007427" y="5337371"/>
              <a:ext cx="2535681" cy="395868"/>
            </a:xfrm>
            <a:prstGeom prst="roundRect">
              <a:avLst>
                <a:gd name="adj" fmla="val 24510"/>
              </a:avLst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Southern Hemisphere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7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North Pole and South Pole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0100" y="1371052"/>
            <a:ext cx="6909697" cy="1446694"/>
            <a:chOff x="2613393" y="1951307"/>
            <a:chExt cx="6909697" cy="1115736"/>
          </a:xfrm>
        </p:grpSpPr>
        <p:sp>
          <p:nvSpPr>
            <p:cNvPr id="15" name="Freeform 14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sz="2000" dirty="0">
                  <a:solidFill>
                    <a:schemeClr val="bg1"/>
                  </a:solidFill>
                </a:rPr>
                <a:t>You may have heard of these places: the North and South Pole. The North Pole is in the northern hemisphere. The South Pole is in the southern hemisphere.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2662" y="2974703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662492" y="2624699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96344" y="5744214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7171778" y="2439136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529186" y="5611725"/>
            <a:ext cx="434283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08" y="2679179"/>
            <a:ext cx="1871091" cy="360067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50265" y="1195341"/>
            <a:ext cx="544844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993333" y="1444796"/>
            <a:ext cx="434283" cy="1222758"/>
          </a:xfrm>
          <a:prstGeom prst="roundRect">
            <a:avLst>
              <a:gd name="adj" fmla="val 18126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760826" y="1778698"/>
            <a:ext cx="434283" cy="439988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560320" y="2439136"/>
            <a:ext cx="600891" cy="652407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13449" y="2750539"/>
            <a:ext cx="447168" cy="3322618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4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440091" y="1281008"/>
            <a:ext cx="8254288" cy="5142930"/>
          </a:xfrm>
          <a:custGeom>
            <a:avLst/>
            <a:gdLst>
              <a:gd name="connsiteX0" fmla="*/ 0 w 8254288"/>
              <a:gd name="connsiteY0" fmla="*/ 0 h 5142930"/>
              <a:gd name="connsiteX1" fmla="*/ 8254288 w 8254288"/>
              <a:gd name="connsiteY1" fmla="*/ 0 h 5142930"/>
              <a:gd name="connsiteX2" fmla="*/ 8254288 w 8254288"/>
              <a:gd name="connsiteY2" fmla="*/ 4986654 h 5142930"/>
              <a:gd name="connsiteX3" fmla="*/ 8098012 w 8254288"/>
              <a:gd name="connsiteY3" fmla="*/ 5142930 h 5142930"/>
              <a:gd name="connsiteX4" fmla="*/ 156276 w 8254288"/>
              <a:gd name="connsiteY4" fmla="*/ 5142930 h 5142930"/>
              <a:gd name="connsiteX5" fmla="*/ 0 w 8254288"/>
              <a:gd name="connsiteY5" fmla="*/ 4986654 h 514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288" h="5142930">
                <a:moveTo>
                  <a:pt x="0" y="0"/>
                </a:moveTo>
                <a:lnTo>
                  <a:pt x="8254288" y="0"/>
                </a:lnTo>
                <a:lnTo>
                  <a:pt x="8254288" y="4986654"/>
                </a:lnTo>
                <a:cubicBezTo>
                  <a:pt x="8254288" y="5072963"/>
                  <a:pt x="8184321" y="5142930"/>
                  <a:pt x="8098012" y="5142930"/>
                </a:cubicBezTo>
                <a:lnTo>
                  <a:pt x="156276" y="5142930"/>
                </a:lnTo>
                <a:cubicBezTo>
                  <a:pt x="69967" y="5142930"/>
                  <a:pt x="0" y="5072963"/>
                  <a:pt x="0" y="4986654"/>
                </a:cubicBezTo>
                <a:close/>
              </a:path>
            </a:pathLst>
          </a:custGeom>
        </p:spPr>
      </p:pic>
      <p:sp>
        <p:nvSpPr>
          <p:cNvPr id="34" name="Rounded Rectangle 33"/>
          <p:cNvSpPr/>
          <p:nvPr/>
        </p:nvSpPr>
        <p:spPr>
          <a:xfrm rot="10800000">
            <a:off x="451511" y="417934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North Pole and South Pole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8" y="3803996"/>
            <a:ext cx="2867259" cy="255898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48489" y="1341544"/>
            <a:ext cx="5838847" cy="935223"/>
            <a:chOff x="2748879" y="1951307"/>
            <a:chExt cx="5838847" cy="1115736"/>
          </a:xfrm>
        </p:grpSpPr>
        <p:sp>
          <p:nvSpPr>
            <p:cNvPr id="28" name="Freeform 27"/>
            <p:cNvSpPr/>
            <p:nvPr/>
          </p:nvSpPr>
          <p:spPr>
            <a:xfrm>
              <a:off x="3825379" y="1951307"/>
              <a:ext cx="4762347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The areas around both the North and South Poles are sometimes called polar regions.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879" y="1951307"/>
              <a:ext cx="1076501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17348" y="2374383"/>
            <a:ext cx="5581389" cy="935223"/>
            <a:chOff x="1275276" y="4631820"/>
            <a:chExt cx="5581389" cy="935223"/>
          </a:xfrm>
        </p:grpSpPr>
        <p:grpSp>
          <p:nvGrpSpPr>
            <p:cNvPr id="43" name="Group 42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547210" y="4776266"/>
              <a:ext cx="4728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The North Pole is in an area called the Arctic. The Arctic is an area of frozen ocean. </a:t>
              </a: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3675858" y="3412309"/>
            <a:ext cx="4807383" cy="1161172"/>
          </a:xfrm>
          <a:prstGeom prst="roundRect">
            <a:avLst>
              <a:gd name="adj" fmla="val 21219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The South Pole is in an area called the Antarctic or Antarctica. Antarctica is an area of frozen land.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75859" y="4676184"/>
            <a:ext cx="4807383" cy="625118"/>
          </a:xfrm>
          <a:prstGeom prst="roundRect">
            <a:avLst>
              <a:gd name="adj" fmla="val 32864"/>
            </a:avLst>
          </a:prstGeom>
          <a:solidFill>
            <a:srgbClr val="92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01407D"/>
                </a:solidFill>
              </a:rPr>
              <a:t>Both places are very cold all the time. </a:t>
            </a:r>
          </a:p>
        </p:txBody>
      </p:sp>
    </p:spTree>
    <p:extLst>
      <p:ext uri="{BB962C8B-B14F-4D97-AF65-F5344CB8AC3E}">
        <p14:creationId xmlns:p14="http://schemas.microsoft.com/office/powerpoint/2010/main" val="19563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r="93" b="64"/>
          <a:stretch>
            <a:fillRect/>
          </a:stretch>
        </p:blipFill>
        <p:spPr>
          <a:xfrm>
            <a:off x="451511" y="1758365"/>
            <a:ext cx="8234151" cy="4639447"/>
          </a:xfrm>
          <a:custGeom>
            <a:avLst/>
            <a:gdLst>
              <a:gd name="connsiteX0" fmla="*/ 0 w 8234151"/>
              <a:gd name="connsiteY0" fmla="*/ 0 h 4639447"/>
              <a:gd name="connsiteX1" fmla="*/ 8234151 w 8234151"/>
              <a:gd name="connsiteY1" fmla="*/ 0 h 4639447"/>
              <a:gd name="connsiteX2" fmla="*/ 8234151 w 8234151"/>
              <a:gd name="connsiteY2" fmla="*/ 4470139 h 4639447"/>
              <a:gd name="connsiteX3" fmla="*/ 8064843 w 8234151"/>
              <a:gd name="connsiteY3" fmla="*/ 4639447 h 4639447"/>
              <a:gd name="connsiteX4" fmla="*/ 169308 w 8234151"/>
              <a:gd name="connsiteY4" fmla="*/ 4639447 h 4639447"/>
              <a:gd name="connsiteX5" fmla="*/ 0 w 8234151"/>
              <a:gd name="connsiteY5" fmla="*/ 4470139 h 463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34151" h="4639447">
                <a:moveTo>
                  <a:pt x="0" y="0"/>
                </a:moveTo>
                <a:lnTo>
                  <a:pt x="8234151" y="0"/>
                </a:lnTo>
                <a:lnTo>
                  <a:pt x="8234151" y="4470139"/>
                </a:lnTo>
                <a:cubicBezTo>
                  <a:pt x="8234151" y="4563645"/>
                  <a:pt x="8158349" y="4639447"/>
                  <a:pt x="8064843" y="4639447"/>
                </a:cubicBezTo>
                <a:lnTo>
                  <a:pt x="169308" y="4639447"/>
                </a:lnTo>
                <a:cubicBezTo>
                  <a:pt x="75802" y="4639447"/>
                  <a:pt x="0" y="4563645"/>
                  <a:pt x="0" y="4470139"/>
                </a:cubicBezTo>
                <a:close/>
              </a:path>
            </a:pathLst>
          </a:custGeom>
        </p:spPr>
      </p:pic>
      <p:sp>
        <p:nvSpPr>
          <p:cNvPr id="34" name="Rounded Rectangle 33"/>
          <p:cNvSpPr/>
          <p:nvPr/>
        </p:nvSpPr>
        <p:spPr>
          <a:xfrm rot="10800000">
            <a:off x="451511" y="417934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2141723" y="4384976"/>
            <a:ext cx="6325486" cy="1047718"/>
            <a:chOff x="3354366" y="1951307"/>
            <a:chExt cx="6325486" cy="1115736"/>
          </a:xfrm>
        </p:grpSpPr>
        <p:sp>
          <p:nvSpPr>
            <p:cNvPr id="22" name="Freeform 21"/>
            <p:cNvSpPr/>
            <p:nvPr/>
          </p:nvSpPr>
          <p:spPr>
            <a:xfrm>
              <a:off x="3982142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u="sng" dirty="0" err="1">
                  <a:solidFill>
                    <a:schemeClr val="bg1">
                      <a:lumMod val="95000"/>
                    </a:schemeClr>
                  </a:solidFill>
                </a:rPr>
                <a:t>Ubercorn’s</a:t>
              </a:r>
              <a:r>
                <a:rPr lang="en-GB" altLang="en-US" u="sng" dirty="0">
                  <a:solidFill>
                    <a:schemeClr val="bg1">
                      <a:lumMod val="95000"/>
                    </a:schemeClr>
                  </a:solidFill>
                </a:rPr>
                <a:t> ready with his funky facts to tell us lots more about Antarctica.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54366" y="1951307"/>
              <a:ext cx="627776" cy="1115736"/>
            </a:xfrm>
            <a:prstGeom prst="rect">
              <a:avLst/>
            </a:pr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Glaciers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0" y="1758365"/>
            <a:ext cx="2512724" cy="4082242"/>
          </a:xfrm>
          <a:prstGeom prst="rect">
            <a:avLst/>
          </a:prstGeom>
        </p:spPr>
      </p:pic>
      <p:sp>
        <p:nvSpPr>
          <p:cNvPr id="7" name="Rectangle 6">
            <a:hlinkClick r:id="rId4"/>
          </p:cNvPr>
          <p:cNvSpPr/>
          <p:nvPr/>
        </p:nvSpPr>
        <p:spPr>
          <a:xfrm>
            <a:off x="2769499" y="4569201"/>
            <a:ext cx="5381724" cy="67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5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1" y="1788845"/>
            <a:ext cx="8234150" cy="4618845"/>
          </a:xfrm>
          <a:custGeom>
            <a:avLst/>
            <a:gdLst>
              <a:gd name="connsiteX0" fmla="*/ 0 w 8234150"/>
              <a:gd name="connsiteY0" fmla="*/ 0 h 4618845"/>
              <a:gd name="connsiteX1" fmla="*/ 8234150 w 8234150"/>
              <a:gd name="connsiteY1" fmla="*/ 0 h 4618845"/>
              <a:gd name="connsiteX2" fmla="*/ 8234150 w 8234150"/>
              <a:gd name="connsiteY2" fmla="*/ 4480384 h 4618845"/>
              <a:gd name="connsiteX3" fmla="*/ 8221993 w 8234150"/>
              <a:gd name="connsiteY3" fmla="*/ 4540601 h 4618845"/>
              <a:gd name="connsiteX4" fmla="*/ 8188836 w 8234150"/>
              <a:gd name="connsiteY4" fmla="*/ 4589779 h 4618845"/>
              <a:gd name="connsiteX5" fmla="*/ 8145726 w 8234150"/>
              <a:gd name="connsiteY5" fmla="*/ 4618845 h 4618845"/>
              <a:gd name="connsiteX6" fmla="*/ 88426 w 8234150"/>
              <a:gd name="connsiteY6" fmla="*/ 4618845 h 4618845"/>
              <a:gd name="connsiteX7" fmla="*/ 45315 w 8234150"/>
              <a:gd name="connsiteY7" fmla="*/ 4589779 h 4618845"/>
              <a:gd name="connsiteX8" fmla="*/ 0 w 8234150"/>
              <a:gd name="connsiteY8" fmla="*/ 4480379 h 4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150" h="4618845">
                <a:moveTo>
                  <a:pt x="0" y="0"/>
                </a:moveTo>
                <a:lnTo>
                  <a:pt x="8234150" y="0"/>
                </a:lnTo>
                <a:lnTo>
                  <a:pt x="8234150" y="4480384"/>
                </a:lnTo>
                <a:lnTo>
                  <a:pt x="8221993" y="4540601"/>
                </a:lnTo>
                <a:cubicBezTo>
                  <a:pt x="8214164" y="4559111"/>
                  <a:pt x="8202835" y="4575780"/>
                  <a:pt x="8188836" y="4589779"/>
                </a:cubicBezTo>
                <a:lnTo>
                  <a:pt x="8145726" y="4618845"/>
                </a:lnTo>
                <a:lnTo>
                  <a:pt x="88426" y="4618845"/>
                </a:lnTo>
                <a:lnTo>
                  <a:pt x="45315" y="4589779"/>
                </a:lnTo>
                <a:cubicBezTo>
                  <a:pt x="17317" y="4561781"/>
                  <a:pt x="0" y="4523103"/>
                  <a:pt x="0" y="4480379"/>
                </a:cubicBezTo>
                <a:close/>
              </a:path>
            </a:pathLst>
          </a:custGeom>
        </p:spPr>
      </p:pic>
      <p:sp>
        <p:nvSpPr>
          <p:cNvPr id="34" name="Rounded Rectangle 33"/>
          <p:cNvSpPr/>
          <p:nvPr/>
        </p:nvSpPr>
        <p:spPr>
          <a:xfrm rot="10800000">
            <a:off x="451511" y="417934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2141723" y="4384976"/>
            <a:ext cx="6325486" cy="1047718"/>
            <a:chOff x="3354366" y="1951307"/>
            <a:chExt cx="6325486" cy="1115736"/>
          </a:xfrm>
        </p:grpSpPr>
        <p:sp>
          <p:nvSpPr>
            <p:cNvPr id="22" name="Freeform 21"/>
            <p:cNvSpPr/>
            <p:nvPr/>
          </p:nvSpPr>
          <p:spPr>
            <a:xfrm>
              <a:off x="3982142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u="sng" dirty="0">
                  <a:solidFill>
                    <a:schemeClr val="bg1">
                      <a:lumMod val="95000"/>
                    </a:schemeClr>
                  </a:solidFill>
                </a:rPr>
                <a:t>Here is </a:t>
              </a:r>
              <a:r>
                <a:rPr lang="en-GB" altLang="en-US" u="sng" dirty="0" err="1">
                  <a:solidFill>
                    <a:schemeClr val="bg1">
                      <a:lumMod val="95000"/>
                    </a:schemeClr>
                  </a:solidFill>
                </a:rPr>
                <a:t>Ubercorn</a:t>
              </a:r>
              <a:r>
                <a:rPr lang="en-GB" altLang="en-US" u="sng" dirty="0">
                  <a:solidFill>
                    <a:schemeClr val="bg1">
                      <a:lumMod val="95000"/>
                    </a:schemeClr>
                  </a:solidFill>
                </a:rPr>
                <a:t> with his funky facts about the South Pole and some famous explorers.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54366" y="1951307"/>
              <a:ext cx="627776" cy="1115736"/>
            </a:xfrm>
            <a:prstGeom prst="rect">
              <a:avLst/>
            </a:pr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South Pole</a:t>
            </a:r>
          </a:p>
        </p:txBody>
      </p:sp>
      <p:sp>
        <p:nvSpPr>
          <p:cNvPr id="7" name="Rectangle 6">
            <a:hlinkClick r:id="rId3"/>
          </p:cNvPr>
          <p:cNvSpPr/>
          <p:nvPr/>
        </p:nvSpPr>
        <p:spPr>
          <a:xfrm>
            <a:off x="2712244" y="4577590"/>
            <a:ext cx="5686523" cy="67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564205" y="1284771"/>
            <a:ext cx="2805912" cy="4211369"/>
            <a:chOff x="5664628" y="2917581"/>
            <a:chExt cx="2506587" cy="37621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6" t="14570" r="32644" b="33423"/>
            <a:stretch>
              <a:fillRect/>
            </a:stretch>
          </p:blipFill>
          <p:spPr>
            <a:xfrm>
              <a:off x="5839372" y="3728672"/>
              <a:ext cx="2331843" cy="2331843"/>
            </a:xfrm>
            <a:custGeom>
              <a:avLst/>
              <a:gdLst>
                <a:gd name="connsiteX0" fmla="*/ 1077986 w 2155972"/>
                <a:gd name="connsiteY0" fmla="*/ 0 h 2155972"/>
                <a:gd name="connsiteX1" fmla="*/ 2155972 w 2155972"/>
                <a:gd name="connsiteY1" fmla="*/ 1077986 h 2155972"/>
                <a:gd name="connsiteX2" fmla="*/ 1077986 w 2155972"/>
                <a:gd name="connsiteY2" fmla="*/ 2155972 h 2155972"/>
                <a:gd name="connsiteX3" fmla="*/ 0 w 2155972"/>
                <a:gd name="connsiteY3" fmla="*/ 1077986 h 2155972"/>
                <a:gd name="connsiteX4" fmla="*/ 1077986 w 2155972"/>
                <a:gd name="connsiteY4" fmla="*/ 0 h 21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972" h="2155972">
                  <a:moveTo>
                    <a:pt x="1077986" y="0"/>
                  </a:moveTo>
                  <a:cubicBezTo>
                    <a:pt x="1673341" y="0"/>
                    <a:pt x="2155972" y="482631"/>
                    <a:pt x="2155972" y="1077986"/>
                  </a:cubicBezTo>
                  <a:cubicBezTo>
                    <a:pt x="2155972" y="1673341"/>
                    <a:pt x="1673341" y="2155972"/>
                    <a:pt x="1077986" y="2155972"/>
                  </a:cubicBezTo>
                  <a:cubicBezTo>
                    <a:pt x="482631" y="2155972"/>
                    <a:pt x="0" y="1673341"/>
                    <a:pt x="0" y="1077986"/>
                  </a:cubicBezTo>
                  <a:cubicBezTo>
                    <a:pt x="0" y="482631"/>
                    <a:pt x="482631" y="0"/>
                    <a:pt x="1077986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64628" y="2917581"/>
              <a:ext cx="2502490" cy="3762115"/>
            </a:xfrm>
            <a:custGeom>
              <a:avLst/>
              <a:gdLst>
                <a:gd name="connsiteX0" fmla="*/ 0 w 2502490"/>
                <a:gd name="connsiteY0" fmla="*/ 0 h 3762115"/>
                <a:gd name="connsiteX1" fmla="*/ 2502490 w 2502490"/>
                <a:gd name="connsiteY1" fmla="*/ 0 h 3762115"/>
                <a:gd name="connsiteX2" fmla="*/ 2502490 w 2502490"/>
                <a:gd name="connsiteY2" fmla="*/ 3762115 h 3762115"/>
                <a:gd name="connsiteX3" fmla="*/ 1838730 w 2502490"/>
                <a:gd name="connsiteY3" fmla="*/ 3762115 h 3762115"/>
                <a:gd name="connsiteX4" fmla="*/ 2140429 w 2502490"/>
                <a:gd name="connsiteY4" fmla="*/ 3719355 h 3762115"/>
                <a:gd name="connsiteX5" fmla="*/ 2218304 w 2502490"/>
                <a:gd name="connsiteY5" fmla="*/ 3588726 h 3762115"/>
                <a:gd name="connsiteX6" fmla="*/ 2228352 w 2502490"/>
                <a:gd name="connsiteY6" fmla="*/ 3151623 h 3762115"/>
                <a:gd name="connsiteX7" fmla="*/ 2027385 w 2502490"/>
                <a:gd name="connsiteY7" fmla="*/ 2930559 h 3762115"/>
                <a:gd name="connsiteX8" fmla="*/ 1984680 w 2502490"/>
                <a:gd name="connsiteY8" fmla="*/ 2963216 h 3762115"/>
                <a:gd name="connsiteX9" fmla="*/ 1904293 w 2502490"/>
                <a:gd name="connsiteY9" fmla="*/ 3008434 h 3762115"/>
                <a:gd name="connsiteX10" fmla="*/ 1793761 w 2502490"/>
                <a:gd name="connsiteY10" fmla="*/ 3053652 h 3762115"/>
                <a:gd name="connsiteX11" fmla="*/ 1708350 w 2502490"/>
                <a:gd name="connsiteY11" fmla="*/ 3096357 h 3762115"/>
                <a:gd name="connsiteX12" fmla="*/ 1650572 w 2502490"/>
                <a:gd name="connsiteY12" fmla="*/ 3113942 h 3762115"/>
                <a:gd name="connsiteX13" fmla="*/ 1514919 w 2502490"/>
                <a:gd name="connsiteY13" fmla="*/ 3141575 h 3762115"/>
                <a:gd name="connsiteX14" fmla="*/ 1439557 w 2502490"/>
                <a:gd name="connsiteY14" fmla="*/ 3156647 h 3762115"/>
                <a:gd name="connsiteX15" fmla="*/ 1344097 w 2502490"/>
                <a:gd name="connsiteY15" fmla="*/ 3154135 h 3762115"/>
                <a:gd name="connsiteX16" fmla="*/ 1266223 w 2502490"/>
                <a:gd name="connsiteY16" fmla="*/ 3154135 h 3762115"/>
                <a:gd name="connsiteX17" fmla="*/ 1193372 w 2502490"/>
                <a:gd name="connsiteY17" fmla="*/ 3144087 h 3762115"/>
                <a:gd name="connsiteX18" fmla="*/ 1120521 w 2502490"/>
                <a:gd name="connsiteY18" fmla="*/ 3134038 h 3762115"/>
                <a:gd name="connsiteX19" fmla="*/ 1045159 w 2502490"/>
                <a:gd name="connsiteY19" fmla="*/ 3116454 h 3762115"/>
                <a:gd name="connsiteX20" fmla="*/ 982357 w 2502490"/>
                <a:gd name="connsiteY20" fmla="*/ 3088821 h 3762115"/>
                <a:gd name="connsiteX21" fmla="*/ 884385 w 2502490"/>
                <a:gd name="connsiteY21" fmla="*/ 3048627 h 3762115"/>
                <a:gd name="connsiteX22" fmla="*/ 796462 w 2502490"/>
                <a:gd name="connsiteY22" fmla="*/ 3013458 h 3762115"/>
                <a:gd name="connsiteX23" fmla="*/ 718587 w 2502490"/>
                <a:gd name="connsiteY23" fmla="*/ 2975777 h 3762115"/>
                <a:gd name="connsiteX24" fmla="*/ 655785 w 2502490"/>
                <a:gd name="connsiteY24" fmla="*/ 2928047 h 3762115"/>
                <a:gd name="connsiteX25" fmla="*/ 550277 w 2502490"/>
                <a:gd name="connsiteY25" fmla="*/ 2940608 h 3762115"/>
                <a:gd name="connsiteX26" fmla="*/ 414625 w 2502490"/>
                <a:gd name="connsiteY26" fmla="*/ 3056164 h 3762115"/>
                <a:gd name="connsiteX27" fmla="*/ 630664 w 2502490"/>
                <a:gd name="connsiteY27" fmla="*/ 3385247 h 3762115"/>
                <a:gd name="connsiteX28" fmla="*/ 791438 w 2502490"/>
                <a:gd name="connsiteY28" fmla="*/ 3518388 h 3762115"/>
                <a:gd name="connsiteX29" fmla="*/ 812530 w 2502490"/>
                <a:gd name="connsiteY29" fmla="*/ 3762115 h 3762115"/>
                <a:gd name="connsiteX30" fmla="*/ 0 w 2502490"/>
                <a:gd name="connsiteY30" fmla="*/ 3762115 h 376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2490" h="3762115">
                  <a:moveTo>
                    <a:pt x="0" y="0"/>
                  </a:moveTo>
                  <a:lnTo>
                    <a:pt x="2502490" y="0"/>
                  </a:lnTo>
                  <a:lnTo>
                    <a:pt x="2502490" y="3762115"/>
                  </a:lnTo>
                  <a:lnTo>
                    <a:pt x="1838730" y="3762115"/>
                  </a:lnTo>
                  <a:lnTo>
                    <a:pt x="2140429" y="3719355"/>
                  </a:lnTo>
                  <a:lnTo>
                    <a:pt x="2218304" y="3588726"/>
                  </a:lnTo>
                  <a:lnTo>
                    <a:pt x="2228352" y="3151623"/>
                  </a:lnTo>
                  <a:lnTo>
                    <a:pt x="2027385" y="2930559"/>
                  </a:lnTo>
                  <a:lnTo>
                    <a:pt x="1984680" y="2963216"/>
                  </a:lnTo>
                  <a:lnTo>
                    <a:pt x="1904293" y="3008434"/>
                  </a:lnTo>
                  <a:lnTo>
                    <a:pt x="1793761" y="3053652"/>
                  </a:lnTo>
                  <a:lnTo>
                    <a:pt x="1708350" y="3096357"/>
                  </a:lnTo>
                  <a:lnTo>
                    <a:pt x="1650572" y="3113942"/>
                  </a:lnTo>
                  <a:lnTo>
                    <a:pt x="1514919" y="3141575"/>
                  </a:lnTo>
                  <a:lnTo>
                    <a:pt x="1439557" y="3156647"/>
                  </a:lnTo>
                  <a:lnTo>
                    <a:pt x="1344097" y="3154135"/>
                  </a:lnTo>
                  <a:lnTo>
                    <a:pt x="1266223" y="3154135"/>
                  </a:lnTo>
                  <a:lnTo>
                    <a:pt x="1193372" y="3144087"/>
                  </a:lnTo>
                  <a:lnTo>
                    <a:pt x="1120521" y="3134038"/>
                  </a:lnTo>
                  <a:lnTo>
                    <a:pt x="1045159" y="3116454"/>
                  </a:lnTo>
                  <a:lnTo>
                    <a:pt x="982357" y="3088821"/>
                  </a:lnTo>
                  <a:lnTo>
                    <a:pt x="884385" y="3048627"/>
                  </a:lnTo>
                  <a:lnTo>
                    <a:pt x="796462" y="3013458"/>
                  </a:lnTo>
                  <a:lnTo>
                    <a:pt x="718587" y="2975777"/>
                  </a:lnTo>
                  <a:lnTo>
                    <a:pt x="655785" y="2928047"/>
                  </a:lnTo>
                  <a:lnTo>
                    <a:pt x="550277" y="2940608"/>
                  </a:lnTo>
                  <a:lnTo>
                    <a:pt x="414625" y="3056164"/>
                  </a:lnTo>
                  <a:lnTo>
                    <a:pt x="630664" y="3385247"/>
                  </a:lnTo>
                  <a:lnTo>
                    <a:pt x="791438" y="3518388"/>
                  </a:lnTo>
                  <a:lnTo>
                    <a:pt x="812530" y="3762115"/>
                  </a:lnTo>
                  <a:lnTo>
                    <a:pt x="0" y="3762115"/>
                  </a:lnTo>
                  <a:close/>
                </a:path>
              </a:pathLst>
            </a:custGeom>
          </p:spPr>
        </p:pic>
      </p:grpSp>
      <p:sp>
        <p:nvSpPr>
          <p:cNvPr id="16" name="Rounded Rectangle 15"/>
          <p:cNvSpPr/>
          <p:nvPr/>
        </p:nvSpPr>
        <p:spPr>
          <a:xfrm>
            <a:off x="1809994" y="4912990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606598" y="4702677"/>
            <a:ext cx="570521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7391698" y="5260944"/>
            <a:ext cx="892704" cy="235967"/>
          </a:xfrm>
          <a:prstGeom prst="roundRect">
            <a:avLst>
              <a:gd name="adj" fmla="val 38738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2014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922492" y="1674648"/>
            <a:ext cx="4736127" cy="1081346"/>
          </a:xfrm>
          <a:prstGeom prst="roundRect">
            <a:avLst>
              <a:gd name="adj" fmla="val 1277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Here are some more of my funky facts about special places in Antarctica.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85860" y="2878348"/>
            <a:ext cx="3109313" cy="1470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1155351" y="3748743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>
            <a:off x="4496671" y="2748338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260143" y="2546784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929856" y="4844263"/>
            <a:ext cx="516109" cy="493259"/>
          </a:xfrm>
          <a:prstGeom prst="roundRect">
            <a:avLst>
              <a:gd name="adj" fmla="val 2425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290555" y="4659041"/>
            <a:ext cx="775616" cy="493259"/>
          </a:xfrm>
          <a:prstGeom prst="roundRect">
            <a:avLst>
              <a:gd name="adj" fmla="val 24252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29" y="1232088"/>
            <a:ext cx="2298488" cy="50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Guess the Word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94681" y="1764118"/>
            <a:ext cx="5581389" cy="1115736"/>
            <a:chOff x="2748879" y="1951307"/>
            <a:chExt cx="5581389" cy="1115736"/>
          </a:xfrm>
        </p:grpSpPr>
        <p:sp>
          <p:nvSpPr>
            <p:cNvPr id="13" name="Freeform 12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tricked those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No </a:t>
              </a:r>
              <a:r>
                <a:rPr lang="en-GB" altLang="en-US" b="1" dirty="0" err="1">
                  <a:solidFill>
                    <a:schemeClr val="bg1">
                      <a:lumMod val="95000"/>
                    </a:schemeClr>
                  </a:solidFill>
                </a:rPr>
                <a:t>Jetters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!</a:t>
              </a:r>
              <a:b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taken away letters from this word.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5" y="1394306"/>
            <a:ext cx="3157979" cy="3345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41723" y="4364574"/>
            <a:ext cx="3109313" cy="1470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2466237" y="4965587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19" name="TextBox 18"/>
          <p:cNvSpPr txBox="1"/>
          <p:nvPr/>
        </p:nvSpPr>
        <p:spPr>
          <a:xfrm>
            <a:off x="3537516" y="3511720"/>
            <a:ext cx="4917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rgbClr val="01407D"/>
                </a:solidFill>
              </a:rPr>
              <a:t>C_n_i_e_t</a:t>
            </a:r>
            <a:endParaRPr lang="en-GB" sz="8000" dirty="0">
              <a:solidFill>
                <a:srgbClr val="01407D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55851" y="2763519"/>
            <a:ext cx="3870717" cy="637563"/>
          </a:xfrm>
          <a:prstGeom prst="roundRect">
            <a:avLst>
              <a:gd name="adj" fmla="val 50000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01407D"/>
                </a:solidFill>
              </a:rPr>
              <a:t>I’m sure you won’t be able to guess what it is!</a:t>
            </a:r>
            <a:endParaRPr lang="en-GB" dirty="0">
              <a:solidFill>
                <a:srgbClr val="014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1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979" b="18807"/>
          <a:stretch>
            <a:fillRect/>
          </a:stretch>
        </p:blipFill>
        <p:spPr>
          <a:xfrm>
            <a:off x="451512" y="1640941"/>
            <a:ext cx="8225762" cy="4755098"/>
          </a:xfrm>
          <a:custGeom>
            <a:avLst/>
            <a:gdLst>
              <a:gd name="connsiteX0" fmla="*/ 0 w 8225762"/>
              <a:gd name="connsiteY0" fmla="*/ 0 h 4755098"/>
              <a:gd name="connsiteX1" fmla="*/ 8225762 w 8225762"/>
              <a:gd name="connsiteY1" fmla="*/ 0 h 4755098"/>
              <a:gd name="connsiteX2" fmla="*/ 8225762 w 8225762"/>
              <a:gd name="connsiteY2" fmla="*/ 4596738 h 4755098"/>
              <a:gd name="connsiteX3" fmla="*/ 8067402 w 8225762"/>
              <a:gd name="connsiteY3" fmla="*/ 4755098 h 4755098"/>
              <a:gd name="connsiteX4" fmla="*/ 158360 w 8225762"/>
              <a:gd name="connsiteY4" fmla="*/ 4755098 h 4755098"/>
              <a:gd name="connsiteX5" fmla="*/ 0 w 8225762"/>
              <a:gd name="connsiteY5" fmla="*/ 4596738 h 475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5762" h="4755098">
                <a:moveTo>
                  <a:pt x="0" y="0"/>
                </a:moveTo>
                <a:lnTo>
                  <a:pt x="8225762" y="0"/>
                </a:lnTo>
                <a:lnTo>
                  <a:pt x="8225762" y="4596738"/>
                </a:lnTo>
                <a:cubicBezTo>
                  <a:pt x="8225762" y="4684198"/>
                  <a:pt x="8154862" y="4755098"/>
                  <a:pt x="8067402" y="4755098"/>
                </a:cubicBezTo>
                <a:lnTo>
                  <a:pt x="158360" y="4755098"/>
                </a:lnTo>
                <a:cubicBezTo>
                  <a:pt x="70900" y="4755098"/>
                  <a:pt x="0" y="4684198"/>
                  <a:pt x="0" y="4596738"/>
                </a:cubicBezTo>
                <a:close/>
              </a:path>
            </a:pathLst>
          </a:custGeom>
        </p:spPr>
      </p:pic>
      <p:sp>
        <p:nvSpPr>
          <p:cNvPr id="34" name="Rounded Rectangle 33"/>
          <p:cNvSpPr/>
          <p:nvPr/>
        </p:nvSpPr>
        <p:spPr>
          <a:xfrm rot="10800000">
            <a:off x="451511" y="417934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2451382" y="1465670"/>
            <a:ext cx="5837205" cy="1140977"/>
            <a:chOff x="2748879" y="1951307"/>
            <a:chExt cx="5563399" cy="1115736"/>
          </a:xfrm>
        </p:grpSpPr>
        <p:sp>
          <p:nvSpPr>
            <p:cNvPr id="26" name="Freeform 25"/>
            <p:cNvSpPr/>
            <p:nvPr/>
          </p:nvSpPr>
          <p:spPr>
            <a:xfrm>
              <a:off x="3825379" y="1951307"/>
              <a:ext cx="4486899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/>
                <a:t>This is Port Lockroy base. It is a museum full of interesting things from Antarctica. </a:t>
              </a:r>
              <a:r>
                <a:rPr lang="en-GB" altLang="en-US" dirty="0">
                  <a:solidFill>
                    <a:srgbClr val="92D2F1"/>
                  </a:solidFill>
                </a:rPr>
                <a:t>Tourists can even send a postcard from it!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48879" y="1951307"/>
              <a:ext cx="1076501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Port Lockroy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586707" y="1368283"/>
            <a:ext cx="2610301" cy="2610301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18" name="Rounded Rectangle 17"/>
          <p:cNvSpPr/>
          <p:nvPr/>
        </p:nvSpPr>
        <p:spPr>
          <a:xfrm>
            <a:off x="7461909" y="2538420"/>
            <a:ext cx="892704" cy="235967"/>
          </a:xfrm>
          <a:prstGeom prst="roundRect">
            <a:avLst>
              <a:gd name="adj" fmla="val 3873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4"/>
              </a:rPr>
              <a:t>penguin post office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5"/>
              </a:rPr>
              <a:t>Christopher Michel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6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984" y="683029"/>
            <a:ext cx="2672978" cy="4042834"/>
          </a:xfrm>
          <a:custGeom>
            <a:avLst/>
            <a:gdLst>
              <a:gd name="connsiteX0" fmla="*/ 2672978 w 2672978"/>
              <a:gd name="connsiteY0" fmla="*/ 3664355 h 4042834"/>
              <a:gd name="connsiteX1" fmla="*/ 2672978 w 2672978"/>
              <a:gd name="connsiteY1" fmla="*/ 4042834 h 4042834"/>
              <a:gd name="connsiteX2" fmla="*/ 1051416 w 2672978"/>
              <a:gd name="connsiteY2" fmla="*/ 4042834 h 4042834"/>
              <a:gd name="connsiteX3" fmla="*/ 1652416 w 2672978"/>
              <a:gd name="connsiteY3" fmla="*/ 3921922 h 4042834"/>
              <a:gd name="connsiteX4" fmla="*/ 2509151 w 2672978"/>
              <a:gd name="connsiteY4" fmla="*/ 3794236 h 4042834"/>
              <a:gd name="connsiteX5" fmla="*/ 0 w 2672978"/>
              <a:gd name="connsiteY5" fmla="*/ 0 h 4042834"/>
              <a:gd name="connsiteX6" fmla="*/ 2672978 w 2672978"/>
              <a:gd name="connsiteY6" fmla="*/ 0 h 4042834"/>
              <a:gd name="connsiteX7" fmla="*/ 2672978 w 2672978"/>
              <a:gd name="connsiteY7" fmla="*/ 2805500 h 4042834"/>
              <a:gd name="connsiteX8" fmla="*/ 2463843 w 2672978"/>
              <a:gd name="connsiteY8" fmla="*/ 2752149 h 4042834"/>
              <a:gd name="connsiteX9" fmla="*/ 2245540 w 2672978"/>
              <a:gd name="connsiteY9" fmla="*/ 2715079 h 4042834"/>
              <a:gd name="connsiteX10" fmla="*/ 2172852 w 2672978"/>
              <a:gd name="connsiteY10" fmla="*/ 2827629 h 4042834"/>
              <a:gd name="connsiteX11" fmla="*/ 2142567 w 2672978"/>
              <a:gd name="connsiteY11" fmla="*/ 2785101 h 4042834"/>
              <a:gd name="connsiteX12" fmla="*/ 2134329 w 2672978"/>
              <a:gd name="connsiteY12" fmla="*/ 2797458 h 4042834"/>
              <a:gd name="connsiteX13" fmla="*/ 2072546 w 2672978"/>
              <a:gd name="connsiteY13" fmla="*/ 2871598 h 4042834"/>
              <a:gd name="connsiteX14" fmla="*/ 1990167 w 2672978"/>
              <a:gd name="connsiteY14" fmla="*/ 2962214 h 4042834"/>
              <a:gd name="connsiteX15" fmla="*/ 1887194 w 2672978"/>
              <a:gd name="connsiteY15" fmla="*/ 3044593 h 4042834"/>
              <a:gd name="connsiteX16" fmla="*/ 1775983 w 2672978"/>
              <a:gd name="connsiteY16" fmla="*/ 3114614 h 4042834"/>
              <a:gd name="connsiteX17" fmla="*/ 1656535 w 2672978"/>
              <a:gd name="connsiteY17" fmla="*/ 3184636 h 4042834"/>
              <a:gd name="connsiteX18" fmla="*/ 1528848 w 2672978"/>
              <a:gd name="connsiteY18" fmla="*/ 3225825 h 4042834"/>
              <a:gd name="connsiteX19" fmla="*/ 1380567 w 2672978"/>
              <a:gd name="connsiteY19" fmla="*/ 3267014 h 4042834"/>
              <a:gd name="connsiteX20" fmla="*/ 1240524 w 2672978"/>
              <a:gd name="connsiteY20" fmla="*/ 3299966 h 4042834"/>
              <a:gd name="connsiteX21" fmla="*/ 1096362 w 2672978"/>
              <a:gd name="connsiteY21" fmla="*/ 3308204 h 4042834"/>
              <a:gd name="connsiteX22" fmla="*/ 948081 w 2672978"/>
              <a:gd name="connsiteY22" fmla="*/ 3304085 h 4042834"/>
              <a:gd name="connsiteX23" fmla="*/ 828632 w 2672978"/>
              <a:gd name="connsiteY23" fmla="*/ 3279371 h 4042834"/>
              <a:gd name="connsiteX24" fmla="*/ 721540 w 2672978"/>
              <a:gd name="connsiteY24" fmla="*/ 3250539 h 4042834"/>
              <a:gd name="connsiteX25" fmla="*/ 614448 w 2672978"/>
              <a:gd name="connsiteY25" fmla="*/ 3209350 h 4042834"/>
              <a:gd name="connsiteX26" fmla="*/ 609289 w 2672978"/>
              <a:gd name="connsiteY26" fmla="*/ 3225565 h 4042834"/>
              <a:gd name="connsiteX27" fmla="*/ 560902 w 2672978"/>
              <a:gd name="connsiteY27" fmla="*/ 3213468 h 4042834"/>
              <a:gd name="connsiteX28" fmla="*/ 103702 w 2672978"/>
              <a:gd name="connsiteY28" fmla="*/ 3629479 h 4042834"/>
              <a:gd name="connsiteX29" fmla="*/ 247865 w 2672978"/>
              <a:gd name="connsiteY29" fmla="*/ 3991944 h 4042834"/>
              <a:gd name="connsiteX30" fmla="*/ 631497 w 2672978"/>
              <a:gd name="connsiteY30" fmla="*/ 4042834 h 4042834"/>
              <a:gd name="connsiteX31" fmla="*/ 0 w 2672978"/>
              <a:gd name="connsiteY31" fmla="*/ 4042834 h 404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72978" h="4042834">
                <a:moveTo>
                  <a:pt x="2672978" y="3664355"/>
                </a:moveTo>
                <a:lnTo>
                  <a:pt x="2672978" y="4042834"/>
                </a:lnTo>
                <a:lnTo>
                  <a:pt x="1051416" y="4042834"/>
                </a:lnTo>
                <a:lnTo>
                  <a:pt x="1652416" y="3921922"/>
                </a:lnTo>
                <a:lnTo>
                  <a:pt x="2509151" y="3794236"/>
                </a:lnTo>
                <a:close/>
                <a:moveTo>
                  <a:pt x="0" y="0"/>
                </a:moveTo>
                <a:lnTo>
                  <a:pt x="2672978" y="0"/>
                </a:lnTo>
                <a:lnTo>
                  <a:pt x="2672978" y="2805500"/>
                </a:lnTo>
                <a:lnTo>
                  <a:pt x="2463843" y="2752149"/>
                </a:lnTo>
                <a:lnTo>
                  <a:pt x="2245540" y="2715079"/>
                </a:lnTo>
                <a:lnTo>
                  <a:pt x="2172852" y="2827629"/>
                </a:lnTo>
                <a:lnTo>
                  <a:pt x="2142567" y="2785101"/>
                </a:lnTo>
                <a:lnTo>
                  <a:pt x="2134329" y="2797458"/>
                </a:lnTo>
                <a:lnTo>
                  <a:pt x="2072546" y="2871598"/>
                </a:lnTo>
                <a:lnTo>
                  <a:pt x="1990167" y="2962214"/>
                </a:lnTo>
                <a:lnTo>
                  <a:pt x="1887194" y="3044593"/>
                </a:lnTo>
                <a:lnTo>
                  <a:pt x="1775983" y="3114614"/>
                </a:lnTo>
                <a:lnTo>
                  <a:pt x="1656535" y="3184636"/>
                </a:lnTo>
                <a:lnTo>
                  <a:pt x="1528848" y="3225825"/>
                </a:lnTo>
                <a:lnTo>
                  <a:pt x="1380567" y="3267014"/>
                </a:lnTo>
                <a:lnTo>
                  <a:pt x="1240524" y="3299966"/>
                </a:lnTo>
                <a:lnTo>
                  <a:pt x="1096362" y="3308204"/>
                </a:lnTo>
                <a:lnTo>
                  <a:pt x="948081" y="3304085"/>
                </a:lnTo>
                <a:lnTo>
                  <a:pt x="828632" y="3279371"/>
                </a:lnTo>
                <a:lnTo>
                  <a:pt x="721540" y="3250539"/>
                </a:lnTo>
                <a:lnTo>
                  <a:pt x="614448" y="3209350"/>
                </a:lnTo>
                <a:lnTo>
                  <a:pt x="609289" y="3225565"/>
                </a:lnTo>
                <a:lnTo>
                  <a:pt x="560902" y="3213468"/>
                </a:lnTo>
                <a:lnTo>
                  <a:pt x="103702" y="3629479"/>
                </a:lnTo>
                <a:lnTo>
                  <a:pt x="247865" y="3991944"/>
                </a:lnTo>
                <a:lnTo>
                  <a:pt x="631497" y="4042834"/>
                </a:lnTo>
                <a:lnTo>
                  <a:pt x="0" y="4042834"/>
                </a:lnTo>
                <a:close/>
              </a:path>
            </a:pathLst>
          </a:custGeom>
        </p:spPr>
      </p:pic>
      <p:sp>
        <p:nvSpPr>
          <p:cNvPr id="16" name="Rounded Rectangle 15"/>
          <p:cNvSpPr/>
          <p:nvPr/>
        </p:nvSpPr>
        <p:spPr>
          <a:xfrm>
            <a:off x="1473983" y="3938524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270587" y="3728211"/>
            <a:ext cx="570521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63753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r="1726" b="23844"/>
          <a:stretch>
            <a:fillRect/>
          </a:stretch>
        </p:blipFill>
        <p:spPr>
          <a:xfrm>
            <a:off x="457199" y="1533146"/>
            <a:ext cx="8220075" cy="4862892"/>
          </a:xfrm>
          <a:custGeom>
            <a:avLst/>
            <a:gdLst>
              <a:gd name="connsiteX0" fmla="*/ 0 w 8220075"/>
              <a:gd name="connsiteY0" fmla="*/ 0 h 4862892"/>
              <a:gd name="connsiteX1" fmla="*/ 8220075 w 8220075"/>
              <a:gd name="connsiteY1" fmla="*/ 0 h 4862892"/>
              <a:gd name="connsiteX2" fmla="*/ 8220075 w 8220075"/>
              <a:gd name="connsiteY2" fmla="*/ 4705068 h 4862892"/>
              <a:gd name="connsiteX3" fmla="*/ 8062251 w 8220075"/>
              <a:gd name="connsiteY3" fmla="*/ 4862892 h 4862892"/>
              <a:gd name="connsiteX4" fmla="*/ 157824 w 8220075"/>
              <a:gd name="connsiteY4" fmla="*/ 4862892 h 4862892"/>
              <a:gd name="connsiteX5" fmla="*/ 0 w 8220075"/>
              <a:gd name="connsiteY5" fmla="*/ 4705068 h 486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4862892">
                <a:moveTo>
                  <a:pt x="0" y="0"/>
                </a:moveTo>
                <a:lnTo>
                  <a:pt x="8220075" y="0"/>
                </a:lnTo>
                <a:lnTo>
                  <a:pt x="8220075" y="4705068"/>
                </a:lnTo>
                <a:cubicBezTo>
                  <a:pt x="8220075" y="4792232"/>
                  <a:pt x="8149415" y="4862892"/>
                  <a:pt x="8062251" y="4862892"/>
                </a:cubicBezTo>
                <a:lnTo>
                  <a:pt x="157824" y="4862892"/>
                </a:lnTo>
                <a:cubicBezTo>
                  <a:pt x="70660" y="4862892"/>
                  <a:pt x="0" y="4792232"/>
                  <a:pt x="0" y="4705068"/>
                </a:cubicBezTo>
                <a:close/>
              </a:path>
            </a:pathLst>
          </a:custGeom>
        </p:spPr>
      </p:pic>
      <p:sp>
        <p:nvSpPr>
          <p:cNvPr id="34" name="Rounded Rectangle 33"/>
          <p:cNvSpPr/>
          <p:nvPr/>
        </p:nvSpPr>
        <p:spPr>
          <a:xfrm rot="10800000">
            <a:off x="451511" y="417934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Mount Erebus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3"/>
              </a:rPr>
              <a:t>Mount Erebus - from the sea ice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4"/>
              </a:rPr>
              <a:t>Alan Light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5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73066" y="1956741"/>
            <a:ext cx="5581389" cy="1167249"/>
            <a:chOff x="1275276" y="4631819"/>
            <a:chExt cx="5581389" cy="935224"/>
          </a:xfrm>
        </p:grpSpPr>
        <p:grpSp>
          <p:nvGrpSpPr>
            <p:cNvPr id="22" name="Group 21"/>
            <p:cNvGrpSpPr/>
            <p:nvPr/>
          </p:nvGrpSpPr>
          <p:grpSpPr>
            <a:xfrm rot="10800000">
              <a:off x="1275276" y="4631819"/>
              <a:ext cx="5581389" cy="935224"/>
              <a:chOff x="2748879" y="1951307"/>
              <a:chExt cx="5581389" cy="1115737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748879" y="1951308"/>
                <a:ext cx="1237625" cy="1115736"/>
              </a:xfrm>
              <a:prstGeom prst="rect">
                <a:avLst/>
              </a:pr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547210" y="4745088"/>
              <a:ext cx="4728754" cy="73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altLang="en-US" dirty="0">
                  <a:solidFill>
                    <a:schemeClr val="bg1"/>
                  </a:solidFill>
                </a:rPr>
                <a:t>This is Mount Erebus. It is an active volcano, which means that it can still erupt.</a:t>
              </a:r>
            </a:p>
            <a:p>
              <a:pPr algn="just"/>
              <a:r>
                <a:rPr lang="en-GB" altLang="en-US" b="1" dirty="0">
                  <a:solidFill>
                    <a:schemeClr val="bg1"/>
                  </a:solidFill>
                </a:rPr>
                <a:t>Mount Erebus last erupted in 2011.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5797125" y="1645847"/>
            <a:ext cx="2610301" cy="2610301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18" name="Rounded Rectangle 17"/>
          <p:cNvSpPr/>
          <p:nvPr/>
        </p:nvSpPr>
        <p:spPr>
          <a:xfrm>
            <a:off x="1109495" y="3044831"/>
            <a:ext cx="892704" cy="235967"/>
          </a:xfrm>
          <a:prstGeom prst="roundRect">
            <a:avLst>
              <a:gd name="adj" fmla="val 3873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9968" y="1063063"/>
            <a:ext cx="2768102" cy="4339661"/>
          </a:xfrm>
          <a:custGeom>
            <a:avLst/>
            <a:gdLst>
              <a:gd name="connsiteX0" fmla="*/ 2768102 w 2768102"/>
              <a:gd name="connsiteY0" fmla="*/ 4258948 h 4339661"/>
              <a:gd name="connsiteX1" fmla="*/ 2768102 w 2768102"/>
              <a:gd name="connsiteY1" fmla="*/ 4339661 h 4339661"/>
              <a:gd name="connsiteX2" fmla="*/ 2649361 w 2768102"/>
              <a:gd name="connsiteY2" fmla="*/ 4339661 h 4339661"/>
              <a:gd name="connsiteX3" fmla="*/ 2746554 w 2768102"/>
              <a:gd name="connsiteY3" fmla="*/ 4327238 h 4339661"/>
              <a:gd name="connsiteX4" fmla="*/ 0 w 2768102"/>
              <a:gd name="connsiteY4" fmla="*/ 0 h 4339661"/>
              <a:gd name="connsiteX5" fmla="*/ 2768102 w 2768102"/>
              <a:gd name="connsiteY5" fmla="*/ 0 h 4339661"/>
              <a:gd name="connsiteX6" fmla="*/ 2768102 w 2768102"/>
              <a:gd name="connsiteY6" fmla="*/ 3207661 h 4339661"/>
              <a:gd name="connsiteX7" fmla="*/ 2714521 w 2768102"/>
              <a:gd name="connsiteY7" fmla="*/ 3130364 h 4339661"/>
              <a:gd name="connsiteX8" fmla="*/ 2452432 w 2768102"/>
              <a:gd name="connsiteY8" fmla="*/ 3010968 h 4339661"/>
              <a:gd name="connsiteX9" fmla="*/ 2405281 w 2768102"/>
              <a:gd name="connsiteY9" fmla="*/ 3038473 h 4339661"/>
              <a:gd name="connsiteX10" fmla="*/ 2402926 w 2768102"/>
              <a:gd name="connsiteY10" fmla="*/ 3034264 h 4339661"/>
              <a:gd name="connsiteX11" fmla="*/ 2330124 w 2768102"/>
              <a:gd name="connsiteY11" fmla="*/ 3077946 h 4339661"/>
              <a:gd name="connsiteX12" fmla="*/ 2236936 w 2768102"/>
              <a:gd name="connsiteY12" fmla="*/ 3109979 h 4339661"/>
              <a:gd name="connsiteX13" fmla="*/ 2135013 w 2768102"/>
              <a:gd name="connsiteY13" fmla="*/ 3144924 h 4339661"/>
              <a:gd name="connsiteX14" fmla="*/ 2036001 w 2768102"/>
              <a:gd name="connsiteY14" fmla="*/ 3171133 h 4339661"/>
              <a:gd name="connsiteX15" fmla="*/ 1910781 w 2768102"/>
              <a:gd name="connsiteY15" fmla="*/ 3191518 h 4339661"/>
              <a:gd name="connsiteX16" fmla="*/ 1808857 w 2768102"/>
              <a:gd name="connsiteY16" fmla="*/ 3200254 h 4339661"/>
              <a:gd name="connsiteX17" fmla="*/ 1704022 w 2768102"/>
              <a:gd name="connsiteY17" fmla="*/ 3197342 h 4339661"/>
              <a:gd name="connsiteX18" fmla="*/ 1610835 w 2768102"/>
              <a:gd name="connsiteY18" fmla="*/ 3188606 h 4339661"/>
              <a:gd name="connsiteX19" fmla="*/ 1500175 w 2768102"/>
              <a:gd name="connsiteY19" fmla="*/ 3171133 h 4339661"/>
              <a:gd name="connsiteX20" fmla="*/ 1415724 w 2768102"/>
              <a:gd name="connsiteY20" fmla="*/ 3147836 h 4339661"/>
              <a:gd name="connsiteX21" fmla="*/ 1331273 w 2768102"/>
              <a:gd name="connsiteY21" fmla="*/ 3112891 h 4339661"/>
              <a:gd name="connsiteX22" fmla="*/ 1249734 w 2768102"/>
              <a:gd name="connsiteY22" fmla="*/ 3083770 h 4339661"/>
              <a:gd name="connsiteX23" fmla="*/ 1179843 w 2768102"/>
              <a:gd name="connsiteY23" fmla="*/ 3045913 h 4339661"/>
              <a:gd name="connsiteX24" fmla="*/ 1109953 w 2768102"/>
              <a:gd name="connsiteY24" fmla="*/ 3013880 h 4339661"/>
              <a:gd name="connsiteX25" fmla="*/ 1045887 w 2768102"/>
              <a:gd name="connsiteY25" fmla="*/ 2964374 h 4339661"/>
              <a:gd name="connsiteX26" fmla="*/ 1048799 w 2768102"/>
              <a:gd name="connsiteY26" fmla="*/ 3092506 h 4339661"/>
              <a:gd name="connsiteX27" fmla="*/ 1071834 w 2768102"/>
              <a:gd name="connsiteY27" fmla="*/ 3245113 h 4339661"/>
              <a:gd name="connsiteX28" fmla="*/ 1066271 w 2768102"/>
              <a:gd name="connsiteY28" fmla="*/ 3243936 h 4339661"/>
              <a:gd name="connsiteX29" fmla="*/ 620720 w 2768102"/>
              <a:gd name="connsiteY29" fmla="*/ 3776850 h 4339661"/>
              <a:gd name="connsiteX30" fmla="*/ 740116 w 2768102"/>
              <a:gd name="connsiteY30" fmla="*/ 4315589 h 4339661"/>
              <a:gd name="connsiteX31" fmla="*/ 925034 w 2768102"/>
              <a:gd name="connsiteY31" fmla="*/ 4339661 h 4339661"/>
              <a:gd name="connsiteX32" fmla="*/ 0 w 2768102"/>
              <a:gd name="connsiteY32" fmla="*/ 4339661 h 433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768102" h="4339661">
                <a:moveTo>
                  <a:pt x="2768102" y="4258948"/>
                </a:moveTo>
                <a:lnTo>
                  <a:pt x="2768102" y="4339661"/>
                </a:lnTo>
                <a:lnTo>
                  <a:pt x="2649361" y="4339661"/>
                </a:lnTo>
                <a:lnTo>
                  <a:pt x="2746554" y="4327238"/>
                </a:lnTo>
                <a:close/>
                <a:moveTo>
                  <a:pt x="0" y="0"/>
                </a:moveTo>
                <a:lnTo>
                  <a:pt x="2768102" y="0"/>
                </a:lnTo>
                <a:lnTo>
                  <a:pt x="2768102" y="3207661"/>
                </a:lnTo>
                <a:lnTo>
                  <a:pt x="2714521" y="3130364"/>
                </a:lnTo>
                <a:lnTo>
                  <a:pt x="2452432" y="3010968"/>
                </a:lnTo>
                <a:lnTo>
                  <a:pt x="2405281" y="3038473"/>
                </a:lnTo>
                <a:lnTo>
                  <a:pt x="2402926" y="3034264"/>
                </a:lnTo>
                <a:lnTo>
                  <a:pt x="2330124" y="3077946"/>
                </a:lnTo>
                <a:lnTo>
                  <a:pt x="2236936" y="3109979"/>
                </a:lnTo>
                <a:lnTo>
                  <a:pt x="2135013" y="3144924"/>
                </a:lnTo>
                <a:lnTo>
                  <a:pt x="2036001" y="3171133"/>
                </a:lnTo>
                <a:lnTo>
                  <a:pt x="1910781" y="3191518"/>
                </a:lnTo>
                <a:lnTo>
                  <a:pt x="1808857" y="3200254"/>
                </a:lnTo>
                <a:lnTo>
                  <a:pt x="1704022" y="3197342"/>
                </a:lnTo>
                <a:lnTo>
                  <a:pt x="1610835" y="3188606"/>
                </a:lnTo>
                <a:lnTo>
                  <a:pt x="1500175" y="3171133"/>
                </a:lnTo>
                <a:lnTo>
                  <a:pt x="1415724" y="3147836"/>
                </a:lnTo>
                <a:lnTo>
                  <a:pt x="1331273" y="3112891"/>
                </a:lnTo>
                <a:lnTo>
                  <a:pt x="1249734" y="3083770"/>
                </a:lnTo>
                <a:lnTo>
                  <a:pt x="1179843" y="3045913"/>
                </a:lnTo>
                <a:lnTo>
                  <a:pt x="1109953" y="3013880"/>
                </a:lnTo>
                <a:lnTo>
                  <a:pt x="1045887" y="2964374"/>
                </a:lnTo>
                <a:cubicBezTo>
                  <a:pt x="1046858" y="3007085"/>
                  <a:pt x="1047828" y="3049795"/>
                  <a:pt x="1048799" y="3092506"/>
                </a:cubicBezTo>
                <a:lnTo>
                  <a:pt x="1071834" y="3245113"/>
                </a:lnTo>
                <a:lnTo>
                  <a:pt x="1066271" y="3243936"/>
                </a:lnTo>
                <a:lnTo>
                  <a:pt x="620720" y="3776850"/>
                </a:lnTo>
                <a:lnTo>
                  <a:pt x="740116" y="4315589"/>
                </a:lnTo>
                <a:lnTo>
                  <a:pt x="925034" y="4339661"/>
                </a:lnTo>
                <a:lnTo>
                  <a:pt x="0" y="4339661"/>
                </a:lnTo>
                <a:close/>
              </a:path>
            </a:pathLst>
          </a:custGeom>
        </p:spPr>
      </p:pic>
      <p:sp>
        <p:nvSpPr>
          <p:cNvPr id="16" name="Rounded Rectangle 15"/>
          <p:cNvSpPr/>
          <p:nvPr/>
        </p:nvSpPr>
        <p:spPr>
          <a:xfrm>
            <a:off x="7703872" y="2281150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579210" y="2013351"/>
            <a:ext cx="570521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318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r="2662" b="14958"/>
          <a:stretch>
            <a:fillRect/>
          </a:stretch>
        </p:blipFill>
        <p:spPr>
          <a:xfrm>
            <a:off x="457199" y="1473202"/>
            <a:ext cx="8220075" cy="4922837"/>
          </a:xfrm>
          <a:custGeom>
            <a:avLst/>
            <a:gdLst>
              <a:gd name="connsiteX0" fmla="*/ 0 w 8220075"/>
              <a:gd name="connsiteY0" fmla="*/ 0 h 4922837"/>
              <a:gd name="connsiteX1" fmla="*/ 8220075 w 8220075"/>
              <a:gd name="connsiteY1" fmla="*/ 0 h 4922837"/>
              <a:gd name="connsiteX2" fmla="*/ 8220075 w 8220075"/>
              <a:gd name="connsiteY2" fmla="*/ 4765013 h 4922837"/>
              <a:gd name="connsiteX3" fmla="*/ 8062251 w 8220075"/>
              <a:gd name="connsiteY3" fmla="*/ 4922837 h 4922837"/>
              <a:gd name="connsiteX4" fmla="*/ 157824 w 8220075"/>
              <a:gd name="connsiteY4" fmla="*/ 4922837 h 4922837"/>
              <a:gd name="connsiteX5" fmla="*/ 0 w 8220075"/>
              <a:gd name="connsiteY5" fmla="*/ 4765013 h 492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4922837">
                <a:moveTo>
                  <a:pt x="0" y="0"/>
                </a:moveTo>
                <a:lnTo>
                  <a:pt x="8220075" y="0"/>
                </a:lnTo>
                <a:lnTo>
                  <a:pt x="8220075" y="4765013"/>
                </a:lnTo>
                <a:cubicBezTo>
                  <a:pt x="8220075" y="4852177"/>
                  <a:pt x="8149415" y="4922837"/>
                  <a:pt x="8062251" y="4922837"/>
                </a:cubicBezTo>
                <a:lnTo>
                  <a:pt x="157824" y="4922837"/>
                </a:lnTo>
                <a:cubicBezTo>
                  <a:pt x="70660" y="4922837"/>
                  <a:pt x="0" y="4852177"/>
                  <a:pt x="0" y="4765013"/>
                </a:cubicBezTo>
                <a:close/>
              </a:path>
            </a:pathLst>
          </a:custGeom>
        </p:spPr>
      </p:pic>
      <p:sp>
        <p:nvSpPr>
          <p:cNvPr id="34" name="Rounded Rectangle 33"/>
          <p:cNvSpPr/>
          <p:nvPr/>
        </p:nvSpPr>
        <p:spPr>
          <a:xfrm rot="10800000">
            <a:off x="451511" y="417934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2451382" y="1465670"/>
            <a:ext cx="5837205" cy="1140977"/>
            <a:chOff x="2748879" y="1951307"/>
            <a:chExt cx="5563399" cy="1115736"/>
          </a:xfrm>
        </p:grpSpPr>
        <p:sp>
          <p:nvSpPr>
            <p:cNvPr id="26" name="Freeform 25"/>
            <p:cNvSpPr/>
            <p:nvPr/>
          </p:nvSpPr>
          <p:spPr>
            <a:xfrm>
              <a:off x="3825379" y="1951307"/>
              <a:ext cx="4486899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/>
                <a:t>There are research bases on Deception Island where scientists carry out experiments. Tourists also visit the island.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48879" y="1951307"/>
              <a:ext cx="1076501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Deception Island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586707" y="1368283"/>
            <a:ext cx="2610301" cy="2610301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18" name="Rounded Rectangle 17"/>
          <p:cNvSpPr/>
          <p:nvPr/>
        </p:nvSpPr>
        <p:spPr>
          <a:xfrm>
            <a:off x="7461909" y="2538420"/>
            <a:ext cx="892704" cy="235967"/>
          </a:xfrm>
          <a:prstGeom prst="roundRect">
            <a:avLst>
              <a:gd name="adj" fmla="val 3873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4"/>
              </a:rPr>
              <a:t>Deception Island </a:t>
            </a:r>
            <a:r>
              <a:rPr lang="en-GB" altLang="en-US" sz="500" b="1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4"/>
              </a:rPr>
              <a:t>Telefon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4"/>
              </a:rPr>
              <a:t> Bay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5"/>
              </a:rPr>
              <a:t>Gary </a:t>
            </a:r>
            <a:r>
              <a:rPr lang="en-GB" altLang="en-US" sz="500" dirty="0" err="1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5"/>
              </a:rPr>
              <a:t>Bembridge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6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984" y="683029"/>
            <a:ext cx="2672978" cy="4042834"/>
          </a:xfrm>
          <a:custGeom>
            <a:avLst/>
            <a:gdLst>
              <a:gd name="connsiteX0" fmla="*/ 2672978 w 2672978"/>
              <a:gd name="connsiteY0" fmla="*/ 3664355 h 4042834"/>
              <a:gd name="connsiteX1" fmla="*/ 2672978 w 2672978"/>
              <a:gd name="connsiteY1" fmla="*/ 4042834 h 4042834"/>
              <a:gd name="connsiteX2" fmla="*/ 1051416 w 2672978"/>
              <a:gd name="connsiteY2" fmla="*/ 4042834 h 4042834"/>
              <a:gd name="connsiteX3" fmla="*/ 1652416 w 2672978"/>
              <a:gd name="connsiteY3" fmla="*/ 3921922 h 4042834"/>
              <a:gd name="connsiteX4" fmla="*/ 2509151 w 2672978"/>
              <a:gd name="connsiteY4" fmla="*/ 3794236 h 4042834"/>
              <a:gd name="connsiteX5" fmla="*/ 0 w 2672978"/>
              <a:gd name="connsiteY5" fmla="*/ 0 h 4042834"/>
              <a:gd name="connsiteX6" fmla="*/ 2672978 w 2672978"/>
              <a:gd name="connsiteY6" fmla="*/ 0 h 4042834"/>
              <a:gd name="connsiteX7" fmla="*/ 2672978 w 2672978"/>
              <a:gd name="connsiteY7" fmla="*/ 2805500 h 4042834"/>
              <a:gd name="connsiteX8" fmla="*/ 2463843 w 2672978"/>
              <a:gd name="connsiteY8" fmla="*/ 2752149 h 4042834"/>
              <a:gd name="connsiteX9" fmla="*/ 2245540 w 2672978"/>
              <a:gd name="connsiteY9" fmla="*/ 2715079 h 4042834"/>
              <a:gd name="connsiteX10" fmla="*/ 2172852 w 2672978"/>
              <a:gd name="connsiteY10" fmla="*/ 2827629 h 4042834"/>
              <a:gd name="connsiteX11" fmla="*/ 2142567 w 2672978"/>
              <a:gd name="connsiteY11" fmla="*/ 2785101 h 4042834"/>
              <a:gd name="connsiteX12" fmla="*/ 2134329 w 2672978"/>
              <a:gd name="connsiteY12" fmla="*/ 2797458 h 4042834"/>
              <a:gd name="connsiteX13" fmla="*/ 2072546 w 2672978"/>
              <a:gd name="connsiteY13" fmla="*/ 2871598 h 4042834"/>
              <a:gd name="connsiteX14" fmla="*/ 1990167 w 2672978"/>
              <a:gd name="connsiteY14" fmla="*/ 2962214 h 4042834"/>
              <a:gd name="connsiteX15" fmla="*/ 1887194 w 2672978"/>
              <a:gd name="connsiteY15" fmla="*/ 3044593 h 4042834"/>
              <a:gd name="connsiteX16" fmla="*/ 1775983 w 2672978"/>
              <a:gd name="connsiteY16" fmla="*/ 3114614 h 4042834"/>
              <a:gd name="connsiteX17" fmla="*/ 1656535 w 2672978"/>
              <a:gd name="connsiteY17" fmla="*/ 3184636 h 4042834"/>
              <a:gd name="connsiteX18" fmla="*/ 1528848 w 2672978"/>
              <a:gd name="connsiteY18" fmla="*/ 3225825 h 4042834"/>
              <a:gd name="connsiteX19" fmla="*/ 1380567 w 2672978"/>
              <a:gd name="connsiteY19" fmla="*/ 3267014 h 4042834"/>
              <a:gd name="connsiteX20" fmla="*/ 1240524 w 2672978"/>
              <a:gd name="connsiteY20" fmla="*/ 3299966 h 4042834"/>
              <a:gd name="connsiteX21" fmla="*/ 1096362 w 2672978"/>
              <a:gd name="connsiteY21" fmla="*/ 3308204 h 4042834"/>
              <a:gd name="connsiteX22" fmla="*/ 948081 w 2672978"/>
              <a:gd name="connsiteY22" fmla="*/ 3304085 h 4042834"/>
              <a:gd name="connsiteX23" fmla="*/ 828632 w 2672978"/>
              <a:gd name="connsiteY23" fmla="*/ 3279371 h 4042834"/>
              <a:gd name="connsiteX24" fmla="*/ 721540 w 2672978"/>
              <a:gd name="connsiteY24" fmla="*/ 3250539 h 4042834"/>
              <a:gd name="connsiteX25" fmla="*/ 614448 w 2672978"/>
              <a:gd name="connsiteY25" fmla="*/ 3209350 h 4042834"/>
              <a:gd name="connsiteX26" fmla="*/ 609289 w 2672978"/>
              <a:gd name="connsiteY26" fmla="*/ 3225565 h 4042834"/>
              <a:gd name="connsiteX27" fmla="*/ 560902 w 2672978"/>
              <a:gd name="connsiteY27" fmla="*/ 3213468 h 4042834"/>
              <a:gd name="connsiteX28" fmla="*/ 103702 w 2672978"/>
              <a:gd name="connsiteY28" fmla="*/ 3629479 h 4042834"/>
              <a:gd name="connsiteX29" fmla="*/ 247865 w 2672978"/>
              <a:gd name="connsiteY29" fmla="*/ 3991944 h 4042834"/>
              <a:gd name="connsiteX30" fmla="*/ 631497 w 2672978"/>
              <a:gd name="connsiteY30" fmla="*/ 4042834 h 4042834"/>
              <a:gd name="connsiteX31" fmla="*/ 0 w 2672978"/>
              <a:gd name="connsiteY31" fmla="*/ 4042834 h 404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72978" h="4042834">
                <a:moveTo>
                  <a:pt x="2672978" y="3664355"/>
                </a:moveTo>
                <a:lnTo>
                  <a:pt x="2672978" y="4042834"/>
                </a:lnTo>
                <a:lnTo>
                  <a:pt x="1051416" y="4042834"/>
                </a:lnTo>
                <a:lnTo>
                  <a:pt x="1652416" y="3921922"/>
                </a:lnTo>
                <a:lnTo>
                  <a:pt x="2509151" y="3794236"/>
                </a:lnTo>
                <a:close/>
                <a:moveTo>
                  <a:pt x="0" y="0"/>
                </a:moveTo>
                <a:lnTo>
                  <a:pt x="2672978" y="0"/>
                </a:lnTo>
                <a:lnTo>
                  <a:pt x="2672978" y="2805500"/>
                </a:lnTo>
                <a:lnTo>
                  <a:pt x="2463843" y="2752149"/>
                </a:lnTo>
                <a:lnTo>
                  <a:pt x="2245540" y="2715079"/>
                </a:lnTo>
                <a:lnTo>
                  <a:pt x="2172852" y="2827629"/>
                </a:lnTo>
                <a:lnTo>
                  <a:pt x="2142567" y="2785101"/>
                </a:lnTo>
                <a:lnTo>
                  <a:pt x="2134329" y="2797458"/>
                </a:lnTo>
                <a:lnTo>
                  <a:pt x="2072546" y="2871598"/>
                </a:lnTo>
                <a:lnTo>
                  <a:pt x="1990167" y="2962214"/>
                </a:lnTo>
                <a:lnTo>
                  <a:pt x="1887194" y="3044593"/>
                </a:lnTo>
                <a:lnTo>
                  <a:pt x="1775983" y="3114614"/>
                </a:lnTo>
                <a:lnTo>
                  <a:pt x="1656535" y="3184636"/>
                </a:lnTo>
                <a:lnTo>
                  <a:pt x="1528848" y="3225825"/>
                </a:lnTo>
                <a:lnTo>
                  <a:pt x="1380567" y="3267014"/>
                </a:lnTo>
                <a:lnTo>
                  <a:pt x="1240524" y="3299966"/>
                </a:lnTo>
                <a:lnTo>
                  <a:pt x="1096362" y="3308204"/>
                </a:lnTo>
                <a:lnTo>
                  <a:pt x="948081" y="3304085"/>
                </a:lnTo>
                <a:lnTo>
                  <a:pt x="828632" y="3279371"/>
                </a:lnTo>
                <a:lnTo>
                  <a:pt x="721540" y="3250539"/>
                </a:lnTo>
                <a:lnTo>
                  <a:pt x="614448" y="3209350"/>
                </a:lnTo>
                <a:lnTo>
                  <a:pt x="609289" y="3225565"/>
                </a:lnTo>
                <a:lnTo>
                  <a:pt x="560902" y="3213468"/>
                </a:lnTo>
                <a:lnTo>
                  <a:pt x="103702" y="3629479"/>
                </a:lnTo>
                <a:lnTo>
                  <a:pt x="247865" y="3991944"/>
                </a:lnTo>
                <a:lnTo>
                  <a:pt x="631497" y="4042834"/>
                </a:lnTo>
                <a:lnTo>
                  <a:pt x="0" y="4042834"/>
                </a:lnTo>
                <a:close/>
              </a:path>
            </a:pathLst>
          </a:custGeom>
        </p:spPr>
      </p:pic>
      <p:sp>
        <p:nvSpPr>
          <p:cNvPr id="16" name="Rounded Rectangle 15"/>
          <p:cNvSpPr/>
          <p:nvPr/>
        </p:nvSpPr>
        <p:spPr>
          <a:xfrm>
            <a:off x="1473983" y="3938524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270587" y="3728211"/>
            <a:ext cx="570521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5482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Animals From Antarctica</a:t>
            </a:r>
          </a:p>
        </p:txBody>
      </p:sp>
      <p:sp>
        <p:nvSpPr>
          <p:cNvPr id="7" name="Rectangle 6">
            <a:hlinkClick r:id="rId2"/>
          </p:cNvPr>
          <p:cNvSpPr/>
          <p:nvPr/>
        </p:nvSpPr>
        <p:spPr>
          <a:xfrm>
            <a:off x="2656288" y="4569201"/>
            <a:ext cx="5686523" cy="67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759522" y="2754255"/>
            <a:ext cx="2344366" cy="2538083"/>
            <a:chOff x="714179" y="2370753"/>
            <a:chExt cx="2344366" cy="253808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6" t="16560" r="25458" b="3084"/>
            <a:stretch>
              <a:fillRect/>
            </a:stretch>
          </p:blipFill>
          <p:spPr>
            <a:xfrm>
              <a:off x="749030" y="2652018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14179" y="2370753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930623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emperor penguin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71889" y="3701135"/>
            <a:ext cx="2344366" cy="2531929"/>
            <a:chOff x="3198958" y="3505315"/>
            <a:chExt cx="2344366" cy="253192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" t="2190" r="34484" b="2190"/>
            <a:stretch>
              <a:fillRect/>
            </a:stretch>
          </p:blipFill>
          <p:spPr>
            <a:xfrm>
              <a:off x="3242732" y="3780426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3198958" y="3505315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4278759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orca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95857" y="2780113"/>
            <a:ext cx="2344366" cy="2512225"/>
            <a:chOff x="5940233" y="2275414"/>
            <a:chExt cx="2344366" cy="251222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4" t="4849" r="29859" b="4849"/>
            <a:stretch>
              <a:fillRect/>
            </a:stretch>
          </p:blipFill>
          <p:spPr>
            <a:xfrm>
              <a:off x="5964197" y="2530821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5940233" y="2275414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4017193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seal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8489" y="1341544"/>
            <a:ext cx="5838847" cy="935223"/>
            <a:chOff x="2748879" y="1951307"/>
            <a:chExt cx="5838847" cy="1115736"/>
          </a:xfrm>
        </p:grpSpPr>
        <p:sp>
          <p:nvSpPr>
            <p:cNvPr id="33" name="Freeform 32"/>
            <p:cNvSpPr/>
            <p:nvPr/>
          </p:nvSpPr>
          <p:spPr>
            <a:xfrm>
              <a:off x="3825379" y="1951307"/>
              <a:ext cx="4762347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Although it’s freezing in Antarctica, lots of animals live there. Here are some of them. 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48879" y="1951307"/>
              <a:ext cx="1076501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5157" y="1995470"/>
            <a:ext cx="2589137" cy="3716457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4066162" y="5225891"/>
            <a:ext cx="4533487" cy="1077747"/>
          </a:xfrm>
          <a:prstGeom prst="roundRect">
            <a:avLst>
              <a:gd name="adj" fmla="val 24097"/>
            </a:avLst>
          </a:prstGeom>
          <a:solidFill>
            <a:srgbClr val="92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1407D"/>
                </a:solidFill>
              </a:rPr>
              <a:t>Can you create your own funky facts about them and other animals that live in Antarctica?</a:t>
            </a:r>
          </a:p>
        </p:txBody>
      </p:sp>
    </p:spTree>
    <p:extLst>
      <p:ext uri="{BB962C8B-B14F-4D97-AF65-F5344CB8AC3E}">
        <p14:creationId xmlns:p14="http://schemas.microsoft.com/office/powerpoint/2010/main" val="14193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To the </a:t>
            </a:r>
            <a:r>
              <a:rPr lang="en-GB" dirty="0" err="1">
                <a:solidFill>
                  <a:srgbClr val="49B6EA"/>
                </a:solidFill>
              </a:rPr>
              <a:t>Vroomster</a:t>
            </a:r>
            <a:r>
              <a:rPr lang="en-GB" dirty="0">
                <a:solidFill>
                  <a:srgbClr val="49B6EA"/>
                </a:solidFill>
              </a:rPr>
              <a:t>!</a:t>
            </a:r>
          </a:p>
        </p:txBody>
      </p:sp>
      <p:sp>
        <p:nvSpPr>
          <p:cNvPr id="7" name="Rectangle 6">
            <a:hlinkClick r:id="rId2"/>
          </p:cNvPr>
          <p:cNvSpPr/>
          <p:nvPr/>
        </p:nvSpPr>
        <p:spPr>
          <a:xfrm>
            <a:off x="2656288" y="4569201"/>
            <a:ext cx="5686523" cy="67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1094528" y="1728190"/>
            <a:ext cx="2243168" cy="2243168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3117348" y="2198447"/>
            <a:ext cx="5581389" cy="1293775"/>
            <a:chOff x="1275276" y="4631820"/>
            <a:chExt cx="5581389" cy="1036599"/>
          </a:xfrm>
        </p:grpSpPr>
        <p:grpSp>
          <p:nvGrpSpPr>
            <p:cNvPr id="22" name="Group 21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547210" y="4745089"/>
              <a:ext cx="47287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Would you like to visit the South Pole? If you went there on the </a:t>
              </a:r>
              <a:r>
                <a:rPr lang="en-GB" altLang="en-US" dirty="0" err="1">
                  <a:solidFill>
                    <a:schemeClr val="bg1"/>
                  </a:solidFill>
                </a:rPr>
                <a:t>Vroomster</a:t>
              </a:r>
              <a:r>
                <a:rPr lang="en-GB" altLang="en-US" dirty="0">
                  <a:solidFill>
                    <a:schemeClr val="bg1"/>
                  </a:solidFill>
                </a:rPr>
                <a:t>, what do you think you would need to take?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933" y="2490278"/>
            <a:ext cx="3089967" cy="367867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7465553" y="3095069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4335019" y="1696377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3869834" y="1966518"/>
            <a:ext cx="1067129" cy="278526"/>
          </a:xfrm>
          <a:prstGeom prst="roundRect">
            <a:avLst>
              <a:gd name="adj" fmla="val 31928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3091823" y="1943458"/>
            <a:ext cx="454491" cy="421267"/>
          </a:xfrm>
          <a:prstGeom prst="roundRect">
            <a:avLst>
              <a:gd name="adj" fmla="val 1770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7170613" y="3439822"/>
            <a:ext cx="5637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4846456" y="3633151"/>
            <a:ext cx="2350972" cy="2350972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17" y="3617814"/>
            <a:ext cx="4184455" cy="2491282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6999138" y="5435113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7358243" y="5693034"/>
            <a:ext cx="1067129" cy="278526"/>
          </a:xfrm>
          <a:prstGeom prst="roundRect">
            <a:avLst>
              <a:gd name="adj" fmla="val 31928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0423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Guess the Word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94681" y="1764118"/>
            <a:ext cx="5581389" cy="1115736"/>
            <a:chOff x="2748879" y="1951307"/>
            <a:chExt cx="5581389" cy="1115736"/>
          </a:xfrm>
        </p:grpSpPr>
        <p:sp>
          <p:nvSpPr>
            <p:cNvPr id="13" name="Freeform 12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tricked those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No </a:t>
              </a:r>
              <a:r>
                <a:rPr lang="en-GB" altLang="en-US" b="1" dirty="0" err="1">
                  <a:solidFill>
                    <a:schemeClr val="bg1">
                      <a:lumMod val="95000"/>
                    </a:schemeClr>
                  </a:solidFill>
                </a:rPr>
                <a:t>Jetters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!</a:t>
              </a:r>
              <a:b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taken away letters from this word.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155851" y="2763519"/>
            <a:ext cx="3870717" cy="637563"/>
          </a:xfrm>
          <a:prstGeom prst="roundRect">
            <a:avLst>
              <a:gd name="adj" fmla="val 50000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01407D"/>
                </a:solidFill>
              </a:rPr>
              <a:t>I’m sure you won’t be able to guess what it is!</a:t>
            </a:r>
            <a:endParaRPr lang="en-GB" dirty="0">
              <a:solidFill>
                <a:srgbClr val="0140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5" y="1394306"/>
            <a:ext cx="3157979" cy="3345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41723" y="4364574"/>
            <a:ext cx="3109313" cy="1470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2466237" y="4965587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19" name="TextBox 18"/>
          <p:cNvSpPr txBox="1"/>
          <p:nvPr/>
        </p:nvSpPr>
        <p:spPr>
          <a:xfrm>
            <a:off x="3632306" y="3513986"/>
            <a:ext cx="4917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1407D"/>
                </a:solidFill>
              </a:rPr>
              <a:t>Continent</a:t>
            </a:r>
          </a:p>
        </p:txBody>
      </p:sp>
    </p:spTree>
    <p:extLst>
      <p:ext uri="{BB962C8B-B14F-4D97-AF65-F5344CB8AC3E}">
        <p14:creationId xmlns:p14="http://schemas.microsoft.com/office/powerpoint/2010/main" val="217360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Continents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89019" y="1338451"/>
            <a:ext cx="6909697" cy="1446694"/>
            <a:chOff x="2613393" y="1951307"/>
            <a:chExt cx="6909697" cy="1115736"/>
          </a:xfrm>
        </p:grpSpPr>
        <p:sp>
          <p:nvSpPr>
            <p:cNvPr id="15" name="Freeform 14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You weren’t tricked by Grandmaster Glitch. </a:t>
              </a:r>
              <a:b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A continent is a large piece of land often separated from other land by things like water or mountains. </a:t>
              </a:r>
              <a:b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Earth has seven continents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54550" y="1154099"/>
            <a:ext cx="2031119" cy="953898"/>
          </a:xfrm>
          <a:prstGeom prst="round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  <a:t>Great job, </a:t>
            </a:r>
            <a:b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  <a:t>Go Jet Cadets!</a:t>
            </a:r>
            <a:endParaRPr lang="en-GB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712081" y="2860403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67" y="3072741"/>
            <a:ext cx="2538022" cy="313599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166128" y="2014468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529652" y="2479484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04649" y="2730410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6662492" y="2598572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81128" y="5601327"/>
            <a:ext cx="882285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973157" y="5962257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1909355" y="2107998"/>
            <a:ext cx="796952" cy="371486"/>
          </a:xfrm>
          <a:prstGeom prst="roundRect">
            <a:avLst>
              <a:gd name="adj" fmla="val 2870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95776" y="5449175"/>
            <a:ext cx="796952" cy="256206"/>
          </a:xfrm>
          <a:prstGeom prst="roundRect">
            <a:avLst>
              <a:gd name="adj" fmla="val 2076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7171778" y="2439136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411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Antarctica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430" y="1352503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81128" y="1160337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944652" y="1625353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51639" y="950294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7509482" y="818456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33838" y="5721570"/>
            <a:ext cx="882285" cy="617086"/>
          </a:xfrm>
          <a:prstGeom prst="roundRect">
            <a:avLst>
              <a:gd name="adj" fmla="val 2089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7782842" y="4447282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1324355" y="1253867"/>
            <a:ext cx="796952" cy="371486"/>
          </a:xfrm>
          <a:prstGeom prst="roundRect">
            <a:avLst>
              <a:gd name="adj" fmla="val 2870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593572" y="4792246"/>
            <a:ext cx="5913689" cy="664678"/>
          </a:xfrm>
          <a:prstGeom prst="roundRect">
            <a:avLst>
              <a:gd name="adj" fmla="val 28250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Can you find the continent of Antarctica on the map?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94397" y="5527332"/>
            <a:ext cx="5512037" cy="796190"/>
          </a:xfrm>
          <a:prstGeom prst="roundRect">
            <a:avLst>
              <a:gd name="adj" fmla="val 23107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On lots of maps and globes, Antarctica is white. Why do you think that is?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468251" y="4654954"/>
            <a:ext cx="796952" cy="256206"/>
          </a:xfrm>
          <a:prstGeom prst="roundRect">
            <a:avLst>
              <a:gd name="adj" fmla="val 37443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465" y="1217367"/>
            <a:ext cx="2364731" cy="51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24172" y="478894"/>
            <a:ext cx="4361647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F1884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6902" y="2136449"/>
            <a:ext cx="0" cy="4287488"/>
          </a:xfrm>
          <a:prstGeom prst="line">
            <a:avLst/>
          </a:prstGeom>
          <a:ln w="127000">
            <a:gradFill>
              <a:gsLst>
                <a:gs pos="0">
                  <a:srgbClr val="01407D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108467" y="1459674"/>
            <a:ext cx="5581389" cy="935223"/>
            <a:chOff x="1275276" y="4631820"/>
            <a:chExt cx="5581389" cy="935223"/>
          </a:xfrm>
        </p:grpSpPr>
        <p:grpSp>
          <p:nvGrpSpPr>
            <p:cNvPr id="23" name="Group 22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14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14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657882" y="4903388"/>
              <a:ext cx="4946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Have you ever visited somewhere really hot?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3" t="9991" r="21086" b="6773"/>
          <a:stretch>
            <a:fillRect/>
          </a:stretch>
        </p:blipFill>
        <p:spPr>
          <a:xfrm>
            <a:off x="4853706" y="2607617"/>
            <a:ext cx="3345152" cy="3345152"/>
          </a:xfrm>
          <a:custGeom>
            <a:avLst/>
            <a:gdLst>
              <a:gd name="connsiteX0" fmla="*/ 1623701 w 3247402"/>
              <a:gd name="connsiteY0" fmla="*/ 0 h 3247402"/>
              <a:gd name="connsiteX1" fmla="*/ 3247402 w 3247402"/>
              <a:gd name="connsiteY1" fmla="*/ 1623701 h 3247402"/>
              <a:gd name="connsiteX2" fmla="*/ 1623701 w 3247402"/>
              <a:gd name="connsiteY2" fmla="*/ 3247402 h 3247402"/>
              <a:gd name="connsiteX3" fmla="*/ 0 w 3247402"/>
              <a:gd name="connsiteY3" fmla="*/ 1623701 h 3247402"/>
              <a:gd name="connsiteX4" fmla="*/ 1623701 w 3247402"/>
              <a:gd name="connsiteY4" fmla="*/ 0 h 324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7402" h="3247402">
                <a:moveTo>
                  <a:pt x="1623701" y="0"/>
                </a:moveTo>
                <a:cubicBezTo>
                  <a:pt x="2520446" y="0"/>
                  <a:pt x="3247402" y="726956"/>
                  <a:pt x="3247402" y="1623701"/>
                </a:cubicBezTo>
                <a:cubicBezTo>
                  <a:pt x="3247402" y="2520446"/>
                  <a:pt x="2520446" y="3247402"/>
                  <a:pt x="1623701" y="3247402"/>
                </a:cubicBezTo>
                <a:cubicBezTo>
                  <a:pt x="726956" y="3247402"/>
                  <a:pt x="0" y="2520446"/>
                  <a:pt x="0" y="1623701"/>
                </a:cubicBezTo>
                <a:cubicBezTo>
                  <a:pt x="0" y="726956"/>
                  <a:pt x="726956" y="0"/>
                  <a:pt x="1623701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175" y="1732845"/>
            <a:ext cx="2929916" cy="44314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906387" y="2336637"/>
            <a:ext cx="2535873" cy="11996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3413525" y="3290861"/>
            <a:ext cx="3430361" cy="1085215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80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24172" y="478894"/>
            <a:ext cx="4361647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F1884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6902" y="2136449"/>
            <a:ext cx="0" cy="4287488"/>
          </a:xfrm>
          <a:prstGeom prst="line">
            <a:avLst/>
          </a:prstGeom>
          <a:ln w="127000">
            <a:gradFill>
              <a:gsLst>
                <a:gs pos="0">
                  <a:srgbClr val="01407D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40032" y="1420411"/>
            <a:ext cx="5581389" cy="935223"/>
            <a:chOff x="2748879" y="1951307"/>
            <a:chExt cx="5581389" cy="1115736"/>
          </a:xfrm>
        </p:grpSpPr>
        <p:sp>
          <p:nvSpPr>
            <p:cNvPr id="24" name="Freeform 23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How about somewhere really cold? 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02" y="1836727"/>
            <a:ext cx="2929916" cy="4431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1230" r="19016" b="13091"/>
          <a:stretch>
            <a:fillRect/>
          </a:stretch>
        </p:blipFill>
        <p:spPr>
          <a:xfrm>
            <a:off x="716491" y="2640553"/>
            <a:ext cx="3342702" cy="3342702"/>
          </a:xfrm>
          <a:custGeom>
            <a:avLst/>
            <a:gdLst>
              <a:gd name="connsiteX0" fmla="*/ 1671351 w 3342702"/>
              <a:gd name="connsiteY0" fmla="*/ 0 h 3342702"/>
              <a:gd name="connsiteX1" fmla="*/ 3342702 w 3342702"/>
              <a:gd name="connsiteY1" fmla="*/ 1671351 h 3342702"/>
              <a:gd name="connsiteX2" fmla="*/ 1671351 w 3342702"/>
              <a:gd name="connsiteY2" fmla="*/ 3342702 h 3342702"/>
              <a:gd name="connsiteX3" fmla="*/ 0 w 3342702"/>
              <a:gd name="connsiteY3" fmla="*/ 1671351 h 3342702"/>
              <a:gd name="connsiteX4" fmla="*/ 1671351 w 3342702"/>
              <a:gd name="connsiteY4" fmla="*/ 0 h 334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2702" h="3342702">
                <a:moveTo>
                  <a:pt x="1671351" y="0"/>
                </a:moveTo>
                <a:cubicBezTo>
                  <a:pt x="2594413" y="0"/>
                  <a:pt x="3342702" y="748289"/>
                  <a:pt x="3342702" y="1671351"/>
                </a:cubicBezTo>
                <a:cubicBezTo>
                  <a:pt x="3342702" y="2594413"/>
                  <a:pt x="2594413" y="3342702"/>
                  <a:pt x="1671351" y="3342702"/>
                </a:cubicBezTo>
                <a:cubicBezTo>
                  <a:pt x="748289" y="3342702"/>
                  <a:pt x="0" y="2594413"/>
                  <a:pt x="0" y="1671351"/>
                </a:cubicBezTo>
                <a:cubicBezTo>
                  <a:pt x="0" y="748289"/>
                  <a:pt x="748289" y="0"/>
                  <a:pt x="1671351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384479" y="2355634"/>
            <a:ext cx="2535873" cy="11996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2447406" y="2454612"/>
            <a:ext cx="2349712" cy="743345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80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24172" y="478894"/>
            <a:ext cx="4361647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F1884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6902" y="2136449"/>
            <a:ext cx="0" cy="4287488"/>
          </a:xfrm>
          <a:prstGeom prst="line">
            <a:avLst/>
          </a:prstGeom>
          <a:ln w="127000">
            <a:gradFill>
              <a:gsLst>
                <a:gs pos="0">
                  <a:srgbClr val="01407D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475521" y="1853479"/>
            <a:ext cx="5581389" cy="935223"/>
            <a:chOff x="2748879" y="1951307"/>
            <a:chExt cx="5581389" cy="1115736"/>
          </a:xfrm>
        </p:grpSpPr>
        <p:sp>
          <p:nvSpPr>
            <p:cNvPr id="19" name="Freeform 18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900" dirty="0">
                  <a:solidFill>
                    <a:schemeClr val="bg1">
                      <a:lumMod val="95000"/>
                    </a:schemeClr>
                  </a:solidFill>
                </a:rPr>
                <a:t>What did you wear? </a:t>
              </a:r>
              <a:br>
                <a:rPr lang="en-GB" sz="1900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sz="1900" dirty="0">
                  <a:solidFill>
                    <a:schemeClr val="bg1">
                      <a:lumMod val="95000"/>
                    </a:schemeClr>
                  </a:solidFill>
                </a:rPr>
                <a:t>What did you do there?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858093" y="1638415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grpSp>
        <p:nvGrpSpPr>
          <p:cNvPr id="26" name="Group 25"/>
          <p:cNvGrpSpPr/>
          <p:nvPr/>
        </p:nvGrpSpPr>
        <p:grpSpPr>
          <a:xfrm>
            <a:off x="771179" y="4486311"/>
            <a:ext cx="5668303" cy="935223"/>
            <a:chOff x="1188362" y="4631820"/>
            <a:chExt cx="5668303" cy="935223"/>
          </a:xfrm>
        </p:grpSpPr>
        <p:grpSp>
          <p:nvGrpSpPr>
            <p:cNvPr id="27" name="Group 26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14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14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188362" y="4776266"/>
              <a:ext cx="4946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Where do you like being best, </a:t>
              </a:r>
              <a:br>
                <a:rPr lang="en-GB" altLang="en-US" dirty="0">
                  <a:solidFill>
                    <a:schemeClr val="bg1"/>
                  </a:solidFill>
                </a:rPr>
              </a:br>
              <a:r>
                <a:rPr lang="en-GB" altLang="en-US" dirty="0">
                  <a:solidFill>
                    <a:schemeClr val="bg1"/>
                  </a:solidFill>
                </a:rPr>
                <a:t>somewhere hot or somewhere cold?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5278259" y="5229222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814394" y="5259204"/>
            <a:ext cx="3430361" cy="1085215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35" name="Rounded Rectangle 34"/>
          <p:cNvSpPr/>
          <p:nvPr/>
        </p:nvSpPr>
        <p:spPr>
          <a:xfrm>
            <a:off x="3710107" y="4133025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3370739" y="2708078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3914937" y="2725240"/>
            <a:ext cx="1067129" cy="278526"/>
          </a:xfrm>
          <a:prstGeom prst="roundRect">
            <a:avLst>
              <a:gd name="adj" fmla="val 31928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3062033" y="2567054"/>
            <a:ext cx="454491" cy="421267"/>
          </a:xfrm>
          <a:prstGeom prst="roundRect">
            <a:avLst>
              <a:gd name="adj" fmla="val 1770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18144" y="965237"/>
            <a:ext cx="2261202" cy="3544972"/>
          </a:xfrm>
          <a:custGeom>
            <a:avLst/>
            <a:gdLst>
              <a:gd name="connsiteX0" fmla="*/ 2261202 w 2261202"/>
              <a:gd name="connsiteY0" fmla="*/ 3402865 h 3544972"/>
              <a:gd name="connsiteX1" fmla="*/ 2153285 w 2261202"/>
              <a:gd name="connsiteY1" fmla="*/ 3544972 h 3544972"/>
              <a:gd name="connsiteX2" fmla="*/ 2261202 w 2261202"/>
              <a:gd name="connsiteY2" fmla="*/ 3544972 h 3544972"/>
              <a:gd name="connsiteX3" fmla="*/ 2261202 w 2261202"/>
              <a:gd name="connsiteY3" fmla="*/ 0 h 3544972"/>
              <a:gd name="connsiteX4" fmla="*/ 0 w 2261202"/>
              <a:gd name="connsiteY4" fmla="*/ 0 h 3544972"/>
              <a:gd name="connsiteX5" fmla="*/ 0 w 2261202"/>
              <a:gd name="connsiteY5" fmla="*/ 3544972 h 3544972"/>
              <a:gd name="connsiteX6" fmla="*/ 635368 w 2261202"/>
              <a:gd name="connsiteY6" fmla="*/ 3544972 h 3544972"/>
              <a:gd name="connsiteX7" fmla="*/ 575632 w 2261202"/>
              <a:gd name="connsiteY7" fmla="*/ 3529353 h 3544972"/>
              <a:gd name="connsiteX8" fmla="*/ 556279 w 2261202"/>
              <a:gd name="connsiteY8" fmla="*/ 3517258 h 3544972"/>
              <a:gd name="connsiteX9" fmla="*/ 370013 w 2261202"/>
              <a:gd name="connsiteY9" fmla="*/ 3243906 h 3544972"/>
              <a:gd name="connsiteX10" fmla="*/ 735289 w 2261202"/>
              <a:gd name="connsiteY10" fmla="*/ 2965715 h 3544972"/>
              <a:gd name="connsiteX11" fmla="*/ 798184 w 2261202"/>
              <a:gd name="connsiteY11" fmla="*/ 2987487 h 3544972"/>
              <a:gd name="connsiteX12" fmla="*/ 878013 w 2261202"/>
              <a:gd name="connsiteY12" fmla="*/ 2994744 h 3544972"/>
              <a:gd name="connsiteX13" fmla="*/ 938489 w 2261202"/>
              <a:gd name="connsiteY13" fmla="*/ 3006839 h 3544972"/>
              <a:gd name="connsiteX14" fmla="*/ 948165 w 2261202"/>
              <a:gd name="connsiteY14" fmla="*/ 3009258 h 3544972"/>
              <a:gd name="connsiteX15" fmla="*/ 969936 w 2261202"/>
              <a:gd name="connsiteY15" fmla="*/ 3014096 h 3544972"/>
              <a:gd name="connsiteX16" fmla="*/ 1049765 w 2261202"/>
              <a:gd name="connsiteY16" fmla="*/ 3021353 h 3544972"/>
              <a:gd name="connsiteX17" fmla="*/ 1136851 w 2261202"/>
              <a:gd name="connsiteY17" fmla="*/ 3011677 h 3544972"/>
              <a:gd name="connsiteX18" fmla="*/ 1219098 w 2261202"/>
              <a:gd name="connsiteY18" fmla="*/ 3002001 h 3544972"/>
              <a:gd name="connsiteX19" fmla="*/ 1274736 w 2261202"/>
              <a:gd name="connsiteY19" fmla="*/ 2997163 h 3544972"/>
              <a:gd name="connsiteX20" fmla="*/ 1448908 w 2261202"/>
              <a:gd name="connsiteY20" fmla="*/ 2946363 h 3544972"/>
              <a:gd name="connsiteX21" fmla="*/ 1494870 w 2261202"/>
              <a:gd name="connsiteY21" fmla="*/ 2919753 h 3544972"/>
              <a:gd name="connsiteX22" fmla="*/ 1545670 w 2261202"/>
              <a:gd name="connsiteY22" fmla="*/ 2912496 h 3544972"/>
              <a:gd name="connsiteX23" fmla="*/ 1608565 w 2261202"/>
              <a:gd name="connsiteY23" fmla="*/ 2885887 h 3544972"/>
              <a:gd name="connsiteX24" fmla="*/ 1661784 w 2261202"/>
              <a:gd name="connsiteY24" fmla="*/ 2861696 h 3544972"/>
              <a:gd name="connsiteX25" fmla="*/ 1731936 w 2261202"/>
              <a:gd name="connsiteY25" fmla="*/ 2818153 h 3544972"/>
              <a:gd name="connsiteX26" fmla="*/ 1765803 w 2261202"/>
              <a:gd name="connsiteY26" fmla="*/ 2789125 h 3544972"/>
              <a:gd name="connsiteX27" fmla="*/ 1802089 w 2261202"/>
              <a:gd name="connsiteY27" fmla="*/ 2748001 h 3544972"/>
              <a:gd name="connsiteX28" fmla="*/ 1843213 w 2261202"/>
              <a:gd name="connsiteY28" fmla="*/ 2704458 h 3544972"/>
              <a:gd name="connsiteX29" fmla="*/ 1877079 w 2261202"/>
              <a:gd name="connsiteY29" fmla="*/ 2663334 h 3544972"/>
              <a:gd name="connsiteX30" fmla="*/ 1910946 w 2261202"/>
              <a:gd name="connsiteY30" fmla="*/ 2634306 h 3544972"/>
              <a:gd name="connsiteX31" fmla="*/ 1942394 w 2261202"/>
              <a:gd name="connsiteY31" fmla="*/ 2590763 h 3544972"/>
              <a:gd name="connsiteX32" fmla="*/ 2005289 w 2261202"/>
              <a:gd name="connsiteY32" fmla="*/ 2513353 h 3544972"/>
              <a:gd name="connsiteX33" fmla="*/ 2169784 w 2261202"/>
              <a:gd name="connsiteY33" fmla="*/ 2542382 h 3544972"/>
              <a:gd name="connsiteX34" fmla="*/ 2261202 w 2261202"/>
              <a:gd name="connsiteY34" fmla="*/ 2669148 h 354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1202" h="3544972">
                <a:moveTo>
                  <a:pt x="2261202" y="3402865"/>
                </a:moveTo>
                <a:lnTo>
                  <a:pt x="2153285" y="3544972"/>
                </a:lnTo>
                <a:lnTo>
                  <a:pt x="2261202" y="3544972"/>
                </a:lnTo>
                <a:close/>
                <a:moveTo>
                  <a:pt x="2261202" y="0"/>
                </a:moveTo>
                <a:lnTo>
                  <a:pt x="0" y="0"/>
                </a:lnTo>
                <a:lnTo>
                  <a:pt x="0" y="3544972"/>
                </a:lnTo>
                <a:lnTo>
                  <a:pt x="635368" y="3544972"/>
                </a:lnTo>
                <a:lnTo>
                  <a:pt x="575632" y="3529353"/>
                </a:lnTo>
                <a:lnTo>
                  <a:pt x="556279" y="3517258"/>
                </a:lnTo>
                <a:lnTo>
                  <a:pt x="370013" y="3243906"/>
                </a:lnTo>
                <a:lnTo>
                  <a:pt x="735289" y="2965715"/>
                </a:lnTo>
                <a:lnTo>
                  <a:pt x="798184" y="2987487"/>
                </a:lnTo>
                <a:lnTo>
                  <a:pt x="878013" y="2994744"/>
                </a:lnTo>
                <a:lnTo>
                  <a:pt x="938489" y="3006839"/>
                </a:lnTo>
                <a:cubicBezTo>
                  <a:pt x="938489" y="3006839"/>
                  <a:pt x="944926" y="3008510"/>
                  <a:pt x="948165" y="3009258"/>
                </a:cubicBezTo>
                <a:lnTo>
                  <a:pt x="969936" y="3014096"/>
                </a:lnTo>
                <a:lnTo>
                  <a:pt x="1049765" y="3021353"/>
                </a:lnTo>
                <a:lnTo>
                  <a:pt x="1136851" y="3011677"/>
                </a:lnTo>
                <a:lnTo>
                  <a:pt x="1219098" y="3002001"/>
                </a:lnTo>
                <a:lnTo>
                  <a:pt x="1274736" y="2997163"/>
                </a:lnTo>
                <a:lnTo>
                  <a:pt x="1448908" y="2946363"/>
                </a:lnTo>
                <a:lnTo>
                  <a:pt x="1494870" y="2919753"/>
                </a:lnTo>
                <a:lnTo>
                  <a:pt x="1545670" y="2912496"/>
                </a:lnTo>
                <a:lnTo>
                  <a:pt x="1608565" y="2885887"/>
                </a:lnTo>
                <a:lnTo>
                  <a:pt x="1661784" y="2861696"/>
                </a:lnTo>
                <a:lnTo>
                  <a:pt x="1731936" y="2818153"/>
                </a:lnTo>
                <a:lnTo>
                  <a:pt x="1765803" y="2789125"/>
                </a:lnTo>
                <a:lnTo>
                  <a:pt x="1802089" y="2748001"/>
                </a:lnTo>
                <a:lnTo>
                  <a:pt x="1843213" y="2704458"/>
                </a:lnTo>
                <a:lnTo>
                  <a:pt x="1877079" y="2663334"/>
                </a:lnTo>
                <a:lnTo>
                  <a:pt x="1910946" y="2634306"/>
                </a:lnTo>
                <a:lnTo>
                  <a:pt x="1942394" y="2590763"/>
                </a:lnTo>
                <a:lnTo>
                  <a:pt x="2005289" y="2513353"/>
                </a:lnTo>
                <a:lnTo>
                  <a:pt x="2169784" y="2542382"/>
                </a:lnTo>
                <a:lnTo>
                  <a:pt x="2261202" y="2669148"/>
                </a:lnTo>
                <a:close/>
              </a:path>
            </a:pathLst>
          </a:custGeom>
        </p:spPr>
      </p:pic>
      <p:grpSp>
        <p:nvGrpSpPr>
          <p:cNvPr id="45" name="Group 44"/>
          <p:cNvGrpSpPr/>
          <p:nvPr/>
        </p:nvGrpSpPr>
        <p:grpSpPr>
          <a:xfrm>
            <a:off x="5664628" y="2917581"/>
            <a:ext cx="2506587" cy="3762115"/>
            <a:chOff x="5664628" y="2917581"/>
            <a:chExt cx="2506587" cy="376211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6" t="14570" r="32644" b="33423"/>
            <a:stretch>
              <a:fillRect/>
            </a:stretch>
          </p:blipFill>
          <p:spPr>
            <a:xfrm>
              <a:off x="5839372" y="3728672"/>
              <a:ext cx="2331843" cy="2331843"/>
            </a:xfrm>
            <a:custGeom>
              <a:avLst/>
              <a:gdLst>
                <a:gd name="connsiteX0" fmla="*/ 1077986 w 2155972"/>
                <a:gd name="connsiteY0" fmla="*/ 0 h 2155972"/>
                <a:gd name="connsiteX1" fmla="*/ 2155972 w 2155972"/>
                <a:gd name="connsiteY1" fmla="*/ 1077986 h 2155972"/>
                <a:gd name="connsiteX2" fmla="*/ 1077986 w 2155972"/>
                <a:gd name="connsiteY2" fmla="*/ 2155972 h 2155972"/>
                <a:gd name="connsiteX3" fmla="*/ 0 w 2155972"/>
                <a:gd name="connsiteY3" fmla="*/ 1077986 h 2155972"/>
                <a:gd name="connsiteX4" fmla="*/ 1077986 w 2155972"/>
                <a:gd name="connsiteY4" fmla="*/ 0 h 21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972" h="2155972">
                  <a:moveTo>
                    <a:pt x="1077986" y="0"/>
                  </a:moveTo>
                  <a:cubicBezTo>
                    <a:pt x="1673341" y="0"/>
                    <a:pt x="2155972" y="482631"/>
                    <a:pt x="2155972" y="1077986"/>
                  </a:cubicBezTo>
                  <a:cubicBezTo>
                    <a:pt x="2155972" y="1673341"/>
                    <a:pt x="1673341" y="2155972"/>
                    <a:pt x="1077986" y="2155972"/>
                  </a:cubicBezTo>
                  <a:cubicBezTo>
                    <a:pt x="482631" y="2155972"/>
                    <a:pt x="0" y="1673341"/>
                    <a:pt x="0" y="1077986"/>
                  </a:cubicBezTo>
                  <a:cubicBezTo>
                    <a:pt x="0" y="482631"/>
                    <a:pt x="482631" y="0"/>
                    <a:pt x="1077986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64628" y="2917581"/>
              <a:ext cx="2502490" cy="3762115"/>
            </a:xfrm>
            <a:custGeom>
              <a:avLst/>
              <a:gdLst>
                <a:gd name="connsiteX0" fmla="*/ 0 w 2502490"/>
                <a:gd name="connsiteY0" fmla="*/ 0 h 3762115"/>
                <a:gd name="connsiteX1" fmla="*/ 2502490 w 2502490"/>
                <a:gd name="connsiteY1" fmla="*/ 0 h 3762115"/>
                <a:gd name="connsiteX2" fmla="*/ 2502490 w 2502490"/>
                <a:gd name="connsiteY2" fmla="*/ 3762115 h 3762115"/>
                <a:gd name="connsiteX3" fmla="*/ 1838730 w 2502490"/>
                <a:gd name="connsiteY3" fmla="*/ 3762115 h 3762115"/>
                <a:gd name="connsiteX4" fmla="*/ 2140429 w 2502490"/>
                <a:gd name="connsiteY4" fmla="*/ 3719355 h 3762115"/>
                <a:gd name="connsiteX5" fmla="*/ 2218304 w 2502490"/>
                <a:gd name="connsiteY5" fmla="*/ 3588726 h 3762115"/>
                <a:gd name="connsiteX6" fmla="*/ 2228352 w 2502490"/>
                <a:gd name="connsiteY6" fmla="*/ 3151623 h 3762115"/>
                <a:gd name="connsiteX7" fmla="*/ 2027385 w 2502490"/>
                <a:gd name="connsiteY7" fmla="*/ 2930559 h 3762115"/>
                <a:gd name="connsiteX8" fmla="*/ 1984680 w 2502490"/>
                <a:gd name="connsiteY8" fmla="*/ 2963216 h 3762115"/>
                <a:gd name="connsiteX9" fmla="*/ 1904293 w 2502490"/>
                <a:gd name="connsiteY9" fmla="*/ 3008434 h 3762115"/>
                <a:gd name="connsiteX10" fmla="*/ 1793761 w 2502490"/>
                <a:gd name="connsiteY10" fmla="*/ 3053652 h 3762115"/>
                <a:gd name="connsiteX11" fmla="*/ 1708350 w 2502490"/>
                <a:gd name="connsiteY11" fmla="*/ 3096357 h 3762115"/>
                <a:gd name="connsiteX12" fmla="*/ 1650572 w 2502490"/>
                <a:gd name="connsiteY12" fmla="*/ 3113942 h 3762115"/>
                <a:gd name="connsiteX13" fmla="*/ 1514919 w 2502490"/>
                <a:gd name="connsiteY13" fmla="*/ 3141575 h 3762115"/>
                <a:gd name="connsiteX14" fmla="*/ 1439557 w 2502490"/>
                <a:gd name="connsiteY14" fmla="*/ 3156647 h 3762115"/>
                <a:gd name="connsiteX15" fmla="*/ 1344097 w 2502490"/>
                <a:gd name="connsiteY15" fmla="*/ 3154135 h 3762115"/>
                <a:gd name="connsiteX16" fmla="*/ 1266223 w 2502490"/>
                <a:gd name="connsiteY16" fmla="*/ 3154135 h 3762115"/>
                <a:gd name="connsiteX17" fmla="*/ 1193372 w 2502490"/>
                <a:gd name="connsiteY17" fmla="*/ 3144087 h 3762115"/>
                <a:gd name="connsiteX18" fmla="*/ 1120521 w 2502490"/>
                <a:gd name="connsiteY18" fmla="*/ 3134038 h 3762115"/>
                <a:gd name="connsiteX19" fmla="*/ 1045159 w 2502490"/>
                <a:gd name="connsiteY19" fmla="*/ 3116454 h 3762115"/>
                <a:gd name="connsiteX20" fmla="*/ 982357 w 2502490"/>
                <a:gd name="connsiteY20" fmla="*/ 3088821 h 3762115"/>
                <a:gd name="connsiteX21" fmla="*/ 884385 w 2502490"/>
                <a:gd name="connsiteY21" fmla="*/ 3048627 h 3762115"/>
                <a:gd name="connsiteX22" fmla="*/ 796462 w 2502490"/>
                <a:gd name="connsiteY22" fmla="*/ 3013458 h 3762115"/>
                <a:gd name="connsiteX23" fmla="*/ 718587 w 2502490"/>
                <a:gd name="connsiteY23" fmla="*/ 2975777 h 3762115"/>
                <a:gd name="connsiteX24" fmla="*/ 655785 w 2502490"/>
                <a:gd name="connsiteY24" fmla="*/ 2928047 h 3762115"/>
                <a:gd name="connsiteX25" fmla="*/ 550277 w 2502490"/>
                <a:gd name="connsiteY25" fmla="*/ 2940608 h 3762115"/>
                <a:gd name="connsiteX26" fmla="*/ 414625 w 2502490"/>
                <a:gd name="connsiteY26" fmla="*/ 3056164 h 3762115"/>
                <a:gd name="connsiteX27" fmla="*/ 630664 w 2502490"/>
                <a:gd name="connsiteY27" fmla="*/ 3385247 h 3762115"/>
                <a:gd name="connsiteX28" fmla="*/ 791438 w 2502490"/>
                <a:gd name="connsiteY28" fmla="*/ 3518388 h 3762115"/>
                <a:gd name="connsiteX29" fmla="*/ 812530 w 2502490"/>
                <a:gd name="connsiteY29" fmla="*/ 3762115 h 3762115"/>
                <a:gd name="connsiteX30" fmla="*/ 0 w 2502490"/>
                <a:gd name="connsiteY30" fmla="*/ 3762115 h 376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2490" h="3762115">
                  <a:moveTo>
                    <a:pt x="0" y="0"/>
                  </a:moveTo>
                  <a:lnTo>
                    <a:pt x="2502490" y="0"/>
                  </a:lnTo>
                  <a:lnTo>
                    <a:pt x="2502490" y="3762115"/>
                  </a:lnTo>
                  <a:lnTo>
                    <a:pt x="1838730" y="3762115"/>
                  </a:lnTo>
                  <a:lnTo>
                    <a:pt x="2140429" y="3719355"/>
                  </a:lnTo>
                  <a:lnTo>
                    <a:pt x="2218304" y="3588726"/>
                  </a:lnTo>
                  <a:lnTo>
                    <a:pt x="2228352" y="3151623"/>
                  </a:lnTo>
                  <a:lnTo>
                    <a:pt x="2027385" y="2930559"/>
                  </a:lnTo>
                  <a:lnTo>
                    <a:pt x="1984680" y="2963216"/>
                  </a:lnTo>
                  <a:lnTo>
                    <a:pt x="1904293" y="3008434"/>
                  </a:lnTo>
                  <a:lnTo>
                    <a:pt x="1793761" y="3053652"/>
                  </a:lnTo>
                  <a:lnTo>
                    <a:pt x="1708350" y="3096357"/>
                  </a:lnTo>
                  <a:lnTo>
                    <a:pt x="1650572" y="3113942"/>
                  </a:lnTo>
                  <a:lnTo>
                    <a:pt x="1514919" y="3141575"/>
                  </a:lnTo>
                  <a:lnTo>
                    <a:pt x="1439557" y="3156647"/>
                  </a:lnTo>
                  <a:lnTo>
                    <a:pt x="1344097" y="3154135"/>
                  </a:lnTo>
                  <a:lnTo>
                    <a:pt x="1266223" y="3154135"/>
                  </a:lnTo>
                  <a:lnTo>
                    <a:pt x="1193372" y="3144087"/>
                  </a:lnTo>
                  <a:lnTo>
                    <a:pt x="1120521" y="3134038"/>
                  </a:lnTo>
                  <a:lnTo>
                    <a:pt x="1045159" y="3116454"/>
                  </a:lnTo>
                  <a:lnTo>
                    <a:pt x="982357" y="3088821"/>
                  </a:lnTo>
                  <a:lnTo>
                    <a:pt x="884385" y="3048627"/>
                  </a:lnTo>
                  <a:lnTo>
                    <a:pt x="796462" y="3013458"/>
                  </a:lnTo>
                  <a:lnTo>
                    <a:pt x="718587" y="2975777"/>
                  </a:lnTo>
                  <a:lnTo>
                    <a:pt x="655785" y="2928047"/>
                  </a:lnTo>
                  <a:lnTo>
                    <a:pt x="550277" y="2940608"/>
                  </a:lnTo>
                  <a:lnTo>
                    <a:pt x="414625" y="3056164"/>
                  </a:lnTo>
                  <a:lnTo>
                    <a:pt x="630664" y="3385247"/>
                  </a:lnTo>
                  <a:lnTo>
                    <a:pt x="791438" y="3518388"/>
                  </a:lnTo>
                  <a:lnTo>
                    <a:pt x="812530" y="3762115"/>
                  </a:lnTo>
                  <a:lnTo>
                    <a:pt x="0" y="3762115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7959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24172" y="478894"/>
            <a:ext cx="4361647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F1884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6902" y="2136449"/>
            <a:ext cx="0" cy="4287488"/>
          </a:xfrm>
          <a:prstGeom prst="line">
            <a:avLst/>
          </a:prstGeom>
          <a:ln w="127000">
            <a:gradFill>
              <a:gsLst>
                <a:gs pos="0">
                  <a:srgbClr val="01407D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3596518" y="1684825"/>
            <a:ext cx="4816694" cy="789525"/>
          </a:xfrm>
          <a:prstGeom prst="roundRect">
            <a:avLst>
              <a:gd name="adj" fmla="val 28250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Lots of places are hot during the summer and cold during the winter.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96518" y="2627546"/>
            <a:ext cx="4816694" cy="576548"/>
          </a:xfrm>
          <a:prstGeom prst="roundRect">
            <a:avLst>
              <a:gd name="adj" fmla="val 2825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Can you name any hot or cold places?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6" y="1377406"/>
            <a:ext cx="3232121" cy="4639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16592" r="30306" b="939"/>
          <a:stretch>
            <a:fillRect/>
          </a:stretch>
        </p:blipFill>
        <p:spPr>
          <a:xfrm>
            <a:off x="4148556" y="3451415"/>
            <a:ext cx="2373532" cy="2373532"/>
          </a:xfrm>
          <a:custGeom>
            <a:avLst/>
            <a:gdLst>
              <a:gd name="connsiteX0" fmla="*/ 1186766 w 2373532"/>
              <a:gd name="connsiteY0" fmla="*/ 0 h 2373532"/>
              <a:gd name="connsiteX1" fmla="*/ 2373532 w 2373532"/>
              <a:gd name="connsiteY1" fmla="*/ 1186766 h 2373532"/>
              <a:gd name="connsiteX2" fmla="*/ 1186766 w 2373532"/>
              <a:gd name="connsiteY2" fmla="*/ 2373532 h 2373532"/>
              <a:gd name="connsiteX3" fmla="*/ 0 w 2373532"/>
              <a:gd name="connsiteY3" fmla="*/ 1186766 h 2373532"/>
              <a:gd name="connsiteX4" fmla="*/ 1186766 w 2373532"/>
              <a:gd name="connsiteY4" fmla="*/ 0 h 237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3532" h="2373532">
                <a:moveTo>
                  <a:pt x="1186766" y="0"/>
                </a:moveTo>
                <a:cubicBezTo>
                  <a:pt x="1842199" y="0"/>
                  <a:pt x="2373532" y="531333"/>
                  <a:pt x="2373532" y="1186766"/>
                </a:cubicBezTo>
                <a:cubicBezTo>
                  <a:pt x="2373532" y="1842199"/>
                  <a:pt x="1842199" y="2373532"/>
                  <a:pt x="1186766" y="2373532"/>
                </a:cubicBezTo>
                <a:cubicBezTo>
                  <a:pt x="531333" y="2373532"/>
                  <a:pt x="0" y="1842199"/>
                  <a:pt x="0" y="1186766"/>
                </a:cubicBezTo>
                <a:cubicBezTo>
                  <a:pt x="0" y="531333"/>
                  <a:pt x="531333" y="0"/>
                  <a:pt x="118676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r="18528" b="5656"/>
          <a:stretch>
            <a:fillRect/>
          </a:stretch>
        </p:blipFill>
        <p:spPr>
          <a:xfrm>
            <a:off x="6171710" y="3879026"/>
            <a:ext cx="2373532" cy="2373532"/>
          </a:xfrm>
          <a:custGeom>
            <a:avLst/>
            <a:gdLst>
              <a:gd name="connsiteX0" fmla="*/ 1186766 w 2373532"/>
              <a:gd name="connsiteY0" fmla="*/ 0 h 2373532"/>
              <a:gd name="connsiteX1" fmla="*/ 2373532 w 2373532"/>
              <a:gd name="connsiteY1" fmla="*/ 1186766 h 2373532"/>
              <a:gd name="connsiteX2" fmla="*/ 1186766 w 2373532"/>
              <a:gd name="connsiteY2" fmla="*/ 2373532 h 2373532"/>
              <a:gd name="connsiteX3" fmla="*/ 0 w 2373532"/>
              <a:gd name="connsiteY3" fmla="*/ 1186766 h 2373532"/>
              <a:gd name="connsiteX4" fmla="*/ 1186766 w 2373532"/>
              <a:gd name="connsiteY4" fmla="*/ 0 h 237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3532" h="2373532">
                <a:moveTo>
                  <a:pt x="1186766" y="0"/>
                </a:moveTo>
                <a:cubicBezTo>
                  <a:pt x="1842199" y="0"/>
                  <a:pt x="2373532" y="531333"/>
                  <a:pt x="2373532" y="1186766"/>
                </a:cubicBezTo>
                <a:cubicBezTo>
                  <a:pt x="2373532" y="1842199"/>
                  <a:pt x="1842199" y="2373532"/>
                  <a:pt x="1186766" y="2373532"/>
                </a:cubicBezTo>
                <a:cubicBezTo>
                  <a:pt x="531333" y="2373532"/>
                  <a:pt x="0" y="1842199"/>
                  <a:pt x="0" y="1186766"/>
                </a:cubicBezTo>
                <a:cubicBezTo>
                  <a:pt x="0" y="531333"/>
                  <a:pt x="531333" y="0"/>
                  <a:pt x="118676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46" name="Rounded Rectangle 45"/>
          <p:cNvSpPr/>
          <p:nvPr/>
        </p:nvSpPr>
        <p:spPr>
          <a:xfrm>
            <a:off x="3910105" y="3133155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7" name="Rounded Rectangle 46"/>
          <p:cNvSpPr/>
          <p:nvPr/>
        </p:nvSpPr>
        <p:spPr>
          <a:xfrm>
            <a:off x="7494696" y="2127173"/>
            <a:ext cx="454491" cy="421267"/>
          </a:xfrm>
          <a:prstGeom prst="roundRect">
            <a:avLst>
              <a:gd name="adj" fmla="val 1770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8" name="Rounded Rectangle 47"/>
          <p:cNvSpPr/>
          <p:nvPr/>
        </p:nvSpPr>
        <p:spPr>
          <a:xfrm>
            <a:off x="7647096" y="3100294"/>
            <a:ext cx="681896" cy="288566"/>
          </a:xfrm>
          <a:prstGeom prst="roundRect">
            <a:avLst>
              <a:gd name="adj" fmla="val 17708"/>
            </a:avLst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7830506" y="2325350"/>
            <a:ext cx="387364" cy="359047"/>
          </a:xfrm>
          <a:prstGeom prst="roundRect">
            <a:avLst>
              <a:gd name="adj" fmla="val 17708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91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0F63491781E346BE8FD0BBEB977395" ma:contentTypeVersion="9" ma:contentTypeDescription="Create a new document." ma:contentTypeScope="" ma:versionID="84a2bbf706fef990c3877da6e9c9b509">
  <xsd:schema xmlns:xsd="http://www.w3.org/2001/XMLSchema" xmlns:xs="http://www.w3.org/2001/XMLSchema" xmlns:p="http://schemas.microsoft.com/office/2006/metadata/properties" xmlns:ns3="a38ceaba-b2d6-4f5a-8a01-28d610db925e" xmlns:ns4="49f885e4-06b0-444c-93f6-f8919ce169fe" targetNamespace="http://schemas.microsoft.com/office/2006/metadata/properties" ma:root="true" ma:fieldsID="1c5e532ec4f88d86e9bead5ccd1393cd" ns3:_="" ns4:_="">
    <xsd:import namespace="a38ceaba-b2d6-4f5a-8a01-28d610db925e"/>
    <xsd:import namespace="49f885e4-06b0-444c-93f6-f8919ce169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8ceaba-b2d6-4f5a-8a01-28d610db925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f885e4-06b0-444c-93f6-f8919ce16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66D1AA-FDAC-4FF2-8B84-B6082EDAFB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8ceaba-b2d6-4f5a-8a01-28d610db925e"/>
    <ds:schemaRef ds:uri="49f885e4-06b0-444c-93f6-f8919ce169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884B6C-9820-4DCD-8187-5554509F65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E4782A-8AE4-4214-8C20-A2A51733F994}">
  <ds:schemaRefs>
    <ds:schemaRef ds:uri="49f885e4-06b0-444c-93f6-f8919ce169f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38ceaba-b2d6-4f5a-8a01-28d610db925e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454</TotalTime>
  <Words>700</Words>
  <Application>Microsoft Office PowerPoint</Application>
  <PresentationFormat>On-screen Show (4:3)</PresentationFormat>
  <Paragraphs>74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Tuffy-TTF</vt:lpstr>
      <vt:lpstr>Calibri</vt:lpstr>
      <vt:lpstr>Arial</vt:lpstr>
      <vt:lpstr>Twinkl</vt:lpstr>
      <vt:lpstr>Office Theme</vt:lpstr>
      <vt:lpstr>PowerPoint Presentation</vt:lpstr>
      <vt:lpstr>Guess the Word</vt:lpstr>
      <vt:lpstr>Guess the Word</vt:lpstr>
      <vt:lpstr>Continents</vt:lpstr>
      <vt:lpstr>Antarctica</vt:lpstr>
      <vt:lpstr>Hot and Cold Places</vt:lpstr>
      <vt:lpstr>Hot and Cold Places</vt:lpstr>
      <vt:lpstr>Hot and Cold Places</vt:lpstr>
      <vt:lpstr>Hot and Cold Places</vt:lpstr>
      <vt:lpstr>Hot and Cold Places</vt:lpstr>
      <vt:lpstr>Hot and Cold Places</vt:lpstr>
      <vt:lpstr>Hot and Cold Places</vt:lpstr>
      <vt:lpstr>North and South</vt:lpstr>
      <vt:lpstr>Hemisphere</vt:lpstr>
      <vt:lpstr>North Pole and South Pole</vt:lpstr>
      <vt:lpstr>North Pole and South Pole</vt:lpstr>
      <vt:lpstr>Glaciers</vt:lpstr>
      <vt:lpstr>South Pole</vt:lpstr>
      <vt:lpstr>PowerPoint Presentation</vt:lpstr>
      <vt:lpstr>Port Lockroy</vt:lpstr>
      <vt:lpstr>Mount Erebus</vt:lpstr>
      <vt:lpstr>Deception Island</vt:lpstr>
      <vt:lpstr>Animals From Antarctica</vt:lpstr>
      <vt:lpstr>To the Vroomster!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Ashby</dc:creator>
  <cp:lastModifiedBy>Caroline Robertson</cp:lastModifiedBy>
  <cp:revision>79</cp:revision>
  <dcterms:created xsi:type="dcterms:W3CDTF">2020-01-22T10:27:27Z</dcterms:created>
  <dcterms:modified xsi:type="dcterms:W3CDTF">2020-05-05T12:25:37Z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0x0101001F0F63491781E346BE8FD0BBEB977395</vt:lpwstr>
  </property>
</Properties>
</file>