
<file path=[Content_Types].xml><?xml version="1.0" encoding="utf-8"?>
<Types xmlns="http://schemas.openxmlformats.org/package/2006/content-types"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7" r:id="rId12"/>
    <p:sldId id="268" r:id="rId13"/>
    <p:sldId id="269" r:id="rId14"/>
    <p:sldId id="270" r:id="rId15"/>
    <p:sldId id="265" r:id="rId16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697CE6-8801-F6EB-27A0-F01E500E1FAF}" v="30" dt="2025-11-12T10:00:37.50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45610A-17B4-4656-93CF-E1D9982860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0080" y="1371599"/>
            <a:ext cx="6675120" cy="2951825"/>
          </a:xfrm>
        </p:spPr>
        <p:txBody>
          <a:bodyPr anchor="t">
            <a:normAutofit/>
          </a:bodyPr>
          <a:lstStyle>
            <a:lvl1pPr algn="l"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451C80B-DFD6-415B-BA5B-E56E510CD1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0080" y="4584879"/>
            <a:ext cx="6675120" cy="1287887"/>
          </a:xfrm>
        </p:spPr>
        <p:txBody>
          <a:bodyPr anchor="b">
            <a:normAutofit/>
          </a:bodyPr>
          <a:lstStyle>
            <a:lvl1pPr marL="0" indent="0" algn="l">
              <a:lnSpc>
                <a:spcPct val="130000"/>
              </a:lnSpc>
              <a:buNone/>
              <a:defRPr sz="1800" b="1" cap="all" spc="3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A2065B-06FF-4991-9F8A-4BE25457B4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4479B-705B-4489-957E-7E8A228BDFA0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0DF2FA-C604-45D8-A633-11D3742EC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EE5DA9-2D04-4850-AB9F-BD3538165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5819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E4BB7-3F30-4C31-9BB2-8EC24FC0A1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ECF4134-70F5-4EE6-88BE-49D129630C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9EABC7-C044-44DE-B303-55A0581DA1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66AD-7C08-490A-ADA4-B47E10FB2407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A63E1-5BC5-402E-9916-BAB84BCF0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EF915-AF64-4ECC-8B1A-B7E6A89B7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5295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1CB3635-47E1-90D8-B693-DA85A66B383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B09414-2AA1-4D8E-A00A-C092FBC92D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209219" y="640079"/>
            <a:ext cx="1811773" cy="553688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2C3A78-37C5-46D0-9DF4-CB78AF883C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40080" y="640080"/>
            <a:ext cx="8412422" cy="553688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D8705E-925D-4F57-8268-107CE3CF4C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95027-4255-49E7-9841-CD21BCC99996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FE207E-070D-4EC8-A44C-21F1815FDA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5D01D1-C266-4161-A820-C084B98013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230604F-219C-2DEE-830E-27274CC2FE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 rot="5400000">
            <a:off x="10872154" y="1192438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1027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8B246-6A68-46BE-9DBD-614FA8CF4E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E47706-8D18-4093-A7C1-F30D7543C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C7C8FC-AAEA-4AB6-9DB5-2503F58F0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89F774-3FA6-43B8-9241-99959C8FD463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1616B-3F08-4869-A522-773C38940F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030CE6-9124-4B3A-A912-AE16B5C34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46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1BB59B6-79B9-97F5-AC3B-DF65899D39D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C78885-57B2-4930-BD7D-CBF916EDF1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291366"/>
            <a:ext cx="9214884" cy="3159974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E495E4-2F8B-4CC7-88AC-A312067E60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5018567"/>
            <a:ext cx="7907079" cy="107388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585CC9-BAD3-4807-90BB-97DA2D6A6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04452-5DCC-4FE2-A5C9-8A5EF6714D65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08CEF-165F-4D7E-9666-5CD0156B49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E0EBC3D-3277-4D34-9F67-71040C21E3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05EAE5-4812-F718-6D75-9627884180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6281" y="4715234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29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B477A4-4D01-45B6-9563-0BF13BA72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E17E00-96AC-45F0-82B2-9F601E9B93C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40080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BA30CD-95C0-427B-A571-A7D8A53278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18928" y="2633472"/>
            <a:ext cx="5212080" cy="35661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F67CAC-53E4-44AF-BEAC-8FFB96F05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79ABC2-0180-4F3A-A895-A85BC724D472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3D9F3A-E7F0-45E7-AFA8-0D4A669EC1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5F008B-58BB-45FF-923F-5909DAB49D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2341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97B549-9E51-42E0-992A-73E7759577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599"/>
            <a:ext cx="10890929" cy="93975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A5FDC-7C4B-45FB-8462-E2CE79919F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79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BD8B686-2E92-45B9-A3D7-9DCAA0C50B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0079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6ADB526-4A44-47B6-8D14-93202E590AA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8928" y="2311352"/>
            <a:ext cx="5212080" cy="695373"/>
          </a:xfrm>
        </p:spPr>
        <p:txBody>
          <a:bodyPr anchor="b">
            <a:normAutofit/>
          </a:bodyPr>
          <a:lstStyle>
            <a:lvl1pPr marL="0" indent="0">
              <a:buNone/>
              <a:defRPr sz="1800" b="1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74177CA-5C13-4311-BFD3-B98FBD942D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18928" y="3006725"/>
            <a:ext cx="5212080" cy="31912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DEA255A-4CB5-40CA-B756-1AA5E27C20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EA9BA-4E8F-439E-BEA4-91FBA01E3F5F}" type="datetime1">
              <a:rPr lang="en-US" smtClean="0"/>
              <a:t>11/12/2025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3072C4-10F1-49B8-B0BF-69204EDDCF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5ACC97-44C1-4887-909B-E6732D3C1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8767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7D313-943A-47E0-8A7A-DFFBCC297A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3AC25A7-81C8-4AA1-AD9F-C78A451FD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15BF18-0007-481C-AA29-413124BC3EE7}" type="datetime1">
              <a:rPr lang="en-US" smtClean="0"/>
              <a:t>11/12/2025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EF54740-6022-46B2-9C55-B60E96516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9497C9-6B5E-46D6-8FE9-0A5E0CF7F9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2973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" name="Rectangle 4">
            <a:extLst>
              <a:ext uri="{FF2B5EF4-FFF2-40B4-BE49-F238E27FC236}">
                <a16:creationId xmlns:a16="http://schemas.microsoft.com/office/drawing/2014/main" id="{149F9F0F-FB8C-5565-247C-BDCC156B5CAF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2740D3C-270A-401A-810C-2F86BBBB8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BE9870-3748-43AD-B547-02A075CB4A1D}" type="datetime1">
              <a:rPr lang="en-US" smtClean="0"/>
              <a:t>11/12/2025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DCBE9F8-1765-4F36-A4DE-1DB136025A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90CF9E-A6C6-4873-ADBE-7A2939319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93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08CDF8-00AD-4441-A6D5-9D7A659EB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330AF-CB7E-420A-AE8A-E02E903258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6519" y="1031001"/>
            <a:ext cx="6594490" cy="516636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3257AD-2422-4CDA-9C55-700F4B5BF2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8"/>
            <a:ext cx="3859397" cy="322682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1B7454-C1CC-46F2-A6FB-1FE786C48F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E7897-33C5-4F1A-9307-D068E37F3DC7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77DBE-6CC7-421B-AB5E-341E20BD9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6EAB8F-7526-4CDB-B782-FAD8B3E70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793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1647F-5A61-44C9-81DC-331C9AE5D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371600"/>
            <a:ext cx="3859397" cy="1451723"/>
          </a:xfrm>
        </p:spPr>
        <p:txBody>
          <a:bodyPr anchor="t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627A0F-F1B8-49BE-A0FF-7FE16E3BDCC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4937760" y="1033271"/>
            <a:ext cx="6592824" cy="51663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6D1BD6-1519-4431-9FAF-7D4F412997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972167"/>
            <a:ext cx="3859397" cy="322682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A587A0-353B-42C2-BA96-B1ADEDF64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171BA-CC09-47C8-A6DF-F5C5CB59CEEC}" type="datetime1">
              <a:rPr lang="en-US" smtClean="0"/>
              <a:t>11/12/2025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D5A88E-3957-4B76-B1BE-4164029217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5F7C5FD-E56A-4C66-8F23-087F95A2FD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3752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B4E786-7636-4278-8595-D365D28A7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109728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A740849-7059-4C70-992B-5304D2EE9B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0080" y="2633472"/>
            <a:ext cx="10890928" cy="3566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9FEBF6-CEA6-4332-87B3-697807571C8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4008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DA38F49-B3E2-4BF0-BEC7-C30D34ABBB8D}" type="datetime1">
              <a:rPr lang="en-US" smtClean="0"/>
              <a:t>11/12/2025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6BAF94-621C-43E1-BA0C-410A68990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767622" y="6356350"/>
            <a:ext cx="40403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7D19E5-9E16-48C9-AAE2-0C70679A8D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07995" y="6356350"/>
            <a:ext cx="72301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cap="all" spc="300" baseline="0">
                <a:solidFill>
                  <a:schemeClr val="tx1"/>
                </a:solidFill>
              </a:defRPr>
            </a:lvl1pPr>
          </a:lstStyle>
          <a:p>
            <a:fld id="{70C12960-6E85-460F-B6E3-5B82CB31AF3D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18E06E4-607B-144B-382B-AD3D06B1EE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713232" y="1031001"/>
            <a:ext cx="978862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4226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2" r:id="rId2"/>
    <p:sldLayoutId id="2147483681" r:id="rId3"/>
    <p:sldLayoutId id="2147483680" r:id="rId4"/>
    <p:sldLayoutId id="2147483679" r:id="rId5"/>
    <p:sldLayoutId id="2147483678" r:id="rId6"/>
    <p:sldLayoutId id="2147483677" r:id="rId7"/>
    <p:sldLayoutId id="2147483676" r:id="rId8"/>
    <p:sldLayoutId id="2147483675" r:id="rId9"/>
    <p:sldLayoutId id="2147483674" r:id="rId10"/>
    <p:sldLayoutId id="2147483673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87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3776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51560" indent="-28575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228600" algn="l" defTabSz="914400" rtl="0" eaLnBrk="1" latinLnBrk="0" hangingPunct="1">
        <a:lnSpc>
          <a:spcPct val="120000"/>
        </a:lnSpc>
        <a:spcBef>
          <a:spcPts val="500"/>
        </a:spcBef>
        <a:buSzPct val="87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newsletter.jamieleeclark.com/p/exit-tickets" TargetMode="External"/><Relationship Id="rId2" Type="http://schemas.openxmlformats.org/officeDocument/2006/relationships/hyperlink" Target="https://www.taylorfrancis.com/chapters/mono/10.4324/9781315171340-23/exit-tickets-kate-wolfe-maxlow-karen-sanzo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gpress.clemson.edu/publication/the-exit-ticket-a-snapshot-of-student-learning-and-potential-participation-points-for-students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thirdspacelearning.com/blog/exit-ticket/" TargetMode="External"/><Relationship Id="rId7" Type="http://schemas.openxmlformats.org/officeDocument/2006/relationships/hyperlink" Target="https://newsletter.jamieleeclark.com/p/exit-tickets" TargetMode="External"/><Relationship Id="rId2" Type="http://schemas.openxmlformats.org/officeDocument/2006/relationships/hyperlink" Target="https://www.weareteachers.com/exit-ticket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gpress.clemson.edu/publication/the-exit-ticket-a-snapshot-of-student-learning-and-potential-participation-points-for-students/" TargetMode="External"/><Relationship Id="rId5" Type="http://schemas.openxmlformats.org/officeDocument/2006/relationships/hyperlink" Target="https://www.readingrockets.org/classroom/classroom-strategies/exit-slips" TargetMode="External"/><Relationship Id="rId4" Type="http://schemas.openxmlformats.org/officeDocument/2006/relationships/hyperlink" Target="https://www.middleweb.com/52791/lets-stop-and-think-about-those-exit-tickets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QazlHr90O-8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ocrative.com/" TargetMode="External"/><Relationship Id="rId2" Type="http://schemas.openxmlformats.org/officeDocument/2006/relationships/hyperlink" Target="http://Ziplet.com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u.jotform.com/" TargetMode="External"/><Relationship Id="rId5" Type="http://schemas.openxmlformats.org/officeDocument/2006/relationships/hyperlink" Target="https://www.bookwidgets.com/" TargetMode="External"/><Relationship Id="rId4" Type="http://schemas.openxmlformats.org/officeDocument/2006/relationships/hyperlink" Target="https://www.polleverywhere.com/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19F9BF86-FE94-4517-B97D-026C7515E5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Speedometer">
            <a:extLst>
              <a:ext uri="{FF2B5EF4-FFF2-40B4-BE49-F238E27FC236}">
                <a16:creationId xmlns:a16="http://schemas.microsoft.com/office/drawing/2014/main" id="{21728992-B6D4-711D-F9BB-D451B3B3B46D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rcRect r="6250" b="6250"/>
          <a:stretch>
            <a:fillRect/>
          </a:stretch>
        </p:blipFill>
        <p:spPr>
          <a:xfrm>
            <a:off x="20" y="10"/>
            <a:ext cx="12191979" cy="6857989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9E9D00D9-C4F5-471E-BE2C-126CB112A6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406" y="0"/>
            <a:ext cx="8543515" cy="6858000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58000">
                <a:srgbClr val="000000">
                  <a:alpha val="55000"/>
                </a:srgbClr>
              </a:gs>
              <a:gs pos="93000">
                <a:srgbClr val="000000">
                  <a:alpha val="64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0080" y="914400"/>
            <a:ext cx="4892948" cy="3427867"/>
          </a:xfrm>
        </p:spPr>
        <p:txBody>
          <a:bodyPr anchor="t">
            <a:normAutofit fontScale="90000"/>
          </a:bodyPr>
          <a:lstStyle/>
          <a:p>
            <a:r>
              <a:rPr lang="en-GB">
                <a:solidFill>
                  <a:srgbClr val="FFFFFF"/>
                </a:solidFill>
                <a:latin typeface="Century Gothic"/>
              </a:rPr>
              <a:t>Using Exit Tasks to Gauge Pupil Understanding</a:t>
            </a:r>
            <a:endParaRPr lang="en-US">
              <a:solidFill>
                <a:srgbClr val="FFFFFF"/>
              </a:solidFill>
              <a:latin typeface="Century Gothic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8875" y="5253051"/>
            <a:ext cx="4892948" cy="1212065"/>
          </a:xfrm>
        </p:spPr>
        <p:txBody>
          <a:bodyPr anchor="t">
            <a:noAutofit/>
          </a:bodyPr>
          <a:lstStyle/>
          <a:p>
            <a:r>
              <a:rPr lang="en-GB" sz="2800" b="0">
                <a:solidFill>
                  <a:srgbClr val="FFFFFF"/>
                </a:solidFill>
                <a:latin typeface="Century Gothic"/>
                <a:ea typeface="+mn-lt"/>
                <a:cs typeface="+mn-lt"/>
              </a:rPr>
              <a:t>Linking Exit Tasks to Success Criteria</a:t>
            </a:r>
            <a:endParaRPr lang="en-US" sz="2800">
              <a:latin typeface="Century Gothic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7CC2FE6-3AD0-4131-B4BC-1F4D65E25E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23209" y="4861206"/>
            <a:ext cx="978862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8572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607748-90B2-43AC-0D5E-3B94303A48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Century Gothic"/>
                <a:ea typeface="+mj-lt"/>
                <a:cs typeface="+mj-lt"/>
              </a:rPr>
              <a:t>Be Cautious with Emotion-Based Exit Tasks</a:t>
            </a:r>
            <a:endParaRPr lang="en-US">
              <a:latin typeface="Century Gothic"/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6492C4-EABE-2279-BF99-D9D245CEDC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199920"/>
            <a:ext cx="10890928" cy="3566160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800" b="1">
                <a:latin typeface="Century Gothic"/>
                <a:ea typeface="+mn-lt"/>
                <a:cs typeface="+mn-lt"/>
              </a:rPr>
              <a:t>🚫 Not All Exit Tasks Measure Understanding</a:t>
            </a:r>
            <a:endParaRPr lang="en-GB" sz="2800">
              <a:latin typeface="Century Gothic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While emojis or mood check-ins can be useful for wellbeing, they </a:t>
            </a:r>
            <a:r>
              <a:rPr lang="en-GB" sz="2800" b="1">
                <a:latin typeface="Century Gothic"/>
                <a:ea typeface="+mn-lt"/>
                <a:cs typeface="+mn-lt"/>
              </a:rPr>
              <a:t>don’t assess learning</a:t>
            </a:r>
            <a:r>
              <a:rPr lang="en-GB" sz="2800">
                <a:latin typeface="Century Gothic"/>
                <a:ea typeface="+mn-lt"/>
                <a:cs typeface="+mn-lt"/>
              </a:rPr>
              <a:t>.</a:t>
            </a:r>
            <a:endParaRPr lang="en-GB" sz="2800">
              <a:latin typeface="Century Gothic"/>
            </a:endParaRPr>
          </a:p>
          <a:p>
            <a:r>
              <a:rPr lang="en-GB" sz="2800" b="1">
                <a:latin typeface="Century Gothic"/>
                <a:ea typeface="+mn-lt"/>
                <a:cs typeface="+mn-lt"/>
              </a:rPr>
              <a:t>Examples to be cautious of:</a:t>
            </a:r>
            <a:endParaRPr lang="en-GB" sz="2800">
              <a:latin typeface="Century Gothic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“How do you feel about today’s lesson?” 😐🙂😃</a:t>
            </a:r>
            <a:endParaRPr lang="en-GB" sz="2800">
              <a:latin typeface="Century Gothic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“Rate your confidence from 1–5” without context</a:t>
            </a:r>
            <a:endParaRPr lang="en-GB" sz="2800">
              <a:latin typeface="Century Gothic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Emoji-only responses with no explanation</a:t>
            </a:r>
            <a:endParaRPr lang="en-GB" sz="2800">
              <a:latin typeface="Century Gothic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65604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B62826-6E0C-E459-3146-91E8047898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Century Gothic"/>
                <a:ea typeface="+mj-lt"/>
                <a:cs typeface="+mj-lt"/>
              </a:rPr>
              <a:t>Why this matters:</a:t>
            </a:r>
            <a:endParaRPr lang="en-US">
              <a:latin typeface="Century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651F28-8C6B-198F-AAB4-79DE785D43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593282"/>
            <a:ext cx="10890928" cy="4001588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endParaRPr lang="en-GB" sz="2800" b="1">
              <a:latin typeface="Century Gothic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Emotional responses can be misleading</a:t>
            </a:r>
            <a:endParaRPr lang="en-GB" sz="2800">
              <a:latin typeface="Century Gothic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Pupils may feel confident but misunderstand key concepts</a:t>
            </a:r>
            <a:endParaRPr lang="en-GB" sz="2800">
              <a:latin typeface="Century Gothic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Doesn’t provide actionable feedback for teaching</a:t>
            </a:r>
            <a:endParaRPr lang="en-GB" sz="2800">
              <a:latin typeface="Century Gothic"/>
            </a:endParaRPr>
          </a:p>
          <a:p>
            <a:r>
              <a:rPr lang="en-GB" sz="2800" b="1">
                <a:latin typeface="Century Gothic"/>
                <a:ea typeface="+mn-lt"/>
                <a:cs typeface="+mn-lt"/>
              </a:rPr>
              <a:t>✅ Better Alternative:</a:t>
            </a:r>
            <a:r>
              <a:rPr lang="en-GB" sz="2800">
                <a:latin typeface="Century Gothic"/>
                <a:ea typeface="+mn-lt"/>
                <a:cs typeface="+mn-lt"/>
              </a:rPr>
              <a:t> Pair emotional check-ins with </a:t>
            </a:r>
            <a:r>
              <a:rPr lang="en-GB" sz="2800" b="1">
                <a:latin typeface="Century Gothic"/>
                <a:ea typeface="+mn-lt"/>
                <a:cs typeface="+mn-lt"/>
              </a:rPr>
              <a:t>knowledge-based prompts</a:t>
            </a:r>
            <a:r>
              <a:rPr lang="en-GB" sz="2800">
                <a:latin typeface="Century Gothic"/>
                <a:ea typeface="+mn-lt"/>
                <a:cs typeface="+mn-lt"/>
              </a:rPr>
              <a:t>, e.g.</a:t>
            </a:r>
            <a:endParaRPr lang="en-GB" sz="2800">
              <a:latin typeface="Century Gothic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 </a:t>
            </a:r>
            <a:r>
              <a:rPr lang="en-GB" sz="2800" i="1">
                <a:latin typeface="Century Gothic"/>
                <a:ea typeface="+mn-lt"/>
                <a:cs typeface="+mn-lt"/>
              </a:rPr>
              <a:t>"How confident are you in explaining [topic]? Write one sentence to show your understanding."</a:t>
            </a:r>
            <a:endParaRPr lang="en-GB" sz="2800">
              <a:latin typeface="Century Gothic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979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384E48-C389-46EB-5BC7-CD18E71ED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003739"/>
            <a:ext cx="10890929" cy="703143"/>
          </a:xfrm>
        </p:spPr>
        <p:txBody>
          <a:bodyPr/>
          <a:lstStyle/>
          <a:p>
            <a:r>
              <a:rPr lang="en-GB" b="0">
                <a:latin typeface="Century Gothic"/>
                <a:ea typeface="+mj-lt"/>
                <a:cs typeface="+mj-lt"/>
              </a:rPr>
              <a:t>Further Reading &amp; Resources</a:t>
            </a:r>
            <a:endParaRPr lang="en-US">
              <a:latin typeface="Century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B2B0D4-8A7E-975F-57B9-53337A41FF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858334"/>
            <a:ext cx="10890928" cy="4774849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GB" sz="2400" b="1">
                <a:latin typeface="Century Gothic"/>
                <a:ea typeface="+mn-lt"/>
                <a:cs typeface="+mn-lt"/>
              </a:rPr>
              <a:t>📚 Recommended Books</a:t>
            </a:r>
            <a:endParaRPr lang="en-GB" sz="2400">
              <a:latin typeface="Century Gothic"/>
            </a:endParaRPr>
          </a:p>
          <a:p>
            <a:r>
              <a:rPr lang="en-GB" sz="2400" i="1">
                <a:latin typeface="Century Gothic"/>
                <a:ea typeface="+mn-lt"/>
                <a:cs typeface="+mn-lt"/>
              </a:rPr>
              <a:t>20 Formative Assessment Strategies That Work</a:t>
            </a:r>
            <a:r>
              <a:rPr lang="en-GB" sz="2400">
                <a:latin typeface="Century Gothic"/>
                <a:ea typeface="+mn-lt"/>
                <a:cs typeface="+mn-lt"/>
              </a:rPr>
              <a:t> by Kate Wolfe </a:t>
            </a:r>
            <a:r>
              <a:rPr lang="en-GB" sz="2400" err="1">
                <a:latin typeface="Century Gothic"/>
                <a:ea typeface="+mn-lt"/>
                <a:cs typeface="+mn-lt"/>
              </a:rPr>
              <a:t>Maxlow</a:t>
            </a:r>
            <a:r>
              <a:rPr lang="en-GB" sz="2400">
                <a:latin typeface="Century Gothic"/>
                <a:ea typeface="+mn-lt"/>
                <a:cs typeface="+mn-lt"/>
              </a:rPr>
              <a:t> &amp; Karen L. Sanzo — Chapter on using exit tickets effectively </a:t>
            </a:r>
            <a:r>
              <a:rPr lang="en-GB" sz="2400">
                <a:latin typeface="Century Gothic"/>
                <a:ea typeface="+mn-lt"/>
                <a:cs typeface="+mn-lt"/>
                <a:hlinkClick r:id="rId2"/>
              </a:rPr>
              <a:t>[taylorfrancis.com]</a:t>
            </a:r>
            <a:endParaRPr lang="en-GB" sz="2400">
              <a:latin typeface="Century Gothic"/>
            </a:endParaRPr>
          </a:p>
          <a:p>
            <a:r>
              <a:rPr lang="en-GB" sz="2400" i="1">
                <a:latin typeface="Century Gothic"/>
                <a:ea typeface="+mn-lt"/>
                <a:cs typeface="+mn-lt"/>
              </a:rPr>
              <a:t>Exit Tickets: Gathering Evidence to Guide Next Steps</a:t>
            </a:r>
            <a:r>
              <a:rPr lang="en-GB" sz="2400">
                <a:latin typeface="Century Gothic"/>
                <a:ea typeface="+mn-lt"/>
                <a:cs typeface="+mn-lt"/>
              </a:rPr>
              <a:t> (</a:t>
            </a:r>
            <a:r>
              <a:rPr lang="en-GB" sz="2400" err="1">
                <a:latin typeface="Century Gothic"/>
                <a:ea typeface="+mn-lt"/>
                <a:cs typeface="+mn-lt"/>
              </a:rPr>
              <a:t>DistillED</a:t>
            </a:r>
            <a:r>
              <a:rPr lang="en-GB" sz="2400">
                <a:latin typeface="Century Gothic"/>
                <a:ea typeface="+mn-lt"/>
                <a:cs typeface="+mn-lt"/>
              </a:rPr>
              <a:t> guide by Jamie Clark, 2025) — practical strategies for alignment with success criteria </a:t>
            </a:r>
            <a:r>
              <a:rPr lang="en-GB" sz="2400">
                <a:latin typeface="Century Gothic"/>
                <a:ea typeface="+mn-lt"/>
                <a:cs typeface="+mn-lt"/>
                <a:hlinkClick r:id="rId3"/>
              </a:rPr>
              <a:t>[newsletter...eclark.com]</a:t>
            </a:r>
            <a:endParaRPr lang="en-GB" sz="2400">
              <a:latin typeface="Century Gothic"/>
            </a:endParaRPr>
          </a:p>
          <a:p>
            <a:r>
              <a:rPr lang="en-GB" sz="2400" i="1">
                <a:latin typeface="Century Gothic"/>
                <a:ea typeface="+mn-lt"/>
                <a:cs typeface="+mn-lt"/>
              </a:rPr>
              <a:t>The Exit Ticket: A Snapshot of Student Learning</a:t>
            </a:r>
            <a:r>
              <a:rPr lang="en-GB" sz="2400">
                <a:latin typeface="Century Gothic"/>
                <a:ea typeface="+mn-lt"/>
                <a:cs typeface="+mn-lt"/>
              </a:rPr>
              <a:t> (Land‑Grant Press, 2024) — overview of design and implementation in diverse contexts </a:t>
            </a:r>
            <a:r>
              <a:rPr lang="en-GB" sz="2400">
                <a:latin typeface="Century Gothic"/>
                <a:ea typeface="+mn-lt"/>
                <a:cs typeface="+mn-lt"/>
                <a:hlinkClick r:id="rId4"/>
              </a:rPr>
              <a:t>[lgpress.clemson.edu]</a:t>
            </a:r>
            <a:endParaRPr lang="en-GB" sz="2400">
              <a:latin typeface="Century Gothic"/>
            </a:endParaRPr>
          </a:p>
          <a:p>
            <a:pPr marL="0" indent="0">
              <a:buNone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816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0AF139-66C6-E412-6036-ADAC51EEFD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ea typeface="+mj-lt"/>
                <a:cs typeface="+mj-lt"/>
              </a:rPr>
              <a:t>🌐 </a:t>
            </a:r>
            <a:r>
              <a:rPr lang="en-GB" b="0">
                <a:latin typeface="Century Gothic"/>
                <a:ea typeface="+mj-lt"/>
                <a:cs typeface="+mj-lt"/>
              </a:rPr>
              <a:t>Online Articles &amp; Templates</a:t>
            </a:r>
            <a:endParaRPr lang="en-US">
              <a:latin typeface="Century Gothic"/>
              <a:ea typeface="+mj-lt"/>
              <a:cs typeface="+mj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C66828-1F6B-7C44-6B9B-F4F0A20F3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1" y="2199920"/>
            <a:ext cx="10890928" cy="4525228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GB" b="1">
                <a:latin typeface="Century Gothic"/>
                <a:ea typeface="+mn-lt"/>
                <a:cs typeface="+mn-lt"/>
              </a:rPr>
              <a:t>“24 Exit Ticket Ideas and Examples for Immediate Feedback”</a:t>
            </a:r>
            <a:r>
              <a:rPr lang="en-GB">
                <a:latin typeface="Century Gothic"/>
                <a:ea typeface="+mn-lt"/>
                <a:cs typeface="+mn-lt"/>
              </a:rPr>
              <a:t> – practical prompts and alignment tips </a:t>
            </a:r>
            <a:r>
              <a:rPr lang="en-GB">
                <a:latin typeface="Century Gothic"/>
                <a:ea typeface="+mn-lt"/>
                <a:cs typeface="+mn-lt"/>
                <a:hlinkClick r:id="rId2"/>
              </a:rPr>
              <a:t>[weareteachers.com]</a:t>
            </a:r>
            <a:endParaRPr lang="en-GB">
              <a:latin typeface="Century Gothic"/>
            </a:endParaRPr>
          </a:p>
          <a:p>
            <a:r>
              <a:rPr lang="en-GB" b="1">
                <a:latin typeface="Century Gothic"/>
                <a:ea typeface="+mn-lt"/>
                <a:cs typeface="+mn-lt"/>
              </a:rPr>
              <a:t>“How To Use Exit Tickets As Assessment For Learning”</a:t>
            </a:r>
            <a:r>
              <a:rPr lang="en-GB">
                <a:latin typeface="Century Gothic"/>
                <a:ea typeface="+mn-lt"/>
                <a:cs typeface="+mn-lt"/>
              </a:rPr>
              <a:t> – free templates and step‑by‑step guidance </a:t>
            </a:r>
            <a:r>
              <a:rPr lang="en-GB">
                <a:latin typeface="Century Gothic"/>
                <a:ea typeface="+mn-lt"/>
                <a:cs typeface="+mn-lt"/>
                <a:hlinkClick r:id="rId3"/>
              </a:rPr>
              <a:t>[thirdspace...arning.com]</a:t>
            </a:r>
            <a:endParaRPr lang="en-GB">
              <a:latin typeface="Century Gothic"/>
            </a:endParaRPr>
          </a:p>
          <a:p>
            <a:r>
              <a:rPr lang="en-GB" b="1">
                <a:latin typeface="Century Gothic"/>
                <a:ea typeface="+mn-lt"/>
                <a:cs typeface="+mn-lt"/>
              </a:rPr>
              <a:t>“Let’s STOP and THINK about Exit Tickets”</a:t>
            </a:r>
            <a:r>
              <a:rPr lang="en-GB">
                <a:latin typeface="Century Gothic"/>
                <a:ea typeface="+mn-lt"/>
                <a:cs typeface="+mn-lt"/>
              </a:rPr>
              <a:t> – reframing and timing strategies to deepen learning </a:t>
            </a:r>
            <a:r>
              <a:rPr lang="en-GB">
                <a:latin typeface="Century Gothic"/>
                <a:ea typeface="+mn-lt"/>
                <a:cs typeface="+mn-lt"/>
                <a:hlinkClick r:id="rId4"/>
              </a:rPr>
              <a:t>[middleweb.com]</a:t>
            </a:r>
            <a:endParaRPr lang="en-GB">
              <a:latin typeface="Century Gothic"/>
            </a:endParaRPr>
          </a:p>
          <a:p>
            <a:r>
              <a:rPr lang="en-GB" b="1">
                <a:latin typeface="Century Gothic"/>
                <a:ea typeface="+mn-lt"/>
                <a:cs typeface="+mn-lt"/>
              </a:rPr>
              <a:t>Reading Rockets: Exit Slips</a:t>
            </a:r>
            <a:r>
              <a:rPr lang="en-GB">
                <a:latin typeface="Century Gothic"/>
                <a:ea typeface="+mn-lt"/>
                <a:cs typeface="+mn-lt"/>
              </a:rPr>
              <a:t> – classroom-ready prompt examples and downloadable templates </a:t>
            </a:r>
            <a:r>
              <a:rPr lang="en-GB">
                <a:latin typeface="Century Gothic"/>
                <a:ea typeface="+mn-lt"/>
                <a:cs typeface="+mn-lt"/>
                <a:hlinkClick r:id="rId5"/>
              </a:rPr>
              <a:t>[readingrockets.org]</a:t>
            </a:r>
            <a:endParaRPr lang="en-GB">
              <a:latin typeface="Century Gothic"/>
            </a:endParaRPr>
          </a:p>
          <a:p>
            <a:r>
              <a:rPr lang="en-GB" b="1">
                <a:latin typeface="Century Gothic"/>
                <a:ea typeface="+mn-lt"/>
                <a:cs typeface="+mn-lt"/>
              </a:rPr>
              <a:t>🔗 Useful Links</a:t>
            </a:r>
            <a:endParaRPr lang="en-GB">
              <a:latin typeface="Century Gothic"/>
            </a:endParaRPr>
          </a:p>
          <a:p>
            <a:r>
              <a:rPr lang="en-GB">
                <a:latin typeface="Century Gothic"/>
                <a:ea typeface="+mn-lt"/>
                <a:cs typeface="+mn-lt"/>
              </a:rPr>
              <a:t>Land‑Grant Press guide: </a:t>
            </a:r>
            <a:r>
              <a:rPr lang="en-GB">
                <a:latin typeface="Century Gothic"/>
                <a:ea typeface="+mn-lt"/>
                <a:cs typeface="+mn-lt"/>
                <a:hlinkClick r:id="rId6"/>
              </a:rPr>
              <a:t>“The Exit Ticket: a snapshot…”</a:t>
            </a:r>
            <a:r>
              <a:rPr lang="en-GB">
                <a:latin typeface="Century Gothic"/>
                <a:ea typeface="+mn-lt"/>
                <a:cs typeface="+mn-lt"/>
              </a:rPr>
              <a:t> </a:t>
            </a:r>
            <a:r>
              <a:rPr lang="en-GB">
                <a:latin typeface="Century Gothic"/>
                <a:ea typeface="+mn-lt"/>
                <a:cs typeface="+mn-lt"/>
                <a:hlinkClick r:id="rId6"/>
              </a:rPr>
              <a:t>[lgpress.clemson.edu]</a:t>
            </a:r>
            <a:endParaRPr lang="en-GB">
              <a:latin typeface="Century Gothic"/>
            </a:endParaRPr>
          </a:p>
          <a:p>
            <a:r>
              <a:rPr lang="en-GB" err="1">
                <a:latin typeface="Century Gothic"/>
                <a:ea typeface="+mn-lt"/>
                <a:cs typeface="+mn-lt"/>
              </a:rPr>
              <a:t>DistillED</a:t>
            </a:r>
            <a:r>
              <a:rPr lang="en-GB">
                <a:latin typeface="Century Gothic"/>
                <a:ea typeface="+mn-lt"/>
                <a:cs typeface="+mn-lt"/>
              </a:rPr>
              <a:t> guide: </a:t>
            </a:r>
            <a:r>
              <a:rPr lang="en-GB">
                <a:latin typeface="Century Gothic"/>
                <a:ea typeface="+mn-lt"/>
                <a:cs typeface="+mn-lt"/>
                <a:hlinkClick r:id="rId7"/>
              </a:rPr>
              <a:t>“Exit Tickets: Gathering Evidence…”</a:t>
            </a:r>
            <a:r>
              <a:rPr lang="en-GB">
                <a:latin typeface="Century Gothic"/>
                <a:ea typeface="+mn-lt"/>
                <a:cs typeface="+mn-lt"/>
              </a:rPr>
              <a:t> </a:t>
            </a:r>
            <a:r>
              <a:rPr lang="en-GB">
                <a:latin typeface="Century Gothic"/>
                <a:ea typeface="+mn-lt"/>
                <a:cs typeface="+mn-lt"/>
                <a:hlinkClick r:id="rId7"/>
              </a:rPr>
              <a:t>[newsletter...eclark.com]</a:t>
            </a:r>
            <a:endParaRPr lang="en-GB">
              <a:latin typeface="Century Gothic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894009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CC7D74-DC52-5F90-523C-AD9110902F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79" y="1371601"/>
            <a:ext cx="10890929" cy="470474"/>
          </a:xfrm>
        </p:spPr>
        <p:txBody>
          <a:bodyPr>
            <a:normAutofit fontScale="90000"/>
          </a:bodyPr>
          <a:lstStyle/>
          <a:p>
            <a:r>
              <a:rPr lang="en-GB" sz="2800" dirty="0"/>
              <a:t>My IPIP</a:t>
            </a:r>
            <a:endParaRPr lang="en-US" sz="2800" dirty="0"/>
          </a:p>
        </p:txBody>
      </p:sp>
      <p:pic>
        <p:nvPicPr>
          <p:cNvPr id="4" name="Content Placeholder 3" descr="A close-up of a document&#10;&#10;AI-generated content may be incorrect.">
            <a:extLst>
              <a:ext uri="{FF2B5EF4-FFF2-40B4-BE49-F238E27FC236}">
                <a16:creationId xmlns:a16="http://schemas.microsoft.com/office/drawing/2014/main" id="{5A913EB5-D707-0364-277F-3F786A90939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60746" y="271857"/>
            <a:ext cx="9688935" cy="6456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680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87E16-9598-471A-FCD5-76A3B6D11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Century Gothic"/>
                <a:ea typeface="+mj-lt"/>
                <a:cs typeface="+mj-lt"/>
              </a:rPr>
              <a:t>Takeaway &amp; Next Steps</a:t>
            </a:r>
            <a:endParaRPr lang="en-US">
              <a:latin typeface="Century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74AE4D-FCF2-6015-A28C-668F167723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dirty="0">
                <a:latin typeface="Century Gothic"/>
                <a:ea typeface="+mn-lt"/>
                <a:cs typeface="+mn-lt"/>
              </a:rPr>
              <a:t>✅ Choose one tool to trial next week</a:t>
            </a:r>
            <a:endParaRPr lang="en-GB" sz="2800" dirty="0">
              <a:latin typeface="Century Gothic"/>
            </a:endParaRPr>
          </a:p>
          <a:p>
            <a:r>
              <a:rPr lang="en-GB" sz="2800" dirty="0">
                <a:latin typeface="Century Gothic"/>
                <a:ea typeface="+mn-lt"/>
                <a:cs typeface="+mn-lt"/>
              </a:rPr>
              <a:t> ✅ Plan one lesson with a linked exit task</a:t>
            </a:r>
            <a:endParaRPr lang="en-GB" sz="2800" dirty="0">
              <a:latin typeface="Century Gothic"/>
            </a:endParaRPr>
          </a:p>
          <a:p>
            <a:r>
              <a:rPr lang="en-GB" sz="2800" dirty="0">
                <a:latin typeface="Century Gothic"/>
                <a:ea typeface="+mn-lt"/>
                <a:cs typeface="+mn-lt"/>
              </a:rPr>
              <a:t> ✅ Share your experience at the next department meeting</a:t>
            </a:r>
          </a:p>
          <a:p>
            <a:pPr marL="0" indent="0">
              <a:buNone/>
            </a:pPr>
            <a:endParaRPr lang="en-GB"/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49003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8B6B0-8E9B-2B58-DD31-28745808AD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Century Gothic"/>
              </a:rPr>
              <a:t>Learning Intentions</a:t>
            </a:r>
            <a:r>
              <a:rPr lang="en-GB"/>
              <a:t>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193B8-51D1-6CE5-C5BC-99F8EBC649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3218" y="2331300"/>
            <a:ext cx="10890928" cy="356616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endParaRPr lang="en-GB" sz="2800" b="1">
              <a:latin typeface="Century Gothic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Understand the purpose of exit tasks in formative assessment</a:t>
            </a:r>
            <a:endParaRPr lang="en-GB" sz="2800">
              <a:latin typeface="Century Gothic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Explore how to link exit tasks to lesson success criteria</a:t>
            </a:r>
            <a:endParaRPr lang="en-GB" sz="2800">
              <a:latin typeface="Century Gothic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Discover digital tools for creating exit tasks using iPads</a:t>
            </a:r>
            <a:endParaRPr lang="en-GB" sz="2800">
              <a:latin typeface="Century Gothic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Create and share an example exit task</a:t>
            </a:r>
            <a:endParaRPr lang="en-GB" sz="2800">
              <a:latin typeface="Century Gothic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879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DF109F-0D16-B169-47CC-E4A6C77B0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Century Gothic"/>
                <a:ea typeface="+mj-lt"/>
                <a:cs typeface="+mj-lt"/>
              </a:rPr>
              <a:t>What Are Exit Tasks?</a:t>
            </a:r>
            <a:endParaRPr lang="en-US">
              <a:latin typeface="Century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60988B-C049-B0CD-1B88-E1E2851258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>
                <a:latin typeface="Century Gothic"/>
                <a:ea typeface="+mn-lt"/>
                <a:cs typeface="+mn-lt"/>
              </a:rPr>
              <a:t>Short activities completed at the end of a lesson</a:t>
            </a:r>
            <a:endParaRPr lang="en-GB" sz="2800">
              <a:latin typeface="Century Gothic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Help gauge pupil understanding of key concepts</a:t>
            </a:r>
            <a:endParaRPr lang="en-GB" sz="2800">
              <a:latin typeface="Century Gothic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Provide feedback for both teacher and learner</a:t>
            </a:r>
            <a:endParaRPr lang="en-GB" sz="2800">
              <a:latin typeface="Century Gothic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Can be written, verbal, visual, or digital</a:t>
            </a:r>
            <a:endParaRPr lang="en-GB" sz="2800">
              <a:latin typeface="Century Gothic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2997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0731B-4EEE-14A5-109F-7D6A6DE883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Century Gothic"/>
              </a:rPr>
              <a:t>Why Use Exit Tasks?</a:t>
            </a:r>
            <a:endParaRPr lang="en-US" b="0">
              <a:latin typeface="Century Gothic"/>
            </a:endParaRPr>
          </a:p>
          <a:p>
            <a:pPr marL="285750" indent="-285750">
              <a:buFont typeface="Arial"/>
              <a:buChar char="•"/>
            </a:pPr>
            <a:endParaRPr lang="en-US"/>
          </a:p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F48D0D-C70B-27B3-A023-2E9DED79FA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>
                <a:latin typeface="Century Gothic"/>
                <a:ea typeface="+mn-lt"/>
                <a:cs typeface="+mn-lt"/>
              </a:rPr>
              <a:t>Encourage reflection and metacognition</a:t>
            </a:r>
            <a:endParaRPr lang="en-GB" sz="2800">
              <a:latin typeface="Century Gothic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Identify misconceptions early</a:t>
            </a:r>
            <a:endParaRPr lang="en-GB" sz="2800">
              <a:latin typeface="Century Gothic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Inform next steps in planning</a:t>
            </a:r>
            <a:endParaRPr lang="en-GB" sz="2800">
              <a:latin typeface="Century Gothic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Promote pupil voice and ownership</a:t>
            </a:r>
            <a:endParaRPr lang="en-GB" sz="2800">
              <a:latin typeface="Century Gothic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6264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60FDC9-0CDC-97CA-9342-57BD039DE3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entury Gothic"/>
              </a:rPr>
              <a:t>Linking to Success Criteria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4BDB0-8BAE-DF55-D227-CBC75E64AF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b="1">
                <a:latin typeface="Century Gothic"/>
                <a:ea typeface="+mn-lt"/>
                <a:cs typeface="+mn-lt"/>
              </a:rPr>
              <a:t>Example Success Criteria:</a:t>
            </a:r>
            <a:endParaRPr lang="en-GB">
              <a:latin typeface="Century Gothic"/>
            </a:endParaRPr>
          </a:p>
          <a:p>
            <a:r>
              <a:rPr lang="en-GB">
                <a:latin typeface="Century Gothic"/>
                <a:ea typeface="+mn-lt"/>
                <a:cs typeface="+mn-lt"/>
              </a:rPr>
              <a:t> </a:t>
            </a:r>
            <a:r>
              <a:rPr lang="en-GB" i="1">
                <a:latin typeface="Century Gothic"/>
                <a:ea typeface="+mn-lt"/>
                <a:cs typeface="+mn-lt"/>
              </a:rPr>
              <a:t>"I can describe three functions of the circulatory system."</a:t>
            </a:r>
            <a:endParaRPr lang="en-GB">
              <a:latin typeface="Century Gothic"/>
            </a:endParaRPr>
          </a:p>
          <a:p>
            <a:r>
              <a:rPr lang="en-GB">
                <a:latin typeface="Century Gothic"/>
                <a:ea typeface="+mn-lt"/>
                <a:cs typeface="+mn-lt"/>
              </a:rPr>
              <a:t> </a:t>
            </a:r>
            <a:r>
              <a:rPr lang="en-GB" b="1">
                <a:latin typeface="Century Gothic"/>
                <a:ea typeface="+mn-lt"/>
                <a:cs typeface="+mn-lt"/>
              </a:rPr>
              <a:t>Linked Exit Task:</a:t>
            </a:r>
            <a:endParaRPr lang="en-GB">
              <a:latin typeface="Century Gothic"/>
            </a:endParaRPr>
          </a:p>
          <a:p>
            <a:r>
              <a:rPr lang="en-GB">
                <a:latin typeface="Century Gothic"/>
                <a:ea typeface="+mn-lt"/>
                <a:cs typeface="+mn-lt"/>
              </a:rPr>
              <a:t> </a:t>
            </a:r>
            <a:r>
              <a:rPr lang="en-GB" i="1">
                <a:latin typeface="Century Gothic"/>
                <a:ea typeface="+mn-lt"/>
                <a:cs typeface="+mn-lt"/>
              </a:rPr>
              <a:t>"List two functions of the circulatory system you now understand."</a:t>
            </a:r>
            <a:endParaRPr lang="en-GB">
              <a:latin typeface="Century Gothic"/>
            </a:endParaRPr>
          </a:p>
          <a:p>
            <a:r>
              <a:rPr lang="en-GB">
                <a:latin typeface="Century Gothic"/>
                <a:ea typeface="+mn-lt"/>
                <a:cs typeface="+mn-lt"/>
              </a:rPr>
              <a:t> ✅ Keep it specific</a:t>
            </a:r>
            <a:endParaRPr lang="en-GB">
              <a:latin typeface="Century Gothic"/>
            </a:endParaRPr>
          </a:p>
          <a:p>
            <a:r>
              <a:rPr lang="en-GB">
                <a:latin typeface="Century Gothic"/>
                <a:ea typeface="+mn-lt"/>
                <a:cs typeface="+mn-lt"/>
              </a:rPr>
              <a:t> ✅ Use pupil-friendly language</a:t>
            </a:r>
            <a:endParaRPr lang="en-GB">
              <a:latin typeface="Century Gothic"/>
            </a:endParaRPr>
          </a:p>
          <a:p>
            <a:r>
              <a:rPr lang="en-GB">
                <a:latin typeface="Century Gothic"/>
                <a:ea typeface="+mn-lt"/>
                <a:cs typeface="+mn-lt"/>
              </a:rPr>
              <a:t> ✅ Match the format to the learning</a:t>
            </a:r>
            <a:endParaRPr lang="en-GB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3657830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90CBCF-622F-E6CC-34CB-D1A36B4FC9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3596" y="1161394"/>
            <a:ext cx="10890929" cy="1097280"/>
          </a:xfrm>
        </p:spPr>
        <p:txBody>
          <a:bodyPr>
            <a:normAutofit/>
          </a:bodyPr>
          <a:lstStyle/>
          <a:p>
            <a:r>
              <a:rPr lang="en-GB" sz="2800" b="0">
                <a:latin typeface="Century Gothic"/>
                <a:ea typeface="+mj-lt"/>
                <a:cs typeface="+mj-lt"/>
              </a:rPr>
              <a:t>“Quick and Easy Ways to Use Exit Tickets in the Classroom”</a:t>
            </a:r>
            <a:endParaRPr lang="en-US" sz="2800">
              <a:latin typeface="Century Gothic"/>
            </a:endParaRPr>
          </a:p>
        </p:txBody>
      </p:sp>
      <p:pic>
        <p:nvPicPr>
          <p:cNvPr id="5" name="Online Media 4" title="Use exit tickets in your lessons - Everything you need to know">
            <a:hlinkClick r:id="" action="ppaction://noaction"/>
            <a:extLst>
              <a:ext uri="{FF2B5EF4-FFF2-40B4-BE49-F238E27FC236}">
                <a16:creationId xmlns:a16="http://schemas.microsoft.com/office/drawing/2014/main" id="{6AADDF5B-F53E-803B-A9CD-968F8E916538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911460" y="1960178"/>
            <a:ext cx="7871428" cy="4501056"/>
          </a:xfrm>
          <a:prstGeom prst="rect">
            <a:avLst/>
          </a:prstGeom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8138421-10A7-6C94-A74C-D103114DD6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41189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A641D3-796E-1598-25A6-FA07135A0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Century Gothic"/>
                <a:ea typeface="+mj-lt"/>
                <a:cs typeface="+mj-lt"/>
              </a:rPr>
              <a:t>Digital Tools for Exit Tasks (iPad-Friendly)</a:t>
            </a:r>
            <a:endParaRPr lang="en-US">
              <a:latin typeface="Century Gothic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6C8C79D-69DD-B608-C2B5-0A6F867A829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59768238"/>
              </p:ext>
            </p:extLst>
          </p:nvPr>
        </p:nvGraphicFramePr>
        <p:xfrm>
          <a:off x="639763" y="2633663"/>
          <a:ext cx="10891836" cy="358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30612">
                  <a:extLst>
                    <a:ext uri="{9D8B030D-6E8A-4147-A177-3AD203B41FA5}">
                      <a16:colId xmlns:a16="http://schemas.microsoft.com/office/drawing/2014/main" val="535690707"/>
                    </a:ext>
                  </a:extLst>
                </a:gridCol>
                <a:gridCol w="3630612">
                  <a:extLst>
                    <a:ext uri="{9D8B030D-6E8A-4147-A177-3AD203B41FA5}">
                      <a16:colId xmlns:a16="http://schemas.microsoft.com/office/drawing/2014/main" val="1937248846"/>
                    </a:ext>
                  </a:extLst>
                </a:gridCol>
                <a:gridCol w="3630612">
                  <a:extLst>
                    <a:ext uri="{9D8B030D-6E8A-4147-A177-3AD203B41FA5}">
                      <a16:colId xmlns:a16="http://schemas.microsoft.com/office/drawing/2014/main" val="15739636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Tools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Feature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Link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42945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latin typeface="Century Gothic"/>
                        </a:rPr>
                        <a:t>ZIPLET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Century Gothic"/>
                        </a:rPr>
                        <a:t>Quick Questions no log on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>
                          <a:latin typeface="Century Gothic"/>
                          <a:hlinkClick r:id="rId2"/>
                        </a:rPr>
                        <a:t>Ziplet.com</a:t>
                      </a:r>
                      <a:endParaRPr lang="en-GB">
                        <a:latin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034878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latin typeface="Century Gothic"/>
                        </a:rPr>
                        <a:t>Socrative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latin typeface="Century Gothic"/>
                        </a:rPr>
                        <a:t>MCQs, short answers</a:t>
                      </a:r>
                      <a:endParaRPr lang="en-US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latin typeface="Century Gothic"/>
                          <a:hlinkClick r:id="rId3"/>
                        </a:rPr>
                        <a:t>Home - Socrative | Socrative</a:t>
                      </a:r>
                      <a:endParaRPr lang="en-US">
                        <a:latin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53114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latin typeface="Century Gothic"/>
                        </a:rPr>
                        <a:t>Poll Everywhere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latin typeface="Century Gothic"/>
                        </a:rPr>
                        <a:t>Live polls, word clouds</a:t>
                      </a:r>
                      <a:endParaRPr lang="en-US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latin typeface="Century Gothic"/>
                          <a:hlinkClick r:id="rId4"/>
                        </a:rPr>
                        <a:t>Engage your audience | Poll Everywhere</a:t>
                      </a:r>
                      <a:endParaRPr lang="en-US">
                        <a:latin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80163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latin typeface="Century Gothic"/>
                        </a:rPr>
                        <a:t>BookWidgets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latin typeface="Century Gothic"/>
                        </a:rPr>
                        <a:t>60+ exit ticket templates</a:t>
                      </a:r>
                      <a:endParaRPr lang="en-US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latin typeface="Century Gothic"/>
                          <a:hlinkClick r:id="rId5"/>
                        </a:rPr>
                        <a:t>BookWidgets - The perfect content creation tool for teachers in the classroom</a:t>
                      </a:r>
                      <a:endParaRPr lang="en-US">
                        <a:latin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3305336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>
                          <a:latin typeface="Century Gothic"/>
                        </a:rPr>
                        <a:t>Jotform AI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latin typeface="Century Gothic"/>
                        </a:rPr>
                        <a:t>Auto-generates exit quizzes</a:t>
                      </a:r>
                      <a:endParaRPr lang="en-US">
                        <a:latin typeface="Century Gothic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GB" sz="1800" b="0" i="0" u="none" strike="noStrike" noProof="0">
                          <a:latin typeface="Century Gothic"/>
                          <a:hlinkClick r:id="rId6"/>
                        </a:rPr>
                        <a:t>Free Online Form Builder &amp; Form Creator for 2025 | Jotform</a:t>
                      </a:r>
                      <a:endParaRPr lang="en-US">
                        <a:latin typeface="Century Gothic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26825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805876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B6D7EB-7DAC-575C-6927-D10F93944E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Century Gothic"/>
                <a:ea typeface="+mj-lt"/>
                <a:cs typeface="+mj-lt"/>
              </a:rPr>
              <a:t>Try It Out!</a:t>
            </a:r>
            <a:endParaRPr lang="en-US">
              <a:latin typeface="Century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293BC3-6683-3587-4A87-EA08E0D6C4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 u="sng">
                <a:latin typeface="Century Gothic"/>
                <a:ea typeface="+mn-lt"/>
                <a:cs typeface="+mn-lt"/>
              </a:rPr>
              <a:t>Create a digital exit task linked to this success criteria:</a:t>
            </a:r>
            <a:endParaRPr lang="en-GB" sz="2800" u="sng">
              <a:latin typeface="Century Gothic"/>
            </a:endParaRPr>
          </a:p>
          <a:p>
            <a:pPr marL="0" indent="0">
              <a:buNone/>
            </a:pPr>
            <a:r>
              <a:rPr lang="en-GB" sz="2800" u="sng">
                <a:latin typeface="Century Gothic"/>
                <a:ea typeface="+mn-lt"/>
                <a:cs typeface="+mn-lt"/>
              </a:rPr>
              <a:t> </a:t>
            </a:r>
            <a:r>
              <a:rPr lang="en-GB" sz="2800" i="1" u="sng">
                <a:latin typeface="Century Gothic"/>
                <a:ea typeface="+mn-lt"/>
                <a:cs typeface="+mn-lt"/>
              </a:rPr>
              <a:t>"I can explain the impact of climate change on biodiversity."</a:t>
            </a:r>
            <a:endParaRPr lang="en-GB" sz="2800" i="1" u="sng">
              <a:latin typeface="Century Gothic"/>
            </a:endParaRPr>
          </a:p>
          <a:p>
            <a:pPr marL="0" indent="0">
              <a:buNone/>
            </a:pPr>
            <a:endParaRPr lang="en-GB" sz="2800" i="1" u="sng">
              <a:latin typeface="Century Gothic"/>
              <a:ea typeface="+mn-lt"/>
              <a:cs typeface="+mn-lt"/>
            </a:endParaRPr>
          </a:p>
          <a:p>
            <a:r>
              <a:rPr lang="en-GB" sz="2800" u="sng">
                <a:latin typeface="Century Gothic"/>
                <a:ea typeface="+mn-lt"/>
                <a:cs typeface="+mn-lt"/>
              </a:rPr>
              <a:t> Use one of the tools above and share with a partner.</a:t>
            </a:r>
            <a:endParaRPr lang="en-GB" sz="2800">
              <a:latin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7603696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E3531F-3624-B51C-D564-78E276522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0">
                <a:latin typeface="Century Gothic"/>
                <a:ea typeface="+mj-lt"/>
                <a:cs typeface="+mj-lt"/>
              </a:rPr>
              <a:t>Share &amp; Reflect</a:t>
            </a:r>
            <a:endParaRPr lang="en-US">
              <a:latin typeface="Century Gothic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4F6C20-DE1F-67AC-BD34-31AA1F4E4B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GB" sz="2800">
                <a:latin typeface="Century Gothic"/>
                <a:ea typeface="+mn-lt"/>
                <a:cs typeface="+mn-lt"/>
              </a:rPr>
              <a:t>What did you create?</a:t>
            </a:r>
            <a:endParaRPr lang="en-GB" sz="2800">
              <a:latin typeface="Century Gothic"/>
            </a:endParaRPr>
          </a:p>
          <a:p>
            <a:pPr marL="0" indent="0">
              <a:buNone/>
            </a:pPr>
            <a:endParaRPr lang="en-GB" sz="2800">
              <a:latin typeface="Century Gothic"/>
              <a:ea typeface="+mn-lt"/>
              <a:cs typeface="+mn-lt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How does it link to the success criteria?</a:t>
            </a:r>
            <a:endParaRPr lang="en-GB" sz="2800">
              <a:latin typeface="Century Gothic"/>
            </a:endParaRPr>
          </a:p>
          <a:p>
            <a:pPr marL="0" indent="0">
              <a:buNone/>
            </a:pPr>
            <a:endParaRPr lang="en-GB" sz="2800">
              <a:latin typeface="Century Gothic"/>
              <a:ea typeface="+mn-lt"/>
              <a:cs typeface="+mn-lt"/>
            </a:endParaRPr>
          </a:p>
          <a:p>
            <a:r>
              <a:rPr lang="en-GB" sz="2800">
                <a:latin typeface="Century Gothic"/>
                <a:ea typeface="+mn-lt"/>
                <a:cs typeface="+mn-lt"/>
              </a:rPr>
              <a:t>What might pupils find engaging or challenging</a:t>
            </a:r>
            <a:endParaRPr lang="en-GB" sz="2800">
              <a:latin typeface="Century Gothic"/>
            </a:endParaRP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757081"/>
      </p:ext>
    </p:extLst>
  </p:cSld>
  <p:clrMapOvr>
    <a:masterClrMapping/>
  </p:clrMapOvr>
</p:sld>
</file>

<file path=ppt/theme/theme1.xml><?xml version="1.0" encoding="utf-8"?>
<a:theme xmlns:a="http://schemas.openxmlformats.org/drawingml/2006/main" name="DashVTI">
  <a:themeElements>
    <a:clrScheme name="Custom 6">
      <a:dk1>
        <a:sysClr val="windowText" lastClr="000000"/>
      </a:dk1>
      <a:lt1>
        <a:sysClr val="window" lastClr="FFFFFF"/>
      </a:lt1>
      <a:dk2>
        <a:srgbClr val="0D1C3B"/>
      </a:dk2>
      <a:lt2>
        <a:srgbClr val="F5F2F9"/>
      </a:lt2>
      <a:accent1>
        <a:srgbClr val="1973EB"/>
      </a:accent1>
      <a:accent2>
        <a:srgbClr val="25C8A2"/>
      </a:accent2>
      <a:accent3>
        <a:srgbClr val="BF8ED1"/>
      </a:accent3>
      <a:accent4>
        <a:srgbClr val="FE733C"/>
      </a:accent4>
      <a:accent5>
        <a:srgbClr val="FE5A5A"/>
      </a:accent5>
      <a:accent6>
        <a:srgbClr val="1AC16E"/>
      </a:accent6>
      <a:hlink>
        <a:srgbClr val="1AC16E"/>
      </a:hlink>
      <a:folHlink>
        <a:srgbClr val="00B0F0"/>
      </a:folHlink>
    </a:clrScheme>
    <a:fontScheme name="grandview display">
      <a:majorFont>
        <a:latin typeface="Grandview Display"/>
        <a:ea typeface=""/>
        <a:cs typeface=""/>
      </a:majorFont>
      <a:minorFont>
        <a:latin typeface="Grandview Displ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shVTI" id="{0A75137F-CDEB-4E94-A788-9D255EBE1B91}" vid="{DE9A6A09-5855-45A3-8E99-4290ED24057C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706</Words>
  <Application>Microsoft Office PowerPoint</Application>
  <PresentationFormat>Widescreen</PresentationFormat>
  <Paragraphs>89</Paragraphs>
  <Slides>15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Century Gothic</vt:lpstr>
      <vt:lpstr>Grandview Display</vt:lpstr>
      <vt:lpstr>DashVTI</vt:lpstr>
      <vt:lpstr>Using Exit Tasks to Gauge Pupil Understanding</vt:lpstr>
      <vt:lpstr>Learning Intentions </vt:lpstr>
      <vt:lpstr>What Are Exit Tasks?</vt:lpstr>
      <vt:lpstr>Why Use Exit Tasks?  </vt:lpstr>
      <vt:lpstr>Linking to Success Criteria </vt:lpstr>
      <vt:lpstr>“Quick and Easy Ways to Use Exit Tickets in the Classroom”</vt:lpstr>
      <vt:lpstr>Digital Tools for Exit Tasks (iPad-Friendly)</vt:lpstr>
      <vt:lpstr>Try It Out!</vt:lpstr>
      <vt:lpstr>Share &amp; Reflect</vt:lpstr>
      <vt:lpstr>Be Cautious with Emotion-Based Exit Tasks</vt:lpstr>
      <vt:lpstr>Why this matters:</vt:lpstr>
      <vt:lpstr>Further Reading &amp; Resources</vt:lpstr>
      <vt:lpstr>🌐 Online Articles &amp; Templates</vt:lpstr>
      <vt:lpstr>My IPIP</vt:lpstr>
      <vt:lpstr>Takeaway &amp;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Taylor-sa</dc:creator>
  <cp:lastModifiedBy>David Taylor-sa</cp:lastModifiedBy>
  <cp:revision>33</cp:revision>
  <dcterms:created xsi:type="dcterms:W3CDTF">2025-11-06T14:12:39Z</dcterms:created>
  <dcterms:modified xsi:type="dcterms:W3CDTF">2025-11-12T10:04:31Z</dcterms:modified>
</cp:coreProperties>
</file>