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7" r:id="rId2"/>
    <p:sldId id="350" r:id="rId3"/>
    <p:sldId id="346" r:id="rId4"/>
    <p:sldId id="328" r:id="rId5"/>
    <p:sldId id="359" r:id="rId6"/>
    <p:sldId id="348" r:id="rId7"/>
    <p:sldId id="349" r:id="rId8"/>
    <p:sldId id="351" r:id="rId9"/>
    <p:sldId id="353" r:id="rId10"/>
    <p:sldId id="354" r:id="rId11"/>
    <p:sldId id="318" r:id="rId12"/>
    <p:sldId id="342" r:id="rId13"/>
    <p:sldId id="338" r:id="rId14"/>
    <p:sldId id="355" r:id="rId15"/>
    <p:sldId id="356" r:id="rId16"/>
    <p:sldId id="347" r:id="rId17"/>
    <p:sldId id="360" r:id="rId18"/>
    <p:sldId id="357" r:id="rId19"/>
    <p:sldId id="358" r:id="rId20"/>
    <p:sldId id="32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p:scale>
          <a:sx n="60" d="100"/>
          <a:sy n="60" d="100"/>
        </p:scale>
        <p:origin x="716" y="1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22B36A5-6395-4C3F-9EBF-1950D2214413}" type="datetimeFigureOut">
              <a:rPr lang="en-GB" smtClean="0"/>
              <a:t>11/11/2025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D3A08E-F05B-4302-A74C-9DAB22AD1426}" type="slidenum">
              <a:rPr lang="en-GB" smtClean="0"/>
              <a:t>‹#›</a:t>
            </a:fld>
            <a:endParaRPr lang="en-GB"/>
          </a:p>
        </p:txBody>
      </p:sp>
    </p:spTree>
    <p:extLst>
      <p:ext uri="{BB962C8B-B14F-4D97-AF65-F5344CB8AC3E}">
        <p14:creationId xmlns:p14="http://schemas.microsoft.com/office/powerpoint/2010/main" val="2039740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2B36A5-6395-4C3F-9EBF-1950D2214413}" type="datetimeFigureOut">
              <a:rPr lang="en-GB" smtClean="0"/>
              <a:t>11/11/2025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D3A08E-F05B-4302-A74C-9DAB22AD1426}" type="slidenum">
              <a:rPr lang="en-GB" smtClean="0"/>
              <a:t>‹#›</a:t>
            </a:fld>
            <a:endParaRPr lang="en-GB"/>
          </a:p>
        </p:txBody>
      </p:sp>
    </p:spTree>
    <p:extLst>
      <p:ext uri="{BB962C8B-B14F-4D97-AF65-F5344CB8AC3E}">
        <p14:creationId xmlns:p14="http://schemas.microsoft.com/office/powerpoint/2010/main" val="561196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2B36A5-6395-4C3F-9EBF-1950D2214413}" type="datetimeFigureOut">
              <a:rPr lang="en-GB" smtClean="0"/>
              <a:t>11/11/2025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D3A08E-F05B-4302-A74C-9DAB22AD1426}" type="slidenum">
              <a:rPr lang="en-GB" smtClean="0"/>
              <a:t>‹#›</a:t>
            </a:fld>
            <a:endParaRPr lang="en-GB"/>
          </a:p>
        </p:txBody>
      </p:sp>
    </p:spTree>
    <p:extLst>
      <p:ext uri="{BB962C8B-B14F-4D97-AF65-F5344CB8AC3E}">
        <p14:creationId xmlns:p14="http://schemas.microsoft.com/office/powerpoint/2010/main" val="3684298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2B36A5-6395-4C3F-9EBF-1950D2214413}" type="datetimeFigureOut">
              <a:rPr lang="en-GB" smtClean="0"/>
              <a:t>11/11/2025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D3A08E-F05B-4302-A74C-9DAB22AD1426}" type="slidenum">
              <a:rPr lang="en-GB" smtClean="0"/>
              <a:t>‹#›</a:t>
            </a:fld>
            <a:endParaRPr lang="en-GB"/>
          </a:p>
        </p:txBody>
      </p:sp>
    </p:spTree>
    <p:extLst>
      <p:ext uri="{BB962C8B-B14F-4D97-AF65-F5344CB8AC3E}">
        <p14:creationId xmlns:p14="http://schemas.microsoft.com/office/powerpoint/2010/main" val="1990247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2B36A5-6395-4C3F-9EBF-1950D2214413}" type="datetimeFigureOut">
              <a:rPr lang="en-GB" smtClean="0"/>
              <a:t>11/11/2025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D3A08E-F05B-4302-A74C-9DAB22AD1426}" type="slidenum">
              <a:rPr lang="en-GB" smtClean="0"/>
              <a:t>‹#›</a:t>
            </a:fld>
            <a:endParaRPr lang="en-GB"/>
          </a:p>
        </p:txBody>
      </p:sp>
    </p:spTree>
    <p:extLst>
      <p:ext uri="{BB962C8B-B14F-4D97-AF65-F5344CB8AC3E}">
        <p14:creationId xmlns:p14="http://schemas.microsoft.com/office/powerpoint/2010/main" val="3907974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22B36A5-6395-4C3F-9EBF-1950D2214413}" type="datetimeFigureOut">
              <a:rPr lang="en-GB" smtClean="0"/>
              <a:t>11/11/2025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D3A08E-F05B-4302-A74C-9DAB22AD1426}" type="slidenum">
              <a:rPr lang="en-GB" smtClean="0"/>
              <a:t>‹#›</a:t>
            </a:fld>
            <a:endParaRPr lang="en-GB"/>
          </a:p>
        </p:txBody>
      </p:sp>
    </p:spTree>
    <p:extLst>
      <p:ext uri="{BB962C8B-B14F-4D97-AF65-F5344CB8AC3E}">
        <p14:creationId xmlns:p14="http://schemas.microsoft.com/office/powerpoint/2010/main" val="3323712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22B36A5-6395-4C3F-9EBF-1950D2214413}" type="datetimeFigureOut">
              <a:rPr lang="en-GB" smtClean="0"/>
              <a:t>11/11/2025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D3A08E-F05B-4302-A74C-9DAB22AD1426}" type="slidenum">
              <a:rPr lang="en-GB" smtClean="0"/>
              <a:t>‹#›</a:t>
            </a:fld>
            <a:endParaRPr lang="en-GB"/>
          </a:p>
        </p:txBody>
      </p:sp>
    </p:spTree>
    <p:extLst>
      <p:ext uri="{BB962C8B-B14F-4D97-AF65-F5344CB8AC3E}">
        <p14:creationId xmlns:p14="http://schemas.microsoft.com/office/powerpoint/2010/main" val="450234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22B36A5-6395-4C3F-9EBF-1950D2214413}" type="datetimeFigureOut">
              <a:rPr lang="en-GB" smtClean="0"/>
              <a:t>11/11/2025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D3A08E-F05B-4302-A74C-9DAB22AD1426}" type="slidenum">
              <a:rPr lang="en-GB" smtClean="0"/>
              <a:t>‹#›</a:t>
            </a:fld>
            <a:endParaRPr lang="en-GB"/>
          </a:p>
        </p:txBody>
      </p:sp>
    </p:spTree>
    <p:extLst>
      <p:ext uri="{BB962C8B-B14F-4D97-AF65-F5344CB8AC3E}">
        <p14:creationId xmlns:p14="http://schemas.microsoft.com/office/powerpoint/2010/main" val="1674221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B36A5-6395-4C3F-9EBF-1950D2214413}" type="datetimeFigureOut">
              <a:rPr lang="en-GB" smtClean="0"/>
              <a:t>11/11/2025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D3A08E-F05B-4302-A74C-9DAB22AD1426}" type="slidenum">
              <a:rPr lang="en-GB" smtClean="0"/>
              <a:t>‹#›</a:t>
            </a:fld>
            <a:endParaRPr lang="en-GB"/>
          </a:p>
        </p:txBody>
      </p:sp>
    </p:spTree>
    <p:extLst>
      <p:ext uri="{BB962C8B-B14F-4D97-AF65-F5344CB8AC3E}">
        <p14:creationId xmlns:p14="http://schemas.microsoft.com/office/powerpoint/2010/main" val="2414753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2B36A5-6395-4C3F-9EBF-1950D2214413}" type="datetimeFigureOut">
              <a:rPr lang="en-GB" smtClean="0"/>
              <a:t>11/11/2025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D3A08E-F05B-4302-A74C-9DAB22AD1426}" type="slidenum">
              <a:rPr lang="en-GB" smtClean="0"/>
              <a:t>‹#›</a:t>
            </a:fld>
            <a:endParaRPr lang="en-GB"/>
          </a:p>
        </p:txBody>
      </p:sp>
    </p:spTree>
    <p:extLst>
      <p:ext uri="{BB962C8B-B14F-4D97-AF65-F5344CB8AC3E}">
        <p14:creationId xmlns:p14="http://schemas.microsoft.com/office/powerpoint/2010/main" val="517089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2B36A5-6395-4C3F-9EBF-1950D2214413}" type="datetimeFigureOut">
              <a:rPr lang="en-GB" smtClean="0"/>
              <a:t>11/11/2025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D3A08E-F05B-4302-A74C-9DAB22AD1426}" type="slidenum">
              <a:rPr lang="en-GB" smtClean="0"/>
              <a:t>‹#›</a:t>
            </a:fld>
            <a:endParaRPr lang="en-GB"/>
          </a:p>
        </p:txBody>
      </p:sp>
    </p:spTree>
    <p:extLst>
      <p:ext uri="{BB962C8B-B14F-4D97-AF65-F5344CB8AC3E}">
        <p14:creationId xmlns:p14="http://schemas.microsoft.com/office/powerpoint/2010/main" val="682426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2B36A5-6395-4C3F-9EBF-1950D2214413}" type="datetimeFigureOut">
              <a:rPr lang="en-GB" smtClean="0"/>
              <a:t>11/11/2025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D3A08E-F05B-4302-A74C-9DAB22AD1426}" type="slidenum">
              <a:rPr lang="en-GB" smtClean="0"/>
              <a:t>‹#›</a:t>
            </a:fld>
            <a:endParaRPr lang="en-GB"/>
          </a:p>
        </p:txBody>
      </p:sp>
    </p:spTree>
    <p:extLst>
      <p:ext uri="{BB962C8B-B14F-4D97-AF65-F5344CB8AC3E}">
        <p14:creationId xmlns:p14="http://schemas.microsoft.com/office/powerpoint/2010/main" val="2565009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06F6635-E832-26F0-D2C0-979E2685832B}"/>
              </a:ext>
            </a:extLst>
          </p:cNvPr>
          <p:cNvSpPr txBox="1"/>
          <p:nvPr/>
        </p:nvSpPr>
        <p:spPr>
          <a:xfrm>
            <a:off x="114928" y="354469"/>
            <a:ext cx="11962144" cy="363945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4400" dirty="0">
                <a:solidFill>
                  <a:srgbClr val="FF0000"/>
                </a:solidFill>
                <a:latin typeface="Century Gothic" panose="020B0502020202020204" pitchFamily="34" charset="0"/>
                <a:cs typeface="Calibri"/>
              </a:rPr>
              <a:t>Individual</a:t>
            </a:r>
            <a:r>
              <a:rPr lang="en-GB" sz="4400" dirty="0">
                <a:latin typeface="Century Gothic" panose="020B0502020202020204" pitchFamily="34" charset="0"/>
                <a:cs typeface="Calibri"/>
              </a:rPr>
              <a:t> </a:t>
            </a:r>
            <a:r>
              <a:rPr lang="en-GB" sz="4400" dirty="0">
                <a:solidFill>
                  <a:srgbClr val="0070C0"/>
                </a:solidFill>
                <a:latin typeface="Century Gothic" panose="020B0502020202020204" pitchFamily="34" charset="0"/>
                <a:cs typeface="Calibri"/>
              </a:rPr>
              <a:t>Pedagogy</a:t>
            </a:r>
            <a:r>
              <a:rPr lang="en-GB" sz="4400" dirty="0">
                <a:latin typeface="Century Gothic" panose="020B0502020202020204" pitchFamily="34" charset="0"/>
                <a:cs typeface="Calibri"/>
              </a:rPr>
              <a:t> </a:t>
            </a:r>
            <a:r>
              <a:rPr lang="en-GB" sz="4400" dirty="0">
                <a:solidFill>
                  <a:srgbClr val="FF0000"/>
                </a:solidFill>
                <a:latin typeface="Century Gothic" panose="020B0502020202020204" pitchFamily="34" charset="0"/>
                <a:cs typeface="Calibri"/>
              </a:rPr>
              <a:t>Improvement </a:t>
            </a:r>
            <a:r>
              <a:rPr lang="en-GB" sz="4400" dirty="0">
                <a:solidFill>
                  <a:srgbClr val="0070C0"/>
                </a:solidFill>
                <a:latin typeface="Century Gothic" panose="020B0502020202020204" pitchFamily="34" charset="0"/>
                <a:cs typeface="Calibri"/>
              </a:rPr>
              <a:t>Plan</a:t>
            </a:r>
          </a:p>
          <a:p>
            <a:pPr algn="ctr"/>
            <a:endParaRPr lang="en-GB" sz="2800" dirty="0">
              <a:latin typeface="Century Gothic" panose="020B0502020202020204" pitchFamily="34" charset="0"/>
              <a:cs typeface="Calibri"/>
            </a:endParaRPr>
          </a:p>
          <a:p>
            <a:pPr algn="ctr"/>
            <a:r>
              <a:rPr lang="en-GB" sz="2800" dirty="0">
                <a:latin typeface="Century Gothic" panose="020B0502020202020204" pitchFamily="34" charset="0"/>
                <a:cs typeface="Calibri"/>
              </a:rPr>
              <a:t>Robert Gordon – Home Economics Teacher</a:t>
            </a:r>
            <a:endParaRPr lang="en-GB" sz="4400" dirty="0">
              <a:latin typeface="Century Gothic" panose="020B0502020202020204" pitchFamily="34" charset="0"/>
              <a:cs typeface="Calibri"/>
            </a:endParaRPr>
          </a:p>
          <a:p>
            <a:pPr algn="ctr"/>
            <a:endParaRPr lang="en-GB" sz="4400" dirty="0">
              <a:latin typeface="Century Gothic" panose="020B0502020202020204" pitchFamily="34" charset="0"/>
              <a:cs typeface="Calibri"/>
            </a:endParaRPr>
          </a:p>
          <a:p>
            <a:pPr algn="ctr"/>
            <a:r>
              <a:rPr lang="en-GB" sz="4400" i="1" dirty="0">
                <a:latin typeface="Century Gothic" panose="020B0502020202020204" pitchFamily="34" charset="0"/>
                <a:cs typeface="Calibri"/>
              </a:rPr>
              <a:t>‘How can </a:t>
            </a:r>
            <a:r>
              <a:rPr lang="en-GB" sz="4400" i="1" dirty="0">
                <a:solidFill>
                  <a:srgbClr val="00B050"/>
                </a:solidFill>
                <a:latin typeface="Century Gothic" panose="020B0502020202020204" pitchFamily="34" charset="0"/>
                <a:cs typeface="Calibri"/>
              </a:rPr>
              <a:t>Retrieval Practice </a:t>
            </a:r>
            <a:r>
              <a:rPr lang="en-GB" sz="4400" i="1" dirty="0">
                <a:latin typeface="Century Gothic" panose="020B0502020202020204" pitchFamily="34" charset="0"/>
                <a:cs typeface="Calibri"/>
              </a:rPr>
              <a:t>improve outcomes for learners?’</a:t>
            </a:r>
          </a:p>
        </p:txBody>
      </p:sp>
      <p:pic>
        <p:nvPicPr>
          <p:cNvPr id="7" name="Picture 2" descr="Scottish Wellbeing Indicators Display Flower">
            <a:extLst>
              <a:ext uri="{FF2B5EF4-FFF2-40B4-BE49-F238E27FC236}">
                <a16:creationId xmlns:a16="http://schemas.microsoft.com/office/drawing/2014/main" id="{3E1A5EA3-51B9-4FEE-BA83-C78C5FE3CD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78" r="27506"/>
          <a:stretch/>
        </p:blipFill>
        <p:spPr bwMode="auto">
          <a:xfrm>
            <a:off x="2392596" y="4213283"/>
            <a:ext cx="2226890" cy="229024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t Andrew's RC High School - School Uniform">
            <a:extLst>
              <a:ext uri="{FF2B5EF4-FFF2-40B4-BE49-F238E27FC236}">
                <a16:creationId xmlns:a16="http://schemas.microsoft.com/office/drawing/2014/main" id="{AEF6036F-FF51-2EFA-E16C-C0356A75B1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2513" y="4170527"/>
            <a:ext cx="1680077" cy="237575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rriculum for Excellence | Learning | Poppyscotland">
            <a:extLst>
              <a:ext uri="{FF2B5EF4-FFF2-40B4-BE49-F238E27FC236}">
                <a16:creationId xmlns:a16="http://schemas.microsoft.com/office/drawing/2014/main" id="{9FED45EE-B00F-9059-4E24-113EF556E0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5640" y="4520206"/>
            <a:ext cx="2380719" cy="167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510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2EA7E-D6E4-A808-BEDC-91C9E4EFD198}"/>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5813856E-6D19-A8B1-996E-DEABED5B88A3}"/>
              </a:ext>
            </a:extLst>
          </p:cNvPr>
          <p:cNvSpPr txBox="1"/>
          <p:nvPr/>
        </p:nvSpPr>
        <p:spPr>
          <a:xfrm>
            <a:off x="114927" y="49300"/>
            <a:ext cx="11962144" cy="56169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3200" dirty="0">
                <a:latin typeface="Century Gothic" panose="020B0502020202020204" pitchFamily="34" charset="0"/>
                <a:cs typeface="Calibri"/>
              </a:rPr>
              <a:t>Revised Dietary Goals of Scotland (RDGS) </a:t>
            </a:r>
          </a:p>
        </p:txBody>
      </p:sp>
      <p:sp>
        <p:nvSpPr>
          <p:cNvPr id="3" name="TextBox 2">
            <a:extLst>
              <a:ext uri="{FF2B5EF4-FFF2-40B4-BE49-F238E27FC236}">
                <a16:creationId xmlns:a16="http://schemas.microsoft.com/office/drawing/2014/main" id="{BAAC4B5F-8CEA-74E9-4C4D-36AE26C559D2}"/>
              </a:ext>
            </a:extLst>
          </p:cNvPr>
          <p:cNvSpPr txBox="1"/>
          <p:nvPr/>
        </p:nvSpPr>
        <p:spPr>
          <a:xfrm>
            <a:off x="114927" y="702432"/>
            <a:ext cx="11962144" cy="582480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lnSpc>
                <a:spcPct val="150000"/>
              </a:lnSpc>
            </a:pPr>
            <a:r>
              <a:rPr lang="en-GB" sz="2100" dirty="0">
                <a:latin typeface="Century Gothic" panose="020B0502020202020204" pitchFamily="34" charset="0"/>
                <a:cs typeface="Calibri"/>
              </a:rPr>
              <a:t>The Scottish dietary goals, </a:t>
            </a:r>
            <a:r>
              <a:rPr lang="en-GB" sz="2100" dirty="0">
                <a:solidFill>
                  <a:schemeClr val="accent2"/>
                </a:solidFill>
                <a:latin typeface="Century Gothic" panose="020B0502020202020204" pitchFamily="34" charset="0"/>
                <a:cs typeface="Calibri"/>
              </a:rPr>
              <a:t>revised in 2016</a:t>
            </a:r>
            <a:r>
              <a:rPr lang="en-GB" sz="2100" dirty="0">
                <a:latin typeface="Century Gothic" panose="020B0502020202020204" pitchFamily="34" charset="0"/>
                <a:cs typeface="Calibri"/>
              </a:rPr>
              <a:t>, aim to </a:t>
            </a:r>
            <a:r>
              <a:rPr lang="en-GB" sz="2100" dirty="0">
                <a:solidFill>
                  <a:schemeClr val="accent2"/>
                </a:solidFill>
                <a:latin typeface="Century Gothic" panose="020B0502020202020204" pitchFamily="34" charset="0"/>
                <a:cs typeface="Calibri"/>
              </a:rPr>
              <a:t>improve the overall health of the nation</a:t>
            </a:r>
            <a:r>
              <a:rPr lang="en-GB" sz="2100" dirty="0">
                <a:latin typeface="Century Gothic" panose="020B0502020202020204" pitchFamily="34" charset="0"/>
                <a:cs typeface="Calibri"/>
              </a:rPr>
              <a:t>. In Scotland ill health is on the rise and much of this is down to </a:t>
            </a:r>
            <a:r>
              <a:rPr lang="en-GB" sz="2100" dirty="0">
                <a:solidFill>
                  <a:schemeClr val="accent2"/>
                </a:solidFill>
                <a:latin typeface="Century Gothic" panose="020B0502020202020204" pitchFamily="34" charset="0"/>
                <a:cs typeface="Calibri"/>
              </a:rPr>
              <a:t>the poor diet we eat</a:t>
            </a:r>
            <a:r>
              <a:rPr lang="en-GB" sz="2100" dirty="0">
                <a:latin typeface="Century Gothic" panose="020B0502020202020204" pitchFamily="34" charset="0"/>
                <a:cs typeface="Calibri"/>
              </a:rPr>
              <a:t>. </a:t>
            </a:r>
          </a:p>
          <a:p>
            <a:pPr algn="ctr">
              <a:lnSpc>
                <a:spcPct val="150000"/>
              </a:lnSpc>
            </a:pPr>
            <a:r>
              <a:rPr lang="en-GB" sz="2100" dirty="0">
                <a:solidFill>
                  <a:schemeClr val="accent2"/>
                </a:solidFill>
                <a:latin typeface="Century Gothic" panose="020B0502020202020204" pitchFamily="34" charset="0"/>
                <a:cs typeface="Calibri"/>
              </a:rPr>
              <a:t>There are 9 goals</a:t>
            </a:r>
            <a:r>
              <a:rPr lang="en-GB" sz="2100" dirty="0">
                <a:latin typeface="Century Gothic" panose="020B0502020202020204" pitchFamily="34" charset="0"/>
                <a:cs typeface="Calibri"/>
              </a:rPr>
              <a:t>, and these are: </a:t>
            </a:r>
          </a:p>
          <a:p>
            <a:pPr marL="457200" indent="-457200" algn="ctr">
              <a:lnSpc>
                <a:spcPct val="150000"/>
              </a:lnSpc>
              <a:buFont typeface="+mj-lt"/>
              <a:buAutoNum type="arabicPeriod"/>
            </a:pPr>
            <a:r>
              <a:rPr lang="en-GB" sz="2100" dirty="0">
                <a:solidFill>
                  <a:srgbClr val="00B050"/>
                </a:solidFill>
                <a:latin typeface="Century Gothic" panose="020B0502020202020204" pitchFamily="34" charset="0"/>
                <a:cs typeface="Calibri"/>
              </a:rPr>
              <a:t>eat more fruit and vegetables, </a:t>
            </a:r>
          </a:p>
          <a:p>
            <a:pPr marL="457200" indent="-457200" algn="ctr">
              <a:lnSpc>
                <a:spcPct val="150000"/>
              </a:lnSpc>
              <a:buFont typeface="+mj-lt"/>
              <a:buAutoNum type="arabicPeriod"/>
            </a:pPr>
            <a:r>
              <a:rPr lang="en-GB" sz="2100" dirty="0">
                <a:solidFill>
                  <a:srgbClr val="00B050"/>
                </a:solidFill>
                <a:latin typeface="Century Gothic" panose="020B0502020202020204" pitchFamily="34" charset="0"/>
                <a:cs typeface="Calibri"/>
              </a:rPr>
              <a:t>eat more fibre, </a:t>
            </a:r>
          </a:p>
          <a:p>
            <a:pPr marL="457200" indent="-457200" algn="ctr">
              <a:lnSpc>
                <a:spcPct val="150000"/>
              </a:lnSpc>
              <a:buFont typeface="+mj-lt"/>
              <a:buAutoNum type="arabicPeriod"/>
            </a:pPr>
            <a:r>
              <a:rPr lang="en-GB" sz="2100" dirty="0">
                <a:solidFill>
                  <a:srgbClr val="FF0000"/>
                </a:solidFill>
                <a:latin typeface="Century Gothic" panose="020B0502020202020204" pitchFamily="34" charset="0"/>
                <a:cs typeface="Calibri"/>
              </a:rPr>
              <a:t>eat less overall calories, </a:t>
            </a:r>
          </a:p>
          <a:p>
            <a:pPr marL="457200" indent="-457200" algn="ctr">
              <a:lnSpc>
                <a:spcPct val="150000"/>
              </a:lnSpc>
              <a:buFont typeface="+mj-lt"/>
              <a:buAutoNum type="arabicPeriod"/>
            </a:pPr>
            <a:r>
              <a:rPr lang="en-GB" sz="2100" dirty="0">
                <a:solidFill>
                  <a:srgbClr val="FF0000"/>
                </a:solidFill>
                <a:latin typeface="Century Gothic" panose="020B0502020202020204" pitchFamily="34" charset="0"/>
                <a:cs typeface="Calibri"/>
              </a:rPr>
              <a:t>eat less saturated and total fat, </a:t>
            </a:r>
          </a:p>
          <a:p>
            <a:pPr marL="457200" indent="-457200" algn="ctr">
              <a:lnSpc>
                <a:spcPct val="150000"/>
              </a:lnSpc>
              <a:buFont typeface="+mj-lt"/>
              <a:buAutoNum type="arabicPeriod"/>
            </a:pPr>
            <a:r>
              <a:rPr lang="en-GB" sz="2100" dirty="0">
                <a:solidFill>
                  <a:srgbClr val="FF0000"/>
                </a:solidFill>
                <a:latin typeface="Century Gothic" panose="020B0502020202020204" pitchFamily="34" charset="0"/>
                <a:cs typeface="Calibri"/>
              </a:rPr>
              <a:t>eat no more that 6g of salt per day, </a:t>
            </a:r>
          </a:p>
          <a:p>
            <a:pPr marL="457200" indent="-457200" algn="ctr">
              <a:lnSpc>
                <a:spcPct val="150000"/>
              </a:lnSpc>
              <a:buFont typeface="+mj-lt"/>
              <a:buAutoNum type="arabicPeriod"/>
            </a:pPr>
            <a:r>
              <a:rPr lang="en-GB" sz="2100" dirty="0">
                <a:solidFill>
                  <a:srgbClr val="0070C0"/>
                </a:solidFill>
                <a:latin typeface="Century Gothic" panose="020B0502020202020204" pitchFamily="34" charset="0"/>
                <a:cs typeface="Calibri"/>
              </a:rPr>
              <a:t>eat no more than 70g red meat per person/day, </a:t>
            </a:r>
          </a:p>
          <a:p>
            <a:pPr marL="457200" indent="-457200" algn="ctr">
              <a:lnSpc>
                <a:spcPct val="150000"/>
              </a:lnSpc>
              <a:buFont typeface="+mj-lt"/>
              <a:buAutoNum type="arabicPeriod"/>
            </a:pPr>
            <a:r>
              <a:rPr lang="en-GB" sz="2100" dirty="0">
                <a:solidFill>
                  <a:srgbClr val="00B050"/>
                </a:solidFill>
                <a:latin typeface="Century Gothic" panose="020B0502020202020204" pitchFamily="34" charset="0"/>
                <a:cs typeface="Calibri"/>
              </a:rPr>
              <a:t>eat more oily fishes (S.M.A.S.H), </a:t>
            </a:r>
          </a:p>
          <a:p>
            <a:pPr marL="457200" indent="-457200" algn="ctr">
              <a:lnSpc>
                <a:spcPct val="150000"/>
              </a:lnSpc>
              <a:buFont typeface="+mj-lt"/>
              <a:buAutoNum type="arabicPeriod"/>
            </a:pPr>
            <a:r>
              <a:rPr lang="en-GB" sz="2100" dirty="0">
                <a:solidFill>
                  <a:srgbClr val="FF0000"/>
                </a:solidFill>
                <a:latin typeface="Century Gothic" panose="020B0502020202020204" pitchFamily="34" charset="0"/>
                <a:cs typeface="Calibri"/>
              </a:rPr>
              <a:t>eat less sugar, </a:t>
            </a:r>
          </a:p>
          <a:p>
            <a:pPr marL="457200" indent="-457200" algn="ctr">
              <a:lnSpc>
                <a:spcPct val="150000"/>
              </a:lnSpc>
              <a:buFont typeface="+mj-lt"/>
              <a:buAutoNum type="arabicPeriod"/>
            </a:pPr>
            <a:r>
              <a:rPr lang="en-GB" sz="2100" dirty="0">
                <a:solidFill>
                  <a:srgbClr val="0070C0"/>
                </a:solidFill>
                <a:latin typeface="Century Gothic" panose="020B0502020202020204" pitchFamily="34" charset="0"/>
                <a:cs typeface="Calibri"/>
              </a:rPr>
              <a:t>maintain starchy carbohydrate intake at 50% of total energy.</a:t>
            </a:r>
          </a:p>
        </p:txBody>
      </p:sp>
      <p:pic>
        <p:nvPicPr>
          <p:cNvPr id="1026" name="Picture 2" descr="Improving the Scottish diet: Effort ...">
            <a:extLst>
              <a:ext uri="{FF2B5EF4-FFF2-40B4-BE49-F238E27FC236}">
                <a16:creationId xmlns:a16="http://schemas.microsoft.com/office/drawing/2014/main" id="{33318F9F-A32F-8E10-F09D-9AAAC026C4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8797" y="2081849"/>
            <a:ext cx="2283474" cy="16163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cottish Eatwell Guide ...">
            <a:extLst>
              <a:ext uri="{FF2B5EF4-FFF2-40B4-BE49-F238E27FC236}">
                <a16:creationId xmlns:a16="http://schemas.microsoft.com/office/drawing/2014/main" id="{48C56914-E5D0-0D94-0E2D-5EC81212A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729" y="2081849"/>
            <a:ext cx="2295621" cy="1616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58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06F6635-E832-26F0-D2C0-979E2685832B}"/>
              </a:ext>
            </a:extLst>
          </p:cNvPr>
          <p:cNvSpPr txBox="1"/>
          <p:nvPr/>
        </p:nvSpPr>
        <p:spPr>
          <a:xfrm>
            <a:off x="114928" y="0"/>
            <a:ext cx="11962144" cy="105413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3200" dirty="0">
                <a:latin typeface="Century Gothic" panose="020B0502020202020204" pitchFamily="34" charset="0"/>
                <a:cs typeface="Calibri"/>
              </a:rPr>
              <a:t>Context -</a:t>
            </a:r>
          </a:p>
          <a:p>
            <a:pPr algn="ctr"/>
            <a:r>
              <a:rPr lang="en-GB" sz="3200" dirty="0">
                <a:latin typeface="Century Gothic" panose="020B0502020202020204" pitchFamily="34" charset="0"/>
                <a:cs typeface="Calibri"/>
              </a:rPr>
              <a:t>Why did I choose this focus for my IPIP?</a:t>
            </a:r>
          </a:p>
        </p:txBody>
      </p:sp>
      <p:pic>
        <p:nvPicPr>
          <p:cNvPr id="1026" name="Picture 2" descr="What's your Context? - Personal and Professional - Tom McCallum">
            <a:extLst>
              <a:ext uri="{FF2B5EF4-FFF2-40B4-BE49-F238E27FC236}">
                <a16:creationId xmlns:a16="http://schemas.microsoft.com/office/drawing/2014/main" id="{6D5B041C-1537-4C86-BBAA-249C3F0622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928" y="98354"/>
            <a:ext cx="1937156" cy="10334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ntext is Everything | The Better Fundraising Company">
            <a:extLst>
              <a:ext uri="{FF2B5EF4-FFF2-40B4-BE49-F238E27FC236}">
                <a16:creationId xmlns:a16="http://schemas.microsoft.com/office/drawing/2014/main" id="{5F4B6A13-27D1-4C0E-89C5-09675FA68E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1684" y="115742"/>
            <a:ext cx="1795388" cy="10099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0527C42-D580-93EE-DEC3-0BE3F19E6683}"/>
              </a:ext>
            </a:extLst>
          </p:cNvPr>
          <p:cNvSpPr txBox="1"/>
          <p:nvPr/>
        </p:nvSpPr>
        <p:spPr>
          <a:xfrm>
            <a:off x="114928" y="1555957"/>
            <a:ext cx="11962144" cy="523989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lnSpc>
                <a:spcPct val="150000"/>
              </a:lnSpc>
            </a:pPr>
            <a:r>
              <a:rPr lang="en-GB" sz="2400" dirty="0">
                <a:latin typeface="Century Gothic" panose="020B0502020202020204" pitchFamily="34" charset="0"/>
                <a:cs typeface="Calibri"/>
              </a:rPr>
              <a:t>“</a:t>
            </a:r>
            <a:r>
              <a:rPr lang="en-GB" sz="2400" i="1" dirty="0">
                <a:latin typeface="Century Gothic" panose="020B0502020202020204" pitchFamily="34" charset="0"/>
                <a:cs typeface="Calibri"/>
              </a:rPr>
              <a:t>Before you start something new, review the old</a:t>
            </a:r>
            <a:r>
              <a:rPr lang="en-GB" sz="2400" dirty="0">
                <a:latin typeface="Century Gothic" panose="020B0502020202020204" pitchFamily="34" charset="0"/>
                <a:cs typeface="Calibri"/>
              </a:rPr>
              <a:t>” Kirschner </a:t>
            </a:r>
            <a:r>
              <a:rPr lang="en-GB" sz="1400" dirty="0">
                <a:latin typeface="Century Gothic" panose="020B0502020202020204" pitchFamily="34" charset="0"/>
                <a:cs typeface="Calibri"/>
              </a:rPr>
              <a:t>(2017)</a:t>
            </a:r>
            <a:endParaRPr lang="en-GB" sz="2400" dirty="0">
              <a:latin typeface="Century Gothic" panose="020B0502020202020204" pitchFamily="34" charset="0"/>
              <a:cs typeface="Calibri"/>
            </a:endParaRPr>
          </a:p>
          <a:p>
            <a:pPr>
              <a:lnSpc>
                <a:spcPct val="150000"/>
              </a:lnSpc>
            </a:pPr>
            <a:endParaRPr lang="en-GB" sz="2400" dirty="0">
              <a:latin typeface="Century Gothic" panose="020B0502020202020204" pitchFamily="34" charset="0"/>
              <a:cs typeface="Calibri"/>
            </a:endParaRPr>
          </a:p>
          <a:p>
            <a:pPr algn="ctr">
              <a:lnSpc>
                <a:spcPct val="150000"/>
              </a:lnSpc>
            </a:pPr>
            <a:r>
              <a:rPr lang="en-GB" sz="2400" dirty="0">
                <a:latin typeface="Century Gothic" panose="020B0502020202020204" pitchFamily="34" charset="0"/>
                <a:cs typeface="Calibri"/>
              </a:rPr>
              <a:t>Evidence based research suggests retrieval practice </a:t>
            </a:r>
            <a:r>
              <a:rPr lang="en-GB" sz="2400" dirty="0">
                <a:solidFill>
                  <a:schemeClr val="accent2"/>
                </a:solidFill>
                <a:latin typeface="Century Gothic" panose="020B0502020202020204" pitchFamily="34" charset="0"/>
                <a:cs typeface="Calibri"/>
              </a:rPr>
              <a:t>improves confidence in pupil understanding </a:t>
            </a:r>
            <a:r>
              <a:rPr lang="en-GB" sz="2400" dirty="0">
                <a:latin typeface="Century Gothic" panose="020B0502020202020204" pitchFamily="34" charset="0"/>
                <a:cs typeface="Calibri"/>
              </a:rPr>
              <a:t>as well as </a:t>
            </a:r>
            <a:r>
              <a:rPr lang="en-GB" sz="2400" dirty="0">
                <a:solidFill>
                  <a:schemeClr val="accent2"/>
                </a:solidFill>
                <a:latin typeface="Century Gothic" panose="020B0502020202020204" pitchFamily="34" charset="0"/>
                <a:cs typeface="Calibri"/>
              </a:rPr>
              <a:t>identifying gaps in their knowledge. </a:t>
            </a:r>
          </a:p>
          <a:p>
            <a:pPr algn="ctr">
              <a:lnSpc>
                <a:spcPct val="150000"/>
              </a:lnSpc>
            </a:pPr>
            <a:endParaRPr lang="en-GB" sz="2400" dirty="0">
              <a:latin typeface="Century Gothic" panose="020B0502020202020204" pitchFamily="34" charset="0"/>
              <a:cs typeface="Calibri"/>
            </a:endParaRPr>
          </a:p>
          <a:p>
            <a:pPr algn="ctr">
              <a:lnSpc>
                <a:spcPct val="150000"/>
              </a:lnSpc>
            </a:pPr>
            <a:r>
              <a:rPr lang="en-GB" sz="2400" dirty="0">
                <a:latin typeface="Century Gothic" panose="020B0502020202020204" pitchFamily="34" charset="0"/>
                <a:cs typeface="Calibri"/>
              </a:rPr>
              <a:t>Due to being an </a:t>
            </a:r>
            <a:r>
              <a:rPr lang="en-GB" sz="2400" dirty="0">
                <a:solidFill>
                  <a:schemeClr val="accent2"/>
                </a:solidFill>
                <a:latin typeface="Century Gothic" panose="020B0502020202020204" pitchFamily="34" charset="0"/>
                <a:cs typeface="Calibri"/>
              </a:rPr>
              <a:t>active learning </a:t>
            </a:r>
            <a:r>
              <a:rPr lang="en-GB" sz="2400" dirty="0">
                <a:latin typeface="Century Gothic" panose="020B0502020202020204" pitchFamily="34" charset="0"/>
                <a:cs typeface="Calibri"/>
              </a:rPr>
              <a:t>process, it makes pupils </a:t>
            </a:r>
            <a:r>
              <a:rPr lang="en-GB" sz="2400" dirty="0">
                <a:solidFill>
                  <a:schemeClr val="accent2"/>
                </a:solidFill>
                <a:latin typeface="Century Gothic" panose="020B0502020202020204" pitchFamily="34" charset="0"/>
                <a:cs typeface="Calibri"/>
              </a:rPr>
              <a:t>think and make connections with previously taught knowledge. </a:t>
            </a:r>
            <a:r>
              <a:rPr lang="en-GB" sz="2400" dirty="0">
                <a:latin typeface="Century Gothic" panose="020B0502020202020204" pitchFamily="34" charset="0"/>
                <a:cs typeface="Calibri"/>
              </a:rPr>
              <a:t>Should be a closed book strategy. </a:t>
            </a:r>
          </a:p>
          <a:p>
            <a:pPr algn="ctr"/>
            <a:endParaRPr lang="en-GB" sz="2400" dirty="0">
              <a:latin typeface="Century Gothic" panose="020B0502020202020204" pitchFamily="34" charset="0"/>
              <a:cs typeface="Calibri"/>
            </a:endParaRPr>
          </a:p>
          <a:p>
            <a:pPr marL="342900" indent="-342900" algn="ctr">
              <a:buFont typeface="Arial" panose="020B0604020202020204" pitchFamily="34" charset="0"/>
              <a:buChar char="•"/>
            </a:pPr>
            <a:endParaRPr lang="en-GB" sz="2400" dirty="0">
              <a:latin typeface="Century Gothic" panose="020B0502020202020204" pitchFamily="34" charset="0"/>
              <a:cs typeface="Calibri"/>
            </a:endParaRPr>
          </a:p>
        </p:txBody>
      </p:sp>
    </p:spTree>
    <p:extLst>
      <p:ext uri="{BB962C8B-B14F-4D97-AF65-F5344CB8AC3E}">
        <p14:creationId xmlns:p14="http://schemas.microsoft.com/office/powerpoint/2010/main" val="1596116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87D6A-1A78-23E6-FA45-6A9D6F80A76C}"/>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937231CE-0672-6112-E3E1-84F0C9E006E8}"/>
              </a:ext>
            </a:extLst>
          </p:cNvPr>
          <p:cNvSpPr txBox="1"/>
          <p:nvPr/>
        </p:nvSpPr>
        <p:spPr>
          <a:xfrm>
            <a:off x="114928" y="0"/>
            <a:ext cx="11962144" cy="105413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3200" dirty="0">
                <a:latin typeface="Century Gothic" panose="020B0502020202020204" pitchFamily="34" charset="0"/>
                <a:cs typeface="Calibri"/>
              </a:rPr>
              <a:t>Context -</a:t>
            </a:r>
          </a:p>
          <a:p>
            <a:pPr algn="ctr"/>
            <a:r>
              <a:rPr lang="en-GB" sz="3200" dirty="0">
                <a:latin typeface="Century Gothic" panose="020B0502020202020204" pitchFamily="34" charset="0"/>
                <a:cs typeface="Calibri"/>
              </a:rPr>
              <a:t>Where does Retrieval fit into my Lesson?</a:t>
            </a:r>
          </a:p>
        </p:txBody>
      </p:sp>
      <p:pic>
        <p:nvPicPr>
          <p:cNvPr id="1026" name="Picture 2" descr="What's your Context? - Personal and Professional - Tom McCallum">
            <a:extLst>
              <a:ext uri="{FF2B5EF4-FFF2-40B4-BE49-F238E27FC236}">
                <a16:creationId xmlns:a16="http://schemas.microsoft.com/office/drawing/2014/main" id="{AB083263-2BB5-BE3F-875C-6CCE8AB7F2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928" y="98354"/>
            <a:ext cx="1937156" cy="10334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ntext is Everything | The Better Fundraising Company">
            <a:extLst>
              <a:ext uri="{FF2B5EF4-FFF2-40B4-BE49-F238E27FC236}">
                <a16:creationId xmlns:a16="http://schemas.microsoft.com/office/drawing/2014/main" id="{7A44E940-6862-0B36-FBD2-F9219B38EE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1684" y="115742"/>
            <a:ext cx="1795388" cy="10099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A37A18-4EB1-DE53-9FAC-EFAC9001335E}"/>
              </a:ext>
            </a:extLst>
          </p:cNvPr>
          <p:cNvSpPr txBox="1"/>
          <p:nvPr/>
        </p:nvSpPr>
        <p:spPr>
          <a:xfrm>
            <a:off x="114928" y="1444197"/>
            <a:ext cx="11962144" cy="560922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2400" dirty="0">
                <a:latin typeface="Century Gothic" panose="020B0502020202020204" pitchFamily="34" charset="0"/>
                <a:cs typeface="Calibri"/>
              </a:rPr>
              <a:t>Updated learning standard - STAAR</a:t>
            </a:r>
          </a:p>
          <a:p>
            <a:pPr algn="ctr"/>
            <a:endParaRPr lang="en-GB" sz="2400" dirty="0">
              <a:latin typeface="Century Gothic" panose="020B0502020202020204" pitchFamily="34" charset="0"/>
              <a:cs typeface="Calibri"/>
            </a:endParaRPr>
          </a:p>
          <a:p>
            <a:pPr algn="ctr"/>
            <a:r>
              <a:rPr lang="en-GB" sz="2400" dirty="0">
                <a:latin typeface="Century Gothic" panose="020B0502020202020204" pitchFamily="34" charset="0"/>
                <a:cs typeface="Calibri"/>
              </a:rPr>
              <a:t>Share, </a:t>
            </a:r>
            <a:r>
              <a:rPr lang="en-GB" sz="2400" dirty="0">
                <a:solidFill>
                  <a:srgbClr val="FF0000"/>
                </a:solidFill>
                <a:latin typeface="Century Gothic" panose="020B0502020202020204" pitchFamily="34" charset="0"/>
                <a:cs typeface="Calibri"/>
              </a:rPr>
              <a:t>Transition</a:t>
            </a:r>
            <a:r>
              <a:rPr lang="en-GB" sz="2400" dirty="0">
                <a:latin typeface="Century Gothic" panose="020B0502020202020204" pitchFamily="34" charset="0"/>
                <a:cs typeface="Calibri"/>
              </a:rPr>
              <a:t>, Activate, </a:t>
            </a:r>
            <a:r>
              <a:rPr lang="en-GB" sz="2400" dirty="0">
                <a:solidFill>
                  <a:srgbClr val="FF0000"/>
                </a:solidFill>
                <a:latin typeface="Century Gothic" panose="020B0502020202020204" pitchFamily="34" charset="0"/>
                <a:cs typeface="Calibri"/>
              </a:rPr>
              <a:t>Assess</a:t>
            </a:r>
            <a:r>
              <a:rPr lang="en-GB" sz="2400" dirty="0">
                <a:latin typeface="Century Gothic" panose="020B0502020202020204" pitchFamily="34" charset="0"/>
                <a:cs typeface="Calibri"/>
              </a:rPr>
              <a:t>, Review</a:t>
            </a:r>
          </a:p>
          <a:p>
            <a:pPr algn="ctr"/>
            <a:endParaRPr lang="en-GB" sz="2400" dirty="0">
              <a:latin typeface="Century Gothic" panose="020B0502020202020204" pitchFamily="34" charset="0"/>
              <a:cs typeface="Calibri"/>
            </a:endParaRPr>
          </a:p>
          <a:p>
            <a:pPr algn="ctr"/>
            <a:r>
              <a:rPr lang="en-GB" sz="2400" dirty="0">
                <a:solidFill>
                  <a:schemeClr val="accent2"/>
                </a:solidFill>
                <a:latin typeface="Century Gothic" panose="020B0502020202020204" pitchFamily="34" charset="0"/>
                <a:cs typeface="Calibri"/>
              </a:rPr>
              <a:t>Transition</a:t>
            </a:r>
            <a:r>
              <a:rPr lang="en-GB" sz="2400" dirty="0">
                <a:latin typeface="Century Gothic" panose="020B0502020202020204" pitchFamily="34" charset="0"/>
                <a:cs typeface="Calibri"/>
              </a:rPr>
              <a:t> through use of a retrieval starter task – ‘cops and robbers’ or ‘misconceptions’. </a:t>
            </a:r>
          </a:p>
          <a:p>
            <a:pPr algn="ctr"/>
            <a:endParaRPr lang="en-GB" sz="2400" dirty="0">
              <a:latin typeface="Century Gothic" panose="020B0502020202020204" pitchFamily="34" charset="0"/>
              <a:cs typeface="Calibri"/>
            </a:endParaRPr>
          </a:p>
          <a:p>
            <a:pPr algn="ctr"/>
            <a:r>
              <a:rPr lang="en-GB" sz="2400" dirty="0">
                <a:solidFill>
                  <a:schemeClr val="accent2"/>
                </a:solidFill>
                <a:latin typeface="Century Gothic" panose="020B0502020202020204" pitchFamily="34" charset="0"/>
                <a:cs typeface="Calibri"/>
              </a:rPr>
              <a:t>Assessing</a:t>
            </a:r>
            <a:r>
              <a:rPr lang="en-GB" sz="2400" dirty="0">
                <a:latin typeface="Century Gothic" panose="020B0502020202020204" pitchFamily="34" charset="0"/>
                <a:cs typeface="Calibri"/>
              </a:rPr>
              <a:t> through use of a retrieval task - </a:t>
            </a:r>
          </a:p>
          <a:p>
            <a:pPr algn="ctr"/>
            <a:endParaRPr lang="en-GB" sz="2400" dirty="0">
              <a:latin typeface="Century Gothic" panose="020B0502020202020204" pitchFamily="34" charset="0"/>
              <a:cs typeface="Calibri"/>
            </a:endParaRPr>
          </a:p>
          <a:p>
            <a:pPr marL="342900" indent="-342900" algn="ctr">
              <a:buFont typeface="Arial" panose="020B0604020202020204" pitchFamily="34" charset="0"/>
              <a:buChar char="•"/>
            </a:pPr>
            <a:r>
              <a:rPr lang="en-GB" sz="2400" dirty="0">
                <a:latin typeface="Century Gothic" panose="020B0502020202020204" pitchFamily="34" charset="0"/>
                <a:cs typeface="Calibri"/>
              </a:rPr>
              <a:t>Using Achieve – quizzes or set a test. </a:t>
            </a:r>
          </a:p>
          <a:p>
            <a:pPr marL="342900" indent="-342900" algn="ctr">
              <a:buFont typeface="Arial" panose="020B0604020202020204" pitchFamily="34" charset="0"/>
              <a:buChar char="•"/>
            </a:pPr>
            <a:r>
              <a:rPr lang="en-GB" sz="2400" dirty="0">
                <a:latin typeface="Century Gothic" panose="020B0502020202020204" pitchFamily="34" charset="0"/>
                <a:cs typeface="Calibri"/>
              </a:rPr>
              <a:t>Past papers – course reports. </a:t>
            </a:r>
          </a:p>
          <a:p>
            <a:pPr marL="342900" indent="-342900" algn="ctr">
              <a:buFont typeface="Arial" panose="020B0604020202020204" pitchFamily="34" charset="0"/>
              <a:buChar char="•"/>
            </a:pPr>
            <a:endParaRPr lang="en-GB" sz="2400" dirty="0">
              <a:latin typeface="Century Gothic" panose="020B0502020202020204" pitchFamily="34" charset="0"/>
              <a:cs typeface="Calibri"/>
            </a:endParaRPr>
          </a:p>
          <a:p>
            <a:pPr algn="ctr"/>
            <a:r>
              <a:rPr lang="en-GB" sz="2400" dirty="0">
                <a:latin typeface="Century Gothic" panose="020B0502020202020204" pitchFamily="34" charset="0"/>
                <a:cs typeface="Calibri"/>
              </a:rPr>
              <a:t>Links with </a:t>
            </a:r>
            <a:r>
              <a:rPr lang="en-GB" sz="2400" dirty="0">
                <a:solidFill>
                  <a:srgbClr val="FFC000"/>
                </a:solidFill>
                <a:latin typeface="Century Gothic" panose="020B0502020202020204" pitchFamily="34" charset="0"/>
                <a:cs typeface="Calibri"/>
              </a:rPr>
              <a:t>flipped learning </a:t>
            </a:r>
            <a:r>
              <a:rPr lang="en-GB" sz="2400" dirty="0">
                <a:latin typeface="Century Gothic" panose="020B0502020202020204" pitchFamily="34" charset="0"/>
                <a:cs typeface="Calibri"/>
              </a:rPr>
              <a:t>and placing pupils in the heart of their own learning. </a:t>
            </a:r>
            <a:r>
              <a:rPr lang="en-GB" sz="2400" dirty="0">
                <a:solidFill>
                  <a:srgbClr val="0070C0"/>
                </a:solidFill>
                <a:latin typeface="Century Gothic" panose="020B0502020202020204" pitchFamily="34" charset="0"/>
                <a:cs typeface="Calibri"/>
              </a:rPr>
              <a:t>Brain dumps/mind maps </a:t>
            </a:r>
            <a:r>
              <a:rPr lang="en-GB" sz="2400" dirty="0">
                <a:latin typeface="Century Gothic" panose="020B0502020202020204" pitchFamily="34" charset="0"/>
                <a:cs typeface="Calibri"/>
              </a:rPr>
              <a:t>at the start of a topic or </a:t>
            </a:r>
            <a:r>
              <a:rPr lang="en-GB" sz="2400" dirty="0">
                <a:solidFill>
                  <a:srgbClr val="0070C0"/>
                </a:solidFill>
                <a:latin typeface="Century Gothic" panose="020B0502020202020204" pitchFamily="34" charset="0"/>
                <a:cs typeface="Calibri"/>
              </a:rPr>
              <a:t>flashcards </a:t>
            </a:r>
            <a:r>
              <a:rPr lang="en-GB" sz="2400" dirty="0">
                <a:latin typeface="Century Gothic" panose="020B0502020202020204" pitchFamily="34" charset="0"/>
                <a:cs typeface="Calibri"/>
              </a:rPr>
              <a:t>at the end.</a:t>
            </a:r>
          </a:p>
          <a:p>
            <a:pPr marL="342900" indent="-342900" algn="ctr">
              <a:buFont typeface="Arial" panose="020B0604020202020204" pitchFamily="34" charset="0"/>
              <a:buChar char="•"/>
            </a:pPr>
            <a:endParaRPr lang="en-GB" sz="2400" dirty="0">
              <a:latin typeface="Century Gothic" panose="020B0502020202020204" pitchFamily="34" charset="0"/>
              <a:cs typeface="Calibri"/>
            </a:endParaRPr>
          </a:p>
        </p:txBody>
      </p:sp>
      <p:pic>
        <p:nvPicPr>
          <p:cNvPr id="2050" name="Picture 2" descr="Shooting Star Cartoon Stock Illustrations – 5,536 Shooting Star Cartoon  Stock Illustrations, Vectors &amp; Clipart - Dreamstime">
            <a:extLst>
              <a:ext uri="{FF2B5EF4-FFF2-40B4-BE49-F238E27FC236}">
                <a16:creationId xmlns:a16="http://schemas.microsoft.com/office/drawing/2014/main" id="{CA716BF7-F00B-2032-D8A3-72ECFBE92E1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755" t="19927" r="20301" b="21059"/>
          <a:stretch>
            <a:fillRect/>
          </a:stretch>
        </p:blipFill>
        <p:spPr bwMode="auto">
          <a:xfrm flipH="1">
            <a:off x="9337795" y="1515710"/>
            <a:ext cx="1028950" cy="122779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hooting Star Cartoon Stock Illustrations – 5,536 Shooting Star Cartoon  Stock Illustrations, Vectors &amp; Clipart - Dreamstime">
            <a:extLst>
              <a:ext uri="{FF2B5EF4-FFF2-40B4-BE49-F238E27FC236}">
                <a16:creationId xmlns:a16="http://schemas.microsoft.com/office/drawing/2014/main" id="{1E014AD2-BCD3-7FE8-1AA1-ED129C10D42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755" t="19927" r="20301" b="21059"/>
          <a:stretch>
            <a:fillRect/>
          </a:stretch>
        </p:blipFill>
        <p:spPr bwMode="auto">
          <a:xfrm>
            <a:off x="1744308" y="1515710"/>
            <a:ext cx="1028950" cy="122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104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2B902D-6D5B-99F6-1DC8-B779E30895C1}"/>
              </a:ext>
            </a:extLst>
          </p:cNvPr>
          <p:cNvPicPr>
            <a:picLocks noChangeAspect="1"/>
          </p:cNvPicPr>
          <p:nvPr/>
        </p:nvPicPr>
        <p:blipFill>
          <a:blip r:embed="rId2"/>
          <a:stretch>
            <a:fillRect/>
          </a:stretch>
        </p:blipFill>
        <p:spPr>
          <a:xfrm>
            <a:off x="5317563" y="933667"/>
            <a:ext cx="6759509" cy="4990665"/>
          </a:xfrm>
          <a:prstGeom prst="rect">
            <a:avLst/>
          </a:prstGeom>
        </p:spPr>
      </p:pic>
      <p:sp>
        <p:nvSpPr>
          <p:cNvPr id="4" name="TextBox 3">
            <a:extLst>
              <a:ext uri="{FF2B5EF4-FFF2-40B4-BE49-F238E27FC236}">
                <a16:creationId xmlns:a16="http://schemas.microsoft.com/office/drawing/2014/main" id="{353B690E-4423-19CD-EBA9-A34F92CF4661}"/>
              </a:ext>
            </a:extLst>
          </p:cNvPr>
          <p:cNvSpPr txBox="1"/>
          <p:nvPr/>
        </p:nvSpPr>
        <p:spPr>
          <a:xfrm>
            <a:off x="114928" y="6083197"/>
            <a:ext cx="11962144" cy="56169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3200" dirty="0">
                <a:latin typeface="Century Gothic" panose="020B0502020202020204" pitchFamily="34" charset="0"/>
                <a:cs typeface="Calibri"/>
              </a:rPr>
              <a:t>S2 BGE Fashion and Textiles Lesson</a:t>
            </a:r>
          </a:p>
        </p:txBody>
      </p:sp>
      <p:sp>
        <p:nvSpPr>
          <p:cNvPr id="2" name="TextBox 1">
            <a:extLst>
              <a:ext uri="{FF2B5EF4-FFF2-40B4-BE49-F238E27FC236}">
                <a16:creationId xmlns:a16="http://schemas.microsoft.com/office/drawing/2014/main" id="{CF92615F-C09E-7822-3897-03DCDB733FFE}"/>
              </a:ext>
            </a:extLst>
          </p:cNvPr>
          <p:cNvSpPr txBox="1"/>
          <p:nvPr/>
        </p:nvSpPr>
        <p:spPr>
          <a:xfrm>
            <a:off x="229856" y="213110"/>
            <a:ext cx="11962144" cy="56169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3200" dirty="0">
                <a:latin typeface="Century Gothic" panose="020B0502020202020204" pitchFamily="34" charset="0"/>
                <a:cs typeface="Calibri"/>
              </a:rPr>
              <a:t>Technique 2 – Cops and Robbers – Example of use in class…</a:t>
            </a:r>
          </a:p>
        </p:txBody>
      </p:sp>
      <p:pic>
        <p:nvPicPr>
          <p:cNvPr id="6" name="Picture 5">
            <a:extLst>
              <a:ext uri="{FF2B5EF4-FFF2-40B4-BE49-F238E27FC236}">
                <a16:creationId xmlns:a16="http://schemas.microsoft.com/office/drawing/2014/main" id="{B32E2DFD-F18C-167B-49FF-645138937C48}"/>
              </a:ext>
            </a:extLst>
          </p:cNvPr>
          <p:cNvPicPr>
            <a:picLocks noChangeAspect="1"/>
          </p:cNvPicPr>
          <p:nvPr/>
        </p:nvPicPr>
        <p:blipFill>
          <a:blip r:embed="rId3"/>
          <a:stretch>
            <a:fillRect/>
          </a:stretch>
        </p:blipFill>
        <p:spPr>
          <a:xfrm>
            <a:off x="398440" y="1721315"/>
            <a:ext cx="4532547" cy="3415370"/>
          </a:xfrm>
          <a:prstGeom prst="rect">
            <a:avLst/>
          </a:prstGeom>
        </p:spPr>
      </p:pic>
    </p:spTree>
    <p:extLst>
      <p:ext uri="{BB962C8B-B14F-4D97-AF65-F5344CB8AC3E}">
        <p14:creationId xmlns:p14="http://schemas.microsoft.com/office/powerpoint/2010/main" val="4007838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DB756-0213-3DC7-FD3A-7D38DACFEAAD}"/>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7A37868-2DBA-7D64-8ED9-06DE566AE0C5}"/>
              </a:ext>
            </a:extLst>
          </p:cNvPr>
          <p:cNvGraphicFramePr>
            <a:graphicFrameLocks noGrp="1"/>
          </p:cNvGraphicFramePr>
          <p:nvPr>
            <p:extLst>
              <p:ext uri="{D42A27DB-BD31-4B8C-83A1-F6EECF244321}">
                <p14:modId xmlns:p14="http://schemas.microsoft.com/office/powerpoint/2010/main" val="4127159089"/>
              </p:ext>
            </p:extLst>
          </p:nvPr>
        </p:nvGraphicFramePr>
        <p:xfrm>
          <a:off x="265814" y="212651"/>
          <a:ext cx="11674550" cy="6485861"/>
        </p:xfrm>
        <a:graphic>
          <a:graphicData uri="http://schemas.openxmlformats.org/drawingml/2006/table">
            <a:tbl>
              <a:tblPr firstRow="1" bandRow="1">
                <a:tableStyleId>{5C22544A-7EE6-4342-B048-85BDC9FD1C3A}</a:tableStyleId>
              </a:tblPr>
              <a:tblGrid>
                <a:gridCol w="5837275">
                  <a:extLst>
                    <a:ext uri="{9D8B030D-6E8A-4147-A177-3AD203B41FA5}">
                      <a16:colId xmlns:a16="http://schemas.microsoft.com/office/drawing/2014/main" val="1794134270"/>
                    </a:ext>
                  </a:extLst>
                </a:gridCol>
                <a:gridCol w="5837275">
                  <a:extLst>
                    <a:ext uri="{9D8B030D-6E8A-4147-A177-3AD203B41FA5}">
                      <a16:colId xmlns:a16="http://schemas.microsoft.com/office/drawing/2014/main" val="1985509567"/>
                    </a:ext>
                  </a:extLst>
                </a:gridCol>
              </a:tblGrid>
              <a:tr h="6485861">
                <a:tc>
                  <a:txBody>
                    <a:bodyPr/>
                    <a:lstStyle/>
                    <a:p>
                      <a:r>
                        <a:rPr lang="en-GB" sz="2400" b="0" i="0" dirty="0">
                          <a:solidFill>
                            <a:schemeClr val="tx1"/>
                          </a:solidFill>
                          <a:latin typeface="Century Gothic" panose="020B0502020202020204" pitchFamily="34" charset="0"/>
                        </a:rPr>
                        <a:t>Cops – Your own ideas and knowledge…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dirty="0">
                          <a:solidFill>
                            <a:schemeClr val="tx1"/>
                          </a:solidFill>
                          <a:latin typeface="Century Gothic" panose="020B0502020202020204" pitchFamily="34" charset="0"/>
                        </a:rPr>
                        <a:t>Robbers – ideas and knowledge you have stolen from your peers…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7063869"/>
                  </a:ext>
                </a:extLst>
              </a:tr>
            </a:tbl>
          </a:graphicData>
        </a:graphic>
      </p:graphicFrame>
      <p:pic>
        <p:nvPicPr>
          <p:cNvPr id="4098" name="Picture 2" descr="Cops And Robbers Images – Browse 5,969 Stock Photos, Vectors, and Video |  Adobe Stock">
            <a:extLst>
              <a:ext uri="{FF2B5EF4-FFF2-40B4-BE49-F238E27FC236}">
                <a16:creationId xmlns:a16="http://schemas.microsoft.com/office/drawing/2014/main" id="{B267A95A-2AAB-E20A-9F57-74CE49086F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5193" b="-1628"/>
          <a:stretch>
            <a:fillRect/>
          </a:stretch>
        </p:blipFill>
        <p:spPr bwMode="auto">
          <a:xfrm>
            <a:off x="4514604" y="4789171"/>
            <a:ext cx="1482157" cy="185617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ops And Robbers Images – Browse 5,969 Stock Photos, Vectors, and Video |  Adobe Stock">
            <a:extLst>
              <a:ext uri="{FF2B5EF4-FFF2-40B4-BE49-F238E27FC236}">
                <a16:creationId xmlns:a16="http://schemas.microsoft.com/office/drawing/2014/main" id="{47CAB1D9-7478-483A-8FE8-8BEE3D0A16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117"/>
          <a:stretch>
            <a:fillRect/>
          </a:stretch>
        </p:blipFill>
        <p:spPr bwMode="auto">
          <a:xfrm>
            <a:off x="10079666" y="4789173"/>
            <a:ext cx="1744182" cy="185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966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3F49B-B68F-1E39-1EA9-8400C1402E74}"/>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757C98DB-91F0-7A7D-22BD-99BEC8CC1625}"/>
              </a:ext>
            </a:extLst>
          </p:cNvPr>
          <p:cNvSpPr txBox="1"/>
          <p:nvPr/>
        </p:nvSpPr>
        <p:spPr>
          <a:xfrm>
            <a:off x="114927" y="49300"/>
            <a:ext cx="11962144" cy="56169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3200" dirty="0">
                <a:latin typeface="Century Gothic" panose="020B0502020202020204" pitchFamily="34" charset="0"/>
                <a:cs typeface="Calibri"/>
              </a:rPr>
              <a:t>Revised Dietary Goals of Scotland (RDGS) </a:t>
            </a:r>
          </a:p>
        </p:txBody>
      </p:sp>
      <p:sp>
        <p:nvSpPr>
          <p:cNvPr id="3" name="TextBox 2">
            <a:extLst>
              <a:ext uri="{FF2B5EF4-FFF2-40B4-BE49-F238E27FC236}">
                <a16:creationId xmlns:a16="http://schemas.microsoft.com/office/drawing/2014/main" id="{0AEEB414-080E-4901-D39C-91F53061EAF8}"/>
              </a:ext>
            </a:extLst>
          </p:cNvPr>
          <p:cNvSpPr txBox="1"/>
          <p:nvPr/>
        </p:nvSpPr>
        <p:spPr>
          <a:xfrm>
            <a:off x="114927" y="702432"/>
            <a:ext cx="11962144" cy="582480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lnSpc>
                <a:spcPct val="150000"/>
              </a:lnSpc>
            </a:pPr>
            <a:r>
              <a:rPr lang="en-GB" sz="2100" dirty="0">
                <a:latin typeface="Century Gothic" panose="020B0502020202020204" pitchFamily="34" charset="0"/>
                <a:cs typeface="Calibri"/>
              </a:rPr>
              <a:t>The Scottish dietary goals, </a:t>
            </a:r>
            <a:r>
              <a:rPr lang="en-GB" sz="2100" dirty="0">
                <a:solidFill>
                  <a:schemeClr val="accent2"/>
                </a:solidFill>
                <a:latin typeface="Century Gothic" panose="020B0502020202020204" pitchFamily="34" charset="0"/>
                <a:cs typeface="Calibri"/>
              </a:rPr>
              <a:t>revised in 2016</a:t>
            </a:r>
            <a:r>
              <a:rPr lang="en-GB" sz="2100" dirty="0">
                <a:latin typeface="Century Gothic" panose="020B0502020202020204" pitchFamily="34" charset="0"/>
                <a:cs typeface="Calibri"/>
              </a:rPr>
              <a:t>, aim to </a:t>
            </a:r>
            <a:r>
              <a:rPr lang="en-GB" sz="2100" dirty="0">
                <a:solidFill>
                  <a:schemeClr val="accent2"/>
                </a:solidFill>
                <a:latin typeface="Century Gothic" panose="020B0502020202020204" pitchFamily="34" charset="0"/>
                <a:cs typeface="Calibri"/>
              </a:rPr>
              <a:t>improve the overall health of the nation</a:t>
            </a:r>
            <a:r>
              <a:rPr lang="en-GB" sz="2100" dirty="0">
                <a:latin typeface="Century Gothic" panose="020B0502020202020204" pitchFamily="34" charset="0"/>
                <a:cs typeface="Calibri"/>
              </a:rPr>
              <a:t>. In Scotland ill health is on the rise and much of this is down to </a:t>
            </a:r>
            <a:r>
              <a:rPr lang="en-GB" sz="2100" dirty="0">
                <a:solidFill>
                  <a:schemeClr val="accent2"/>
                </a:solidFill>
                <a:latin typeface="Century Gothic" panose="020B0502020202020204" pitchFamily="34" charset="0"/>
                <a:cs typeface="Calibri"/>
              </a:rPr>
              <a:t>the poor diet we eat</a:t>
            </a:r>
            <a:r>
              <a:rPr lang="en-GB" sz="2100" dirty="0">
                <a:latin typeface="Century Gothic" panose="020B0502020202020204" pitchFamily="34" charset="0"/>
                <a:cs typeface="Calibri"/>
              </a:rPr>
              <a:t>. </a:t>
            </a:r>
          </a:p>
          <a:p>
            <a:pPr algn="ctr">
              <a:lnSpc>
                <a:spcPct val="150000"/>
              </a:lnSpc>
            </a:pPr>
            <a:r>
              <a:rPr lang="en-GB" sz="2100" dirty="0">
                <a:solidFill>
                  <a:schemeClr val="accent2"/>
                </a:solidFill>
                <a:latin typeface="Century Gothic" panose="020B0502020202020204" pitchFamily="34" charset="0"/>
                <a:cs typeface="Calibri"/>
              </a:rPr>
              <a:t>There are 9 goals</a:t>
            </a:r>
            <a:r>
              <a:rPr lang="en-GB" sz="2100" dirty="0">
                <a:latin typeface="Century Gothic" panose="020B0502020202020204" pitchFamily="34" charset="0"/>
                <a:cs typeface="Calibri"/>
              </a:rPr>
              <a:t>, and these are: </a:t>
            </a:r>
          </a:p>
          <a:p>
            <a:pPr marL="457200" indent="-457200" algn="ctr">
              <a:lnSpc>
                <a:spcPct val="150000"/>
              </a:lnSpc>
              <a:buFont typeface="+mj-lt"/>
              <a:buAutoNum type="arabicPeriod"/>
            </a:pPr>
            <a:r>
              <a:rPr lang="en-GB" sz="2100" dirty="0">
                <a:solidFill>
                  <a:srgbClr val="00B050"/>
                </a:solidFill>
                <a:latin typeface="Century Gothic" panose="020B0502020202020204" pitchFamily="34" charset="0"/>
                <a:cs typeface="Calibri"/>
              </a:rPr>
              <a:t>eat more fruit and vegetables, </a:t>
            </a:r>
          </a:p>
          <a:p>
            <a:pPr marL="457200" indent="-457200" algn="ctr">
              <a:lnSpc>
                <a:spcPct val="150000"/>
              </a:lnSpc>
              <a:buFont typeface="+mj-lt"/>
              <a:buAutoNum type="arabicPeriod"/>
            </a:pPr>
            <a:r>
              <a:rPr lang="en-GB" sz="2100" dirty="0">
                <a:solidFill>
                  <a:srgbClr val="00B050"/>
                </a:solidFill>
                <a:latin typeface="Century Gothic" panose="020B0502020202020204" pitchFamily="34" charset="0"/>
                <a:cs typeface="Calibri"/>
              </a:rPr>
              <a:t>eat more fibre, </a:t>
            </a:r>
          </a:p>
          <a:p>
            <a:pPr marL="457200" indent="-457200" algn="ctr">
              <a:lnSpc>
                <a:spcPct val="150000"/>
              </a:lnSpc>
              <a:buFont typeface="+mj-lt"/>
              <a:buAutoNum type="arabicPeriod"/>
            </a:pPr>
            <a:r>
              <a:rPr lang="en-GB" sz="2100" dirty="0">
                <a:solidFill>
                  <a:srgbClr val="FF0000"/>
                </a:solidFill>
                <a:latin typeface="Century Gothic" panose="020B0502020202020204" pitchFamily="34" charset="0"/>
                <a:cs typeface="Calibri"/>
              </a:rPr>
              <a:t>eat less overall calories, </a:t>
            </a:r>
          </a:p>
          <a:p>
            <a:pPr marL="457200" indent="-457200" algn="ctr">
              <a:lnSpc>
                <a:spcPct val="150000"/>
              </a:lnSpc>
              <a:buFont typeface="+mj-lt"/>
              <a:buAutoNum type="arabicPeriod"/>
            </a:pPr>
            <a:r>
              <a:rPr lang="en-GB" sz="2100" dirty="0">
                <a:solidFill>
                  <a:srgbClr val="FF0000"/>
                </a:solidFill>
                <a:latin typeface="Century Gothic" panose="020B0502020202020204" pitchFamily="34" charset="0"/>
                <a:cs typeface="Calibri"/>
              </a:rPr>
              <a:t>eat less saturated and total fat, </a:t>
            </a:r>
          </a:p>
          <a:p>
            <a:pPr marL="457200" indent="-457200" algn="ctr">
              <a:lnSpc>
                <a:spcPct val="150000"/>
              </a:lnSpc>
              <a:buFont typeface="+mj-lt"/>
              <a:buAutoNum type="arabicPeriod"/>
            </a:pPr>
            <a:r>
              <a:rPr lang="en-GB" sz="2100" dirty="0">
                <a:solidFill>
                  <a:srgbClr val="FF0000"/>
                </a:solidFill>
                <a:latin typeface="Century Gothic" panose="020B0502020202020204" pitchFamily="34" charset="0"/>
                <a:cs typeface="Calibri"/>
              </a:rPr>
              <a:t>eat no more that 6g of salt per day, </a:t>
            </a:r>
          </a:p>
          <a:p>
            <a:pPr marL="457200" indent="-457200" algn="ctr">
              <a:lnSpc>
                <a:spcPct val="150000"/>
              </a:lnSpc>
              <a:buFont typeface="+mj-lt"/>
              <a:buAutoNum type="arabicPeriod"/>
            </a:pPr>
            <a:r>
              <a:rPr lang="en-GB" sz="2100" dirty="0">
                <a:solidFill>
                  <a:srgbClr val="0070C0"/>
                </a:solidFill>
                <a:latin typeface="Century Gothic" panose="020B0502020202020204" pitchFamily="34" charset="0"/>
                <a:cs typeface="Calibri"/>
              </a:rPr>
              <a:t>eat no more than 70g red meat per person/day, </a:t>
            </a:r>
          </a:p>
          <a:p>
            <a:pPr marL="457200" indent="-457200" algn="ctr">
              <a:lnSpc>
                <a:spcPct val="150000"/>
              </a:lnSpc>
              <a:buFont typeface="+mj-lt"/>
              <a:buAutoNum type="arabicPeriod"/>
            </a:pPr>
            <a:r>
              <a:rPr lang="en-GB" sz="2100" dirty="0">
                <a:solidFill>
                  <a:srgbClr val="00B050"/>
                </a:solidFill>
                <a:latin typeface="Century Gothic" panose="020B0502020202020204" pitchFamily="34" charset="0"/>
                <a:cs typeface="Calibri"/>
              </a:rPr>
              <a:t>eat more oily fishes (S.M.A.S.H), </a:t>
            </a:r>
          </a:p>
          <a:p>
            <a:pPr marL="457200" indent="-457200" algn="ctr">
              <a:lnSpc>
                <a:spcPct val="150000"/>
              </a:lnSpc>
              <a:buFont typeface="+mj-lt"/>
              <a:buAutoNum type="arabicPeriod"/>
            </a:pPr>
            <a:r>
              <a:rPr lang="en-GB" sz="2100" dirty="0">
                <a:solidFill>
                  <a:srgbClr val="FF0000"/>
                </a:solidFill>
                <a:latin typeface="Century Gothic" panose="020B0502020202020204" pitchFamily="34" charset="0"/>
                <a:cs typeface="Calibri"/>
              </a:rPr>
              <a:t>eat less sugar, </a:t>
            </a:r>
          </a:p>
          <a:p>
            <a:pPr marL="457200" indent="-457200" algn="ctr">
              <a:lnSpc>
                <a:spcPct val="150000"/>
              </a:lnSpc>
              <a:buFont typeface="+mj-lt"/>
              <a:buAutoNum type="arabicPeriod"/>
            </a:pPr>
            <a:r>
              <a:rPr lang="en-GB" sz="2100" dirty="0">
                <a:solidFill>
                  <a:srgbClr val="0070C0"/>
                </a:solidFill>
                <a:latin typeface="Century Gothic" panose="020B0502020202020204" pitchFamily="34" charset="0"/>
                <a:cs typeface="Calibri"/>
              </a:rPr>
              <a:t>maintain starchy carbohydrate intake at 50% of total energy.</a:t>
            </a:r>
          </a:p>
        </p:txBody>
      </p:sp>
      <p:pic>
        <p:nvPicPr>
          <p:cNvPr id="1026" name="Picture 2" descr="Improving the Scottish diet: Effort ...">
            <a:extLst>
              <a:ext uri="{FF2B5EF4-FFF2-40B4-BE49-F238E27FC236}">
                <a16:creationId xmlns:a16="http://schemas.microsoft.com/office/drawing/2014/main" id="{95443045-B5EA-72D0-6A62-BBEAAD91BC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8797" y="2081849"/>
            <a:ext cx="2283474" cy="16163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cottish Eatwell Guide ...">
            <a:extLst>
              <a:ext uri="{FF2B5EF4-FFF2-40B4-BE49-F238E27FC236}">
                <a16:creationId xmlns:a16="http://schemas.microsoft.com/office/drawing/2014/main" id="{7E8F5744-B60E-6432-0B75-2E69DA921B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729" y="2081849"/>
            <a:ext cx="2295621" cy="1616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535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E09C0-7516-48C0-55E9-9928BB667F6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8E6B8B0-0E48-89B0-ED20-8194DD894272}"/>
              </a:ext>
            </a:extLst>
          </p:cNvPr>
          <p:cNvPicPr>
            <a:picLocks noChangeAspect="1"/>
          </p:cNvPicPr>
          <p:nvPr/>
        </p:nvPicPr>
        <p:blipFill>
          <a:blip r:embed="rId2"/>
          <a:srcRect l="11260" t="5366" r="6911" b="5854"/>
          <a:stretch>
            <a:fillRect/>
          </a:stretch>
        </p:blipFill>
        <p:spPr>
          <a:xfrm>
            <a:off x="501223" y="1057300"/>
            <a:ext cx="6773898" cy="5511994"/>
          </a:xfrm>
          <a:prstGeom prst="rect">
            <a:avLst/>
          </a:prstGeom>
        </p:spPr>
      </p:pic>
      <p:sp>
        <p:nvSpPr>
          <p:cNvPr id="4" name="Oval 3">
            <a:extLst>
              <a:ext uri="{FF2B5EF4-FFF2-40B4-BE49-F238E27FC236}">
                <a16:creationId xmlns:a16="http://schemas.microsoft.com/office/drawing/2014/main" id="{3B6FD13B-7D5B-217B-C91F-1F9A4846109F}"/>
              </a:ext>
            </a:extLst>
          </p:cNvPr>
          <p:cNvSpPr/>
          <p:nvPr/>
        </p:nvSpPr>
        <p:spPr>
          <a:xfrm>
            <a:off x="7705493" y="122663"/>
            <a:ext cx="4259766" cy="243096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“Retrieval practice is the best because it helps </a:t>
            </a:r>
            <a:r>
              <a:rPr lang="en-GB">
                <a:latin typeface="Century Gothic" panose="020B0502020202020204" pitchFamily="34" charset="0"/>
              </a:rPr>
              <a:t>me get </a:t>
            </a:r>
            <a:r>
              <a:rPr lang="en-GB" dirty="0">
                <a:latin typeface="Century Gothic" panose="020B0502020202020204" pitchFamily="34" charset="0"/>
              </a:rPr>
              <a:t>better at </a:t>
            </a:r>
            <a:r>
              <a:rPr lang="en-GB">
                <a:latin typeface="Century Gothic" panose="020B0502020202020204" pitchFamily="34" charset="0"/>
              </a:rPr>
              <a:t>practice of </a:t>
            </a:r>
            <a:r>
              <a:rPr lang="en-GB" dirty="0">
                <a:latin typeface="Century Gothic" panose="020B0502020202020204" pitchFamily="34" charset="0"/>
              </a:rPr>
              <a:t>HFT.”</a:t>
            </a:r>
          </a:p>
        </p:txBody>
      </p:sp>
      <p:cxnSp>
        <p:nvCxnSpPr>
          <p:cNvPr id="6" name="Straight Arrow Connector 5">
            <a:extLst>
              <a:ext uri="{FF2B5EF4-FFF2-40B4-BE49-F238E27FC236}">
                <a16:creationId xmlns:a16="http://schemas.microsoft.com/office/drawing/2014/main" id="{9E3CCF76-9A27-6C51-C055-EAE6DF6F43B5}"/>
              </a:ext>
            </a:extLst>
          </p:cNvPr>
          <p:cNvCxnSpPr>
            <a:cxnSpLocks/>
          </p:cNvCxnSpPr>
          <p:nvPr/>
        </p:nvCxnSpPr>
        <p:spPr>
          <a:xfrm flipV="1">
            <a:off x="4997302" y="735980"/>
            <a:ext cx="2897761" cy="597623"/>
          </a:xfrm>
          <a:prstGeom prst="straightConnector1">
            <a:avLst/>
          </a:prstGeom>
          <a:ln w="1905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8" name="Oval 7">
            <a:extLst>
              <a:ext uri="{FF2B5EF4-FFF2-40B4-BE49-F238E27FC236}">
                <a16:creationId xmlns:a16="http://schemas.microsoft.com/office/drawing/2014/main" id="{D05E2408-FAC0-27CD-BAD6-C0B5941E87AC}"/>
              </a:ext>
            </a:extLst>
          </p:cNvPr>
          <p:cNvSpPr/>
          <p:nvPr/>
        </p:nvSpPr>
        <p:spPr>
          <a:xfrm>
            <a:off x="7705493" y="4337825"/>
            <a:ext cx="4259766" cy="243096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“…is a beneficial way of learning… it is a great start to the day”</a:t>
            </a:r>
          </a:p>
        </p:txBody>
      </p:sp>
      <p:sp>
        <p:nvSpPr>
          <p:cNvPr id="10" name="Oval 9">
            <a:extLst>
              <a:ext uri="{FF2B5EF4-FFF2-40B4-BE49-F238E27FC236}">
                <a16:creationId xmlns:a16="http://schemas.microsoft.com/office/drawing/2014/main" id="{6C787ED6-0B18-6C9A-F7CD-1E1EC6DD0BD3}"/>
              </a:ext>
            </a:extLst>
          </p:cNvPr>
          <p:cNvSpPr/>
          <p:nvPr/>
        </p:nvSpPr>
        <p:spPr>
          <a:xfrm>
            <a:off x="8226465" y="2613102"/>
            <a:ext cx="3217822" cy="166524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“I love retrieval practice because it helps me focus and learn.”</a:t>
            </a:r>
          </a:p>
        </p:txBody>
      </p:sp>
      <p:cxnSp>
        <p:nvCxnSpPr>
          <p:cNvPr id="11" name="Straight Arrow Connector 10">
            <a:extLst>
              <a:ext uri="{FF2B5EF4-FFF2-40B4-BE49-F238E27FC236}">
                <a16:creationId xmlns:a16="http://schemas.microsoft.com/office/drawing/2014/main" id="{29F7267B-AE69-C386-0541-DDDABC2B9383}"/>
              </a:ext>
            </a:extLst>
          </p:cNvPr>
          <p:cNvCxnSpPr>
            <a:cxnSpLocks/>
          </p:cNvCxnSpPr>
          <p:nvPr/>
        </p:nvCxnSpPr>
        <p:spPr>
          <a:xfrm flipV="1">
            <a:off x="6475228" y="3395546"/>
            <a:ext cx="1751237" cy="50180"/>
          </a:xfrm>
          <a:prstGeom prst="straightConnector1">
            <a:avLst/>
          </a:prstGeom>
          <a:ln w="1905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6DAF121F-FA72-5791-5DFD-137F0A2F35CF}"/>
              </a:ext>
            </a:extLst>
          </p:cNvPr>
          <p:cNvCxnSpPr>
            <a:cxnSpLocks/>
          </p:cNvCxnSpPr>
          <p:nvPr/>
        </p:nvCxnSpPr>
        <p:spPr>
          <a:xfrm>
            <a:off x="1244009" y="2520175"/>
            <a:ext cx="6651054" cy="2553630"/>
          </a:xfrm>
          <a:prstGeom prst="straightConnector1">
            <a:avLst/>
          </a:prstGeom>
          <a:ln w="1905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 name="TextBox 1">
            <a:extLst>
              <a:ext uri="{FF2B5EF4-FFF2-40B4-BE49-F238E27FC236}">
                <a16:creationId xmlns:a16="http://schemas.microsoft.com/office/drawing/2014/main" id="{50002202-582C-D691-067F-30FC9A1B0582}"/>
              </a:ext>
            </a:extLst>
          </p:cNvPr>
          <p:cNvSpPr txBox="1"/>
          <p:nvPr/>
        </p:nvSpPr>
        <p:spPr>
          <a:xfrm>
            <a:off x="-2683032" y="263497"/>
            <a:ext cx="11962144" cy="56169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3200" dirty="0">
                <a:latin typeface="Century Gothic" panose="020B0502020202020204" pitchFamily="34" charset="0"/>
                <a:cs typeface="Calibri"/>
              </a:rPr>
              <a:t>Findings – Pupil Voice</a:t>
            </a:r>
          </a:p>
        </p:txBody>
      </p:sp>
    </p:spTree>
    <p:extLst>
      <p:ext uri="{BB962C8B-B14F-4D97-AF65-F5344CB8AC3E}">
        <p14:creationId xmlns:p14="http://schemas.microsoft.com/office/powerpoint/2010/main" val="3505960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80D99-F91D-BE39-1DBF-B3EE1D4B7D6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01F3DAE-C4FC-4ADE-6772-3A09E574BF7D}"/>
              </a:ext>
            </a:extLst>
          </p:cNvPr>
          <p:cNvSpPr txBox="1"/>
          <p:nvPr/>
        </p:nvSpPr>
        <p:spPr>
          <a:xfrm>
            <a:off x="114928" y="1031358"/>
            <a:ext cx="11962144" cy="671722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r">
              <a:lnSpc>
                <a:spcPct val="150000"/>
              </a:lnSpc>
            </a:pPr>
            <a:r>
              <a:rPr lang="en-GB" sz="1600" dirty="0">
                <a:latin typeface="Century Gothic" panose="020B0502020202020204" pitchFamily="34" charset="0"/>
                <a:cs typeface="Calibri"/>
              </a:rPr>
              <a:t>Element of Pedagogy – Teaching and Learning Strategies</a:t>
            </a:r>
          </a:p>
          <a:p>
            <a:pPr algn="r">
              <a:lnSpc>
                <a:spcPct val="150000"/>
              </a:lnSpc>
            </a:pPr>
            <a:r>
              <a:rPr lang="en-GB" sz="1600" dirty="0">
                <a:latin typeface="Century Gothic" panose="020B0502020202020204" pitchFamily="34" charset="0"/>
                <a:cs typeface="Calibri"/>
              </a:rPr>
              <a:t>Specific Focus – Retrieval Practice with BGE and Senior Phase Classes. </a:t>
            </a:r>
            <a:endParaRPr lang="en-GB" sz="2400" dirty="0">
              <a:latin typeface="Century Gothic" panose="020B0502020202020204" pitchFamily="34" charset="0"/>
              <a:cs typeface="Calibri"/>
            </a:endParaRPr>
          </a:p>
          <a:p>
            <a:r>
              <a:rPr lang="en-GB" sz="2400" dirty="0">
                <a:latin typeface="Century Gothic" panose="020B0502020202020204" pitchFamily="34" charset="0"/>
                <a:cs typeface="Calibri"/>
              </a:rPr>
              <a:t>Reflection and Impact</a:t>
            </a:r>
          </a:p>
          <a:p>
            <a:pPr marL="432000" indent="-457200">
              <a:lnSpc>
                <a:spcPct val="150000"/>
              </a:lnSpc>
              <a:buAutoNum type="arabicPeriod"/>
            </a:pPr>
            <a:r>
              <a:rPr lang="en-GB" sz="2400" dirty="0">
                <a:latin typeface="Century Gothic" panose="020B0502020202020204" pitchFamily="34" charset="0"/>
                <a:cs typeface="Calibri"/>
              </a:rPr>
              <a:t>Pupil Reaction – pupil voice suggests </a:t>
            </a:r>
            <a:r>
              <a:rPr lang="en-GB" sz="2400" dirty="0">
                <a:solidFill>
                  <a:schemeClr val="accent5"/>
                </a:solidFill>
                <a:latin typeface="Century Gothic" panose="020B0502020202020204" pitchFamily="34" charset="0"/>
                <a:cs typeface="Calibri"/>
              </a:rPr>
              <a:t>pupils enjoy using retrieval practice</a:t>
            </a:r>
            <a:r>
              <a:rPr lang="en-GB" sz="2400" dirty="0">
                <a:latin typeface="Century Gothic" panose="020B0502020202020204" pitchFamily="34" charset="0"/>
                <a:cs typeface="Calibri"/>
              </a:rPr>
              <a:t> in lessons. </a:t>
            </a:r>
          </a:p>
          <a:p>
            <a:pPr marL="432000" indent="-457200">
              <a:lnSpc>
                <a:spcPct val="150000"/>
              </a:lnSpc>
              <a:buAutoNum type="arabicPeriod"/>
            </a:pPr>
            <a:r>
              <a:rPr lang="en-GB" sz="2400" dirty="0">
                <a:latin typeface="Century Gothic" panose="020B0502020202020204" pitchFamily="34" charset="0"/>
                <a:cs typeface="Calibri"/>
              </a:rPr>
              <a:t>I find it </a:t>
            </a:r>
            <a:r>
              <a:rPr lang="en-GB" sz="2400" dirty="0">
                <a:solidFill>
                  <a:schemeClr val="accent5"/>
                </a:solidFill>
                <a:latin typeface="Century Gothic" panose="020B0502020202020204" pitchFamily="34" charset="0"/>
                <a:cs typeface="Calibri"/>
              </a:rPr>
              <a:t>easy to use </a:t>
            </a:r>
            <a:r>
              <a:rPr lang="en-GB" sz="2400" dirty="0">
                <a:latin typeface="Century Gothic" panose="020B0502020202020204" pitchFamily="34" charset="0"/>
                <a:cs typeface="Calibri"/>
              </a:rPr>
              <a:t>and </a:t>
            </a:r>
            <a:r>
              <a:rPr lang="en-GB" sz="2400" dirty="0">
                <a:solidFill>
                  <a:schemeClr val="accent5"/>
                </a:solidFill>
                <a:latin typeface="Century Gothic" panose="020B0502020202020204" pitchFamily="34" charset="0"/>
                <a:cs typeface="Calibri"/>
              </a:rPr>
              <a:t>it doesn’t require hours and hours of preparation time</a:t>
            </a:r>
            <a:r>
              <a:rPr lang="en-GB" sz="2400" dirty="0">
                <a:latin typeface="Century Gothic" panose="020B0502020202020204" pitchFamily="34" charset="0"/>
                <a:cs typeface="Calibri"/>
              </a:rPr>
              <a:t> to create resources. </a:t>
            </a:r>
          </a:p>
          <a:p>
            <a:pPr marL="432000" indent="-457200">
              <a:lnSpc>
                <a:spcPct val="150000"/>
              </a:lnSpc>
              <a:buAutoNum type="arabicPeriod"/>
            </a:pPr>
            <a:r>
              <a:rPr lang="en-GB" sz="2400" dirty="0">
                <a:solidFill>
                  <a:schemeClr val="accent5"/>
                </a:solidFill>
                <a:latin typeface="Century Gothic" panose="020B0502020202020204" pitchFamily="34" charset="0"/>
                <a:cs typeface="Calibri"/>
              </a:rPr>
              <a:t>Increased learner conversations</a:t>
            </a:r>
            <a:r>
              <a:rPr lang="en-GB" sz="2400" dirty="0">
                <a:latin typeface="Century Gothic" panose="020B0502020202020204" pitchFamily="34" charset="0"/>
                <a:cs typeface="Calibri"/>
              </a:rPr>
              <a:t>, clarification of points raised, encouragement of </a:t>
            </a:r>
            <a:r>
              <a:rPr lang="en-GB" sz="2400" dirty="0">
                <a:solidFill>
                  <a:schemeClr val="accent5"/>
                </a:solidFill>
                <a:latin typeface="Century Gothic" panose="020B0502020202020204" pitchFamily="34" charset="0"/>
                <a:cs typeface="Calibri"/>
              </a:rPr>
              <a:t>peer dialogue </a:t>
            </a:r>
            <a:r>
              <a:rPr lang="en-GB" sz="2400" dirty="0">
                <a:latin typeface="Century Gothic" panose="020B0502020202020204" pitchFamily="34" charset="0"/>
                <a:cs typeface="Calibri"/>
              </a:rPr>
              <a:t>and predictions of an outcome.</a:t>
            </a:r>
          </a:p>
          <a:p>
            <a:pPr marL="432000" indent="-457200">
              <a:lnSpc>
                <a:spcPct val="150000"/>
              </a:lnSpc>
              <a:buAutoNum type="arabicPeriod"/>
            </a:pPr>
            <a:r>
              <a:rPr lang="en-GB" sz="2400" dirty="0">
                <a:latin typeface="Century Gothic" panose="020B0502020202020204" pitchFamily="34" charset="0"/>
                <a:cs typeface="Calibri"/>
              </a:rPr>
              <a:t>It ensures </a:t>
            </a:r>
            <a:r>
              <a:rPr lang="en-GB" sz="2400" dirty="0">
                <a:solidFill>
                  <a:schemeClr val="accent5"/>
                </a:solidFill>
                <a:latin typeface="Century Gothic" panose="020B0502020202020204" pitchFamily="34" charset="0"/>
                <a:cs typeface="Calibri"/>
              </a:rPr>
              <a:t>all can be involved</a:t>
            </a:r>
            <a:r>
              <a:rPr lang="en-GB" sz="2400" dirty="0">
                <a:latin typeface="Century Gothic" panose="020B0502020202020204" pitchFamily="34" charset="0"/>
                <a:cs typeface="Calibri"/>
              </a:rPr>
              <a:t>. By its very nature it is a </a:t>
            </a:r>
            <a:r>
              <a:rPr lang="en-GB" sz="2400" dirty="0">
                <a:solidFill>
                  <a:schemeClr val="accent5"/>
                </a:solidFill>
                <a:latin typeface="Century Gothic" panose="020B0502020202020204" pitchFamily="34" charset="0"/>
                <a:cs typeface="Calibri"/>
              </a:rPr>
              <a:t>differentiated resource </a:t>
            </a:r>
            <a:r>
              <a:rPr lang="en-GB" sz="2400" dirty="0">
                <a:latin typeface="Century Gothic" panose="020B0502020202020204" pitchFamily="34" charset="0"/>
                <a:cs typeface="Calibri"/>
              </a:rPr>
              <a:t>(scaffolding or ‘stealing’). </a:t>
            </a:r>
          </a:p>
          <a:p>
            <a:endParaRPr lang="en-GB" sz="2400" dirty="0">
              <a:latin typeface="Century Gothic" panose="020B0502020202020204" pitchFamily="34" charset="0"/>
              <a:cs typeface="Calibri"/>
            </a:endParaRPr>
          </a:p>
          <a:p>
            <a:endParaRPr lang="en-GB" sz="2400" dirty="0">
              <a:latin typeface="Century Gothic" panose="020B0502020202020204" pitchFamily="34" charset="0"/>
              <a:cs typeface="Calibri"/>
            </a:endParaRPr>
          </a:p>
          <a:p>
            <a:pPr marL="342900" indent="-342900" algn="ctr">
              <a:buFont typeface="Arial" panose="020B0604020202020204" pitchFamily="34" charset="0"/>
              <a:buChar char="•"/>
            </a:pPr>
            <a:endParaRPr lang="en-GB" sz="2400" dirty="0">
              <a:latin typeface="Century Gothic" panose="020B0502020202020204" pitchFamily="34" charset="0"/>
              <a:cs typeface="Calibri"/>
            </a:endParaRPr>
          </a:p>
        </p:txBody>
      </p:sp>
      <p:pic>
        <p:nvPicPr>
          <p:cNvPr id="2050" name="Picture 2" descr="A beginner's guide to qualitative and quantitative research - Optimal  Workshop">
            <a:extLst>
              <a:ext uri="{FF2B5EF4-FFF2-40B4-BE49-F238E27FC236}">
                <a16:creationId xmlns:a16="http://schemas.microsoft.com/office/drawing/2014/main" id="{0C6A50AD-B265-9966-A5F7-5B179C4C34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929" y="49301"/>
            <a:ext cx="1571291" cy="9820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Qualitative vs Quantitative Data | TechnologyAdvice">
            <a:extLst>
              <a:ext uri="{FF2B5EF4-FFF2-40B4-BE49-F238E27FC236}">
                <a16:creationId xmlns:a16="http://schemas.microsoft.com/office/drawing/2014/main" id="{B914E808-D613-796B-CCA9-6196F14E97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31189" y="49301"/>
            <a:ext cx="1745882" cy="9820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9181EEA-FFB5-1C1F-4ECC-BB85B8E9F4A0}"/>
              </a:ext>
            </a:extLst>
          </p:cNvPr>
          <p:cNvSpPr txBox="1"/>
          <p:nvPr/>
        </p:nvSpPr>
        <p:spPr>
          <a:xfrm>
            <a:off x="114928" y="358010"/>
            <a:ext cx="11962144" cy="50013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2800" dirty="0">
                <a:solidFill>
                  <a:srgbClr val="FF0000"/>
                </a:solidFill>
                <a:latin typeface="Century Gothic" panose="020B0502020202020204" pitchFamily="34" charset="0"/>
                <a:cs typeface="Calibri"/>
              </a:rPr>
              <a:t>Individual</a:t>
            </a:r>
            <a:r>
              <a:rPr lang="en-GB" sz="2800" dirty="0">
                <a:latin typeface="Century Gothic" panose="020B0502020202020204" pitchFamily="34" charset="0"/>
                <a:cs typeface="Calibri"/>
              </a:rPr>
              <a:t> </a:t>
            </a:r>
            <a:r>
              <a:rPr lang="en-GB" sz="2800" dirty="0">
                <a:solidFill>
                  <a:srgbClr val="0070C0"/>
                </a:solidFill>
                <a:latin typeface="Century Gothic" panose="020B0502020202020204" pitchFamily="34" charset="0"/>
                <a:cs typeface="Calibri"/>
              </a:rPr>
              <a:t>Pedagogy</a:t>
            </a:r>
            <a:r>
              <a:rPr lang="en-GB" sz="2800" dirty="0">
                <a:latin typeface="Century Gothic" panose="020B0502020202020204" pitchFamily="34" charset="0"/>
                <a:cs typeface="Calibri"/>
              </a:rPr>
              <a:t> </a:t>
            </a:r>
            <a:r>
              <a:rPr lang="en-GB" sz="2800" dirty="0">
                <a:solidFill>
                  <a:srgbClr val="FF0000"/>
                </a:solidFill>
                <a:latin typeface="Century Gothic" panose="020B0502020202020204" pitchFamily="34" charset="0"/>
                <a:cs typeface="Calibri"/>
              </a:rPr>
              <a:t>Improvement </a:t>
            </a:r>
            <a:r>
              <a:rPr lang="en-GB" sz="2800" dirty="0">
                <a:solidFill>
                  <a:srgbClr val="0070C0"/>
                </a:solidFill>
                <a:latin typeface="Century Gothic" panose="020B0502020202020204" pitchFamily="34" charset="0"/>
                <a:cs typeface="Calibri"/>
              </a:rPr>
              <a:t>Plan</a:t>
            </a:r>
          </a:p>
        </p:txBody>
      </p:sp>
    </p:spTree>
    <p:extLst>
      <p:ext uri="{BB962C8B-B14F-4D97-AF65-F5344CB8AC3E}">
        <p14:creationId xmlns:p14="http://schemas.microsoft.com/office/powerpoint/2010/main" val="1056777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03A94-12B3-6058-AEF5-D054F2D08E8E}"/>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EAE5035C-EEBD-AD43-7E70-1F7E4B022F65}"/>
              </a:ext>
            </a:extLst>
          </p:cNvPr>
          <p:cNvSpPr txBox="1"/>
          <p:nvPr/>
        </p:nvSpPr>
        <p:spPr>
          <a:xfrm>
            <a:off x="3778250" y="1115321"/>
            <a:ext cx="7985760" cy="4627357"/>
          </a:xfrm>
          <a:prstGeom prst="rect">
            <a:avLst/>
          </a:prstGeom>
          <a:noFill/>
        </p:spPr>
        <p:txBody>
          <a:bodyPr wrap="square" lIns="68580" tIns="34290" rIns="68580" bIns="34290">
            <a:spAutoFit/>
          </a:bodyPr>
          <a:lstStyle/>
          <a:p>
            <a:pPr>
              <a:lnSpc>
                <a:spcPct val="150000"/>
              </a:lnSpc>
            </a:pPr>
            <a:r>
              <a:rPr lang="en-US" sz="2000" dirty="0">
                <a:latin typeface="Century Gothic" panose="020B0502020202020204" pitchFamily="34" charset="0"/>
                <a:ea typeface="+mn-lt"/>
                <a:cs typeface="Segoe UI"/>
              </a:rPr>
              <a:t>We are learning to...</a:t>
            </a:r>
            <a:endParaRPr lang="en-US" sz="2000" dirty="0">
              <a:latin typeface="Century Gothic" panose="020B0502020202020204" pitchFamily="34" charset="0"/>
              <a:cs typeface="Calibri" panose="020F0502020204030204"/>
            </a:endParaRPr>
          </a:p>
          <a:p>
            <a:pPr>
              <a:lnSpc>
                <a:spcPct val="150000"/>
              </a:lnSpc>
            </a:pPr>
            <a:r>
              <a:rPr lang="en-US" sz="2000" dirty="0">
                <a:latin typeface="Century Gothic" panose="020B0502020202020204" pitchFamily="34" charset="0"/>
                <a:ea typeface="+mn-lt"/>
                <a:cs typeface="Calibri" panose="020F0502020204030204"/>
              </a:rPr>
              <a:t>…</a:t>
            </a:r>
            <a:r>
              <a:rPr lang="en-US" sz="2000" dirty="0">
                <a:latin typeface="Century Gothic" panose="020B0502020202020204" pitchFamily="34" charset="0"/>
                <a:ea typeface="+mn-lt"/>
                <a:cs typeface="Segoe UI"/>
              </a:rPr>
              <a:t>increase awareness around </a:t>
            </a:r>
            <a:r>
              <a:rPr lang="en-US" sz="2000" dirty="0">
                <a:solidFill>
                  <a:srgbClr val="FF0000"/>
                </a:solidFill>
                <a:latin typeface="Century Gothic" panose="020B0502020202020204" pitchFamily="34" charset="0"/>
                <a:ea typeface="+mn-lt"/>
                <a:cs typeface="Segoe UI"/>
              </a:rPr>
              <a:t>different retrieval practice techniques. </a:t>
            </a:r>
          </a:p>
          <a:p>
            <a:pPr>
              <a:lnSpc>
                <a:spcPct val="150000"/>
              </a:lnSpc>
            </a:pPr>
            <a:r>
              <a:rPr lang="en-US" sz="2000" dirty="0">
                <a:latin typeface="Century Gothic" panose="020B0502020202020204" pitchFamily="34" charset="0"/>
                <a:ea typeface="+mn-lt"/>
                <a:cs typeface="Segoe UI"/>
              </a:rPr>
              <a:t>…understand the 9 Scottish dietary goals using some retrieval techniques. </a:t>
            </a:r>
            <a:endParaRPr lang="en-US" sz="2000" dirty="0">
              <a:latin typeface="Century Gothic" panose="020B0502020202020204" pitchFamily="34" charset="0"/>
              <a:cs typeface="Segoe UI"/>
            </a:endParaRPr>
          </a:p>
          <a:p>
            <a:pPr>
              <a:lnSpc>
                <a:spcPct val="150000"/>
              </a:lnSpc>
            </a:pPr>
            <a:endParaRPr lang="en-US" sz="2000" dirty="0">
              <a:latin typeface="Century Gothic" panose="020B0502020202020204" pitchFamily="34" charset="0"/>
              <a:cs typeface="Segoe UI"/>
            </a:endParaRPr>
          </a:p>
          <a:p>
            <a:pPr>
              <a:lnSpc>
                <a:spcPct val="150000"/>
              </a:lnSpc>
            </a:pPr>
            <a:r>
              <a:rPr lang="en-US" sz="2000" dirty="0">
                <a:latin typeface="Century Gothic" panose="020B0502020202020204" pitchFamily="34" charset="0"/>
                <a:cs typeface="Segoe UI"/>
              </a:rPr>
              <a:t>I will be able to...</a:t>
            </a:r>
          </a:p>
          <a:p>
            <a:pPr>
              <a:lnSpc>
                <a:spcPct val="150000"/>
              </a:lnSpc>
            </a:pPr>
            <a:r>
              <a:rPr lang="en-US" sz="2000" dirty="0">
                <a:latin typeface="Century Gothic" panose="020B0502020202020204" pitchFamily="34" charset="0"/>
                <a:cs typeface="Segoe UI"/>
              </a:rPr>
              <a:t>…successfully use </a:t>
            </a:r>
            <a:r>
              <a:rPr lang="en-US" sz="2000" dirty="0">
                <a:solidFill>
                  <a:srgbClr val="FF0000"/>
                </a:solidFill>
                <a:latin typeface="Century Gothic" panose="020B0502020202020204" pitchFamily="34" charset="0"/>
                <a:cs typeface="Segoe UI"/>
              </a:rPr>
              <a:t>‘cops and robbers’ and ‘misconception’ retrieval practice tasks</a:t>
            </a:r>
            <a:r>
              <a:rPr lang="en-US" sz="2000" dirty="0">
                <a:latin typeface="Century Gothic" panose="020B0502020202020204" pitchFamily="34" charset="0"/>
                <a:cs typeface="Segoe UI"/>
              </a:rPr>
              <a:t>. </a:t>
            </a:r>
          </a:p>
          <a:p>
            <a:pPr>
              <a:lnSpc>
                <a:spcPct val="150000"/>
              </a:lnSpc>
            </a:pPr>
            <a:r>
              <a:rPr lang="en-US" sz="2000" dirty="0">
                <a:latin typeface="Century Gothic" panose="020B0502020202020204" pitchFamily="34" charset="0"/>
                <a:cs typeface="Segoe UI"/>
              </a:rPr>
              <a:t>…explain the 9 Scottish dietary goals to a peer. </a:t>
            </a:r>
          </a:p>
        </p:txBody>
      </p:sp>
      <p:pic>
        <p:nvPicPr>
          <p:cNvPr id="6147" name="Picture 2">
            <a:extLst>
              <a:ext uri="{FF2B5EF4-FFF2-40B4-BE49-F238E27FC236}">
                <a16:creationId xmlns:a16="http://schemas.microsoft.com/office/drawing/2014/main" id="{B8E5276F-6A14-9395-5DDC-949D905AA1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0675" y="6143625"/>
            <a:ext cx="90106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E56A69F0-0FCB-6E54-0332-F05919C85AA4}"/>
              </a:ext>
            </a:extLst>
          </p:cNvPr>
          <p:cNvSpPr/>
          <p:nvPr/>
        </p:nvSpPr>
        <p:spPr>
          <a:xfrm>
            <a:off x="7593014" y="6135688"/>
            <a:ext cx="1627187" cy="374650"/>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050"/>
          </a:p>
        </p:txBody>
      </p:sp>
      <p:sp>
        <p:nvSpPr>
          <p:cNvPr id="7" name="Oval 6">
            <a:extLst>
              <a:ext uri="{FF2B5EF4-FFF2-40B4-BE49-F238E27FC236}">
                <a16:creationId xmlns:a16="http://schemas.microsoft.com/office/drawing/2014/main" id="{977FDE6E-3155-F7DC-C672-576742908B42}"/>
              </a:ext>
            </a:extLst>
          </p:cNvPr>
          <p:cNvSpPr/>
          <p:nvPr/>
        </p:nvSpPr>
        <p:spPr>
          <a:xfrm>
            <a:off x="2965450" y="6461125"/>
            <a:ext cx="1625600" cy="374650"/>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050"/>
          </a:p>
        </p:txBody>
      </p:sp>
      <p:pic>
        <p:nvPicPr>
          <p:cNvPr id="6152" name="Picture 2" descr="Online Cooking Class With The Jamie Oliver Cookery School, 49% OFF">
            <a:extLst>
              <a:ext uri="{FF2B5EF4-FFF2-40B4-BE49-F238E27FC236}">
                <a16:creationId xmlns:a16="http://schemas.microsoft.com/office/drawing/2014/main" id="{8A67E6CB-6DB4-3AD8-7A73-690E05D2AF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741" y="4418806"/>
            <a:ext cx="2398713"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St Andrew's RC High School - School Uniform">
            <a:extLst>
              <a:ext uri="{FF2B5EF4-FFF2-40B4-BE49-F238E27FC236}">
                <a16:creationId xmlns:a16="http://schemas.microsoft.com/office/drawing/2014/main" id="{D42C5749-C04D-4525-0293-83E7CB0239D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7058" y="1979948"/>
            <a:ext cx="1680077" cy="237575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rriculum for Excellence | Learning | Poppyscotland">
            <a:extLst>
              <a:ext uri="{FF2B5EF4-FFF2-40B4-BE49-F238E27FC236}">
                <a16:creationId xmlns:a16="http://schemas.microsoft.com/office/drawing/2014/main" id="{16EA6E71-BF7D-D270-22AC-BC8B95E5F6C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6736" y="303549"/>
            <a:ext cx="2380719" cy="16763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D953F7C-6F0A-6B8C-09D9-356B4AA6A56B}"/>
              </a:ext>
            </a:extLst>
          </p:cNvPr>
          <p:cNvSpPr txBox="1"/>
          <p:nvPr/>
        </p:nvSpPr>
        <p:spPr>
          <a:xfrm>
            <a:off x="1590675" y="303549"/>
            <a:ext cx="11962144" cy="56169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3200" dirty="0">
                <a:latin typeface="Century Gothic" panose="020B0502020202020204" pitchFamily="34" charset="0"/>
                <a:cs typeface="Calibri"/>
              </a:rPr>
              <a:t>Plenary – Reflection on LI &amp; SC:</a:t>
            </a:r>
          </a:p>
        </p:txBody>
      </p:sp>
    </p:spTree>
    <p:extLst>
      <p:ext uri="{BB962C8B-B14F-4D97-AF65-F5344CB8AC3E}">
        <p14:creationId xmlns:p14="http://schemas.microsoft.com/office/powerpoint/2010/main" val="1713310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E3042-C8C5-F451-9FE4-2864A945410F}"/>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0EBEBF50-D0B6-1877-F131-A0520E7798F4}"/>
              </a:ext>
            </a:extLst>
          </p:cNvPr>
          <p:cNvSpPr txBox="1"/>
          <p:nvPr/>
        </p:nvSpPr>
        <p:spPr>
          <a:xfrm>
            <a:off x="3778250" y="1665845"/>
            <a:ext cx="7985760" cy="3242362"/>
          </a:xfrm>
          <a:prstGeom prst="rect">
            <a:avLst/>
          </a:prstGeom>
          <a:noFill/>
        </p:spPr>
        <p:txBody>
          <a:bodyPr wrap="square" lIns="68580" tIns="34290" rIns="68580" bIns="34290">
            <a:spAutoFit/>
          </a:bodyPr>
          <a:lstStyle/>
          <a:p>
            <a:pPr>
              <a:lnSpc>
                <a:spcPct val="150000"/>
              </a:lnSpc>
            </a:pPr>
            <a:r>
              <a:rPr lang="en-US" sz="2000" dirty="0">
                <a:latin typeface="Century Gothic" panose="020B0502020202020204" pitchFamily="34" charset="0"/>
                <a:ea typeface="+mn-lt"/>
                <a:cs typeface="Segoe UI"/>
              </a:rPr>
              <a:t>Reflecting on this session, are these resources you could use in your classroom?</a:t>
            </a:r>
          </a:p>
          <a:p>
            <a:pPr>
              <a:lnSpc>
                <a:spcPct val="150000"/>
              </a:lnSpc>
            </a:pPr>
            <a:endParaRPr lang="en-US" sz="2000" dirty="0">
              <a:latin typeface="Century Gothic" panose="020B0502020202020204" pitchFamily="34" charset="0"/>
              <a:ea typeface="+mn-lt"/>
              <a:cs typeface="Segoe UI"/>
            </a:endParaRPr>
          </a:p>
          <a:p>
            <a:pPr>
              <a:lnSpc>
                <a:spcPct val="150000"/>
              </a:lnSpc>
            </a:pPr>
            <a:r>
              <a:rPr lang="en-US" sz="2000" dirty="0">
                <a:latin typeface="Century Gothic" panose="020B0502020202020204" pitchFamily="34" charset="0"/>
                <a:ea typeface="+mn-lt"/>
                <a:cs typeface="Segoe UI"/>
              </a:rPr>
              <a:t>Is there a lesson where you could use these techniques easily?</a:t>
            </a:r>
          </a:p>
          <a:p>
            <a:pPr>
              <a:lnSpc>
                <a:spcPct val="150000"/>
              </a:lnSpc>
            </a:pPr>
            <a:endParaRPr lang="en-US" sz="2000" dirty="0">
              <a:latin typeface="Century Gothic" panose="020B0502020202020204" pitchFamily="34" charset="0"/>
              <a:ea typeface="+mn-lt"/>
              <a:cs typeface="Segoe UI"/>
            </a:endParaRPr>
          </a:p>
          <a:p>
            <a:pPr>
              <a:lnSpc>
                <a:spcPct val="150000"/>
              </a:lnSpc>
            </a:pPr>
            <a:endParaRPr lang="en-US" sz="2000" dirty="0">
              <a:latin typeface="Century Gothic" panose="020B0502020202020204" pitchFamily="34" charset="0"/>
              <a:ea typeface="+mn-lt"/>
              <a:cs typeface="Segoe UI"/>
            </a:endParaRPr>
          </a:p>
          <a:p>
            <a:pPr>
              <a:lnSpc>
                <a:spcPct val="150000"/>
              </a:lnSpc>
            </a:pPr>
            <a:endParaRPr lang="en-US" sz="2000" dirty="0">
              <a:latin typeface="Century Gothic" panose="020B0502020202020204" pitchFamily="34" charset="0"/>
              <a:cs typeface="Segoe UI"/>
            </a:endParaRPr>
          </a:p>
        </p:txBody>
      </p:sp>
      <p:pic>
        <p:nvPicPr>
          <p:cNvPr id="6147" name="Picture 2">
            <a:extLst>
              <a:ext uri="{FF2B5EF4-FFF2-40B4-BE49-F238E27FC236}">
                <a16:creationId xmlns:a16="http://schemas.microsoft.com/office/drawing/2014/main" id="{40F5A469-88F4-8125-220B-E17658073A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0675" y="6143625"/>
            <a:ext cx="90106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5654F298-5DD8-76D5-BDE9-1019000AA5CD}"/>
              </a:ext>
            </a:extLst>
          </p:cNvPr>
          <p:cNvSpPr/>
          <p:nvPr/>
        </p:nvSpPr>
        <p:spPr>
          <a:xfrm>
            <a:off x="7593014" y="6135688"/>
            <a:ext cx="1627187" cy="374650"/>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050"/>
          </a:p>
        </p:txBody>
      </p:sp>
      <p:sp>
        <p:nvSpPr>
          <p:cNvPr id="7" name="Oval 6">
            <a:extLst>
              <a:ext uri="{FF2B5EF4-FFF2-40B4-BE49-F238E27FC236}">
                <a16:creationId xmlns:a16="http://schemas.microsoft.com/office/drawing/2014/main" id="{C839CDB8-8D69-329B-E197-E99AAAE25DA6}"/>
              </a:ext>
            </a:extLst>
          </p:cNvPr>
          <p:cNvSpPr/>
          <p:nvPr/>
        </p:nvSpPr>
        <p:spPr>
          <a:xfrm>
            <a:off x="2965450" y="6461125"/>
            <a:ext cx="1625600" cy="374650"/>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050"/>
          </a:p>
        </p:txBody>
      </p:sp>
      <p:pic>
        <p:nvPicPr>
          <p:cNvPr id="6152" name="Picture 2" descr="Online Cooking Class With The Jamie Oliver Cookery School, 49% OFF">
            <a:extLst>
              <a:ext uri="{FF2B5EF4-FFF2-40B4-BE49-F238E27FC236}">
                <a16:creationId xmlns:a16="http://schemas.microsoft.com/office/drawing/2014/main" id="{1265DA7A-2344-9E4E-77DA-9C871EBAAB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741" y="4418806"/>
            <a:ext cx="2398713"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St Andrew's RC High School - School Uniform">
            <a:extLst>
              <a:ext uri="{FF2B5EF4-FFF2-40B4-BE49-F238E27FC236}">
                <a16:creationId xmlns:a16="http://schemas.microsoft.com/office/drawing/2014/main" id="{4B19B712-F0F3-A901-656B-F3180AA605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7058" y="1979948"/>
            <a:ext cx="1680077" cy="237575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rriculum for Excellence | Learning | Poppyscotland">
            <a:extLst>
              <a:ext uri="{FF2B5EF4-FFF2-40B4-BE49-F238E27FC236}">
                <a16:creationId xmlns:a16="http://schemas.microsoft.com/office/drawing/2014/main" id="{F334FC1B-25C5-56E6-6512-D0DE591E050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6736" y="303549"/>
            <a:ext cx="2380719" cy="16763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5C671AC-F0C2-B63E-052B-B96B5D1D8CC1}"/>
              </a:ext>
            </a:extLst>
          </p:cNvPr>
          <p:cNvSpPr txBox="1"/>
          <p:nvPr/>
        </p:nvSpPr>
        <p:spPr>
          <a:xfrm>
            <a:off x="1590675" y="744776"/>
            <a:ext cx="11962144" cy="56169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3200" dirty="0">
                <a:latin typeface="Century Gothic" panose="020B0502020202020204" pitchFamily="34" charset="0"/>
                <a:cs typeface="Calibri"/>
              </a:rPr>
              <a:t>Plenary:</a:t>
            </a:r>
          </a:p>
        </p:txBody>
      </p:sp>
    </p:spTree>
    <p:extLst>
      <p:ext uri="{BB962C8B-B14F-4D97-AF65-F5344CB8AC3E}">
        <p14:creationId xmlns:p14="http://schemas.microsoft.com/office/powerpoint/2010/main" val="1260059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06F6635-E832-26F0-D2C0-979E2685832B}"/>
              </a:ext>
            </a:extLst>
          </p:cNvPr>
          <p:cNvSpPr txBox="1"/>
          <p:nvPr/>
        </p:nvSpPr>
        <p:spPr>
          <a:xfrm>
            <a:off x="3778250" y="724766"/>
            <a:ext cx="7985760" cy="4627357"/>
          </a:xfrm>
          <a:prstGeom prst="rect">
            <a:avLst/>
          </a:prstGeom>
          <a:noFill/>
        </p:spPr>
        <p:txBody>
          <a:bodyPr wrap="square" lIns="68580" tIns="34290" rIns="68580" bIns="34290">
            <a:spAutoFit/>
          </a:bodyPr>
          <a:lstStyle/>
          <a:p>
            <a:pPr>
              <a:lnSpc>
                <a:spcPct val="150000"/>
              </a:lnSpc>
            </a:pPr>
            <a:r>
              <a:rPr lang="en-US" sz="2000" dirty="0">
                <a:latin typeface="Century Gothic" panose="020B0502020202020204" pitchFamily="34" charset="0"/>
                <a:ea typeface="+mn-lt"/>
                <a:cs typeface="Segoe UI"/>
              </a:rPr>
              <a:t>We are learning to...</a:t>
            </a:r>
            <a:endParaRPr lang="en-US" sz="2000" dirty="0">
              <a:latin typeface="Century Gothic" panose="020B0502020202020204" pitchFamily="34" charset="0"/>
              <a:cs typeface="Calibri" panose="020F0502020204030204"/>
            </a:endParaRPr>
          </a:p>
          <a:p>
            <a:pPr>
              <a:lnSpc>
                <a:spcPct val="150000"/>
              </a:lnSpc>
            </a:pPr>
            <a:r>
              <a:rPr lang="en-US" sz="2000" dirty="0">
                <a:latin typeface="Century Gothic" panose="020B0502020202020204" pitchFamily="34" charset="0"/>
                <a:ea typeface="+mn-lt"/>
                <a:cs typeface="Calibri" panose="020F0502020204030204"/>
              </a:rPr>
              <a:t>…</a:t>
            </a:r>
            <a:r>
              <a:rPr lang="en-US" sz="2000" dirty="0">
                <a:latin typeface="Century Gothic" panose="020B0502020202020204" pitchFamily="34" charset="0"/>
                <a:ea typeface="+mn-lt"/>
                <a:cs typeface="Segoe UI"/>
              </a:rPr>
              <a:t>increase awareness around </a:t>
            </a:r>
            <a:r>
              <a:rPr lang="en-US" sz="2000" dirty="0">
                <a:solidFill>
                  <a:srgbClr val="FF0000"/>
                </a:solidFill>
                <a:latin typeface="Century Gothic" panose="020B0502020202020204" pitchFamily="34" charset="0"/>
                <a:ea typeface="+mn-lt"/>
                <a:cs typeface="Segoe UI"/>
              </a:rPr>
              <a:t>different retrieval practice techniques. </a:t>
            </a:r>
          </a:p>
          <a:p>
            <a:pPr>
              <a:lnSpc>
                <a:spcPct val="150000"/>
              </a:lnSpc>
            </a:pPr>
            <a:r>
              <a:rPr lang="en-US" sz="2000" dirty="0">
                <a:latin typeface="Century Gothic" panose="020B0502020202020204" pitchFamily="34" charset="0"/>
                <a:ea typeface="+mn-lt"/>
                <a:cs typeface="Segoe UI"/>
              </a:rPr>
              <a:t>…understand the 9 Scottish dietary goals using some retrieval techniques. </a:t>
            </a:r>
            <a:endParaRPr lang="en-US" sz="2000" dirty="0">
              <a:latin typeface="Century Gothic" panose="020B0502020202020204" pitchFamily="34" charset="0"/>
              <a:cs typeface="Segoe UI"/>
            </a:endParaRPr>
          </a:p>
          <a:p>
            <a:pPr>
              <a:lnSpc>
                <a:spcPct val="150000"/>
              </a:lnSpc>
            </a:pPr>
            <a:endParaRPr lang="en-US" sz="2000" dirty="0">
              <a:latin typeface="Century Gothic" panose="020B0502020202020204" pitchFamily="34" charset="0"/>
              <a:cs typeface="Segoe UI"/>
            </a:endParaRPr>
          </a:p>
          <a:p>
            <a:pPr>
              <a:lnSpc>
                <a:spcPct val="150000"/>
              </a:lnSpc>
            </a:pPr>
            <a:r>
              <a:rPr lang="en-US" sz="2000" dirty="0">
                <a:latin typeface="Century Gothic" panose="020B0502020202020204" pitchFamily="34" charset="0"/>
                <a:cs typeface="Segoe UI"/>
              </a:rPr>
              <a:t>I will be able to...</a:t>
            </a:r>
          </a:p>
          <a:p>
            <a:pPr>
              <a:lnSpc>
                <a:spcPct val="150000"/>
              </a:lnSpc>
            </a:pPr>
            <a:r>
              <a:rPr lang="en-US" sz="2000" dirty="0">
                <a:latin typeface="Century Gothic" panose="020B0502020202020204" pitchFamily="34" charset="0"/>
                <a:cs typeface="Segoe UI"/>
              </a:rPr>
              <a:t>…successfully use </a:t>
            </a:r>
            <a:r>
              <a:rPr lang="en-US" sz="2000" dirty="0">
                <a:solidFill>
                  <a:srgbClr val="FF0000"/>
                </a:solidFill>
                <a:latin typeface="Century Gothic" panose="020B0502020202020204" pitchFamily="34" charset="0"/>
                <a:cs typeface="Segoe UI"/>
              </a:rPr>
              <a:t>‘cops and robbers’ and ‘misconception’ retrieval practice tasks</a:t>
            </a:r>
            <a:r>
              <a:rPr lang="en-US" sz="2000" dirty="0">
                <a:latin typeface="Century Gothic" panose="020B0502020202020204" pitchFamily="34" charset="0"/>
                <a:cs typeface="Segoe UI"/>
              </a:rPr>
              <a:t>. </a:t>
            </a:r>
          </a:p>
          <a:p>
            <a:pPr>
              <a:lnSpc>
                <a:spcPct val="150000"/>
              </a:lnSpc>
            </a:pPr>
            <a:r>
              <a:rPr lang="en-US" sz="2000" dirty="0">
                <a:latin typeface="Century Gothic" panose="020B0502020202020204" pitchFamily="34" charset="0"/>
                <a:cs typeface="Segoe UI"/>
              </a:rPr>
              <a:t>…explain the 9 Scottish dietary goals to a peer. </a:t>
            </a:r>
          </a:p>
        </p:txBody>
      </p:sp>
      <p:pic>
        <p:nvPicPr>
          <p:cNvPr id="6147" name="Picture 2">
            <a:extLst>
              <a:ext uri="{FF2B5EF4-FFF2-40B4-BE49-F238E27FC236}">
                <a16:creationId xmlns:a16="http://schemas.microsoft.com/office/drawing/2014/main" id="{6879099F-C93F-92B5-44A1-B7F47E518F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0675" y="6143625"/>
            <a:ext cx="90106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3A027333-6141-A1CE-DB32-3D5EEE7151A2}"/>
              </a:ext>
            </a:extLst>
          </p:cNvPr>
          <p:cNvSpPr/>
          <p:nvPr/>
        </p:nvSpPr>
        <p:spPr>
          <a:xfrm>
            <a:off x="7593014" y="6135688"/>
            <a:ext cx="1627187" cy="374650"/>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050"/>
          </a:p>
        </p:txBody>
      </p:sp>
      <p:sp>
        <p:nvSpPr>
          <p:cNvPr id="7" name="Oval 6">
            <a:extLst>
              <a:ext uri="{FF2B5EF4-FFF2-40B4-BE49-F238E27FC236}">
                <a16:creationId xmlns:a16="http://schemas.microsoft.com/office/drawing/2014/main" id="{21192279-1822-8604-4907-EBAC5C7997F7}"/>
              </a:ext>
            </a:extLst>
          </p:cNvPr>
          <p:cNvSpPr/>
          <p:nvPr/>
        </p:nvSpPr>
        <p:spPr>
          <a:xfrm>
            <a:off x="2965450" y="6461125"/>
            <a:ext cx="1625600" cy="374650"/>
          </a:xfrm>
          <a:prstGeom prst="ellipse">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050"/>
          </a:p>
        </p:txBody>
      </p:sp>
      <p:pic>
        <p:nvPicPr>
          <p:cNvPr id="6152" name="Picture 2" descr="Online Cooking Class With The Jamie Oliver Cookery School, 49% OFF">
            <a:extLst>
              <a:ext uri="{FF2B5EF4-FFF2-40B4-BE49-F238E27FC236}">
                <a16:creationId xmlns:a16="http://schemas.microsoft.com/office/drawing/2014/main" id="{326D7E96-1060-6D35-4CBE-B13F420B6E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741" y="4418806"/>
            <a:ext cx="2398713"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St Andrew's RC High School - School Uniform">
            <a:extLst>
              <a:ext uri="{FF2B5EF4-FFF2-40B4-BE49-F238E27FC236}">
                <a16:creationId xmlns:a16="http://schemas.microsoft.com/office/drawing/2014/main" id="{A290B308-B5B7-C510-8AF0-5FE447F242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7058" y="1979948"/>
            <a:ext cx="1680077" cy="237575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rriculum for Excellence | Learning | Poppyscotland">
            <a:extLst>
              <a:ext uri="{FF2B5EF4-FFF2-40B4-BE49-F238E27FC236}">
                <a16:creationId xmlns:a16="http://schemas.microsoft.com/office/drawing/2014/main" id="{D92AA5A4-2B88-7552-2C34-ECC4A25B684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6736" y="303549"/>
            <a:ext cx="2380719" cy="16763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06F6635-E832-26F0-D2C0-979E2685832B}"/>
              </a:ext>
            </a:extLst>
          </p:cNvPr>
          <p:cNvSpPr txBox="1"/>
          <p:nvPr/>
        </p:nvSpPr>
        <p:spPr>
          <a:xfrm>
            <a:off x="114928" y="302157"/>
            <a:ext cx="11962144" cy="56169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3200" dirty="0">
                <a:latin typeface="Century Gothic" panose="020B0502020202020204" pitchFamily="34" charset="0"/>
                <a:cs typeface="Calibri"/>
              </a:rPr>
              <a:t>References and Useful Books - </a:t>
            </a:r>
          </a:p>
        </p:txBody>
      </p:sp>
      <p:sp>
        <p:nvSpPr>
          <p:cNvPr id="3" name="TextBox 2">
            <a:extLst>
              <a:ext uri="{FF2B5EF4-FFF2-40B4-BE49-F238E27FC236}">
                <a16:creationId xmlns:a16="http://schemas.microsoft.com/office/drawing/2014/main" id="{DDE9BB93-B82F-4306-8AD6-F64E85255E3F}"/>
              </a:ext>
            </a:extLst>
          </p:cNvPr>
          <p:cNvSpPr txBox="1"/>
          <p:nvPr/>
        </p:nvSpPr>
        <p:spPr>
          <a:xfrm>
            <a:off x="114928" y="1169877"/>
            <a:ext cx="11962144" cy="536300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342900" indent="-342900">
              <a:buFont typeface="Arial" panose="020B0604020202020204" pitchFamily="34" charset="0"/>
              <a:buChar char="•"/>
            </a:pPr>
            <a:endParaRPr lang="en-GB" sz="2000" dirty="0">
              <a:solidFill>
                <a:srgbClr val="00B0F0"/>
              </a:solidFill>
              <a:latin typeface="Century Gothic" panose="020B0502020202020204" pitchFamily="34" charset="0"/>
              <a:cs typeface="Calibri"/>
            </a:endParaRPr>
          </a:p>
          <a:p>
            <a:pPr marL="342900" indent="-342900">
              <a:buFont typeface="Arial" panose="020B0604020202020204" pitchFamily="34" charset="0"/>
              <a:buChar char="•"/>
            </a:pPr>
            <a:endParaRPr lang="en-GB" sz="2000" dirty="0">
              <a:solidFill>
                <a:srgbClr val="00B0F0"/>
              </a:solidFill>
              <a:latin typeface="Century Gothic" panose="020B0502020202020204" pitchFamily="34" charset="0"/>
              <a:cs typeface="Calibri"/>
            </a:endParaRPr>
          </a:p>
          <a:p>
            <a:pPr marL="342900" indent="-342900">
              <a:buFont typeface="Arial" panose="020B0604020202020204" pitchFamily="34" charset="0"/>
              <a:buChar char="•"/>
            </a:pPr>
            <a:endParaRPr lang="en-GB" sz="2000" dirty="0">
              <a:solidFill>
                <a:srgbClr val="00B0F0"/>
              </a:solidFill>
              <a:latin typeface="Century Gothic" panose="020B0502020202020204" pitchFamily="34" charset="0"/>
              <a:cs typeface="Calibri"/>
            </a:endParaRPr>
          </a:p>
          <a:p>
            <a:pPr marL="342900" indent="-342900">
              <a:buFont typeface="Arial" panose="020B0604020202020204" pitchFamily="34" charset="0"/>
              <a:buChar char="•"/>
            </a:pPr>
            <a:endParaRPr lang="en-GB" sz="2000" dirty="0">
              <a:solidFill>
                <a:srgbClr val="00B0F0"/>
              </a:solidFill>
              <a:latin typeface="Century Gothic" panose="020B0502020202020204" pitchFamily="34" charset="0"/>
              <a:cs typeface="Calibri"/>
            </a:endParaRPr>
          </a:p>
          <a:p>
            <a:pPr marL="342900" indent="-342900">
              <a:buFont typeface="Arial" panose="020B0604020202020204" pitchFamily="34" charset="0"/>
              <a:buChar char="•"/>
            </a:pPr>
            <a:endParaRPr lang="en-GB" sz="2000" dirty="0">
              <a:solidFill>
                <a:srgbClr val="00B0F0"/>
              </a:solidFill>
              <a:latin typeface="Century Gothic" panose="020B0502020202020204" pitchFamily="34" charset="0"/>
              <a:cs typeface="Calibri"/>
            </a:endParaRPr>
          </a:p>
          <a:p>
            <a:pPr marL="342900" indent="-342900">
              <a:buFont typeface="Arial" panose="020B0604020202020204" pitchFamily="34" charset="0"/>
              <a:buChar char="•"/>
            </a:pPr>
            <a:endParaRPr lang="en-GB" sz="2000" dirty="0">
              <a:solidFill>
                <a:srgbClr val="00B0F0"/>
              </a:solidFill>
              <a:latin typeface="Century Gothic" panose="020B0502020202020204" pitchFamily="34" charset="0"/>
              <a:cs typeface="Calibri"/>
            </a:endParaRPr>
          </a:p>
          <a:p>
            <a:pPr marL="342900" indent="-342900">
              <a:buFont typeface="Arial" panose="020B0604020202020204" pitchFamily="34" charset="0"/>
              <a:buChar char="•"/>
            </a:pPr>
            <a:endParaRPr lang="en-GB" sz="2000" dirty="0">
              <a:solidFill>
                <a:srgbClr val="00B0F0"/>
              </a:solidFill>
              <a:latin typeface="Century Gothic" panose="020B0502020202020204" pitchFamily="34" charset="0"/>
              <a:cs typeface="Calibri"/>
            </a:endParaRPr>
          </a:p>
          <a:p>
            <a:pPr marL="342900" indent="-342900">
              <a:buFont typeface="Arial" panose="020B0604020202020204" pitchFamily="34" charset="0"/>
              <a:buChar char="•"/>
            </a:pPr>
            <a:endParaRPr lang="en-GB" sz="2000" dirty="0">
              <a:solidFill>
                <a:srgbClr val="00B0F0"/>
              </a:solidFill>
              <a:latin typeface="Century Gothic" panose="020B0502020202020204" pitchFamily="34" charset="0"/>
              <a:cs typeface="Calibri"/>
            </a:endParaRPr>
          </a:p>
          <a:p>
            <a:pPr marL="342900" indent="-342900">
              <a:buFont typeface="Arial" panose="020B0604020202020204" pitchFamily="34" charset="0"/>
              <a:buChar char="•"/>
            </a:pPr>
            <a:endParaRPr lang="en-GB" sz="2000" dirty="0">
              <a:solidFill>
                <a:srgbClr val="00B0F0"/>
              </a:solidFill>
              <a:latin typeface="Century Gothic" panose="020B0502020202020204" pitchFamily="34" charset="0"/>
              <a:cs typeface="Calibri"/>
            </a:endParaRPr>
          </a:p>
          <a:p>
            <a:pPr marL="342900" indent="-342900">
              <a:buFont typeface="Arial" panose="020B0604020202020204" pitchFamily="34" charset="0"/>
              <a:buChar char="•"/>
            </a:pPr>
            <a:endParaRPr lang="en-GB" sz="2000" dirty="0">
              <a:solidFill>
                <a:srgbClr val="00B0F0"/>
              </a:solidFill>
              <a:latin typeface="Century Gothic" panose="020B0502020202020204" pitchFamily="34" charset="0"/>
              <a:cs typeface="Calibri"/>
            </a:endParaRPr>
          </a:p>
          <a:p>
            <a:pPr marL="342900" indent="-342900">
              <a:buFont typeface="Arial" panose="020B0604020202020204" pitchFamily="34" charset="0"/>
              <a:buChar char="•"/>
            </a:pPr>
            <a:endParaRPr lang="en-GB" sz="2000" dirty="0">
              <a:solidFill>
                <a:srgbClr val="00B0F0"/>
              </a:solidFill>
              <a:latin typeface="Century Gothic" panose="020B0502020202020204" pitchFamily="34" charset="0"/>
              <a:cs typeface="Calibri"/>
            </a:endParaRPr>
          </a:p>
          <a:p>
            <a:pPr marL="342900" indent="-342900">
              <a:buFont typeface="Arial" panose="020B0604020202020204" pitchFamily="34" charset="0"/>
              <a:buChar char="•"/>
            </a:pPr>
            <a:endParaRPr lang="en-GB" sz="2000" dirty="0">
              <a:solidFill>
                <a:srgbClr val="00B0F0"/>
              </a:solidFill>
              <a:latin typeface="Century Gothic" panose="020B0502020202020204" pitchFamily="34" charset="0"/>
              <a:cs typeface="Calibri"/>
            </a:endParaRPr>
          </a:p>
          <a:p>
            <a:pPr marL="342900" indent="-342900">
              <a:buFont typeface="Arial" panose="020B0604020202020204" pitchFamily="34" charset="0"/>
              <a:buChar char="•"/>
            </a:pPr>
            <a:endParaRPr lang="en-GB" sz="2000" dirty="0">
              <a:solidFill>
                <a:srgbClr val="00B0F0"/>
              </a:solidFill>
              <a:latin typeface="Century Gothic" panose="020B0502020202020204" pitchFamily="34" charset="0"/>
              <a:cs typeface="Calibri"/>
            </a:endParaRPr>
          </a:p>
          <a:p>
            <a:pPr marL="342900" indent="-342900">
              <a:buFont typeface="Arial" panose="020B0604020202020204" pitchFamily="34" charset="0"/>
              <a:buChar char="•"/>
            </a:pPr>
            <a:endParaRPr lang="en-GB" sz="2000" dirty="0">
              <a:solidFill>
                <a:srgbClr val="00B0F0"/>
              </a:solidFill>
              <a:latin typeface="Century Gothic" panose="020B0502020202020204" pitchFamily="34" charset="0"/>
              <a:cs typeface="Calibri"/>
            </a:endParaRPr>
          </a:p>
          <a:p>
            <a:pPr marL="342900" indent="-342900" algn="ctr">
              <a:buFont typeface="Arial" panose="020B0604020202020204" pitchFamily="34" charset="0"/>
              <a:buChar char="•"/>
            </a:pPr>
            <a:r>
              <a:rPr lang="en-GB" sz="2000" dirty="0">
                <a:solidFill>
                  <a:srgbClr val="00B0F0"/>
                </a:solidFill>
                <a:latin typeface="Century Gothic" panose="020B0502020202020204" pitchFamily="34" charset="0"/>
                <a:cs typeface="Calibri"/>
              </a:rPr>
              <a:t>Understanding and Using Educational Theories </a:t>
            </a:r>
            <a:r>
              <a:rPr lang="en-GB" sz="2000" dirty="0">
                <a:latin typeface="Century Gothic" panose="020B0502020202020204" pitchFamily="34" charset="0"/>
                <a:cs typeface="Calibri"/>
              </a:rPr>
              <a:t>– Aubrey, K., Riley, A. (2019)</a:t>
            </a:r>
          </a:p>
          <a:p>
            <a:pPr marL="342900" indent="-342900" algn="ctr">
              <a:buFont typeface="Arial" panose="020B0604020202020204" pitchFamily="34" charset="0"/>
              <a:buChar char="•"/>
            </a:pPr>
            <a:r>
              <a:rPr lang="en-GB" sz="2000" dirty="0">
                <a:solidFill>
                  <a:srgbClr val="00B0F0"/>
                </a:solidFill>
                <a:latin typeface="Century Gothic" panose="020B0502020202020204" pitchFamily="34" charset="0"/>
                <a:cs typeface="Calibri"/>
              </a:rPr>
              <a:t>Retrieval Practice: Resource Guide, Ideas and Activities for the Classroom </a:t>
            </a:r>
            <a:r>
              <a:rPr lang="en-GB" sz="2000" dirty="0">
                <a:latin typeface="Century Gothic" panose="020B0502020202020204" pitchFamily="34" charset="0"/>
                <a:cs typeface="Calibri"/>
              </a:rPr>
              <a:t>– Jones, K (2021)</a:t>
            </a:r>
          </a:p>
          <a:p>
            <a:pPr marL="342900" indent="-342900" algn="ctr">
              <a:buFont typeface="Arial" panose="020B0604020202020204" pitchFamily="34" charset="0"/>
              <a:buChar char="•"/>
            </a:pPr>
            <a:r>
              <a:rPr lang="en-GB" sz="2000" dirty="0">
                <a:solidFill>
                  <a:srgbClr val="00B0F0"/>
                </a:solidFill>
                <a:latin typeface="Century Gothic" panose="020B0502020202020204" pitchFamily="34" charset="0"/>
                <a:cs typeface="Calibri"/>
              </a:rPr>
              <a:t>Essential Teaching Skills </a:t>
            </a:r>
            <a:r>
              <a:rPr lang="en-GB" sz="2000" dirty="0">
                <a:latin typeface="Century Gothic" panose="020B0502020202020204" pitchFamily="34" charset="0"/>
                <a:cs typeface="Calibri"/>
              </a:rPr>
              <a:t>– Kyriacou C (2018)</a:t>
            </a:r>
            <a:r>
              <a:rPr lang="en-GB" sz="2400" dirty="0">
                <a:latin typeface="Century Gothic" panose="020B0502020202020204" pitchFamily="34" charset="0"/>
                <a:cs typeface="Calibri"/>
              </a:rPr>
              <a:t> </a:t>
            </a:r>
          </a:p>
        </p:txBody>
      </p:sp>
      <p:pic>
        <p:nvPicPr>
          <p:cNvPr id="1026" name="Picture 2" descr="In-Text References, Footnotes, Endnotes, Tables &amp; Figures in PhD Theses">
            <a:extLst>
              <a:ext uri="{FF2B5EF4-FFF2-40B4-BE49-F238E27FC236}">
                <a16:creationId xmlns:a16="http://schemas.microsoft.com/office/drawing/2014/main" id="{365717C1-3A81-4283-B201-48948EDE2B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434" b="24252"/>
          <a:stretch/>
        </p:blipFill>
        <p:spPr bwMode="auto">
          <a:xfrm>
            <a:off x="114928" y="72640"/>
            <a:ext cx="2390775" cy="10207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ferences people sign concept — Stock Photo © alexmillos #77422184">
            <a:extLst>
              <a:ext uri="{FF2B5EF4-FFF2-40B4-BE49-F238E27FC236}">
                <a16:creationId xmlns:a16="http://schemas.microsoft.com/office/drawing/2014/main" id="{F488618D-EC34-43E5-A450-015DB1E23A2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57" t="19290" r="7863" b="13799"/>
          <a:stretch/>
        </p:blipFill>
        <p:spPr bwMode="auto">
          <a:xfrm>
            <a:off x="10196623" y="72640"/>
            <a:ext cx="1880449" cy="109968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Understanding and Using Educational Theories">
            <a:extLst>
              <a:ext uri="{FF2B5EF4-FFF2-40B4-BE49-F238E27FC236}">
                <a16:creationId xmlns:a16="http://schemas.microsoft.com/office/drawing/2014/main" id="{19A88329-2BAB-9186-AD90-3E691F7072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882" y="1399394"/>
            <a:ext cx="2926606" cy="364875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trieval Practice: Resource Guide: Ideas &amp; activities for the classroom :  Kate Jones: Amazon.co.uk: Books">
            <a:extLst>
              <a:ext uri="{FF2B5EF4-FFF2-40B4-BE49-F238E27FC236}">
                <a16:creationId xmlns:a16="http://schemas.microsoft.com/office/drawing/2014/main" id="{0F5F4F5C-76CA-DBF7-0B6A-C3421DD5E00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6699" y="1093366"/>
            <a:ext cx="2858602" cy="40675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Essential Teaching Skills 5th Edition eBook : Kyriacou, Chris:  Amazon.co.uk: Kindle Store">
            <a:extLst>
              <a:ext uri="{FF2B5EF4-FFF2-40B4-BE49-F238E27FC236}">
                <a16:creationId xmlns:a16="http://schemas.microsoft.com/office/drawing/2014/main" id="{1DA597EC-E58F-9FCC-5095-43F70B7BF01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12512" y="1396971"/>
            <a:ext cx="2332697" cy="3651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360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2E7DC-2826-297C-11A3-1670E64DE558}"/>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BDFA3E34-903D-2548-94DC-5677C5626CBB}"/>
              </a:ext>
            </a:extLst>
          </p:cNvPr>
          <p:cNvSpPr txBox="1"/>
          <p:nvPr/>
        </p:nvSpPr>
        <p:spPr>
          <a:xfrm>
            <a:off x="114927" y="49300"/>
            <a:ext cx="11962144" cy="56169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3200" dirty="0">
                <a:latin typeface="Century Gothic" panose="020B0502020202020204" pitchFamily="34" charset="0"/>
                <a:cs typeface="Calibri"/>
              </a:rPr>
              <a:t>Revised Dietary Goals of Scotland (RDGS) </a:t>
            </a:r>
          </a:p>
        </p:txBody>
      </p:sp>
      <p:sp>
        <p:nvSpPr>
          <p:cNvPr id="3" name="TextBox 2">
            <a:extLst>
              <a:ext uri="{FF2B5EF4-FFF2-40B4-BE49-F238E27FC236}">
                <a16:creationId xmlns:a16="http://schemas.microsoft.com/office/drawing/2014/main" id="{AE54EAF9-EF29-94FD-B4E4-9A2728B1F775}"/>
              </a:ext>
            </a:extLst>
          </p:cNvPr>
          <p:cNvSpPr txBox="1"/>
          <p:nvPr/>
        </p:nvSpPr>
        <p:spPr>
          <a:xfrm>
            <a:off x="114927" y="702432"/>
            <a:ext cx="11962144" cy="582480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lnSpc>
                <a:spcPct val="150000"/>
              </a:lnSpc>
            </a:pPr>
            <a:r>
              <a:rPr lang="en-GB" sz="2100" dirty="0">
                <a:latin typeface="Century Gothic" panose="020B0502020202020204" pitchFamily="34" charset="0"/>
                <a:cs typeface="Calibri"/>
              </a:rPr>
              <a:t>The Scottish dietary goals, </a:t>
            </a:r>
            <a:r>
              <a:rPr lang="en-GB" sz="2100" dirty="0">
                <a:solidFill>
                  <a:schemeClr val="accent2"/>
                </a:solidFill>
                <a:latin typeface="Century Gothic" panose="020B0502020202020204" pitchFamily="34" charset="0"/>
                <a:cs typeface="Calibri"/>
              </a:rPr>
              <a:t>revised in 2016</a:t>
            </a:r>
            <a:r>
              <a:rPr lang="en-GB" sz="2100" dirty="0">
                <a:latin typeface="Century Gothic" panose="020B0502020202020204" pitchFamily="34" charset="0"/>
                <a:cs typeface="Calibri"/>
              </a:rPr>
              <a:t>, aim to </a:t>
            </a:r>
            <a:r>
              <a:rPr lang="en-GB" sz="2100" dirty="0">
                <a:solidFill>
                  <a:schemeClr val="accent2"/>
                </a:solidFill>
                <a:latin typeface="Century Gothic" panose="020B0502020202020204" pitchFamily="34" charset="0"/>
                <a:cs typeface="Calibri"/>
              </a:rPr>
              <a:t>improve the overall health of the nation</a:t>
            </a:r>
            <a:r>
              <a:rPr lang="en-GB" sz="2100" dirty="0">
                <a:latin typeface="Century Gothic" panose="020B0502020202020204" pitchFamily="34" charset="0"/>
                <a:cs typeface="Calibri"/>
              </a:rPr>
              <a:t>. In Scotland ill health is on the rise and much of this is down to </a:t>
            </a:r>
            <a:r>
              <a:rPr lang="en-GB" sz="2100" dirty="0">
                <a:solidFill>
                  <a:schemeClr val="accent2"/>
                </a:solidFill>
                <a:latin typeface="Century Gothic" panose="020B0502020202020204" pitchFamily="34" charset="0"/>
                <a:cs typeface="Calibri"/>
              </a:rPr>
              <a:t>the poor diet we eat</a:t>
            </a:r>
            <a:r>
              <a:rPr lang="en-GB" sz="2100" dirty="0">
                <a:latin typeface="Century Gothic" panose="020B0502020202020204" pitchFamily="34" charset="0"/>
                <a:cs typeface="Calibri"/>
              </a:rPr>
              <a:t>. </a:t>
            </a:r>
          </a:p>
          <a:p>
            <a:pPr algn="ctr">
              <a:lnSpc>
                <a:spcPct val="150000"/>
              </a:lnSpc>
            </a:pPr>
            <a:r>
              <a:rPr lang="en-GB" sz="2100" dirty="0">
                <a:solidFill>
                  <a:schemeClr val="accent2"/>
                </a:solidFill>
                <a:latin typeface="Century Gothic" panose="020B0502020202020204" pitchFamily="34" charset="0"/>
                <a:cs typeface="Calibri"/>
              </a:rPr>
              <a:t>There are 9 goals</a:t>
            </a:r>
            <a:r>
              <a:rPr lang="en-GB" sz="2100" dirty="0">
                <a:latin typeface="Century Gothic" panose="020B0502020202020204" pitchFamily="34" charset="0"/>
                <a:cs typeface="Calibri"/>
              </a:rPr>
              <a:t>, and these are: </a:t>
            </a:r>
          </a:p>
          <a:p>
            <a:pPr marL="457200" indent="-457200" algn="ctr">
              <a:lnSpc>
                <a:spcPct val="150000"/>
              </a:lnSpc>
              <a:buFont typeface="+mj-lt"/>
              <a:buAutoNum type="arabicPeriod"/>
            </a:pPr>
            <a:r>
              <a:rPr lang="en-GB" sz="2100" dirty="0">
                <a:solidFill>
                  <a:srgbClr val="00B050"/>
                </a:solidFill>
                <a:latin typeface="Century Gothic" panose="020B0502020202020204" pitchFamily="34" charset="0"/>
                <a:cs typeface="Calibri"/>
              </a:rPr>
              <a:t>eat more fruit and vegetables, </a:t>
            </a:r>
          </a:p>
          <a:p>
            <a:pPr marL="457200" indent="-457200" algn="ctr">
              <a:lnSpc>
                <a:spcPct val="150000"/>
              </a:lnSpc>
              <a:buFont typeface="+mj-lt"/>
              <a:buAutoNum type="arabicPeriod"/>
            </a:pPr>
            <a:r>
              <a:rPr lang="en-GB" sz="2100" dirty="0">
                <a:solidFill>
                  <a:srgbClr val="00B050"/>
                </a:solidFill>
                <a:latin typeface="Century Gothic" panose="020B0502020202020204" pitchFamily="34" charset="0"/>
                <a:cs typeface="Calibri"/>
              </a:rPr>
              <a:t>eat more fibre, </a:t>
            </a:r>
          </a:p>
          <a:p>
            <a:pPr marL="457200" indent="-457200" algn="ctr">
              <a:lnSpc>
                <a:spcPct val="150000"/>
              </a:lnSpc>
              <a:buFont typeface="+mj-lt"/>
              <a:buAutoNum type="arabicPeriod"/>
            </a:pPr>
            <a:r>
              <a:rPr lang="en-GB" sz="2100" dirty="0">
                <a:solidFill>
                  <a:srgbClr val="FF0000"/>
                </a:solidFill>
                <a:latin typeface="Century Gothic" panose="020B0502020202020204" pitchFamily="34" charset="0"/>
                <a:cs typeface="Calibri"/>
              </a:rPr>
              <a:t>eat less overall calories, </a:t>
            </a:r>
          </a:p>
          <a:p>
            <a:pPr marL="457200" indent="-457200" algn="ctr">
              <a:lnSpc>
                <a:spcPct val="150000"/>
              </a:lnSpc>
              <a:buFont typeface="+mj-lt"/>
              <a:buAutoNum type="arabicPeriod"/>
            </a:pPr>
            <a:r>
              <a:rPr lang="en-GB" sz="2100" dirty="0">
                <a:solidFill>
                  <a:srgbClr val="FF0000"/>
                </a:solidFill>
                <a:latin typeface="Century Gothic" panose="020B0502020202020204" pitchFamily="34" charset="0"/>
                <a:cs typeface="Calibri"/>
              </a:rPr>
              <a:t>eat less saturated and total fat, </a:t>
            </a:r>
          </a:p>
          <a:p>
            <a:pPr marL="457200" indent="-457200" algn="ctr">
              <a:lnSpc>
                <a:spcPct val="150000"/>
              </a:lnSpc>
              <a:buFont typeface="+mj-lt"/>
              <a:buAutoNum type="arabicPeriod"/>
            </a:pPr>
            <a:r>
              <a:rPr lang="en-GB" sz="2100" dirty="0">
                <a:solidFill>
                  <a:srgbClr val="FF0000"/>
                </a:solidFill>
                <a:latin typeface="Century Gothic" panose="020B0502020202020204" pitchFamily="34" charset="0"/>
                <a:cs typeface="Calibri"/>
              </a:rPr>
              <a:t>eat no more that 6g of salt per day, </a:t>
            </a:r>
          </a:p>
          <a:p>
            <a:pPr marL="457200" indent="-457200" algn="ctr">
              <a:lnSpc>
                <a:spcPct val="150000"/>
              </a:lnSpc>
              <a:buFont typeface="+mj-lt"/>
              <a:buAutoNum type="arabicPeriod"/>
            </a:pPr>
            <a:r>
              <a:rPr lang="en-GB" sz="2100" dirty="0">
                <a:solidFill>
                  <a:srgbClr val="0070C0"/>
                </a:solidFill>
                <a:latin typeface="Century Gothic" panose="020B0502020202020204" pitchFamily="34" charset="0"/>
                <a:cs typeface="Calibri"/>
              </a:rPr>
              <a:t>eat no more than 70g red meat per person/day, </a:t>
            </a:r>
          </a:p>
          <a:p>
            <a:pPr marL="457200" indent="-457200" algn="ctr">
              <a:lnSpc>
                <a:spcPct val="150000"/>
              </a:lnSpc>
              <a:buFont typeface="+mj-lt"/>
              <a:buAutoNum type="arabicPeriod"/>
            </a:pPr>
            <a:r>
              <a:rPr lang="en-GB" sz="2100" dirty="0">
                <a:solidFill>
                  <a:srgbClr val="00B050"/>
                </a:solidFill>
                <a:latin typeface="Century Gothic" panose="020B0502020202020204" pitchFamily="34" charset="0"/>
                <a:cs typeface="Calibri"/>
              </a:rPr>
              <a:t>eat more oily fishes (S.M.A.S.H), </a:t>
            </a:r>
          </a:p>
          <a:p>
            <a:pPr marL="457200" indent="-457200" algn="ctr">
              <a:lnSpc>
                <a:spcPct val="150000"/>
              </a:lnSpc>
              <a:buFont typeface="+mj-lt"/>
              <a:buAutoNum type="arabicPeriod"/>
            </a:pPr>
            <a:r>
              <a:rPr lang="en-GB" sz="2100" dirty="0">
                <a:solidFill>
                  <a:srgbClr val="FF0000"/>
                </a:solidFill>
                <a:latin typeface="Century Gothic" panose="020B0502020202020204" pitchFamily="34" charset="0"/>
                <a:cs typeface="Calibri"/>
              </a:rPr>
              <a:t>eat less sugar, </a:t>
            </a:r>
          </a:p>
          <a:p>
            <a:pPr marL="457200" indent="-457200" algn="ctr">
              <a:lnSpc>
                <a:spcPct val="150000"/>
              </a:lnSpc>
              <a:buFont typeface="+mj-lt"/>
              <a:buAutoNum type="arabicPeriod"/>
            </a:pPr>
            <a:r>
              <a:rPr lang="en-GB" sz="2100" dirty="0">
                <a:solidFill>
                  <a:srgbClr val="0070C0"/>
                </a:solidFill>
                <a:latin typeface="Century Gothic" panose="020B0502020202020204" pitchFamily="34" charset="0"/>
                <a:cs typeface="Calibri"/>
              </a:rPr>
              <a:t>maintain starchy carbohydrate intake at 50% of total energy.</a:t>
            </a:r>
          </a:p>
        </p:txBody>
      </p:sp>
      <p:pic>
        <p:nvPicPr>
          <p:cNvPr id="1026" name="Picture 2" descr="Improving the Scottish diet: Effort ...">
            <a:extLst>
              <a:ext uri="{FF2B5EF4-FFF2-40B4-BE49-F238E27FC236}">
                <a16:creationId xmlns:a16="http://schemas.microsoft.com/office/drawing/2014/main" id="{6CA42D1E-1800-7B2B-99F8-12D9B2CEC6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8797" y="2081849"/>
            <a:ext cx="2283474" cy="16163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cottish Eatwell Guide ...">
            <a:extLst>
              <a:ext uri="{FF2B5EF4-FFF2-40B4-BE49-F238E27FC236}">
                <a16:creationId xmlns:a16="http://schemas.microsoft.com/office/drawing/2014/main" id="{8C0BC0B5-B086-75CB-BE8D-FB61DD5CF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729" y="2081849"/>
            <a:ext cx="2295621" cy="1616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379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E9BB93-B82F-4306-8AD6-F64E85255E3F}"/>
              </a:ext>
            </a:extLst>
          </p:cNvPr>
          <p:cNvSpPr txBox="1"/>
          <p:nvPr/>
        </p:nvSpPr>
        <p:spPr>
          <a:xfrm>
            <a:off x="114928" y="1169877"/>
            <a:ext cx="11962144" cy="579389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nSpc>
                <a:spcPct val="150000"/>
              </a:lnSpc>
            </a:pPr>
            <a:r>
              <a:rPr lang="en-GB" sz="2400" dirty="0">
                <a:latin typeface="Century Gothic" panose="020B0502020202020204" pitchFamily="34" charset="0"/>
                <a:cs typeface="Calibri"/>
              </a:rPr>
              <a:t>Element of Pedagogy – Teaching and Learning Strategies</a:t>
            </a:r>
          </a:p>
          <a:p>
            <a:pPr>
              <a:lnSpc>
                <a:spcPct val="150000"/>
              </a:lnSpc>
            </a:pPr>
            <a:r>
              <a:rPr lang="en-GB" sz="2400" dirty="0">
                <a:latin typeface="Century Gothic" panose="020B0502020202020204" pitchFamily="34" charset="0"/>
                <a:cs typeface="Calibri"/>
              </a:rPr>
              <a:t>Specific Focus – Retrieval Practice with BGE and Senior Phase Classes. </a:t>
            </a:r>
          </a:p>
          <a:p>
            <a:pPr>
              <a:lnSpc>
                <a:spcPct val="150000"/>
              </a:lnSpc>
            </a:pPr>
            <a:endParaRPr lang="en-GB" sz="2400" dirty="0">
              <a:latin typeface="Century Gothic" panose="020B0502020202020204" pitchFamily="34" charset="0"/>
              <a:cs typeface="Calibri"/>
            </a:endParaRPr>
          </a:p>
          <a:p>
            <a:pPr>
              <a:lnSpc>
                <a:spcPct val="150000"/>
              </a:lnSpc>
            </a:pPr>
            <a:r>
              <a:rPr lang="en-GB" sz="2400" dirty="0">
                <a:latin typeface="Century Gothic" panose="020B0502020202020204" pitchFamily="34" charset="0"/>
                <a:cs typeface="Calibri"/>
              </a:rPr>
              <a:t>Trusted Technique 1)</a:t>
            </a:r>
            <a:r>
              <a:rPr lang="en-GB" dirty="0"/>
              <a:t> </a:t>
            </a:r>
            <a:r>
              <a:rPr lang="en-GB" sz="2400" dirty="0">
                <a:solidFill>
                  <a:srgbClr val="00B050"/>
                </a:solidFill>
                <a:latin typeface="Century Gothic" panose="020B0502020202020204" pitchFamily="34" charset="0"/>
              </a:rPr>
              <a:t>Misconceptions Retrieval </a:t>
            </a:r>
          </a:p>
          <a:p>
            <a:pPr>
              <a:lnSpc>
                <a:spcPct val="150000"/>
              </a:lnSpc>
            </a:pPr>
            <a:endParaRPr lang="en-GB" sz="2400" dirty="0">
              <a:solidFill>
                <a:srgbClr val="00B050"/>
              </a:solidFill>
              <a:latin typeface="Century Gothic" panose="020B0502020202020204" pitchFamily="34" charset="0"/>
              <a:cs typeface="Calibri"/>
            </a:endParaRPr>
          </a:p>
          <a:p>
            <a:pPr>
              <a:lnSpc>
                <a:spcPct val="150000"/>
              </a:lnSpc>
            </a:pPr>
            <a:r>
              <a:rPr lang="en-GB" sz="2400" dirty="0">
                <a:latin typeface="Century Gothic" panose="020B0502020202020204" pitchFamily="34" charset="0"/>
                <a:cs typeface="Calibri"/>
              </a:rPr>
              <a:t>Key Features of Focus 1) The teacher writes a collection of misconceptions based on previous classroom experiences or from classwork. These can be points that pupils often get wrong, find confusing or aren’t necessarily true. Pupils must then rewrite, correct or improve the original statement. </a:t>
            </a:r>
          </a:p>
          <a:p>
            <a:pPr algn="ctr"/>
            <a:endParaRPr lang="en-GB" sz="2400" dirty="0">
              <a:latin typeface="Century Gothic" panose="020B0502020202020204" pitchFamily="34" charset="0"/>
              <a:cs typeface="Calibri"/>
            </a:endParaRPr>
          </a:p>
          <a:p>
            <a:pPr marL="342900" indent="-342900" algn="ctr">
              <a:buFont typeface="Arial" panose="020B0604020202020204" pitchFamily="34" charset="0"/>
              <a:buChar char="•"/>
            </a:pPr>
            <a:endParaRPr lang="en-GB" sz="2400" dirty="0">
              <a:latin typeface="Century Gothic" panose="020B0502020202020204" pitchFamily="34" charset="0"/>
              <a:cs typeface="Calibri"/>
            </a:endParaRPr>
          </a:p>
        </p:txBody>
      </p:sp>
      <p:pic>
        <p:nvPicPr>
          <p:cNvPr id="2050" name="Picture 2" descr="A beginner's guide to qualitative and quantitative research - Optimal  Workshop">
            <a:extLst>
              <a:ext uri="{FF2B5EF4-FFF2-40B4-BE49-F238E27FC236}">
                <a16:creationId xmlns:a16="http://schemas.microsoft.com/office/drawing/2014/main" id="{BBE0C042-CB28-4881-B3AE-25929AC3FC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929" y="49301"/>
            <a:ext cx="1798931" cy="11243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Qualitative vs Quantitative Data | TechnologyAdvice">
            <a:extLst>
              <a:ext uri="{FF2B5EF4-FFF2-40B4-BE49-F238E27FC236}">
                <a16:creationId xmlns:a16="http://schemas.microsoft.com/office/drawing/2014/main" id="{DCD32316-3FAE-4786-BAC9-0AEAB44859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0298" y="49300"/>
            <a:ext cx="1986773" cy="11175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FD4CFCB-BC12-2768-54F5-495B33956B99}"/>
              </a:ext>
            </a:extLst>
          </p:cNvPr>
          <p:cNvSpPr txBox="1"/>
          <p:nvPr/>
        </p:nvSpPr>
        <p:spPr>
          <a:xfrm>
            <a:off x="114928" y="358010"/>
            <a:ext cx="11962144" cy="50013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2800" dirty="0">
                <a:solidFill>
                  <a:srgbClr val="FF0000"/>
                </a:solidFill>
                <a:latin typeface="Century Gothic" panose="020B0502020202020204" pitchFamily="34" charset="0"/>
                <a:cs typeface="Calibri"/>
              </a:rPr>
              <a:t>Individual</a:t>
            </a:r>
            <a:r>
              <a:rPr lang="en-GB" sz="2800" dirty="0">
                <a:latin typeface="Century Gothic" panose="020B0502020202020204" pitchFamily="34" charset="0"/>
                <a:cs typeface="Calibri"/>
              </a:rPr>
              <a:t> </a:t>
            </a:r>
            <a:r>
              <a:rPr lang="en-GB" sz="2800" dirty="0">
                <a:solidFill>
                  <a:srgbClr val="0070C0"/>
                </a:solidFill>
                <a:latin typeface="Century Gothic" panose="020B0502020202020204" pitchFamily="34" charset="0"/>
                <a:cs typeface="Calibri"/>
              </a:rPr>
              <a:t>Pedagogy</a:t>
            </a:r>
            <a:r>
              <a:rPr lang="en-GB" sz="2800" dirty="0">
                <a:latin typeface="Century Gothic" panose="020B0502020202020204" pitchFamily="34" charset="0"/>
                <a:cs typeface="Calibri"/>
              </a:rPr>
              <a:t> </a:t>
            </a:r>
            <a:r>
              <a:rPr lang="en-GB" sz="2800" dirty="0">
                <a:solidFill>
                  <a:srgbClr val="FF0000"/>
                </a:solidFill>
                <a:latin typeface="Century Gothic" panose="020B0502020202020204" pitchFamily="34" charset="0"/>
                <a:cs typeface="Calibri"/>
              </a:rPr>
              <a:t>Improvement </a:t>
            </a:r>
            <a:r>
              <a:rPr lang="en-GB" sz="2800" dirty="0">
                <a:solidFill>
                  <a:srgbClr val="0070C0"/>
                </a:solidFill>
                <a:latin typeface="Century Gothic" panose="020B0502020202020204" pitchFamily="34" charset="0"/>
                <a:cs typeface="Calibri"/>
              </a:rPr>
              <a:t>Plan</a:t>
            </a:r>
          </a:p>
        </p:txBody>
      </p:sp>
    </p:spTree>
    <p:extLst>
      <p:ext uri="{BB962C8B-B14F-4D97-AF65-F5344CB8AC3E}">
        <p14:creationId xmlns:p14="http://schemas.microsoft.com/office/powerpoint/2010/main" val="1185732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905A0-4AFD-49DB-71ED-909C5EAFD3E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749E2D5-B4C7-358B-7FB2-E79DE2E05ED6}"/>
              </a:ext>
            </a:extLst>
          </p:cNvPr>
          <p:cNvSpPr txBox="1"/>
          <p:nvPr/>
        </p:nvSpPr>
        <p:spPr>
          <a:xfrm>
            <a:off x="114928" y="1169877"/>
            <a:ext cx="11962144" cy="579389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nSpc>
                <a:spcPct val="150000"/>
              </a:lnSpc>
            </a:pPr>
            <a:r>
              <a:rPr lang="en-GB" sz="2400" dirty="0">
                <a:latin typeface="Century Gothic" panose="020B0502020202020204" pitchFamily="34" charset="0"/>
                <a:cs typeface="Calibri"/>
              </a:rPr>
              <a:t>Element of Pedagogy – Teaching and Learning Strategies</a:t>
            </a:r>
          </a:p>
          <a:p>
            <a:pPr>
              <a:lnSpc>
                <a:spcPct val="150000"/>
              </a:lnSpc>
            </a:pPr>
            <a:r>
              <a:rPr lang="en-GB" sz="2400" dirty="0">
                <a:latin typeface="Century Gothic" panose="020B0502020202020204" pitchFamily="34" charset="0"/>
                <a:cs typeface="Calibri"/>
              </a:rPr>
              <a:t>Specific Focus – Retrieval Practice with BGE and Senior Phase Classes. </a:t>
            </a:r>
          </a:p>
          <a:p>
            <a:pPr>
              <a:lnSpc>
                <a:spcPct val="150000"/>
              </a:lnSpc>
            </a:pPr>
            <a:endParaRPr lang="en-GB" sz="2400" dirty="0">
              <a:latin typeface="Century Gothic" panose="020B0502020202020204" pitchFamily="34" charset="0"/>
              <a:cs typeface="Calibri"/>
            </a:endParaRPr>
          </a:p>
          <a:p>
            <a:pPr>
              <a:lnSpc>
                <a:spcPct val="150000"/>
              </a:lnSpc>
            </a:pPr>
            <a:r>
              <a:rPr lang="en-GB" sz="2400" dirty="0">
                <a:latin typeface="Century Gothic" panose="020B0502020202020204" pitchFamily="34" charset="0"/>
                <a:cs typeface="Calibri"/>
              </a:rPr>
              <a:t>Trusted Technique 2) </a:t>
            </a:r>
            <a:r>
              <a:rPr lang="en-GB" sz="2400" dirty="0">
                <a:solidFill>
                  <a:srgbClr val="00B050"/>
                </a:solidFill>
                <a:latin typeface="Century Gothic" panose="020B0502020202020204" pitchFamily="34" charset="0"/>
                <a:cs typeface="Calibri"/>
              </a:rPr>
              <a:t>Cops and Robbers Retrieval</a:t>
            </a:r>
            <a:endParaRPr lang="en-GB" sz="2400" dirty="0">
              <a:solidFill>
                <a:srgbClr val="00B050"/>
              </a:solidFill>
              <a:latin typeface="Century Gothic" panose="020B0502020202020204" pitchFamily="34" charset="0"/>
            </a:endParaRPr>
          </a:p>
          <a:p>
            <a:pPr>
              <a:lnSpc>
                <a:spcPct val="150000"/>
              </a:lnSpc>
            </a:pPr>
            <a:endParaRPr lang="en-GB" sz="2400" dirty="0">
              <a:solidFill>
                <a:srgbClr val="00B050"/>
              </a:solidFill>
              <a:latin typeface="Century Gothic" panose="020B0502020202020204" pitchFamily="34" charset="0"/>
              <a:cs typeface="Calibri"/>
            </a:endParaRPr>
          </a:p>
          <a:p>
            <a:pPr>
              <a:lnSpc>
                <a:spcPct val="150000"/>
              </a:lnSpc>
            </a:pPr>
            <a:r>
              <a:rPr lang="en-GB" sz="2400" dirty="0">
                <a:latin typeface="Century Gothic" panose="020B0502020202020204" pitchFamily="34" charset="0"/>
                <a:cs typeface="Calibri"/>
              </a:rPr>
              <a:t>Key Features of Focus 2) The ‘Cops’ column is for pupils to write as much as they can from memory about a specific topic or material in a set time. After this pupils must complete the ‘Robbers’ column, where everyone should get out of their seats and swap/share/steal ideas or information from their peers. </a:t>
            </a:r>
          </a:p>
          <a:p>
            <a:pPr algn="ctr"/>
            <a:endParaRPr lang="en-GB" sz="2400" dirty="0">
              <a:latin typeface="Century Gothic" panose="020B0502020202020204" pitchFamily="34" charset="0"/>
              <a:cs typeface="Calibri"/>
            </a:endParaRPr>
          </a:p>
          <a:p>
            <a:pPr marL="342900" indent="-342900" algn="ctr">
              <a:buFont typeface="Arial" panose="020B0604020202020204" pitchFamily="34" charset="0"/>
              <a:buChar char="•"/>
            </a:pPr>
            <a:endParaRPr lang="en-GB" sz="2400" dirty="0">
              <a:latin typeface="Century Gothic" panose="020B0502020202020204" pitchFamily="34" charset="0"/>
              <a:cs typeface="Calibri"/>
            </a:endParaRPr>
          </a:p>
        </p:txBody>
      </p:sp>
      <p:pic>
        <p:nvPicPr>
          <p:cNvPr id="2050" name="Picture 2" descr="A beginner's guide to qualitative and quantitative research - Optimal  Workshop">
            <a:extLst>
              <a:ext uri="{FF2B5EF4-FFF2-40B4-BE49-F238E27FC236}">
                <a16:creationId xmlns:a16="http://schemas.microsoft.com/office/drawing/2014/main" id="{FEA7B68A-BD12-3CF1-DB19-1D3796D50E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929" y="49301"/>
            <a:ext cx="1798931" cy="11243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Qualitative vs Quantitative Data | TechnologyAdvice">
            <a:extLst>
              <a:ext uri="{FF2B5EF4-FFF2-40B4-BE49-F238E27FC236}">
                <a16:creationId xmlns:a16="http://schemas.microsoft.com/office/drawing/2014/main" id="{591ABDBE-631E-545D-6446-A2E3F12663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0298" y="49300"/>
            <a:ext cx="1986773" cy="11175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C66E38-2B1A-8C5A-2136-659A6EEB77B1}"/>
              </a:ext>
            </a:extLst>
          </p:cNvPr>
          <p:cNvSpPr txBox="1"/>
          <p:nvPr/>
        </p:nvSpPr>
        <p:spPr>
          <a:xfrm>
            <a:off x="114928" y="358010"/>
            <a:ext cx="11962144" cy="50013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2800" dirty="0">
                <a:solidFill>
                  <a:srgbClr val="FF0000"/>
                </a:solidFill>
                <a:latin typeface="Century Gothic" panose="020B0502020202020204" pitchFamily="34" charset="0"/>
                <a:cs typeface="Calibri"/>
              </a:rPr>
              <a:t>Individual</a:t>
            </a:r>
            <a:r>
              <a:rPr lang="en-GB" sz="2800" dirty="0">
                <a:latin typeface="Century Gothic" panose="020B0502020202020204" pitchFamily="34" charset="0"/>
                <a:cs typeface="Calibri"/>
              </a:rPr>
              <a:t> </a:t>
            </a:r>
            <a:r>
              <a:rPr lang="en-GB" sz="2800" dirty="0">
                <a:solidFill>
                  <a:srgbClr val="0070C0"/>
                </a:solidFill>
                <a:latin typeface="Century Gothic" panose="020B0502020202020204" pitchFamily="34" charset="0"/>
                <a:cs typeface="Calibri"/>
              </a:rPr>
              <a:t>Pedagogy</a:t>
            </a:r>
            <a:r>
              <a:rPr lang="en-GB" sz="2800" dirty="0">
                <a:latin typeface="Century Gothic" panose="020B0502020202020204" pitchFamily="34" charset="0"/>
                <a:cs typeface="Calibri"/>
              </a:rPr>
              <a:t> </a:t>
            </a:r>
            <a:r>
              <a:rPr lang="en-GB" sz="2800" dirty="0">
                <a:solidFill>
                  <a:srgbClr val="FF0000"/>
                </a:solidFill>
                <a:latin typeface="Century Gothic" panose="020B0502020202020204" pitchFamily="34" charset="0"/>
                <a:cs typeface="Calibri"/>
              </a:rPr>
              <a:t>Improvement </a:t>
            </a:r>
            <a:r>
              <a:rPr lang="en-GB" sz="2800" dirty="0">
                <a:solidFill>
                  <a:srgbClr val="0070C0"/>
                </a:solidFill>
                <a:latin typeface="Century Gothic" panose="020B0502020202020204" pitchFamily="34" charset="0"/>
                <a:cs typeface="Calibri"/>
              </a:rPr>
              <a:t>Plan</a:t>
            </a:r>
          </a:p>
        </p:txBody>
      </p:sp>
    </p:spTree>
    <p:extLst>
      <p:ext uri="{BB962C8B-B14F-4D97-AF65-F5344CB8AC3E}">
        <p14:creationId xmlns:p14="http://schemas.microsoft.com/office/powerpoint/2010/main" val="2073207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D75CF-19C9-DCDF-392C-9E4652D925F7}"/>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2B796155-B31A-37E4-C3B3-3A749152AF8D}"/>
              </a:ext>
            </a:extLst>
          </p:cNvPr>
          <p:cNvSpPr txBox="1"/>
          <p:nvPr/>
        </p:nvSpPr>
        <p:spPr>
          <a:xfrm>
            <a:off x="114928" y="302157"/>
            <a:ext cx="11962144" cy="56169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3200" dirty="0">
                <a:latin typeface="Century Gothic" panose="020B0502020202020204" pitchFamily="34" charset="0"/>
                <a:cs typeface="Calibri"/>
              </a:rPr>
              <a:t>Technique 1 – Misconceptions – Example of use in class…</a:t>
            </a:r>
          </a:p>
        </p:txBody>
      </p:sp>
      <p:sp>
        <p:nvSpPr>
          <p:cNvPr id="4" name="TextBox 3">
            <a:extLst>
              <a:ext uri="{FF2B5EF4-FFF2-40B4-BE49-F238E27FC236}">
                <a16:creationId xmlns:a16="http://schemas.microsoft.com/office/drawing/2014/main" id="{9E4A3B65-243A-5ADF-045A-E10E62A317F2}"/>
              </a:ext>
            </a:extLst>
          </p:cNvPr>
          <p:cNvSpPr txBox="1"/>
          <p:nvPr/>
        </p:nvSpPr>
        <p:spPr>
          <a:xfrm>
            <a:off x="114928" y="6083197"/>
            <a:ext cx="11962144" cy="56169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3200" dirty="0">
                <a:latin typeface="Century Gothic" panose="020B0502020202020204" pitchFamily="34" charset="0"/>
                <a:cs typeface="Calibri"/>
              </a:rPr>
              <a:t>N5 HFT – Food for Health Unit </a:t>
            </a:r>
          </a:p>
        </p:txBody>
      </p:sp>
      <p:pic>
        <p:nvPicPr>
          <p:cNvPr id="5" name="Picture 4">
            <a:extLst>
              <a:ext uri="{FF2B5EF4-FFF2-40B4-BE49-F238E27FC236}">
                <a16:creationId xmlns:a16="http://schemas.microsoft.com/office/drawing/2014/main" id="{1076F619-8E64-1319-D58C-A80D510B7A95}"/>
              </a:ext>
            </a:extLst>
          </p:cNvPr>
          <p:cNvPicPr>
            <a:picLocks noChangeAspect="1"/>
          </p:cNvPicPr>
          <p:nvPr/>
        </p:nvPicPr>
        <p:blipFill>
          <a:blip r:embed="rId2"/>
          <a:srcRect l="2105"/>
          <a:stretch>
            <a:fillRect/>
          </a:stretch>
        </p:blipFill>
        <p:spPr>
          <a:xfrm>
            <a:off x="2551850" y="863849"/>
            <a:ext cx="7015896" cy="5255646"/>
          </a:xfrm>
          <a:prstGeom prst="rect">
            <a:avLst/>
          </a:prstGeom>
        </p:spPr>
      </p:pic>
    </p:spTree>
    <p:extLst>
      <p:ext uri="{BB962C8B-B14F-4D97-AF65-F5344CB8AC3E}">
        <p14:creationId xmlns:p14="http://schemas.microsoft.com/office/powerpoint/2010/main" val="2501541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5388C-4534-9E0A-0ADA-FB3F5A472816}"/>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599E8F94-B33D-D72D-58FD-84FE2AF866FC}"/>
              </a:ext>
            </a:extLst>
          </p:cNvPr>
          <p:cNvSpPr txBox="1"/>
          <p:nvPr/>
        </p:nvSpPr>
        <p:spPr>
          <a:xfrm>
            <a:off x="114928" y="302157"/>
            <a:ext cx="11962144" cy="56169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3200" dirty="0">
                <a:latin typeface="Century Gothic" panose="020B0502020202020204" pitchFamily="34" charset="0"/>
                <a:cs typeface="Calibri"/>
              </a:rPr>
              <a:t>Technique 1 – Misconceptions – Example of use in class…</a:t>
            </a:r>
          </a:p>
        </p:txBody>
      </p:sp>
      <p:sp>
        <p:nvSpPr>
          <p:cNvPr id="4" name="TextBox 3">
            <a:extLst>
              <a:ext uri="{FF2B5EF4-FFF2-40B4-BE49-F238E27FC236}">
                <a16:creationId xmlns:a16="http://schemas.microsoft.com/office/drawing/2014/main" id="{7BE2E5A6-9800-4E3B-CEF0-80E3AFF50BC7}"/>
              </a:ext>
            </a:extLst>
          </p:cNvPr>
          <p:cNvSpPr txBox="1"/>
          <p:nvPr/>
        </p:nvSpPr>
        <p:spPr>
          <a:xfrm>
            <a:off x="114928" y="6083197"/>
            <a:ext cx="11962144" cy="56169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3200" dirty="0">
                <a:latin typeface="Century Gothic" panose="020B0502020202020204" pitchFamily="34" charset="0"/>
                <a:cs typeface="Calibri"/>
              </a:rPr>
              <a:t>N5 HFT – Food for Health Unit </a:t>
            </a:r>
          </a:p>
        </p:txBody>
      </p:sp>
      <p:pic>
        <p:nvPicPr>
          <p:cNvPr id="3" name="Picture 2">
            <a:extLst>
              <a:ext uri="{FF2B5EF4-FFF2-40B4-BE49-F238E27FC236}">
                <a16:creationId xmlns:a16="http://schemas.microsoft.com/office/drawing/2014/main" id="{C2FC4BC5-5282-D87B-24DF-AB6C089E0C81}"/>
              </a:ext>
            </a:extLst>
          </p:cNvPr>
          <p:cNvPicPr>
            <a:picLocks noChangeAspect="1"/>
          </p:cNvPicPr>
          <p:nvPr/>
        </p:nvPicPr>
        <p:blipFill>
          <a:blip r:embed="rId2"/>
          <a:srcRect b="9455"/>
          <a:stretch>
            <a:fillRect/>
          </a:stretch>
        </p:blipFill>
        <p:spPr>
          <a:xfrm>
            <a:off x="2385226" y="983910"/>
            <a:ext cx="7265429" cy="4890180"/>
          </a:xfrm>
          <a:prstGeom prst="rect">
            <a:avLst/>
          </a:prstGeom>
        </p:spPr>
      </p:pic>
    </p:spTree>
    <p:extLst>
      <p:ext uri="{BB962C8B-B14F-4D97-AF65-F5344CB8AC3E}">
        <p14:creationId xmlns:p14="http://schemas.microsoft.com/office/powerpoint/2010/main" val="1960814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68DD7-A77B-35A9-4A03-43D5E5DAC297}"/>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A4E2218-3723-AD6A-38ED-5F8D754E89C9}"/>
              </a:ext>
            </a:extLst>
          </p:cNvPr>
          <p:cNvGraphicFramePr>
            <a:graphicFrameLocks noGrp="1"/>
          </p:cNvGraphicFramePr>
          <p:nvPr>
            <p:extLst>
              <p:ext uri="{D42A27DB-BD31-4B8C-83A1-F6EECF244321}">
                <p14:modId xmlns:p14="http://schemas.microsoft.com/office/powerpoint/2010/main" val="3799775463"/>
              </p:ext>
            </p:extLst>
          </p:nvPr>
        </p:nvGraphicFramePr>
        <p:xfrm>
          <a:off x="208280" y="67081"/>
          <a:ext cx="11775440" cy="6723837"/>
        </p:xfrm>
        <a:graphic>
          <a:graphicData uri="http://schemas.openxmlformats.org/drawingml/2006/table">
            <a:tbl>
              <a:tblPr firstRow="1" bandRow="1">
                <a:tableStyleId>{5C22544A-7EE6-4342-B048-85BDC9FD1C3A}</a:tableStyleId>
              </a:tblPr>
              <a:tblGrid>
                <a:gridCol w="5887720">
                  <a:extLst>
                    <a:ext uri="{9D8B030D-6E8A-4147-A177-3AD203B41FA5}">
                      <a16:colId xmlns:a16="http://schemas.microsoft.com/office/drawing/2014/main" val="1463309034"/>
                    </a:ext>
                  </a:extLst>
                </a:gridCol>
                <a:gridCol w="5887720">
                  <a:extLst>
                    <a:ext uri="{9D8B030D-6E8A-4147-A177-3AD203B41FA5}">
                      <a16:colId xmlns:a16="http://schemas.microsoft.com/office/drawing/2014/main" val="1090516426"/>
                    </a:ext>
                  </a:extLst>
                </a:gridCol>
              </a:tblGrid>
              <a:tr h="1265919">
                <a:tc>
                  <a:txBody>
                    <a:bodyPr/>
                    <a:lstStyle/>
                    <a:p>
                      <a:pPr algn="ctr">
                        <a:lnSpc>
                          <a:spcPct val="300000"/>
                        </a:lnSpc>
                      </a:pPr>
                      <a:r>
                        <a:rPr lang="en-GB" b="1" dirty="0">
                          <a:solidFill>
                            <a:schemeClr val="tx1"/>
                          </a:solidFill>
                          <a:latin typeface="Century Gothic" panose="020B0502020202020204" pitchFamily="34" charset="0"/>
                        </a:rPr>
                        <a:t>Misconceptions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300000"/>
                        </a:lnSpc>
                      </a:pPr>
                      <a:r>
                        <a:rPr lang="en-GB" b="1" dirty="0">
                          <a:solidFill>
                            <a:schemeClr val="tx1"/>
                          </a:solidFill>
                          <a:latin typeface="Century Gothic" panose="020B0502020202020204" pitchFamily="34" charset="0"/>
                        </a:rPr>
                        <a:t>Correct or better answer?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5102814"/>
                  </a:ext>
                </a:extLst>
              </a:tr>
              <a:tr h="1265919">
                <a:tc>
                  <a:txBody>
                    <a:bodyPr/>
                    <a:lstStyle/>
                    <a:p>
                      <a:r>
                        <a:rPr lang="en-GB" b="0" dirty="0">
                          <a:latin typeface="Century Gothic" panose="020B0502020202020204" pitchFamily="34" charset="0"/>
                        </a:rPr>
                        <a:t>The Scottish dietary goals state we should…</a:t>
                      </a:r>
                    </a:p>
                    <a:p>
                      <a:endParaRPr lang="en-GB" b="0" dirty="0">
                        <a:latin typeface="Century Gothic" panose="020B0502020202020204" pitchFamily="34" charset="0"/>
                      </a:endParaRPr>
                    </a:p>
                    <a:p>
                      <a:r>
                        <a:rPr lang="en-GB" b="0" dirty="0">
                          <a:latin typeface="Century Gothic" panose="020B0502020202020204" pitchFamily="34" charset="0"/>
                        </a:rPr>
                        <a:t>…maintain our fibre intake at 50% total energy.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1169248"/>
                  </a:ext>
                </a:extLst>
              </a:tr>
              <a:tr h="1265919">
                <a:tc>
                  <a:txBody>
                    <a:bodyPr/>
                    <a:lstStyle/>
                    <a:p>
                      <a:r>
                        <a:rPr lang="en-GB" b="0" dirty="0">
                          <a:latin typeface="Century Gothic" panose="020B0502020202020204" pitchFamily="34" charset="0"/>
                        </a:rPr>
                        <a:t>The Scottish dietary goals state we should…</a:t>
                      </a:r>
                    </a:p>
                    <a:p>
                      <a:endParaRPr lang="en-GB" b="0" dirty="0">
                        <a:latin typeface="Century Gothic" panose="020B0502020202020204" pitchFamily="34" charset="0"/>
                      </a:endParaRPr>
                    </a:p>
                    <a:p>
                      <a:r>
                        <a:rPr lang="en-GB" b="0" dirty="0">
                          <a:latin typeface="Century Gothic" panose="020B0502020202020204" pitchFamily="34" charset="0"/>
                        </a:rPr>
                        <a:t>…eat less saturated and total fats. </a:t>
                      </a:r>
                    </a:p>
                    <a:p>
                      <a:endParaRPr lang="en-GB" b="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9760427"/>
                  </a:ext>
                </a:extLst>
              </a:tr>
              <a:tr h="1439528">
                <a:tc>
                  <a:txBody>
                    <a:bodyPr/>
                    <a:lstStyle/>
                    <a:p>
                      <a:r>
                        <a:rPr lang="en-GB" b="0" dirty="0">
                          <a:latin typeface="Century Gothic" panose="020B0502020202020204" pitchFamily="34" charset="0"/>
                        </a:rPr>
                        <a:t>The Scottish dietary goals state we should…</a:t>
                      </a:r>
                    </a:p>
                    <a:p>
                      <a:endParaRPr lang="en-GB" b="0" dirty="0">
                        <a:latin typeface="Century Gothic" panose="020B0502020202020204" pitchFamily="34" charset="0"/>
                      </a:endParaRPr>
                    </a:p>
                    <a:p>
                      <a:r>
                        <a:rPr lang="en-GB" b="0" dirty="0">
                          <a:latin typeface="Century Gothic" panose="020B0502020202020204" pitchFamily="34" charset="0"/>
                        </a:rPr>
                        <a:t>…eat more fish such as Salmon, Mackerel, Alpaca, Cod and Haddock. </a:t>
                      </a:r>
                    </a:p>
                    <a:p>
                      <a:endParaRPr lang="en-GB" b="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1133137"/>
                  </a:ext>
                </a:extLst>
              </a:tr>
              <a:tr h="1439528">
                <a:tc>
                  <a:txBody>
                    <a:bodyPr/>
                    <a:lstStyle/>
                    <a:p>
                      <a:r>
                        <a:rPr lang="en-GB" b="0" dirty="0">
                          <a:latin typeface="Century Gothic" panose="020B0502020202020204" pitchFamily="34" charset="0"/>
                        </a:rPr>
                        <a:t>The Scottish dietary goals revised in 2019 aim to improve the overall health of the nation. There are 6 or 7 goals and they aim to tell the public to eat less of all the tasty things.  </a:t>
                      </a:r>
                    </a:p>
                    <a:p>
                      <a:endParaRPr lang="en-GB" b="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3171439"/>
                  </a:ext>
                </a:extLst>
              </a:tr>
            </a:tbl>
          </a:graphicData>
        </a:graphic>
      </p:graphicFrame>
    </p:spTree>
    <p:extLst>
      <p:ext uri="{BB962C8B-B14F-4D97-AF65-F5344CB8AC3E}">
        <p14:creationId xmlns:p14="http://schemas.microsoft.com/office/powerpoint/2010/main" val="2176991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BF475-A17E-1559-B6F2-8873D835D83C}"/>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549051C-B869-8C0A-F1A9-A720AF1B5D2E}"/>
              </a:ext>
            </a:extLst>
          </p:cNvPr>
          <p:cNvGraphicFramePr>
            <a:graphicFrameLocks noGrp="1"/>
          </p:cNvGraphicFramePr>
          <p:nvPr>
            <p:extLst>
              <p:ext uri="{D42A27DB-BD31-4B8C-83A1-F6EECF244321}">
                <p14:modId xmlns:p14="http://schemas.microsoft.com/office/powerpoint/2010/main" val="1480877178"/>
              </p:ext>
            </p:extLst>
          </p:nvPr>
        </p:nvGraphicFramePr>
        <p:xfrm>
          <a:off x="208280" y="67081"/>
          <a:ext cx="11775440" cy="6681033"/>
        </p:xfrm>
        <a:graphic>
          <a:graphicData uri="http://schemas.openxmlformats.org/drawingml/2006/table">
            <a:tbl>
              <a:tblPr firstRow="1" bandRow="1">
                <a:tableStyleId>{5C22544A-7EE6-4342-B048-85BDC9FD1C3A}</a:tableStyleId>
              </a:tblPr>
              <a:tblGrid>
                <a:gridCol w="5887720">
                  <a:extLst>
                    <a:ext uri="{9D8B030D-6E8A-4147-A177-3AD203B41FA5}">
                      <a16:colId xmlns:a16="http://schemas.microsoft.com/office/drawing/2014/main" val="1463309034"/>
                    </a:ext>
                  </a:extLst>
                </a:gridCol>
                <a:gridCol w="5887720">
                  <a:extLst>
                    <a:ext uri="{9D8B030D-6E8A-4147-A177-3AD203B41FA5}">
                      <a16:colId xmlns:a16="http://schemas.microsoft.com/office/drawing/2014/main" val="1090516426"/>
                    </a:ext>
                  </a:extLst>
                </a:gridCol>
              </a:tblGrid>
              <a:tr h="1200754">
                <a:tc>
                  <a:txBody>
                    <a:bodyPr/>
                    <a:lstStyle/>
                    <a:p>
                      <a:pPr algn="ctr">
                        <a:lnSpc>
                          <a:spcPct val="300000"/>
                        </a:lnSpc>
                      </a:pPr>
                      <a:r>
                        <a:rPr lang="en-GB" sz="1800" dirty="0">
                          <a:solidFill>
                            <a:schemeClr val="tx1"/>
                          </a:solidFill>
                          <a:latin typeface="Century Gothic" panose="020B0502020202020204" pitchFamily="34" charset="0"/>
                          <a:cs typeface="Calibri"/>
                        </a:rPr>
                        <a:t>Misconceptions</a:t>
                      </a:r>
                      <a:endParaRPr lang="en-GB"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300000"/>
                        </a:lnSpc>
                      </a:pPr>
                      <a:r>
                        <a:rPr lang="en-GB" b="1" dirty="0">
                          <a:solidFill>
                            <a:schemeClr val="tx1"/>
                          </a:solidFill>
                          <a:latin typeface="Century Gothic" panose="020B0502020202020204" pitchFamily="34" charset="0"/>
                        </a:rPr>
                        <a:t>Correct or better answer?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5102814"/>
                  </a:ext>
                </a:extLst>
              </a:tr>
              <a:tr h="1353445">
                <a:tc>
                  <a:txBody>
                    <a:bodyPr/>
                    <a:lstStyle/>
                    <a:p>
                      <a:r>
                        <a:rPr lang="en-GB" b="0" dirty="0">
                          <a:latin typeface="Century Gothic" panose="020B0502020202020204" pitchFamily="34" charset="0"/>
                        </a:rPr>
                        <a:t>The Scottish dietary goals state we should…</a:t>
                      </a:r>
                    </a:p>
                    <a:p>
                      <a:endParaRPr lang="en-GB" b="0" dirty="0">
                        <a:latin typeface="Century Gothic" panose="020B0502020202020204" pitchFamily="34" charset="0"/>
                      </a:endParaRPr>
                    </a:p>
                    <a:p>
                      <a:r>
                        <a:rPr lang="en-GB" b="0" dirty="0">
                          <a:latin typeface="Century Gothic" panose="020B0502020202020204" pitchFamily="34" charset="0"/>
                        </a:rPr>
                        <a:t>…maintain our fibre intake at 50% total energy.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b="0" dirty="0">
                          <a:latin typeface="Century Gothic" panose="020B0502020202020204" pitchFamily="34" charset="0"/>
                        </a:rPr>
                        <a:t>The Scottish dietary goals state we should…</a:t>
                      </a:r>
                    </a:p>
                    <a:p>
                      <a:endParaRPr lang="en-GB" b="0" dirty="0">
                        <a:latin typeface="Century Gothic" panose="020B0502020202020204" pitchFamily="34" charset="0"/>
                      </a:endParaRPr>
                    </a:p>
                    <a:p>
                      <a:r>
                        <a:rPr lang="en-GB" b="0" dirty="0">
                          <a:latin typeface="Century Gothic" panose="020B0502020202020204" pitchFamily="34" charset="0"/>
                        </a:rPr>
                        <a:t>…maintain our </a:t>
                      </a:r>
                      <a:r>
                        <a:rPr lang="en-GB" b="0" dirty="0">
                          <a:highlight>
                            <a:srgbClr val="FFFF00"/>
                          </a:highlight>
                          <a:latin typeface="Century Gothic" panose="020B0502020202020204" pitchFamily="34" charset="0"/>
                        </a:rPr>
                        <a:t>starchy carbohydrate</a:t>
                      </a:r>
                      <a:r>
                        <a:rPr lang="en-GB" b="0" dirty="0">
                          <a:latin typeface="Century Gothic" panose="020B0502020202020204" pitchFamily="34" charset="0"/>
                        </a:rPr>
                        <a:t> intake at 50% total energy.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1169248"/>
                  </a:ext>
                </a:extLst>
              </a:tr>
              <a:tr h="1200754">
                <a:tc>
                  <a:txBody>
                    <a:bodyPr/>
                    <a:lstStyle/>
                    <a:p>
                      <a:r>
                        <a:rPr lang="en-GB" b="0" dirty="0">
                          <a:latin typeface="Century Gothic" panose="020B0502020202020204" pitchFamily="34" charset="0"/>
                        </a:rPr>
                        <a:t>The Scottish dietary goals state we should…</a:t>
                      </a:r>
                    </a:p>
                    <a:p>
                      <a:endParaRPr lang="en-GB" b="0" dirty="0">
                        <a:latin typeface="Century Gothic" panose="020B0502020202020204" pitchFamily="34" charset="0"/>
                      </a:endParaRPr>
                    </a:p>
                    <a:p>
                      <a:r>
                        <a:rPr lang="en-GB" b="0" dirty="0">
                          <a:latin typeface="Century Gothic" panose="020B0502020202020204" pitchFamily="34" charset="0"/>
                        </a:rPr>
                        <a:t>…eat less saturated and total fats. </a:t>
                      </a:r>
                    </a:p>
                    <a:p>
                      <a:endParaRPr lang="en-GB" b="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300000"/>
                        </a:lnSpc>
                      </a:pPr>
                      <a:r>
                        <a:rPr lang="en-GB" b="0" dirty="0">
                          <a:latin typeface="Century Gothic" panose="020B0502020202020204" pitchFamily="34" charset="0"/>
                        </a:rPr>
                        <a:t>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9760427"/>
                  </a:ext>
                </a:extLst>
              </a:tr>
              <a:tr h="1429270">
                <a:tc>
                  <a:txBody>
                    <a:bodyPr/>
                    <a:lstStyle/>
                    <a:p>
                      <a:r>
                        <a:rPr lang="en-GB" b="0" dirty="0">
                          <a:latin typeface="Century Gothic" panose="020B0502020202020204" pitchFamily="34" charset="0"/>
                        </a:rPr>
                        <a:t>The Scottish dietary goals state we should…</a:t>
                      </a:r>
                    </a:p>
                    <a:p>
                      <a:endParaRPr lang="en-GB" b="0" dirty="0">
                        <a:latin typeface="Century Gothic" panose="020B0502020202020204" pitchFamily="34" charset="0"/>
                      </a:endParaRPr>
                    </a:p>
                    <a:p>
                      <a:r>
                        <a:rPr lang="en-GB" b="0" dirty="0">
                          <a:latin typeface="Century Gothic" panose="020B0502020202020204" pitchFamily="34" charset="0"/>
                        </a:rPr>
                        <a:t>…eat more fish such as Salmon, Mackerel, Alpaca, Cod and Haddock. </a:t>
                      </a:r>
                    </a:p>
                    <a:p>
                      <a:endParaRPr lang="en-GB" b="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b="0" dirty="0">
                          <a:latin typeface="Century Gothic" panose="020B0502020202020204" pitchFamily="34" charset="0"/>
                        </a:rPr>
                        <a:t>The Scottish dietary goals state we should…</a:t>
                      </a:r>
                    </a:p>
                    <a:p>
                      <a:endParaRPr lang="en-GB" b="0" dirty="0">
                        <a:latin typeface="Century Gothic" panose="020B0502020202020204" pitchFamily="34" charset="0"/>
                      </a:endParaRPr>
                    </a:p>
                    <a:p>
                      <a:r>
                        <a:rPr lang="en-GB" b="0" dirty="0">
                          <a:latin typeface="Century Gothic" panose="020B0502020202020204" pitchFamily="34" charset="0"/>
                        </a:rPr>
                        <a:t>…eat more </a:t>
                      </a:r>
                      <a:r>
                        <a:rPr lang="en-GB" b="0" dirty="0">
                          <a:highlight>
                            <a:srgbClr val="FFFF00"/>
                          </a:highlight>
                          <a:latin typeface="Century Gothic" panose="020B0502020202020204" pitchFamily="34" charset="0"/>
                        </a:rPr>
                        <a:t>oily</a:t>
                      </a:r>
                      <a:r>
                        <a:rPr lang="en-GB" b="0" dirty="0">
                          <a:latin typeface="Century Gothic" panose="020B0502020202020204" pitchFamily="34" charset="0"/>
                        </a:rPr>
                        <a:t> fish such as Salmon, Mackerel </a:t>
                      </a:r>
                      <a:r>
                        <a:rPr lang="en-GB" b="0" dirty="0">
                          <a:highlight>
                            <a:srgbClr val="FFFF00"/>
                          </a:highlight>
                          <a:latin typeface="Century Gothic" panose="020B0502020202020204" pitchFamily="34" charset="0"/>
                        </a:rPr>
                        <a:t>Anchovies, Sardines and Herring</a:t>
                      </a:r>
                      <a:r>
                        <a:rPr lang="en-GB" b="0" dirty="0">
                          <a:latin typeface="Century Gothic" panose="020B0502020202020204" pitchFamily="34" charset="0"/>
                        </a:rPr>
                        <a:t>. </a:t>
                      </a:r>
                    </a:p>
                    <a:p>
                      <a:endParaRPr lang="en-GB" b="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1133137"/>
                  </a:ext>
                </a:extLst>
              </a:tr>
              <a:tr h="1429270">
                <a:tc>
                  <a:txBody>
                    <a:bodyPr/>
                    <a:lstStyle/>
                    <a:p>
                      <a:r>
                        <a:rPr lang="en-GB" b="0" dirty="0">
                          <a:latin typeface="Century Gothic" panose="020B0502020202020204" pitchFamily="34" charset="0"/>
                        </a:rPr>
                        <a:t>The Scottish dietary goals revised in 2019 aim to improve the overall health of the nation. There are 6 or 7 goals, and they aim to tell the public to eat less of all the tasty things.  </a:t>
                      </a:r>
                    </a:p>
                    <a:p>
                      <a:endParaRPr lang="en-GB" b="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Century Gothic" panose="020B0502020202020204" pitchFamily="34" charset="0"/>
                        </a:rPr>
                        <a:t>The Scottish dietary goals revised in </a:t>
                      </a:r>
                      <a:r>
                        <a:rPr lang="en-GB" b="0" dirty="0">
                          <a:highlight>
                            <a:srgbClr val="FFFF00"/>
                          </a:highlight>
                          <a:latin typeface="Century Gothic" panose="020B0502020202020204" pitchFamily="34" charset="0"/>
                        </a:rPr>
                        <a:t>2016</a:t>
                      </a:r>
                      <a:r>
                        <a:rPr lang="en-GB" b="0" dirty="0">
                          <a:latin typeface="Century Gothic" panose="020B0502020202020204" pitchFamily="34" charset="0"/>
                        </a:rPr>
                        <a:t> aim to improve the overall health of the nation. There are </a:t>
                      </a:r>
                      <a:r>
                        <a:rPr lang="en-GB" b="0" dirty="0">
                          <a:highlight>
                            <a:srgbClr val="FFFF00"/>
                          </a:highlight>
                          <a:latin typeface="Century Gothic" panose="020B0502020202020204" pitchFamily="34" charset="0"/>
                        </a:rPr>
                        <a:t>9 different</a:t>
                      </a:r>
                      <a:r>
                        <a:rPr lang="en-GB" b="0" dirty="0">
                          <a:latin typeface="Century Gothic" panose="020B0502020202020204" pitchFamily="34" charset="0"/>
                        </a:rPr>
                        <a:t> goals, and they aim to tell the public </a:t>
                      </a:r>
                      <a:r>
                        <a:rPr lang="en-GB" b="0" dirty="0">
                          <a:highlight>
                            <a:srgbClr val="FFFF00"/>
                          </a:highlight>
                          <a:latin typeface="Century Gothic" panose="020B0502020202020204" pitchFamily="34" charset="0"/>
                        </a:rPr>
                        <a:t>achievable targets to improve our health</a:t>
                      </a:r>
                      <a:r>
                        <a:rPr lang="en-GB" b="0" dirty="0">
                          <a:latin typeface="Century Gothic" panose="020B0502020202020204" pitchFamily="34" charset="0"/>
                        </a:rPr>
                        <a:t>.  </a:t>
                      </a:r>
                    </a:p>
                    <a:p>
                      <a:endParaRPr lang="en-GB" b="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3171439"/>
                  </a:ext>
                </a:extLst>
              </a:tr>
            </a:tbl>
          </a:graphicData>
        </a:graphic>
      </p:graphicFrame>
    </p:spTree>
    <p:extLst>
      <p:ext uri="{BB962C8B-B14F-4D97-AF65-F5344CB8AC3E}">
        <p14:creationId xmlns:p14="http://schemas.microsoft.com/office/powerpoint/2010/main" val="1847413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737</TotalTime>
  <Words>1487</Words>
  <Application>Microsoft Office PowerPoint</Application>
  <PresentationFormat>Widescreen</PresentationFormat>
  <Paragraphs>167</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Fife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Costing</dc:title>
  <dc:creator>Megan Reilly</dc:creator>
  <cp:lastModifiedBy>Robert Gordon</cp:lastModifiedBy>
  <cp:revision>68</cp:revision>
  <dcterms:created xsi:type="dcterms:W3CDTF">2017-06-14T14:38:12Z</dcterms:created>
  <dcterms:modified xsi:type="dcterms:W3CDTF">2025-11-11T21:54:07Z</dcterms:modified>
</cp:coreProperties>
</file>