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61" r:id="rId4"/>
    <p:sldId id="262" r:id="rId5"/>
    <p:sldId id="275" r:id="rId6"/>
    <p:sldId id="259" r:id="rId7"/>
    <p:sldId id="260"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6690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61" autoAdjust="0"/>
    <p:restoredTop sz="90867" autoAdjust="0"/>
  </p:normalViewPr>
  <p:slideViewPr>
    <p:cSldViewPr snapToGrid="0">
      <p:cViewPr varScale="1">
        <p:scale>
          <a:sx n="78" d="100"/>
          <a:sy n="78" d="100"/>
        </p:scale>
        <p:origin x="64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F975B0B6-C0DE-4794-AA24-D4AC25FB1D0A}" type="datetimeFigureOut">
              <a:rPr lang="en-GB" smtClean="0"/>
              <a:t>13/11/2025</a:t>
            </a:fld>
            <a:endParaRPr lang="en-GB"/>
          </a:p>
        </p:txBody>
      </p:sp>
      <p:sp>
        <p:nvSpPr>
          <p:cNvPr id="4" name="Slide Image Placeholder 3"/>
          <p:cNvSpPr>
            <a:spLocks noGrp="1" noRot="1" noChangeAspect="1"/>
          </p:cNvSpPr>
          <p:nvPr>
            <p:ph type="sldImg" idx="2"/>
          </p:nvPr>
        </p:nvSpPr>
        <p:spPr>
          <a:xfrm>
            <a:off x="357188" y="1241425"/>
            <a:ext cx="5954712"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77194"/>
            <a:ext cx="533527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889938"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428584"/>
            <a:ext cx="2889938" cy="498055"/>
          </a:xfrm>
          <a:prstGeom prst="rect">
            <a:avLst/>
          </a:prstGeom>
        </p:spPr>
        <p:txBody>
          <a:bodyPr vert="horz" lIns="91440" tIns="45720" rIns="91440" bIns="45720" rtlCol="0" anchor="b"/>
          <a:lstStyle>
            <a:lvl1pPr algn="r">
              <a:defRPr sz="1200"/>
            </a:lvl1pPr>
          </a:lstStyle>
          <a:p>
            <a:fld id="{65557833-A3B3-480F-9E6D-8646BA9C81F3}" type="slidenum">
              <a:rPr lang="en-GB" smtClean="0"/>
              <a:t>‹#›</a:t>
            </a:fld>
            <a:endParaRPr lang="en-GB"/>
          </a:p>
        </p:txBody>
      </p:sp>
    </p:spTree>
    <p:extLst>
      <p:ext uri="{BB962C8B-B14F-4D97-AF65-F5344CB8AC3E}">
        <p14:creationId xmlns:p14="http://schemas.microsoft.com/office/powerpoint/2010/main" val="3543774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557833-A3B3-480F-9E6D-8646BA9C81F3}" type="slidenum">
              <a:rPr lang="en-GB" smtClean="0"/>
              <a:t>1</a:t>
            </a:fld>
            <a:endParaRPr lang="en-GB"/>
          </a:p>
        </p:txBody>
      </p:sp>
    </p:spTree>
    <p:extLst>
      <p:ext uri="{BB962C8B-B14F-4D97-AF65-F5344CB8AC3E}">
        <p14:creationId xmlns:p14="http://schemas.microsoft.com/office/powerpoint/2010/main" val="28528278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557833-A3B3-480F-9E6D-8646BA9C81F3}" type="slidenum">
              <a:rPr lang="en-GB" smtClean="0"/>
              <a:t>2</a:t>
            </a:fld>
            <a:endParaRPr lang="en-GB"/>
          </a:p>
        </p:txBody>
      </p:sp>
    </p:spTree>
    <p:extLst>
      <p:ext uri="{BB962C8B-B14F-4D97-AF65-F5344CB8AC3E}">
        <p14:creationId xmlns:p14="http://schemas.microsoft.com/office/powerpoint/2010/main" val="6159189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557833-A3B3-480F-9E6D-8646BA9C81F3}" type="slidenum">
              <a:rPr lang="en-GB" smtClean="0"/>
              <a:t>3</a:t>
            </a:fld>
            <a:endParaRPr lang="en-GB"/>
          </a:p>
        </p:txBody>
      </p:sp>
    </p:spTree>
    <p:extLst>
      <p:ext uri="{BB962C8B-B14F-4D97-AF65-F5344CB8AC3E}">
        <p14:creationId xmlns:p14="http://schemas.microsoft.com/office/powerpoint/2010/main" val="3209260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557833-A3B3-480F-9E6D-8646BA9C81F3}" type="slidenum">
              <a:rPr lang="en-GB" smtClean="0"/>
              <a:t>4</a:t>
            </a:fld>
            <a:endParaRPr lang="en-GB"/>
          </a:p>
        </p:txBody>
      </p:sp>
    </p:spTree>
    <p:extLst>
      <p:ext uri="{BB962C8B-B14F-4D97-AF65-F5344CB8AC3E}">
        <p14:creationId xmlns:p14="http://schemas.microsoft.com/office/powerpoint/2010/main" val="7953881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557833-A3B3-480F-9E6D-8646BA9C81F3}" type="slidenum">
              <a:rPr lang="en-GB" smtClean="0"/>
              <a:t>6</a:t>
            </a:fld>
            <a:endParaRPr lang="en-GB"/>
          </a:p>
        </p:txBody>
      </p:sp>
    </p:spTree>
    <p:extLst>
      <p:ext uri="{BB962C8B-B14F-4D97-AF65-F5344CB8AC3E}">
        <p14:creationId xmlns:p14="http://schemas.microsoft.com/office/powerpoint/2010/main" val="23682273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65557833-A3B3-480F-9E6D-8646BA9C81F3}" type="slidenum">
              <a:rPr lang="en-GB" smtClean="0"/>
              <a:t>7</a:t>
            </a:fld>
            <a:endParaRPr lang="en-GB"/>
          </a:p>
        </p:txBody>
      </p:sp>
    </p:spTree>
    <p:extLst>
      <p:ext uri="{BB962C8B-B14F-4D97-AF65-F5344CB8AC3E}">
        <p14:creationId xmlns:p14="http://schemas.microsoft.com/office/powerpoint/2010/main" val="2324211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29ACA-B0E0-08E0-CFEB-7D7BBA0F99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ED929DB-60D9-2585-9DC7-58946354B8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F64E552-C874-8298-D542-433836E2C9D0}"/>
              </a:ext>
            </a:extLst>
          </p:cNvPr>
          <p:cNvSpPr>
            <a:spLocks noGrp="1"/>
          </p:cNvSpPr>
          <p:nvPr>
            <p:ph type="dt" sz="half" idx="10"/>
          </p:nvPr>
        </p:nvSpPr>
        <p:spPr/>
        <p:txBody>
          <a:bodyPr/>
          <a:lstStyle/>
          <a:p>
            <a:fld id="{87D6B124-4A1F-43F9-B0B3-E137D3BE3349}" type="datetimeFigureOut">
              <a:rPr lang="en-GB" smtClean="0"/>
              <a:t>13/11/2025</a:t>
            </a:fld>
            <a:endParaRPr lang="en-GB"/>
          </a:p>
        </p:txBody>
      </p:sp>
      <p:sp>
        <p:nvSpPr>
          <p:cNvPr id="5" name="Footer Placeholder 4">
            <a:extLst>
              <a:ext uri="{FF2B5EF4-FFF2-40B4-BE49-F238E27FC236}">
                <a16:creationId xmlns:a16="http://schemas.microsoft.com/office/drawing/2014/main" id="{702421B0-193E-5869-6145-9A569C59C1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F52B936-AC86-FAB7-570D-9639B18C5814}"/>
              </a:ext>
            </a:extLst>
          </p:cNvPr>
          <p:cNvSpPr>
            <a:spLocks noGrp="1"/>
          </p:cNvSpPr>
          <p:nvPr>
            <p:ph type="sldNum" sz="quarter" idx="12"/>
          </p:nvPr>
        </p:nvSpPr>
        <p:spPr/>
        <p:txBody>
          <a:bodyPr/>
          <a:lstStyle/>
          <a:p>
            <a:fld id="{ACA9A5E8-FE87-45CD-969F-BD9DEFBBB488}" type="slidenum">
              <a:rPr lang="en-GB" smtClean="0"/>
              <a:t>‹#›</a:t>
            </a:fld>
            <a:endParaRPr lang="en-GB"/>
          </a:p>
        </p:txBody>
      </p:sp>
    </p:spTree>
    <p:extLst>
      <p:ext uri="{BB962C8B-B14F-4D97-AF65-F5344CB8AC3E}">
        <p14:creationId xmlns:p14="http://schemas.microsoft.com/office/powerpoint/2010/main" val="2610002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4C92B-F126-EC57-F6D1-2098838E001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ED3EA1E-0052-2167-4D38-5F4CB92C7EE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2634298-8EBF-3216-2F60-BB620171D496}"/>
              </a:ext>
            </a:extLst>
          </p:cNvPr>
          <p:cNvSpPr>
            <a:spLocks noGrp="1"/>
          </p:cNvSpPr>
          <p:nvPr>
            <p:ph type="dt" sz="half" idx="10"/>
          </p:nvPr>
        </p:nvSpPr>
        <p:spPr/>
        <p:txBody>
          <a:bodyPr/>
          <a:lstStyle/>
          <a:p>
            <a:fld id="{87D6B124-4A1F-43F9-B0B3-E137D3BE3349}" type="datetimeFigureOut">
              <a:rPr lang="en-GB" smtClean="0"/>
              <a:t>13/11/2025</a:t>
            </a:fld>
            <a:endParaRPr lang="en-GB"/>
          </a:p>
        </p:txBody>
      </p:sp>
      <p:sp>
        <p:nvSpPr>
          <p:cNvPr id="5" name="Footer Placeholder 4">
            <a:extLst>
              <a:ext uri="{FF2B5EF4-FFF2-40B4-BE49-F238E27FC236}">
                <a16:creationId xmlns:a16="http://schemas.microsoft.com/office/drawing/2014/main" id="{5D00EE74-F161-D3D2-32A0-EFAFFE8CC34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285D341-0308-53A4-9A63-1D66ECF3DDE8}"/>
              </a:ext>
            </a:extLst>
          </p:cNvPr>
          <p:cNvSpPr>
            <a:spLocks noGrp="1"/>
          </p:cNvSpPr>
          <p:nvPr>
            <p:ph type="sldNum" sz="quarter" idx="12"/>
          </p:nvPr>
        </p:nvSpPr>
        <p:spPr/>
        <p:txBody>
          <a:bodyPr/>
          <a:lstStyle/>
          <a:p>
            <a:fld id="{ACA9A5E8-FE87-45CD-969F-BD9DEFBBB488}" type="slidenum">
              <a:rPr lang="en-GB" smtClean="0"/>
              <a:t>‹#›</a:t>
            </a:fld>
            <a:endParaRPr lang="en-GB"/>
          </a:p>
        </p:txBody>
      </p:sp>
    </p:spTree>
    <p:extLst>
      <p:ext uri="{BB962C8B-B14F-4D97-AF65-F5344CB8AC3E}">
        <p14:creationId xmlns:p14="http://schemas.microsoft.com/office/powerpoint/2010/main" val="2999686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E1080A-635C-B31F-5E29-4C3BA81148D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57EFC98-AA68-9DE9-F8F7-9D4CB4934F8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1785920-09F0-757A-C5FF-14D326DA61E3}"/>
              </a:ext>
            </a:extLst>
          </p:cNvPr>
          <p:cNvSpPr>
            <a:spLocks noGrp="1"/>
          </p:cNvSpPr>
          <p:nvPr>
            <p:ph type="dt" sz="half" idx="10"/>
          </p:nvPr>
        </p:nvSpPr>
        <p:spPr/>
        <p:txBody>
          <a:bodyPr/>
          <a:lstStyle/>
          <a:p>
            <a:fld id="{87D6B124-4A1F-43F9-B0B3-E137D3BE3349}" type="datetimeFigureOut">
              <a:rPr lang="en-GB" smtClean="0"/>
              <a:t>13/11/2025</a:t>
            </a:fld>
            <a:endParaRPr lang="en-GB"/>
          </a:p>
        </p:txBody>
      </p:sp>
      <p:sp>
        <p:nvSpPr>
          <p:cNvPr id="5" name="Footer Placeholder 4">
            <a:extLst>
              <a:ext uri="{FF2B5EF4-FFF2-40B4-BE49-F238E27FC236}">
                <a16:creationId xmlns:a16="http://schemas.microsoft.com/office/drawing/2014/main" id="{F70023F2-3487-1353-2C7C-249E836BAE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EC86ABE-4AAA-8CD2-F6E0-0A63CE9CC125}"/>
              </a:ext>
            </a:extLst>
          </p:cNvPr>
          <p:cNvSpPr>
            <a:spLocks noGrp="1"/>
          </p:cNvSpPr>
          <p:nvPr>
            <p:ph type="sldNum" sz="quarter" idx="12"/>
          </p:nvPr>
        </p:nvSpPr>
        <p:spPr/>
        <p:txBody>
          <a:bodyPr/>
          <a:lstStyle/>
          <a:p>
            <a:fld id="{ACA9A5E8-FE87-45CD-969F-BD9DEFBBB488}" type="slidenum">
              <a:rPr lang="en-GB" smtClean="0"/>
              <a:t>‹#›</a:t>
            </a:fld>
            <a:endParaRPr lang="en-GB"/>
          </a:p>
        </p:txBody>
      </p:sp>
    </p:spTree>
    <p:extLst>
      <p:ext uri="{BB962C8B-B14F-4D97-AF65-F5344CB8AC3E}">
        <p14:creationId xmlns:p14="http://schemas.microsoft.com/office/powerpoint/2010/main" val="1277341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E2245-5336-E54F-B685-B7CF5B03B84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EB54439-DE1A-12FF-FAFB-D02C112E3F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6AC99A-F149-19BB-AA5D-53B14A817DD3}"/>
              </a:ext>
            </a:extLst>
          </p:cNvPr>
          <p:cNvSpPr>
            <a:spLocks noGrp="1"/>
          </p:cNvSpPr>
          <p:nvPr>
            <p:ph type="dt" sz="half" idx="10"/>
          </p:nvPr>
        </p:nvSpPr>
        <p:spPr/>
        <p:txBody>
          <a:bodyPr/>
          <a:lstStyle/>
          <a:p>
            <a:fld id="{87D6B124-4A1F-43F9-B0B3-E137D3BE3349}" type="datetimeFigureOut">
              <a:rPr lang="en-GB" smtClean="0"/>
              <a:t>13/11/2025</a:t>
            </a:fld>
            <a:endParaRPr lang="en-GB"/>
          </a:p>
        </p:txBody>
      </p:sp>
      <p:sp>
        <p:nvSpPr>
          <p:cNvPr id="5" name="Footer Placeholder 4">
            <a:extLst>
              <a:ext uri="{FF2B5EF4-FFF2-40B4-BE49-F238E27FC236}">
                <a16:creationId xmlns:a16="http://schemas.microsoft.com/office/drawing/2014/main" id="{16733512-F14C-7753-E23F-ACCA7C411F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290C31-C1D2-FFBB-575F-23AB29479819}"/>
              </a:ext>
            </a:extLst>
          </p:cNvPr>
          <p:cNvSpPr>
            <a:spLocks noGrp="1"/>
          </p:cNvSpPr>
          <p:nvPr>
            <p:ph type="sldNum" sz="quarter" idx="12"/>
          </p:nvPr>
        </p:nvSpPr>
        <p:spPr/>
        <p:txBody>
          <a:bodyPr/>
          <a:lstStyle/>
          <a:p>
            <a:fld id="{ACA9A5E8-FE87-45CD-969F-BD9DEFBBB488}" type="slidenum">
              <a:rPr lang="en-GB" smtClean="0"/>
              <a:t>‹#›</a:t>
            </a:fld>
            <a:endParaRPr lang="en-GB"/>
          </a:p>
        </p:txBody>
      </p:sp>
    </p:spTree>
    <p:extLst>
      <p:ext uri="{BB962C8B-B14F-4D97-AF65-F5344CB8AC3E}">
        <p14:creationId xmlns:p14="http://schemas.microsoft.com/office/powerpoint/2010/main" val="1044174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28025-CEC1-97AB-C56C-96322323D9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1683792-77E6-599C-A887-41FE3D95F47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34147E0-7675-236F-03B8-4DF7D26E1504}"/>
              </a:ext>
            </a:extLst>
          </p:cNvPr>
          <p:cNvSpPr>
            <a:spLocks noGrp="1"/>
          </p:cNvSpPr>
          <p:nvPr>
            <p:ph type="dt" sz="half" idx="10"/>
          </p:nvPr>
        </p:nvSpPr>
        <p:spPr/>
        <p:txBody>
          <a:bodyPr/>
          <a:lstStyle/>
          <a:p>
            <a:fld id="{87D6B124-4A1F-43F9-B0B3-E137D3BE3349}" type="datetimeFigureOut">
              <a:rPr lang="en-GB" smtClean="0"/>
              <a:t>13/11/2025</a:t>
            </a:fld>
            <a:endParaRPr lang="en-GB"/>
          </a:p>
        </p:txBody>
      </p:sp>
      <p:sp>
        <p:nvSpPr>
          <p:cNvPr id="5" name="Footer Placeholder 4">
            <a:extLst>
              <a:ext uri="{FF2B5EF4-FFF2-40B4-BE49-F238E27FC236}">
                <a16:creationId xmlns:a16="http://schemas.microsoft.com/office/drawing/2014/main" id="{999EEE1B-E7D4-AF06-C86C-7AF5943A20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3055982-CEC7-B8BD-9187-CAE6E0AEE5D3}"/>
              </a:ext>
            </a:extLst>
          </p:cNvPr>
          <p:cNvSpPr>
            <a:spLocks noGrp="1"/>
          </p:cNvSpPr>
          <p:nvPr>
            <p:ph type="sldNum" sz="quarter" idx="12"/>
          </p:nvPr>
        </p:nvSpPr>
        <p:spPr/>
        <p:txBody>
          <a:bodyPr/>
          <a:lstStyle/>
          <a:p>
            <a:fld id="{ACA9A5E8-FE87-45CD-969F-BD9DEFBBB488}" type="slidenum">
              <a:rPr lang="en-GB" smtClean="0"/>
              <a:t>‹#›</a:t>
            </a:fld>
            <a:endParaRPr lang="en-GB"/>
          </a:p>
        </p:txBody>
      </p:sp>
    </p:spTree>
    <p:extLst>
      <p:ext uri="{BB962C8B-B14F-4D97-AF65-F5344CB8AC3E}">
        <p14:creationId xmlns:p14="http://schemas.microsoft.com/office/powerpoint/2010/main" val="2569300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0FD5D-E097-1B44-995D-CFA173FEA8F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0DC82AA-2185-A237-6548-CE13B0589B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7F9042D-561C-36ED-C378-A2C6344EE99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5057967-4330-94DF-54CA-86AA61653544}"/>
              </a:ext>
            </a:extLst>
          </p:cNvPr>
          <p:cNvSpPr>
            <a:spLocks noGrp="1"/>
          </p:cNvSpPr>
          <p:nvPr>
            <p:ph type="dt" sz="half" idx="10"/>
          </p:nvPr>
        </p:nvSpPr>
        <p:spPr/>
        <p:txBody>
          <a:bodyPr/>
          <a:lstStyle/>
          <a:p>
            <a:fld id="{87D6B124-4A1F-43F9-B0B3-E137D3BE3349}" type="datetimeFigureOut">
              <a:rPr lang="en-GB" smtClean="0"/>
              <a:t>13/11/2025</a:t>
            </a:fld>
            <a:endParaRPr lang="en-GB"/>
          </a:p>
        </p:txBody>
      </p:sp>
      <p:sp>
        <p:nvSpPr>
          <p:cNvPr id="6" name="Footer Placeholder 5">
            <a:extLst>
              <a:ext uri="{FF2B5EF4-FFF2-40B4-BE49-F238E27FC236}">
                <a16:creationId xmlns:a16="http://schemas.microsoft.com/office/drawing/2014/main" id="{2D0E9360-B3B0-23A8-6B9A-5B4A5B61A8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816D402-4E0A-C448-EDBF-06A2BBD06996}"/>
              </a:ext>
            </a:extLst>
          </p:cNvPr>
          <p:cNvSpPr>
            <a:spLocks noGrp="1"/>
          </p:cNvSpPr>
          <p:nvPr>
            <p:ph type="sldNum" sz="quarter" idx="12"/>
          </p:nvPr>
        </p:nvSpPr>
        <p:spPr/>
        <p:txBody>
          <a:bodyPr/>
          <a:lstStyle/>
          <a:p>
            <a:fld id="{ACA9A5E8-FE87-45CD-969F-BD9DEFBBB488}" type="slidenum">
              <a:rPr lang="en-GB" smtClean="0"/>
              <a:t>‹#›</a:t>
            </a:fld>
            <a:endParaRPr lang="en-GB"/>
          </a:p>
        </p:txBody>
      </p:sp>
    </p:spTree>
    <p:extLst>
      <p:ext uri="{BB962C8B-B14F-4D97-AF65-F5344CB8AC3E}">
        <p14:creationId xmlns:p14="http://schemas.microsoft.com/office/powerpoint/2010/main" val="2896897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366D9-2AC1-7119-45B9-91125B7C639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687AED9-C4C2-A0DA-AE63-1DD1FFA53F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267E99-64E8-7406-9E4B-299F72993BC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238E25C-0D39-54A4-B70B-91A60F8317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6D85054-9AF1-897B-9366-B63D616491D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A9CE818-9E8C-A79C-7A76-CA44104DD63E}"/>
              </a:ext>
            </a:extLst>
          </p:cNvPr>
          <p:cNvSpPr>
            <a:spLocks noGrp="1"/>
          </p:cNvSpPr>
          <p:nvPr>
            <p:ph type="dt" sz="half" idx="10"/>
          </p:nvPr>
        </p:nvSpPr>
        <p:spPr/>
        <p:txBody>
          <a:bodyPr/>
          <a:lstStyle/>
          <a:p>
            <a:fld id="{87D6B124-4A1F-43F9-B0B3-E137D3BE3349}" type="datetimeFigureOut">
              <a:rPr lang="en-GB" smtClean="0"/>
              <a:t>13/11/2025</a:t>
            </a:fld>
            <a:endParaRPr lang="en-GB"/>
          </a:p>
        </p:txBody>
      </p:sp>
      <p:sp>
        <p:nvSpPr>
          <p:cNvPr id="8" name="Footer Placeholder 7">
            <a:extLst>
              <a:ext uri="{FF2B5EF4-FFF2-40B4-BE49-F238E27FC236}">
                <a16:creationId xmlns:a16="http://schemas.microsoft.com/office/drawing/2014/main" id="{F5A6CDD5-7D92-3050-EA2F-8C37DF12914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C6C3562-EE99-9957-0DE3-20347D07EE73}"/>
              </a:ext>
            </a:extLst>
          </p:cNvPr>
          <p:cNvSpPr>
            <a:spLocks noGrp="1"/>
          </p:cNvSpPr>
          <p:nvPr>
            <p:ph type="sldNum" sz="quarter" idx="12"/>
          </p:nvPr>
        </p:nvSpPr>
        <p:spPr/>
        <p:txBody>
          <a:bodyPr/>
          <a:lstStyle/>
          <a:p>
            <a:fld id="{ACA9A5E8-FE87-45CD-969F-BD9DEFBBB488}" type="slidenum">
              <a:rPr lang="en-GB" smtClean="0"/>
              <a:t>‹#›</a:t>
            </a:fld>
            <a:endParaRPr lang="en-GB"/>
          </a:p>
        </p:txBody>
      </p:sp>
    </p:spTree>
    <p:extLst>
      <p:ext uri="{BB962C8B-B14F-4D97-AF65-F5344CB8AC3E}">
        <p14:creationId xmlns:p14="http://schemas.microsoft.com/office/powerpoint/2010/main" val="4111749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68394-F221-711A-0E93-30BD82A89A6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E68BB69-BACD-57D1-64FB-6EE13EF3F9F2}"/>
              </a:ext>
            </a:extLst>
          </p:cNvPr>
          <p:cNvSpPr>
            <a:spLocks noGrp="1"/>
          </p:cNvSpPr>
          <p:nvPr>
            <p:ph type="dt" sz="half" idx="10"/>
          </p:nvPr>
        </p:nvSpPr>
        <p:spPr/>
        <p:txBody>
          <a:bodyPr/>
          <a:lstStyle/>
          <a:p>
            <a:fld id="{87D6B124-4A1F-43F9-B0B3-E137D3BE3349}" type="datetimeFigureOut">
              <a:rPr lang="en-GB" smtClean="0"/>
              <a:t>13/11/2025</a:t>
            </a:fld>
            <a:endParaRPr lang="en-GB"/>
          </a:p>
        </p:txBody>
      </p:sp>
      <p:sp>
        <p:nvSpPr>
          <p:cNvPr id="4" name="Footer Placeholder 3">
            <a:extLst>
              <a:ext uri="{FF2B5EF4-FFF2-40B4-BE49-F238E27FC236}">
                <a16:creationId xmlns:a16="http://schemas.microsoft.com/office/drawing/2014/main" id="{F25D194C-7D40-7583-1619-7AB51A43B67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AE8CC81-C94C-AADB-C788-39302D73CA2C}"/>
              </a:ext>
            </a:extLst>
          </p:cNvPr>
          <p:cNvSpPr>
            <a:spLocks noGrp="1"/>
          </p:cNvSpPr>
          <p:nvPr>
            <p:ph type="sldNum" sz="quarter" idx="12"/>
          </p:nvPr>
        </p:nvSpPr>
        <p:spPr/>
        <p:txBody>
          <a:bodyPr/>
          <a:lstStyle/>
          <a:p>
            <a:fld id="{ACA9A5E8-FE87-45CD-969F-BD9DEFBBB488}" type="slidenum">
              <a:rPr lang="en-GB" smtClean="0"/>
              <a:t>‹#›</a:t>
            </a:fld>
            <a:endParaRPr lang="en-GB"/>
          </a:p>
        </p:txBody>
      </p:sp>
    </p:spTree>
    <p:extLst>
      <p:ext uri="{BB962C8B-B14F-4D97-AF65-F5344CB8AC3E}">
        <p14:creationId xmlns:p14="http://schemas.microsoft.com/office/powerpoint/2010/main" val="236127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77CD9E-5C01-7A56-1438-0B433D085902}"/>
              </a:ext>
            </a:extLst>
          </p:cNvPr>
          <p:cNvSpPr>
            <a:spLocks noGrp="1"/>
          </p:cNvSpPr>
          <p:nvPr>
            <p:ph type="dt" sz="half" idx="10"/>
          </p:nvPr>
        </p:nvSpPr>
        <p:spPr/>
        <p:txBody>
          <a:bodyPr/>
          <a:lstStyle/>
          <a:p>
            <a:fld id="{87D6B124-4A1F-43F9-B0B3-E137D3BE3349}" type="datetimeFigureOut">
              <a:rPr lang="en-GB" smtClean="0"/>
              <a:t>13/11/2025</a:t>
            </a:fld>
            <a:endParaRPr lang="en-GB"/>
          </a:p>
        </p:txBody>
      </p:sp>
      <p:sp>
        <p:nvSpPr>
          <p:cNvPr id="3" name="Footer Placeholder 2">
            <a:extLst>
              <a:ext uri="{FF2B5EF4-FFF2-40B4-BE49-F238E27FC236}">
                <a16:creationId xmlns:a16="http://schemas.microsoft.com/office/drawing/2014/main" id="{0D64D310-F720-1B59-86C2-CA661FAB11A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B6CD446-2620-B0B2-5B0F-5320768FB7E0}"/>
              </a:ext>
            </a:extLst>
          </p:cNvPr>
          <p:cNvSpPr>
            <a:spLocks noGrp="1"/>
          </p:cNvSpPr>
          <p:nvPr>
            <p:ph type="sldNum" sz="quarter" idx="12"/>
          </p:nvPr>
        </p:nvSpPr>
        <p:spPr/>
        <p:txBody>
          <a:bodyPr/>
          <a:lstStyle/>
          <a:p>
            <a:fld id="{ACA9A5E8-FE87-45CD-969F-BD9DEFBBB488}" type="slidenum">
              <a:rPr lang="en-GB" smtClean="0"/>
              <a:t>‹#›</a:t>
            </a:fld>
            <a:endParaRPr lang="en-GB"/>
          </a:p>
        </p:txBody>
      </p:sp>
    </p:spTree>
    <p:extLst>
      <p:ext uri="{BB962C8B-B14F-4D97-AF65-F5344CB8AC3E}">
        <p14:creationId xmlns:p14="http://schemas.microsoft.com/office/powerpoint/2010/main" val="3471276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D77FF-86AA-BAD0-29ED-D87F6EDAA2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A5A9CED-7551-0614-F641-DEDD4BC54A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C287BC-6D62-44F4-408E-E4562D2576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3FD83A-9169-F54F-5D5F-C5300A17D764}"/>
              </a:ext>
            </a:extLst>
          </p:cNvPr>
          <p:cNvSpPr>
            <a:spLocks noGrp="1"/>
          </p:cNvSpPr>
          <p:nvPr>
            <p:ph type="dt" sz="half" idx="10"/>
          </p:nvPr>
        </p:nvSpPr>
        <p:spPr/>
        <p:txBody>
          <a:bodyPr/>
          <a:lstStyle/>
          <a:p>
            <a:fld id="{87D6B124-4A1F-43F9-B0B3-E137D3BE3349}" type="datetimeFigureOut">
              <a:rPr lang="en-GB" smtClean="0"/>
              <a:t>13/11/2025</a:t>
            </a:fld>
            <a:endParaRPr lang="en-GB"/>
          </a:p>
        </p:txBody>
      </p:sp>
      <p:sp>
        <p:nvSpPr>
          <p:cNvPr id="6" name="Footer Placeholder 5">
            <a:extLst>
              <a:ext uri="{FF2B5EF4-FFF2-40B4-BE49-F238E27FC236}">
                <a16:creationId xmlns:a16="http://schemas.microsoft.com/office/drawing/2014/main" id="{1E2367F9-4DC2-9463-DD77-D7466AD9BD1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AE2C1D7-80BC-01D1-2D37-2CE544187F14}"/>
              </a:ext>
            </a:extLst>
          </p:cNvPr>
          <p:cNvSpPr>
            <a:spLocks noGrp="1"/>
          </p:cNvSpPr>
          <p:nvPr>
            <p:ph type="sldNum" sz="quarter" idx="12"/>
          </p:nvPr>
        </p:nvSpPr>
        <p:spPr/>
        <p:txBody>
          <a:bodyPr/>
          <a:lstStyle/>
          <a:p>
            <a:fld id="{ACA9A5E8-FE87-45CD-969F-BD9DEFBBB488}" type="slidenum">
              <a:rPr lang="en-GB" smtClean="0"/>
              <a:t>‹#›</a:t>
            </a:fld>
            <a:endParaRPr lang="en-GB"/>
          </a:p>
        </p:txBody>
      </p:sp>
    </p:spTree>
    <p:extLst>
      <p:ext uri="{BB962C8B-B14F-4D97-AF65-F5344CB8AC3E}">
        <p14:creationId xmlns:p14="http://schemas.microsoft.com/office/powerpoint/2010/main" val="3020868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9E0FC-9044-C2BC-A773-027FF93ADD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932BBA6-04C2-88CB-C71A-2195608308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0B82B19-9DF3-4E55-95DC-6E98220F1D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5357D8-B38B-85E5-23A0-D0F3FC453438}"/>
              </a:ext>
            </a:extLst>
          </p:cNvPr>
          <p:cNvSpPr>
            <a:spLocks noGrp="1"/>
          </p:cNvSpPr>
          <p:nvPr>
            <p:ph type="dt" sz="half" idx="10"/>
          </p:nvPr>
        </p:nvSpPr>
        <p:spPr/>
        <p:txBody>
          <a:bodyPr/>
          <a:lstStyle/>
          <a:p>
            <a:fld id="{87D6B124-4A1F-43F9-B0B3-E137D3BE3349}" type="datetimeFigureOut">
              <a:rPr lang="en-GB" smtClean="0"/>
              <a:t>13/11/2025</a:t>
            </a:fld>
            <a:endParaRPr lang="en-GB"/>
          </a:p>
        </p:txBody>
      </p:sp>
      <p:sp>
        <p:nvSpPr>
          <p:cNvPr id="6" name="Footer Placeholder 5">
            <a:extLst>
              <a:ext uri="{FF2B5EF4-FFF2-40B4-BE49-F238E27FC236}">
                <a16:creationId xmlns:a16="http://schemas.microsoft.com/office/drawing/2014/main" id="{D9B713F6-3FE3-A8CD-4777-95EB84FCA88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9211C4-7CBE-1264-6F25-9748806A247C}"/>
              </a:ext>
            </a:extLst>
          </p:cNvPr>
          <p:cNvSpPr>
            <a:spLocks noGrp="1"/>
          </p:cNvSpPr>
          <p:nvPr>
            <p:ph type="sldNum" sz="quarter" idx="12"/>
          </p:nvPr>
        </p:nvSpPr>
        <p:spPr/>
        <p:txBody>
          <a:bodyPr/>
          <a:lstStyle/>
          <a:p>
            <a:fld id="{ACA9A5E8-FE87-45CD-969F-BD9DEFBBB488}" type="slidenum">
              <a:rPr lang="en-GB" smtClean="0"/>
              <a:t>‹#›</a:t>
            </a:fld>
            <a:endParaRPr lang="en-GB"/>
          </a:p>
        </p:txBody>
      </p:sp>
    </p:spTree>
    <p:extLst>
      <p:ext uri="{BB962C8B-B14F-4D97-AF65-F5344CB8AC3E}">
        <p14:creationId xmlns:p14="http://schemas.microsoft.com/office/powerpoint/2010/main" val="668548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504E6C-4385-14EF-FB76-BE13F8066E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E5CE2D-3D33-3E52-4FAD-69E87DEE68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A19FFC-B5A6-84AA-9B5A-CFBA96E873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7D6B124-4A1F-43F9-B0B3-E137D3BE3349}" type="datetimeFigureOut">
              <a:rPr lang="en-GB" smtClean="0"/>
              <a:t>13/11/2025</a:t>
            </a:fld>
            <a:endParaRPr lang="en-GB"/>
          </a:p>
        </p:txBody>
      </p:sp>
      <p:sp>
        <p:nvSpPr>
          <p:cNvPr id="5" name="Footer Placeholder 4">
            <a:extLst>
              <a:ext uri="{FF2B5EF4-FFF2-40B4-BE49-F238E27FC236}">
                <a16:creationId xmlns:a16="http://schemas.microsoft.com/office/drawing/2014/main" id="{A0495197-AD0F-10FC-439C-4ABCD9E1EF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8127DEC-624D-E3EF-B7D0-6EDA87BA69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CA9A5E8-FE87-45CD-969F-BD9DEFBBB488}" type="slidenum">
              <a:rPr lang="en-GB" smtClean="0"/>
              <a:t>‹#›</a:t>
            </a:fld>
            <a:endParaRPr lang="en-GB"/>
          </a:p>
        </p:txBody>
      </p:sp>
    </p:spTree>
    <p:extLst>
      <p:ext uri="{BB962C8B-B14F-4D97-AF65-F5344CB8AC3E}">
        <p14:creationId xmlns:p14="http://schemas.microsoft.com/office/powerpoint/2010/main" val="3307167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bbc.co.uk/bitesize/guides/z432pv4/revision/2"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tmp"/><Relationship Id="rId5" Type="http://schemas.openxmlformats.org/officeDocument/2006/relationships/hyperlink" Target="https://www.internetgeography.net/topics/what-are-the-effects-of-climate-change/" TargetMode="External"/><Relationship Id="rId4" Type="http://schemas.openxmlformats.org/officeDocument/2006/relationships/hyperlink" Target="https://www.bbc.co.uk/bitesize/guides/z432pv4/revision/5"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5EC3F-0859-0AA3-09C3-AF90A056DFD8}"/>
              </a:ext>
            </a:extLst>
          </p:cNvPr>
          <p:cNvSpPr>
            <a:spLocks noGrp="1"/>
          </p:cNvSpPr>
          <p:nvPr>
            <p:ph type="ctrTitle"/>
          </p:nvPr>
        </p:nvSpPr>
        <p:spPr/>
        <p:txBody>
          <a:bodyPr/>
          <a:lstStyle/>
          <a:p>
            <a:r>
              <a:rPr lang="en-GB" dirty="0">
                <a:latin typeface="Amasis MT Pro Black" panose="02040A04050005020304" pitchFamily="18" charset="0"/>
              </a:rPr>
              <a:t>Flip Learning Method </a:t>
            </a:r>
          </a:p>
        </p:txBody>
      </p:sp>
      <p:sp>
        <p:nvSpPr>
          <p:cNvPr id="3" name="Subtitle 2">
            <a:extLst>
              <a:ext uri="{FF2B5EF4-FFF2-40B4-BE49-F238E27FC236}">
                <a16:creationId xmlns:a16="http://schemas.microsoft.com/office/drawing/2014/main" id="{8E233243-0577-B87F-DCC4-1CB6A7BC271F}"/>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3640781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0C0A8-FA30-CEF2-6871-EA804A5A50F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13AACD89-21CA-35C3-4B5E-CCD7D05EACE9}"/>
              </a:ext>
            </a:extLst>
          </p:cNvPr>
          <p:cNvSpPr>
            <a:spLocks noGrp="1"/>
          </p:cNvSpPr>
          <p:nvPr>
            <p:ph idx="1"/>
          </p:nvPr>
        </p:nvSpPr>
        <p:spPr>
          <a:solidFill>
            <a:srgbClr val="FFFFCC"/>
          </a:solidFill>
        </p:spPr>
        <p:txBody>
          <a:bodyPr/>
          <a:lstStyle/>
          <a:p>
            <a:pPr marL="0" indent="0">
              <a:buNone/>
            </a:pPr>
            <a:r>
              <a:rPr lang="en-GB" dirty="0"/>
              <a:t>3. </a:t>
            </a:r>
          </a:p>
          <a:p>
            <a:pPr marL="0" indent="0">
              <a:buNone/>
            </a:pPr>
            <a:endParaRPr lang="en-GB" dirty="0"/>
          </a:p>
          <a:p>
            <a:pPr marL="0" indent="0">
              <a:buNone/>
            </a:pPr>
            <a:r>
              <a:rPr lang="en-GB" dirty="0"/>
              <a:t>Name two social effects of climate change.</a:t>
            </a:r>
          </a:p>
        </p:txBody>
      </p:sp>
    </p:spTree>
    <p:extLst>
      <p:ext uri="{BB962C8B-B14F-4D97-AF65-F5344CB8AC3E}">
        <p14:creationId xmlns:p14="http://schemas.microsoft.com/office/powerpoint/2010/main" val="4085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025BE-4F8A-1F07-91A8-49ED643B0189}"/>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EEF9AD5A-A685-0061-81BF-C05E847D750C}"/>
              </a:ext>
            </a:extLst>
          </p:cNvPr>
          <p:cNvSpPr>
            <a:spLocks noGrp="1"/>
          </p:cNvSpPr>
          <p:nvPr>
            <p:ph idx="1"/>
          </p:nvPr>
        </p:nvSpPr>
        <p:spPr>
          <a:solidFill>
            <a:srgbClr val="FFFFCC"/>
          </a:solidFill>
        </p:spPr>
        <p:txBody>
          <a:bodyPr/>
          <a:lstStyle/>
          <a:p>
            <a:pPr marL="0" indent="0">
              <a:buNone/>
            </a:pPr>
            <a:r>
              <a:rPr lang="en-GB" dirty="0"/>
              <a:t>4. </a:t>
            </a:r>
          </a:p>
          <a:p>
            <a:pPr marL="0" indent="0">
              <a:buNone/>
            </a:pPr>
            <a:endParaRPr lang="en-GB" dirty="0"/>
          </a:p>
          <a:p>
            <a:pPr marL="0" indent="0">
              <a:buNone/>
            </a:pPr>
            <a:r>
              <a:rPr lang="en-GB" dirty="0"/>
              <a:t>Match the effect to the category:</a:t>
            </a:r>
          </a:p>
          <a:p>
            <a:pPr lvl="1"/>
            <a:r>
              <a:rPr lang="en-GB" dirty="0"/>
              <a:t>Loss of biodiversity</a:t>
            </a:r>
          </a:p>
          <a:p>
            <a:pPr lvl="1"/>
            <a:r>
              <a:rPr lang="en-GB" dirty="0"/>
              <a:t>Increased insurance costs</a:t>
            </a:r>
          </a:p>
          <a:p>
            <a:pPr lvl="1"/>
            <a:r>
              <a:rPr lang="en-GB" dirty="0"/>
              <a:t>Coastal erosion</a:t>
            </a:r>
          </a:p>
          <a:p>
            <a:pPr marL="0" indent="0">
              <a:buNone/>
            </a:pPr>
            <a:r>
              <a:rPr lang="en-GB" dirty="0"/>
              <a:t>Categories: Social / Economic / Environmental</a:t>
            </a:r>
          </a:p>
        </p:txBody>
      </p:sp>
    </p:spTree>
    <p:extLst>
      <p:ext uri="{BB962C8B-B14F-4D97-AF65-F5344CB8AC3E}">
        <p14:creationId xmlns:p14="http://schemas.microsoft.com/office/powerpoint/2010/main" val="3801982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1D34B-4933-51FD-4341-BDCDEF44154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AC3BB895-3F94-D5C9-2878-5551EC71F9D4}"/>
              </a:ext>
            </a:extLst>
          </p:cNvPr>
          <p:cNvSpPr>
            <a:spLocks noGrp="1"/>
          </p:cNvSpPr>
          <p:nvPr>
            <p:ph idx="1"/>
          </p:nvPr>
        </p:nvSpPr>
        <p:spPr>
          <a:solidFill>
            <a:srgbClr val="FFFFCC"/>
          </a:solidFill>
        </p:spPr>
        <p:txBody>
          <a:bodyPr/>
          <a:lstStyle/>
          <a:p>
            <a:pPr marL="0" indent="0">
              <a:buNone/>
            </a:pPr>
            <a:r>
              <a:rPr lang="en-GB" dirty="0"/>
              <a:t>5. </a:t>
            </a:r>
          </a:p>
          <a:p>
            <a:pPr marL="0" indent="0">
              <a:buNone/>
            </a:pPr>
            <a:endParaRPr lang="en-GB" dirty="0"/>
          </a:p>
          <a:p>
            <a:pPr marL="0" indent="0">
              <a:buNone/>
            </a:pPr>
            <a:r>
              <a:rPr lang="en-GB" dirty="0"/>
              <a:t>True or False</a:t>
            </a:r>
          </a:p>
          <a:p>
            <a:pPr marL="0" indent="0">
              <a:buNone/>
            </a:pPr>
            <a:r>
              <a:rPr lang="en-GB" dirty="0"/>
              <a:t>Climate change only affects developing countries.</a:t>
            </a:r>
          </a:p>
        </p:txBody>
      </p:sp>
    </p:spTree>
    <p:extLst>
      <p:ext uri="{BB962C8B-B14F-4D97-AF65-F5344CB8AC3E}">
        <p14:creationId xmlns:p14="http://schemas.microsoft.com/office/powerpoint/2010/main" val="2609515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8F99C-9A43-8550-6D67-4279D84A819B}"/>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160BDD60-1065-A270-BD33-FAF191C1A3D9}"/>
              </a:ext>
            </a:extLst>
          </p:cNvPr>
          <p:cNvSpPr>
            <a:spLocks noGrp="1"/>
          </p:cNvSpPr>
          <p:nvPr>
            <p:ph idx="1"/>
          </p:nvPr>
        </p:nvSpPr>
        <p:spPr>
          <a:solidFill>
            <a:srgbClr val="FFFFCC"/>
          </a:solidFill>
        </p:spPr>
        <p:txBody>
          <a:bodyPr/>
          <a:lstStyle/>
          <a:p>
            <a:pPr marL="0" indent="0">
              <a:buNone/>
            </a:pPr>
            <a:r>
              <a:rPr lang="en-GB" dirty="0"/>
              <a:t>6. </a:t>
            </a:r>
          </a:p>
          <a:p>
            <a:pPr marL="0" indent="0">
              <a:buNone/>
            </a:pPr>
            <a:endParaRPr lang="en-GB" dirty="0"/>
          </a:p>
          <a:p>
            <a:pPr marL="0" indent="0">
              <a:buNone/>
            </a:pPr>
            <a:r>
              <a:rPr lang="en-GB" dirty="0"/>
              <a:t>Which greenhouse gas is most associated with climate change?</a:t>
            </a:r>
          </a:p>
          <a:p>
            <a:pPr marL="514350" indent="-514350">
              <a:buAutoNum type="alphaLcParenR"/>
            </a:pPr>
            <a:r>
              <a:rPr lang="en-GB" dirty="0"/>
              <a:t>Oxygen</a:t>
            </a:r>
          </a:p>
          <a:p>
            <a:pPr marL="514350" indent="-514350">
              <a:buAutoNum type="alphaLcParenR"/>
            </a:pPr>
            <a:r>
              <a:rPr lang="en-GB" dirty="0"/>
              <a:t>Carbon dioxide</a:t>
            </a:r>
          </a:p>
          <a:p>
            <a:pPr marL="514350" indent="-514350">
              <a:buAutoNum type="alphaLcParenR"/>
            </a:pPr>
            <a:r>
              <a:rPr lang="en-GB" dirty="0"/>
              <a:t>Nitrogen</a:t>
            </a:r>
          </a:p>
          <a:p>
            <a:pPr marL="514350" indent="-514350">
              <a:buAutoNum type="alphaLcParenR"/>
            </a:pPr>
            <a:r>
              <a:rPr lang="en-GB" dirty="0"/>
              <a:t>Helium</a:t>
            </a:r>
          </a:p>
        </p:txBody>
      </p:sp>
    </p:spTree>
    <p:extLst>
      <p:ext uri="{BB962C8B-B14F-4D97-AF65-F5344CB8AC3E}">
        <p14:creationId xmlns:p14="http://schemas.microsoft.com/office/powerpoint/2010/main" val="3487369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BE8C5-AE79-F65E-C430-E4C1BE79F03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0E67A354-6256-7749-F756-7A2ABD612C15}"/>
              </a:ext>
            </a:extLst>
          </p:cNvPr>
          <p:cNvSpPr>
            <a:spLocks noGrp="1"/>
          </p:cNvSpPr>
          <p:nvPr>
            <p:ph idx="1"/>
          </p:nvPr>
        </p:nvSpPr>
        <p:spPr>
          <a:solidFill>
            <a:srgbClr val="FFFFCC"/>
          </a:solidFill>
        </p:spPr>
        <p:txBody>
          <a:bodyPr/>
          <a:lstStyle/>
          <a:p>
            <a:pPr marL="0" indent="0">
              <a:buNone/>
            </a:pPr>
            <a:r>
              <a:rPr lang="en-GB" dirty="0"/>
              <a:t>7. </a:t>
            </a:r>
          </a:p>
          <a:p>
            <a:pPr marL="0" indent="0">
              <a:buNone/>
            </a:pPr>
            <a:endParaRPr lang="en-GB" dirty="0"/>
          </a:p>
          <a:p>
            <a:pPr marL="0" indent="0">
              <a:buNone/>
            </a:pPr>
            <a:r>
              <a:rPr lang="en-GB" dirty="0"/>
              <a:t>Explain why extreme weather events are becoming more frequent due to climate change.</a:t>
            </a:r>
          </a:p>
        </p:txBody>
      </p:sp>
    </p:spTree>
    <p:extLst>
      <p:ext uri="{BB962C8B-B14F-4D97-AF65-F5344CB8AC3E}">
        <p14:creationId xmlns:p14="http://schemas.microsoft.com/office/powerpoint/2010/main" val="23373244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E422A-47AC-658E-FDA7-07AA7EB0AFF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0E41D90A-ACAD-CC7A-2096-0D48D5EE9D78}"/>
              </a:ext>
            </a:extLst>
          </p:cNvPr>
          <p:cNvSpPr>
            <a:spLocks noGrp="1"/>
          </p:cNvSpPr>
          <p:nvPr>
            <p:ph idx="1"/>
          </p:nvPr>
        </p:nvSpPr>
        <p:spPr>
          <a:solidFill>
            <a:srgbClr val="FFFFCC"/>
          </a:solidFill>
        </p:spPr>
        <p:txBody>
          <a:bodyPr/>
          <a:lstStyle/>
          <a:p>
            <a:pPr marL="0" indent="0">
              <a:buNone/>
            </a:pPr>
            <a:r>
              <a:rPr lang="en-GB" dirty="0"/>
              <a:t>8. </a:t>
            </a:r>
          </a:p>
          <a:p>
            <a:pPr marL="0" indent="0">
              <a:buNone/>
            </a:pPr>
            <a:endParaRPr lang="en-GB" dirty="0"/>
          </a:p>
          <a:p>
            <a:pPr marL="0" indent="0">
              <a:buNone/>
            </a:pPr>
            <a:r>
              <a:rPr lang="en-GB" dirty="0"/>
              <a:t>Describe the effects of climate change on people and the environment. (6 marks)</a:t>
            </a:r>
          </a:p>
        </p:txBody>
      </p:sp>
    </p:spTree>
    <p:extLst>
      <p:ext uri="{BB962C8B-B14F-4D97-AF65-F5344CB8AC3E}">
        <p14:creationId xmlns:p14="http://schemas.microsoft.com/office/powerpoint/2010/main" val="2248289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B6B34-4B2B-EBB0-2D09-38CC31A761DF}"/>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9DBBA516-542B-F1AA-7D19-1A8B0A94C1D1}"/>
              </a:ext>
            </a:extLst>
          </p:cNvPr>
          <p:cNvSpPr>
            <a:spLocks noGrp="1"/>
          </p:cNvSpPr>
          <p:nvPr>
            <p:ph idx="1"/>
          </p:nvPr>
        </p:nvSpPr>
        <p:spPr>
          <a:solidFill>
            <a:srgbClr val="FFFFCC"/>
          </a:solidFill>
        </p:spPr>
        <p:txBody>
          <a:bodyPr/>
          <a:lstStyle/>
          <a:p>
            <a:pPr marL="0" indent="0">
              <a:buNone/>
            </a:pPr>
            <a:r>
              <a:rPr lang="en-GB" dirty="0"/>
              <a:t>9. </a:t>
            </a:r>
          </a:p>
          <a:p>
            <a:pPr marL="0" indent="0">
              <a:buNone/>
            </a:pPr>
            <a:endParaRPr lang="en-GB" dirty="0"/>
          </a:p>
          <a:p>
            <a:pPr marL="0" indent="0">
              <a:buNone/>
            </a:pPr>
            <a:r>
              <a:rPr lang="en-GB" dirty="0"/>
              <a:t>Which of these is an economic effect of climate change in the UK?</a:t>
            </a:r>
          </a:p>
          <a:p>
            <a:pPr marL="514350" indent="-514350">
              <a:buAutoNum type="alphaLcParenR"/>
            </a:pPr>
            <a:r>
              <a:rPr lang="en-GB" dirty="0"/>
              <a:t>Ski resorts closing in Scotland</a:t>
            </a:r>
          </a:p>
          <a:p>
            <a:pPr marL="514350" indent="-514350">
              <a:buAutoNum type="alphaLcParenR"/>
            </a:pPr>
            <a:r>
              <a:rPr lang="en-GB" dirty="0"/>
              <a:t>Increased tropical diseases</a:t>
            </a:r>
          </a:p>
          <a:p>
            <a:pPr marL="514350" indent="-514350">
              <a:buAutoNum type="alphaLcParenR"/>
            </a:pPr>
            <a:r>
              <a:rPr lang="en-GB" dirty="0"/>
              <a:t>Sea-level rise affecting 80 million people globally</a:t>
            </a:r>
          </a:p>
          <a:p>
            <a:pPr marL="514350" indent="-514350">
              <a:buAutoNum type="alphaLcParenR"/>
            </a:pPr>
            <a:r>
              <a:rPr lang="en-GB" dirty="0"/>
              <a:t>Coral reef bleaching</a:t>
            </a:r>
          </a:p>
        </p:txBody>
      </p:sp>
    </p:spTree>
    <p:extLst>
      <p:ext uri="{BB962C8B-B14F-4D97-AF65-F5344CB8AC3E}">
        <p14:creationId xmlns:p14="http://schemas.microsoft.com/office/powerpoint/2010/main" val="3959291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AE80F-0226-33E5-A8D3-6D1992835297}"/>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AF5E119A-18DC-BBDB-FDAA-2049D2363A72}"/>
              </a:ext>
            </a:extLst>
          </p:cNvPr>
          <p:cNvSpPr>
            <a:spLocks noGrp="1"/>
          </p:cNvSpPr>
          <p:nvPr>
            <p:ph idx="1"/>
          </p:nvPr>
        </p:nvSpPr>
        <p:spPr>
          <a:solidFill>
            <a:srgbClr val="FFFFCC"/>
          </a:solidFill>
        </p:spPr>
        <p:txBody>
          <a:bodyPr/>
          <a:lstStyle/>
          <a:p>
            <a:pPr marL="0" indent="0">
              <a:buNone/>
            </a:pPr>
            <a:r>
              <a:rPr lang="en-GB" dirty="0"/>
              <a:t>10. </a:t>
            </a:r>
          </a:p>
          <a:p>
            <a:pPr marL="0" indent="0">
              <a:buNone/>
            </a:pPr>
            <a:endParaRPr lang="en-GB" dirty="0"/>
          </a:p>
          <a:p>
            <a:pPr marL="0" indent="0">
              <a:buNone/>
            </a:pPr>
            <a:r>
              <a:rPr lang="en-GB" dirty="0"/>
              <a:t>Name two environmental effects of climate change.</a:t>
            </a:r>
          </a:p>
        </p:txBody>
      </p:sp>
    </p:spTree>
    <p:extLst>
      <p:ext uri="{BB962C8B-B14F-4D97-AF65-F5344CB8AC3E}">
        <p14:creationId xmlns:p14="http://schemas.microsoft.com/office/powerpoint/2010/main" val="8910700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131B1-D0D2-7AD5-C0D3-DFD760FC5D89}"/>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ED634C05-A77D-13ED-7727-43C81E1D3E91}"/>
              </a:ext>
            </a:extLst>
          </p:cNvPr>
          <p:cNvSpPr>
            <a:spLocks noGrp="1"/>
          </p:cNvSpPr>
          <p:nvPr>
            <p:ph idx="1"/>
          </p:nvPr>
        </p:nvSpPr>
        <p:spPr>
          <a:solidFill>
            <a:srgbClr val="FFFFCC"/>
          </a:solidFill>
        </p:spPr>
        <p:txBody>
          <a:bodyPr/>
          <a:lstStyle/>
          <a:p>
            <a:pPr marL="0" indent="0">
              <a:buNone/>
            </a:pPr>
            <a:r>
              <a:rPr lang="en-GB" dirty="0"/>
              <a:t>11. </a:t>
            </a:r>
          </a:p>
          <a:p>
            <a:pPr marL="0" indent="0">
              <a:buNone/>
            </a:pPr>
            <a:endParaRPr lang="en-GB" dirty="0"/>
          </a:p>
          <a:p>
            <a:pPr marL="0" indent="0">
              <a:buNone/>
            </a:pPr>
            <a:r>
              <a:rPr lang="en-GB" dirty="0"/>
              <a:t>Which of these is a potential benefit of climate change in the UK?</a:t>
            </a:r>
          </a:p>
          <a:p>
            <a:pPr marL="514350" indent="-514350">
              <a:buAutoNum type="alphaLcParenR"/>
            </a:pPr>
            <a:r>
              <a:rPr lang="en-GB" dirty="0"/>
              <a:t>Increased flooding</a:t>
            </a:r>
          </a:p>
          <a:p>
            <a:pPr marL="514350" indent="-514350">
              <a:buAutoNum type="alphaLcParenR"/>
            </a:pPr>
            <a:r>
              <a:rPr lang="en-GB" dirty="0"/>
              <a:t>Longer growing season for crops</a:t>
            </a:r>
          </a:p>
          <a:p>
            <a:pPr marL="514350" indent="-514350">
              <a:buAutoNum type="alphaLcParenR"/>
            </a:pPr>
            <a:r>
              <a:rPr lang="en-GB" dirty="0"/>
              <a:t>More frequent droughts</a:t>
            </a:r>
          </a:p>
          <a:p>
            <a:pPr marL="514350" indent="-514350">
              <a:buAutoNum type="alphaLcParenR"/>
            </a:pPr>
            <a:r>
              <a:rPr lang="en-GB" dirty="0"/>
              <a:t>Loss of biodiversity</a:t>
            </a:r>
          </a:p>
        </p:txBody>
      </p:sp>
    </p:spTree>
    <p:extLst>
      <p:ext uri="{BB962C8B-B14F-4D97-AF65-F5344CB8AC3E}">
        <p14:creationId xmlns:p14="http://schemas.microsoft.com/office/powerpoint/2010/main" val="3609790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433DA-0710-AA0F-7D74-3ED6B10D5404}"/>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879D8AEE-CD34-CB33-9DEF-5F80BC8E1F39}"/>
              </a:ext>
            </a:extLst>
          </p:cNvPr>
          <p:cNvSpPr>
            <a:spLocks noGrp="1"/>
          </p:cNvSpPr>
          <p:nvPr>
            <p:ph idx="1"/>
          </p:nvPr>
        </p:nvSpPr>
        <p:spPr>
          <a:solidFill>
            <a:srgbClr val="FFFFCC"/>
          </a:solidFill>
        </p:spPr>
        <p:txBody>
          <a:bodyPr/>
          <a:lstStyle/>
          <a:p>
            <a:pPr marL="0" indent="0">
              <a:buNone/>
            </a:pPr>
            <a:r>
              <a:rPr lang="en-GB" dirty="0"/>
              <a:t>12.</a:t>
            </a:r>
          </a:p>
          <a:p>
            <a:pPr marL="0" indent="0">
              <a:buNone/>
            </a:pPr>
            <a:endParaRPr lang="en-GB" dirty="0"/>
          </a:p>
          <a:p>
            <a:pPr marL="0" indent="0">
              <a:buNone/>
            </a:pPr>
            <a:r>
              <a:rPr lang="en-GB" dirty="0"/>
              <a:t>Which disease is expected to increase due to climate change?</a:t>
            </a:r>
          </a:p>
          <a:p>
            <a:pPr marL="514350" indent="-514350">
              <a:buAutoNum type="alphaLcParenR"/>
            </a:pPr>
            <a:r>
              <a:rPr lang="en-GB" dirty="0"/>
              <a:t>Cholera</a:t>
            </a:r>
          </a:p>
          <a:p>
            <a:pPr marL="514350" indent="-514350">
              <a:buAutoNum type="alphaLcParenR"/>
            </a:pPr>
            <a:r>
              <a:rPr lang="en-GB" dirty="0"/>
              <a:t>Malaria</a:t>
            </a:r>
          </a:p>
          <a:p>
            <a:pPr marL="514350" indent="-514350">
              <a:buAutoNum type="alphaLcParenR"/>
            </a:pPr>
            <a:r>
              <a:rPr lang="en-GB" dirty="0"/>
              <a:t>Influenza</a:t>
            </a:r>
          </a:p>
          <a:p>
            <a:pPr marL="514350" indent="-514350">
              <a:buAutoNum type="alphaLcParenR"/>
            </a:pPr>
            <a:r>
              <a:rPr lang="en-GB" dirty="0"/>
              <a:t>Tuberculosis</a:t>
            </a:r>
          </a:p>
        </p:txBody>
      </p:sp>
    </p:spTree>
    <p:extLst>
      <p:ext uri="{BB962C8B-B14F-4D97-AF65-F5344CB8AC3E}">
        <p14:creationId xmlns:p14="http://schemas.microsoft.com/office/powerpoint/2010/main" val="1890598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B014C-B17D-9A7A-6B98-58A5F09AFF55}"/>
              </a:ext>
            </a:extLst>
          </p:cNvPr>
          <p:cNvSpPr>
            <a:spLocks noGrp="1"/>
          </p:cNvSpPr>
          <p:nvPr>
            <p:ph type="title"/>
          </p:nvPr>
        </p:nvSpPr>
        <p:spPr>
          <a:xfrm>
            <a:off x="1453328" y="182244"/>
            <a:ext cx="3304023" cy="1325563"/>
          </a:xfrm>
          <a:noFill/>
          <a:ln>
            <a:solidFill>
              <a:schemeClr val="bg1"/>
            </a:solidFill>
          </a:ln>
        </p:spPr>
        <p:txBody>
          <a:bodyPr/>
          <a:lstStyle/>
          <a:p>
            <a:r>
              <a:rPr lang="en-GB" dirty="0">
                <a:latin typeface="Amasis MT Pro Black" panose="02040A04050005020304" pitchFamily="18" charset="0"/>
              </a:rPr>
              <a:t>What is it? </a:t>
            </a:r>
          </a:p>
        </p:txBody>
      </p:sp>
      <p:sp>
        <p:nvSpPr>
          <p:cNvPr id="3" name="Content Placeholder 2">
            <a:extLst>
              <a:ext uri="{FF2B5EF4-FFF2-40B4-BE49-F238E27FC236}">
                <a16:creationId xmlns:a16="http://schemas.microsoft.com/office/drawing/2014/main" id="{A055E79B-7813-DB18-516B-87346327CD2E}"/>
              </a:ext>
            </a:extLst>
          </p:cNvPr>
          <p:cNvSpPr>
            <a:spLocks noGrp="1"/>
          </p:cNvSpPr>
          <p:nvPr>
            <p:ph idx="1"/>
          </p:nvPr>
        </p:nvSpPr>
        <p:spPr>
          <a:xfrm>
            <a:off x="351526" y="1650863"/>
            <a:ext cx="5383068" cy="4645434"/>
          </a:xfrm>
          <a:solidFill>
            <a:srgbClr val="FFFFCC"/>
          </a:solidFill>
        </p:spPr>
        <p:txBody>
          <a:bodyPr>
            <a:normAutofit lnSpcReduction="10000"/>
          </a:bodyPr>
          <a:lstStyle/>
          <a:p>
            <a:pPr marL="0" indent="0">
              <a:buNone/>
            </a:pPr>
            <a:r>
              <a:rPr lang="en-GB" dirty="0">
                <a:latin typeface="Arial Narrow" panose="020B0606020202030204" pitchFamily="34" charset="0"/>
              </a:rPr>
              <a:t>The flipped learning method (or flipped classroom) is an instructional strategy that reverses the traditional learning environment. Instead of introducing new content during class time, students first explore the material outside of class, typically through videos, readings, or other resources. Then, class time is used for active learning—such as discussions, problem-solving, group work, or applying concepts with teacher guidance.</a:t>
            </a:r>
          </a:p>
        </p:txBody>
      </p:sp>
      <p:sp>
        <p:nvSpPr>
          <p:cNvPr id="7" name="Title 1">
            <a:extLst>
              <a:ext uri="{FF2B5EF4-FFF2-40B4-BE49-F238E27FC236}">
                <a16:creationId xmlns:a16="http://schemas.microsoft.com/office/drawing/2014/main" id="{8BC48F8E-FA7C-A74B-9DA2-94CA86411A45}"/>
              </a:ext>
            </a:extLst>
          </p:cNvPr>
          <p:cNvSpPr txBox="1">
            <a:spLocks/>
          </p:cNvSpPr>
          <p:nvPr/>
        </p:nvSpPr>
        <p:spPr>
          <a:xfrm>
            <a:off x="7640768" y="182244"/>
            <a:ext cx="3541038" cy="1325563"/>
          </a:xfrm>
          <a:prstGeom prst="rect">
            <a:avLst/>
          </a:prstGeom>
          <a:noFill/>
          <a:ln>
            <a:solidFill>
              <a:schemeClr val="bg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dirty="0">
                <a:latin typeface="Amasis MT Pro Black" panose="02040A04050005020304" pitchFamily="18" charset="0"/>
              </a:rPr>
              <a:t>When Have I Used it? </a:t>
            </a:r>
          </a:p>
        </p:txBody>
      </p:sp>
      <p:sp>
        <p:nvSpPr>
          <p:cNvPr id="8" name="Content Placeholder 2">
            <a:extLst>
              <a:ext uri="{FF2B5EF4-FFF2-40B4-BE49-F238E27FC236}">
                <a16:creationId xmlns:a16="http://schemas.microsoft.com/office/drawing/2014/main" id="{2F337CD8-AF60-3CEB-FDE1-1E44398AAEBF}"/>
              </a:ext>
            </a:extLst>
          </p:cNvPr>
          <p:cNvSpPr txBox="1">
            <a:spLocks/>
          </p:cNvSpPr>
          <p:nvPr/>
        </p:nvSpPr>
        <p:spPr>
          <a:xfrm>
            <a:off x="6457408" y="1650863"/>
            <a:ext cx="5383068" cy="4645434"/>
          </a:xfrm>
          <a:prstGeom prst="rect">
            <a:avLst/>
          </a:prstGeom>
          <a:solidFill>
            <a:srgbClr val="FFFFCC"/>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Arial" panose="020B0604020202020204" pitchFamily="34" charset="0"/>
              <a:buAutoNum type="arabicPeriod"/>
            </a:pPr>
            <a:r>
              <a:rPr lang="en-GB" dirty="0">
                <a:latin typeface="Arial Narrow" panose="020B0606020202030204" pitchFamily="34" charset="0"/>
              </a:rPr>
              <a:t>Woodmill HS</a:t>
            </a:r>
          </a:p>
          <a:p>
            <a:pPr lvl="1"/>
            <a:r>
              <a:rPr lang="en-GB" dirty="0">
                <a:latin typeface="Arial Narrow" panose="020B0606020202030204" pitchFamily="34" charset="0"/>
              </a:rPr>
              <a:t>During the winter lockdown</a:t>
            </a:r>
          </a:p>
          <a:p>
            <a:pPr lvl="1"/>
            <a:r>
              <a:rPr lang="en-GB" dirty="0">
                <a:latin typeface="Arial Narrow" panose="020B0606020202030204" pitchFamily="34" charset="0"/>
              </a:rPr>
              <a:t>Was part of my probationer enquiry </a:t>
            </a:r>
          </a:p>
          <a:p>
            <a:pPr lvl="1"/>
            <a:r>
              <a:rPr lang="en-GB" dirty="0">
                <a:latin typeface="Arial Narrow" panose="020B0606020202030204" pitchFamily="34" charset="0"/>
              </a:rPr>
              <a:t>National Climate Change </a:t>
            </a:r>
          </a:p>
          <a:p>
            <a:pPr marL="514350" indent="-514350">
              <a:buFont typeface="Arial" panose="020B0604020202020204" pitchFamily="34" charset="0"/>
              <a:buAutoNum type="arabicPeriod"/>
            </a:pPr>
            <a:r>
              <a:rPr lang="en-GB" dirty="0">
                <a:latin typeface="Arial Narrow" panose="020B0606020202030204" pitchFamily="34" charset="0"/>
              </a:rPr>
              <a:t>Forfar Academy </a:t>
            </a:r>
          </a:p>
          <a:p>
            <a:pPr lvl="1"/>
            <a:r>
              <a:rPr lang="en-GB" dirty="0">
                <a:latin typeface="Arial Narrow" panose="020B0606020202030204" pitchFamily="34" charset="0"/>
              </a:rPr>
              <a:t>Had access to </a:t>
            </a:r>
            <a:r>
              <a:rPr lang="en-GB" dirty="0" err="1">
                <a:latin typeface="Arial Narrow" panose="020B0606020202030204" pitchFamily="34" charset="0"/>
              </a:rPr>
              <a:t>Ipads</a:t>
            </a:r>
            <a:r>
              <a:rPr lang="en-GB" dirty="0">
                <a:latin typeface="Arial Narrow" panose="020B0606020202030204" pitchFamily="34" charset="0"/>
              </a:rPr>
              <a:t> made it easier to use </a:t>
            </a:r>
          </a:p>
          <a:p>
            <a:pPr lvl="1"/>
            <a:r>
              <a:rPr lang="en-GB" dirty="0">
                <a:latin typeface="Arial Narrow" panose="020B0606020202030204" pitchFamily="34" charset="0"/>
              </a:rPr>
              <a:t>S3 Population </a:t>
            </a:r>
          </a:p>
          <a:p>
            <a:pPr marL="457200" lvl="1" indent="0">
              <a:buNone/>
            </a:pPr>
            <a:endParaRPr lang="en-GB" dirty="0">
              <a:latin typeface="Arial Narrow" panose="020B0606020202030204" pitchFamily="34" charset="0"/>
            </a:endParaRPr>
          </a:p>
        </p:txBody>
      </p:sp>
    </p:spTree>
    <p:extLst>
      <p:ext uri="{BB962C8B-B14F-4D97-AF65-F5344CB8AC3E}">
        <p14:creationId xmlns:p14="http://schemas.microsoft.com/office/powerpoint/2010/main" val="3161146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911E0-3BF4-C507-96E1-BE0FE8C05544}"/>
              </a:ext>
            </a:extLst>
          </p:cNvPr>
          <p:cNvSpPr>
            <a:spLocks noGrp="1"/>
          </p:cNvSpPr>
          <p:nvPr>
            <p:ph type="title"/>
          </p:nvPr>
        </p:nvSpPr>
        <p:spPr>
          <a:xfrm>
            <a:off x="132806" y="143056"/>
            <a:ext cx="4896394" cy="640715"/>
          </a:xfrm>
          <a:ln>
            <a:solidFill>
              <a:schemeClr val="bg1"/>
            </a:solidFill>
          </a:ln>
        </p:spPr>
        <p:txBody>
          <a:bodyPr>
            <a:normAutofit fontScale="90000"/>
          </a:bodyPr>
          <a:lstStyle/>
          <a:p>
            <a:r>
              <a:rPr lang="en-GB" dirty="0">
                <a:latin typeface="Amasis MT Pro Black" panose="02040A04050005020304" pitchFamily="18" charset="0"/>
              </a:rPr>
              <a:t>How is it Used? </a:t>
            </a:r>
          </a:p>
        </p:txBody>
      </p:sp>
      <p:sp>
        <p:nvSpPr>
          <p:cNvPr id="3" name="Content Placeholder 2">
            <a:extLst>
              <a:ext uri="{FF2B5EF4-FFF2-40B4-BE49-F238E27FC236}">
                <a16:creationId xmlns:a16="http://schemas.microsoft.com/office/drawing/2014/main" id="{AFC8000B-8D2B-6AC5-019E-C85AACC23857}"/>
              </a:ext>
            </a:extLst>
          </p:cNvPr>
          <p:cNvSpPr>
            <a:spLocks noGrp="1"/>
          </p:cNvSpPr>
          <p:nvPr>
            <p:ph idx="1"/>
          </p:nvPr>
        </p:nvSpPr>
        <p:spPr>
          <a:xfrm>
            <a:off x="237307" y="1253331"/>
            <a:ext cx="11427823" cy="5095218"/>
          </a:xfrm>
          <a:solidFill>
            <a:srgbClr val="FFFFCC"/>
          </a:solidFill>
        </p:spPr>
        <p:txBody>
          <a:bodyPr>
            <a:normAutofit lnSpcReduction="10000"/>
          </a:bodyPr>
          <a:lstStyle/>
          <a:p>
            <a:pPr marL="514350" indent="-514350">
              <a:buAutoNum type="arabicPeriod"/>
            </a:pPr>
            <a:r>
              <a:rPr lang="en-GB" b="1" u="sng" dirty="0">
                <a:latin typeface="Arial Narrow" panose="020B0606020202030204" pitchFamily="34" charset="0"/>
              </a:rPr>
              <a:t>Choose the Topic: </a:t>
            </a:r>
          </a:p>
          <a:p>
            <a:pPr marL="0" indent="0">
              <a:buNone/>
            </a:pPr>
            <a:r>
              <a:rPr lang="en-GB" dirty="0">
                <a:latin typeface="Arial Narrow" panose="020B0606020202030204" pitchFamily="34" charset="0"/>
              </a:rPr>
              <a:t>Select a lesson or concept that would benefit from deeper in-class exploration—something that students often struggle with or that lends itself to discussion and application.</a:t>
            </a:r>
          </a:p>
          <a:p>
            <a:pPr marL="0" indent="0">
              <a:buNone/>
            </a:pPr>
            <a:r>
              <a:rPr lang="en-GB" dirty="0">
                <a:latin typeface="Arial Narrow" panose="020B0606020202030204" pitchFamily="34" charset="0"/>
              </a:rPr>
              <a:t>2. </a:t>
            </a:r>
            <a:r>
              <a:rPr lang="en-GB" b="1" u="sng">
                <a:latin typeface="Arial Narrow" panose="020B0606020202030204" pitchFamily="34" charset="0"/>
              </a:rPr>
              <a:t>Create Pre-Class </a:t>
            </a:r>
            <a:r>
              <a:rPr lang="en-GB" b="1" u="sng" dirty="0">
                <a:latin typeface="Arial Narrow" panose="020B0606020202030204" pitchFamily="34" charset="0"/>
              </a:rPr>
              <a:t>Materials</a:t>
            </a:r>
          </a:p>
          <a:p>
            <a:pPr marL="0" indent="0">
              <a:buNone/>
            </a:pPr>
            <a:r>
              <a:rPr lang="en-GB" dirty="0">
                <a:latin typeface="Arial Narrow" panose="020B0606020202030204" pitchFamily="34" charset="0"/>
              </a:rPr>
              <a:t>Provide students with resources to learn the basics before class. These could include:</a:t>
            </a:r>
          </a:p>
          <a:p>
            <a:pPr marL="457200" lvl="1" indent="0">
              <a:buNone/>
            </a:pPr>
            <a:r>
              <a:rPr lang="en-GB" dirty="0">
                <a:latin typeface="Arial Narrow" panose="020B0606020202030204" pitchFamily="34" charset="0"/>
              </a:rPr>
              <a:t>Short video lectures (recorded by you or sourced online)</a:t>
            </a:r>
          </a:p>
          <a:p>
            <a:pPr marL="457200" lvl="1" indent="0">
              <a:buNone/>
            </a:pPr>
            <a:r>
              <a:rPr lang="en-GB" dirty="0">
                <a:latin typeface="Arial Narrow" panose="020B0606020202030204" pitchFamily="34" charset="0"/>
              </a:rPr>
              <a:t>Readings or interactive presentations</a:t>
            </a:r>
          </a:p>
          <a:p>
            <a:pPr marL="457200" lvl="1" indent="0">
              <a:buNone/>
            </a:pPr>
            <a:r>
              <a:rPr lang="en-GB" dirty="0">
                <a:latin typeface="Arial Narrow" panose="020B0606020202030204" pitchFamily="34" charset="0"/>
              </a:rPr>
              <a:t>Podcasts or infographics</a:t>
            </a:r>
          </a:p>
          <a:p>
            <a:pPr marL="457200" lvl="1" indent="0">
              <a:buNone/>
            </a:pPr>
            <a:r>
              <a:rPr lang="en-GB" dirty="0">
                <a:latin typeface="Arial Narrow" panose="020B0606020202030204" pitchFamily="34" charset="0"/>
              </a:rPr>
              <a:t>Quizzes to check understanding</a:t>
            </a:r>
          </a:p>
          <a:p>
            <a:pPr marL="457200" lvl="1" indent="0">
              <a:buNone/>
            </a:pPr>
            <a:r>
              <a:rPr lang="en-GB" dirty="0">
                <a:latin typeface="Arial Narrow" panose="020B0606020202030204" pitchFamily="34" charset="0"/>
              </a:rPr>
              <a:t>Make sure the materials are: Clear and engaging </a:t>
            </a:r>
          </a:p>
          <a:p>
            <a:pPr marL="457200" lvl="1" indent="0">
              <a:buNone/>
            </a:pPr>
            <a:r>
              <a:rPr lang="en-GB" dirty="0">
                <a:latin typeface="Arial Narrow" panose="020B0606020202030204" pitchFamily="34" charset="0"/>
              </a:rPr>
              <a:t>Accessible (consider subtitles, mobile-friendly formats)Not too long (ideally 5–15 minutes)</a:t>
            </a:r>
          </a:p>
        </p:txBody>
      </p:sp>
    </p:spTree>
    <p:extLst>
      <p:ext uri="{BB962C8B-B14F-4D97-AF65-F5344CB8AC3E}">
        <p14:creationId xmlns:p14="http://schemas.microsoft.com/office/powerpoint/2010/main" val="774831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E476ED-E2BF-2338-D187-E738CCC2EDA3}"/>
              </a:ext>
            </a:extLst>
          </p:cNvPr>
          <p:cNvSpPr>
            <a:spLocks noGrp="1"/>
          </p:cNvSpPr>
          <p:nvPr>
            <p:ph idx="1"/>
          </p:nvPr>
        </p:nvSpPr>
        <p:spPr>
          <a:xfrm>
            <a:off x="838200" y="731520"/>
            <a:ext cx="10515600" cy="5445443"/>
          </a:xfrm>
          <a:solidFill>
            <a:srgbClr val="FFFFCC"/>
          </a:solidFill>
        </p:spPr>
        <p:txBody>
          <a:bodyPr>
            <a:normAutofit lnSpcReduction="10000"/>
          </a:bodyPr>
          <a:lstStyle/>
          <a:p>
            <a:pPr marL="0" indent="0">
              <a:buNone/>
            </a:pPr>
            <a:r>
              <a:rPr lang="en-GB" b="1" u="sng" dirty="0">
                <a:latin typeface="Arial Narrow" panose="020B0606020202030204" pitchFamily="34" charset="0"/>
              </a:rPr>
              <a:t>3. Design Active In-Class Activities</a:t>
            </a:r>
          </a:p>
          <a:p>
            <a:pPr marL="0" indent="0">
              <a:buNone/>
            </a:pPr>
            <a:r>
              <a:rPr lang="en-GB" dirty="0">
                <a:latin typeface="Arial Narrow" panose="020B0606020202030204" pitchFamily="34" charset="0"/>
              </a:rPr>
              <a:t>Use class time for:</a:t>
            </a:r>
          </a:p>
          <a:p>
            <a:pPr marL="457200" lvl="1" indent="0">
              <a:buNone/>
            </a:pPr>
            <a:r>
              <a:rPr lang="en-GB" dirty="0">
                <a:latin typeface="Arial Narrow" panose="020B0606020202030204" pitchFamily="34" charset="0"/>
              </a:rPr>
              <a:t>Group discussions</a:t>
            </a:r>
          </a:p>
          <a:p>
            <a:pPr marL="457200" lvl="1" indent="0">
              <a:buNone/>
            </a:pPr>
            <a:r>
              <a:rPr lang="en-GB" dirty="0">
                <a:latin typeface="Arial Narrow" panose="020B0606020202030204" pitchFamily="34" charset="0"/>
              </a:rPr>
              <a:t>Problem-solving tasks</a:t>
            </a:r>
          </a:p>
          <a:p>
            <a:pPr marL="457200" lvl="1" indent="0">
              <a:buNone/>
            </a:pPr>
            <a:r>
              <a:rPr lang="en-GB" dirty="0">
                <a:latin typeface="Arial Narrow" panose="020B0606020202030204" pitchFamily="34" charset="0"/>
              </a:rPr>
              <a:t>Role plays or simulations</a:t>
            </a:r>
          </a:p>
          <a:p>
            <a:pPr marL="457200" lvl="1" indent="0">
              <a:buNone/>
            </a:pPr>
            <a:r>
              <a:rPr lang="en-GB" dirty="0">
                <a:latin typeface="Arial Narrow" panose="020B0606020202030204" pitchFamily="34" charset="0"/>
              </a:rPr>
              <a:t>Peer teaching</a:t>
            </a:r>
          </a:p>
          <a:p>
            <a:pPr marL="457200" lvl="1" indent="0">
              <a:buNone/>
            </a:pPr>
            <a:r>
              <a:rPr lang="en-GB" dirty="0">
                <a:latin typeface="Arial Narrow" panose="020B0606020202030204" pitchFamily="34" charset="0"/>
              </a:rPr>
              <a:t>feedback</a:t>
            </a:r>
          </a:p>
          <a:p>
            <a:pPr marL="0" indent="0">
              <a:buNone/>
            </a:pPr>
            <a:r>
              <a:rPr lang="en-GB" dirty="0">
                <a:latin typeface="Arial Narrow" panose="020B0606020202030204" pitchFamily="34" charset="0"/>
              </a:rPr>
              <a:t>The goal is to apply and deepen understanding, not just repeat content.</a:t>
            </a:r>
          </a:p>
          <a:p>
            <a:pPr marL="0" indent="0">
              <a:buNone/>
            </a:pPr>
            <a:r>
              <a:rPr lang="en-GB" b="1" u="sng" dirty="0">
                <a:latin typeface="Arial Narrow" panose="020B0606020202030204" pitchFamily="34" charset="0"/>
              </a:rPr>
              <a:t>4. Assess and Reflect:</a:t>
            </a:r>
          </a:p>
          <a:p>
            <a:pPr marL="0" indent="0">
              <a:buNone/>
            </a:pPr>
            <a:r>
              <a:rPr lang="en-GB" dirty="0">
                <a:latin typeface="Arial Narrow" panose="020B0606020202030204" pitchFamily="34" charset="0"/>
              </a:rPr>
              <a:t>Use formative assessment (e.g., exit tickets, mini-quizzes, peer feedback)</a:t>
            </a:r>
          </a:p>
          <a:p>
            <a:pPr marL="0" indent="0">
              <a:buNone/>
            </a:pPr>
            <a:r>
              <a:rPr lang="en-GB" dirty="0">
                <a:latin typeface="Arial Narrow" panose="020B0606020202030204" pitchFamily="34" charset="0"/>
              </a:rPr>
              <a:t>Reflect with students on what worked and what didn’t</a:t>
            </a:r>
          </a:p>
          <a:p>
            <a:pPr marL="0" indent="0">
              <a:buNone/>
            </a:pPr>
            <a:r>
              <a:rPr lang="en-GB" dirty="0">
                <a:latin typeface="Arial Narrow" panose="020B0606020202030204" pitchFamily="34" charset="0"/>
              </a:rPr>
              <a:t>Adjust materials and activities based on feedback</a:t>
            </a:r>
          </a:p>
        </p:txBody>
      </p:sp>
    </p:spTree>
    <p:extLst>
      <p:ext uri="{BB962C8B-B14F-4D97-AF65-F5344CB8AC3E}">
        <p14:creationId xmlns:p14="http://schemas.microsoft.com/office/powerpoint/2010/main" val="2450792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FB4D1-BA6B-25EF-5A4C-54CD4962E933}"/>
              </a:ext>
            </a:extLst>
          </p:cNvPr>
          <p:cNvSpPr>
            <a:spLocks noGrp="1"/>
          </p:cNvSpPr>
          <p:nvPr>
            <p:ph type="title"/>
          </p:nvPr>
        </p:nvSpPr>
        <p:spPr>
          <a:ln>
            <a:solidFill>
              <a:schemeClr val="bg1"/>
            </a:solidFill>
          </a:ln>
        </p:spPr>
        <p:txBody>
          <a:bodyPr/>
          <a:lstStyle/>
          <a:p>
            <a:r>
              <a:rPr lang="en-GB" dirty="0">
                <a:latin typeface="Amasis MT Pro Black" panose="02040A04050005020304" pitchFamily="18" charset="0"/>
              </a:rPr>
              <a:t>Pupil Voice- S1 Rainforests </a:t>
            </a:r>
          </a:p>
        </p:txBody>
      </p:sp>
      <p:sp>
        <p:nvSpPr>
          <p:cNvPr id="3" name="Content Placeholder 2">
            <a:extLst>
              <a:ext uri="{FF2B5EF4-FFF2-40B4-BE49-F238E27FC236}">
                <a16:creationId xmlns:a16="http://schemas.microsoft.com/office/drawing/2014/main" id="{6AE796BC-E269-37E9-12EA-473BA71E006A}"/>
              </a:ext>
            </a:extLst>
          </p:cNvPr>
          <p:cNvSpPr>
            <a:spLocks noGrp="1"/>
          </p:cNvSpPr>
          <p:nvPr>
            <p:ph idx="1"/>
          </p:nvPr>
        </p:nvSpPr>
        <p:spPr>
          <a:solidFill>
            <a:srgbClr val="FFFFCC"/>
          </a:solidFill>
          <a:ln>
            <a:noFill/>
          </a:ln>
        </p:spPr>
        <p:txBody>
          <a:bodyPr/>
          <a:lstStyle/>
          <a:p>
            <a:r>
              <a:rPr lang="en-GB" dirty="0"/>
              <a:t>‘I liked doing it on my own’</a:t>
            </a:r>
          </a:p>
          <a:p>
            <a:r>
              <a:rPr lang="en-GB" dirty="0"/>
              <a:t>‘The discussion was fun’ </a:t>
            </a:r>
          </a:p>
          <a:p>
            <a:r>
              <a:rPr lang="en-GB" dirty="0"/>
              <a:t>‘I don’t like to talk in front of people so the quiz was better’</a:t>
            </a:r>
          </a:p>
          <a:p>
            <a:r>
              <a:rPr lang="en-GB" dirty="0"/>
              <a:t>‘I didn’t like doing all the work on my own, I prefer when miss Wilson tells me stuff’ </a:t>
            </a:r>
          </a:p>
        </p:txBody>
      </p:sp>
    </p:spTree>
    <p:extLst>
      <p:ext uri="{BB962C8B-B14F-4D97-AF65-F5344CB8AC3E}">
        <p14:creationId xmlns:p14="http://schemas.microsoft.com/office/powerpoint/2010/main" val="3524200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AC583-EFD0-D5DE-A02B-A3DA71DE81EB}"/>
              </a:ext>
            </a:extLst>
          </p:cNvPr>
          <p:cNvSpPr>
            <a:spLocks noGrp="1"/>
          </p:cNvSpPr>
          <p:nvPr>
            <p:ph type="title"/>
          </p:nvPr>
        </p:nvSpPr>
        <p:spPr>
          <a:xfrm>
            <a:off x="838200" y="62140"/>
            <a:ext cx="10515600" cy="771343"/>
          </a:xfrm>
        </p:spPr>
        <p:txBody>
          <a:bodyPr/>
          <a:lstStyle/>
          <a:p>
            <a:pPr algn="ctr"/>
            <a:r>
              <a:rPr lang="en-GB" dirty="0">
                <a:latin typeface="Amasis MT Pro Black" panose="02040A04050005020304" pitchFamily="18" charset="0"/>
              </a:rPr>
              <a:t>My Examples </a:t>
            </a:r>
          </a:p>
        </p:txBody>
      </p:sp>
      <p:sp>
        <p:nvSpPr>
          <p:cNvPr id="3" name="Content Placeholder 2">
            <a:extLst>
              <a:ext uri="{FF2B5EF4-FFF2-40B4-BE49-F238E27FC236}">
                <a16:creationId xmlns:a16="http://schemas.microsoft.com/office/drawing/2014/main" id="{006B769A-4BFE-3A26-3643-0C42FE5BC1D9}"/>
              </a:ext>
            </a:extLst>
          </p:cNvPr>
          <p:cNvSpPr>
            <a:spLocks noGrp="1"/>
          </p:cNvSpPr>
          <p:nvPr>
            <p:ph idx="1"/>
          </p:nvPr>
        </p:nvSpPr>
        <p:spPr>
          <a:xfrm>
            <a:off x="250372" y="702220"/>
            <a:ext cx="11519262" cy="525689"/>
          </a:xfrm>
          <a:solidFill>
            <a:srgbClr val="FFFFCC"/>
          </a:solidFill>
        </p:spPr>
        <p:txBody>
          <a:bodyPr/>
          <a:lstStyle/>
          <a:p>
            <a:pPr marL="0" indent="0">
              <a:buNone/>
            </a:pPr>
            <a:r>
              <a:rPr lang="en-GB" dirty="0"/>
              <a:t>Flipped Learning Plan: Birth Rate and Death Rate in a Developing Country: </a:t>
            </a:r>
          </a:p>
          <a:p>
            <a:pPr marL="0" indent="0">
              <a:buNone/>
            </a:pPr>
            <a:endParaRPr lang="en-GB" dirty="0"/>
          </a:p>
        </p:txBody>
      </p:sp>
      <p:sp>
        <p:nvSpPr>
          <p:cNvPr id="9" name="Rectangle: Rounded Corners 8">
            <a:extLst>
              <a:ext uri="{FF2B5EF4-FFF2-40B4-BE49-F238E27FC236}">
                <a16:creationId xmlns:a16="http://schemas.microsoft.com/office/drawing/2014/main" id="{EA30B08C-BFCF-4587-C3F4-0BEAAD35336F}"/>
              </a:ext>
            </a:extLst>
          </p:cNvPr>
          <p:cNvSpPr/>
          <p:nvPr/>
        </p:nvSpPr>
        <p:spPr>
          <a:xfrm>
            <a:off x="250372" y="1473563"/>
            <a:ext cx="4269377" cy="5322297"/>
          </a:xfrm>
          <a:prstGeom prst="roundRect">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GB" sz="2400" b="1" dirty="0">
                <a:solidFill>
                  <a:schemeClr val="tx1"/>
                </a:solidFill>
                <a:latin typeface="Arial Narrow" panose="020B0606020202030204" pitchFamily="34" charset="0"/>
              </a:rPr>
              <a:t>Week 1: Introduction to Population Change</a:t>
            </a:r>
          </a:p>
          <a:p>
            <a:pPr algn="ctr"/>
            <a:r>
              <a:rPr lang="en-GB" sz="2400" u="sng" dirty="0">
                <a:solidFill>
                  <a:schemeClr val="tx1"/>
                </a:solidFill>
                <a:latin typeface="Arial Narrow" panose="020B0606020202030204" pitchFamily="34" charset="0"/>
              </a:rPr>
              <a:t>Pre-Class Tasks:</a:t>
            </a:r>
          </a:p>
          <a:p>
            <a:r>
              <a:rPr lang="en-GB" sz="2400" dirty="0">
                <a:solidFill>
                  <a:schemeClr val="tx1"/>
                </a:solidFill>
                <a:latin typeface="Arial Narrow" panose="020B0606020202030204" pitchFamily="34" charset="0"/>
              </a:rPr>
              <a:t>Watch a short video on global population trends (e.g. BBC Bitesize or YouTube).</a:t>
            </a:r>
          </a:p>
          <a:p>
            <a:r>
              <a:rPr lang="en-GB" sz="2400" dirty="0">
                <a:solidFill>
                  <a:schemeClr val="tx1"/>
                </a:solidFill>
                <a:latin typeface="Arial Narrow" panose="020B0606020202030204" pitchFamily="34" charset="0"/>
              </a:rPr>
              <a:t>Read a summary of key terms: birth rate, death rate, natural increase.</a:t>
            </a:r>
          </a:p>
          <a:p>
            <a:pPr algn="ctr"/>
            <a:r>
              <a:rPr lang="en-GB" sz="2400" u="sng" dirty="0">
                <a:solidFill>
                  <a:schemeClr val="tx1"/>
                </a:solidFill>
                <a:latin typeface="Arial Narrow" panose="020B0606020202030204" pitchFamily="34" charset="0"/>
              </a:rPr>
              <a:t>In-Class Activities:</a:t>
            </a:r>
          </a:p>
          <a:p>
            <a:r>
              <a:rPr lang="en-GB" sz="2400" dirty="0">
                <a:solidFill>
                  <a:schemeClr val="tx1"/>
                </a:solidFill>
                <a:latin typeface="Arial Narrow" panose="020B0606020202030204" pitchFamily="34" charset="0"/>
              </a:rPr>
              <a:t>Quiz on key terms.</a:t>
            </a:r>
          </a:p>
          <a:p>
            <a:r>
              <a:rPr lang="en-GB" sz="2400" dirty="0">
                <a:solidFill>
                  <a:schemeClr val="tx1"/>
                </a:solidFill>
                <a:latin typeface="Arial Narrow" panose="020B0606020202030204" pitchFamily="34" charset="0"/>
              </a:rPr>
              <a:t>Group discussion: Why do population rates vary globally?</a:t>
            </a:r>
          </a:p>
        </p:txBody>
      </p:sp>
      <p:sp>
        <p:nvSpPr>
          <p:cNvPr id="10" name="Rectangle: Rounded Corners 9">
            <a:extLst>
              <a:ext uri="{FF2B5EF4-FFF2-40B4-BE49-F238E27FC236}">
                <a16:creationId xmlns:a16="http://schemas.microsoft.com/office/drawing/2014/main" id="{D4C62830-421D-44D3-2E43-41480B5C97E1}"/>
              </a:ext>
            </a:extLst>
          </p:cNvPr>
          <p:cNvSpPr/>
          <p:nvPr/>
        </p:nvSpPr>
        <p:spPr>
          <a:xfrm>
            <a:off x="5303520" y="1672046"/>
            <a:ext cx="6638107" cy="4898571"/>
          </a:xfrm>
          <a:prstGeom prst="roundRect">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400" u="sng" dirty="0">
                <a:solidFill>
                  <a:schemeClr val="tx1"/>
                </a:solidFill>
                <a:latin typeface="Arial Narrow" panose="020B0606020202030204" pitchFamily="34" charset="0"/>
              </a:rPr>
              <a:t>Learning Intention:</a:t>
            </a:r>
          </a:p>
          <a:p>
            <a:pPr algn="ctr"/>
            <a:r>
              <a:rPr lang="en-GB" sz="2400" dirty="0">
                <a:solidFill>
                  <a:schemeClr val="tx1"/>
                </a:solidFill>
                <a:latin typeface="Arial Narrow" panose="020B0606020202030204" pitchFamily="34" charset="0"/>
              </a:rPr>
              <a:t>I am learning to understand the key terms and global patterns related to population change, including birth rate, death rate, and natural increase.</a:t>
            </a:r>
          </a:p>
          <a:p>
            <a:pPr algn="ctr"/>
            <a:r>
              <a:rPr lang="en-GB" sz="2400" u="sng" dirty="0">
                <a:solidFill>
                  <a:schemeClr val="tx1"/>
                </a:solidFill>
                <a:latin typeface="Arial Narrow" panose="020B0606020202030204" pitchFamily="34" charset="0"/>
              </a:rPr>
              <a:t>Success Criteria:</a:t>
            </a:r>
          </a:p>
          <a:p>
            <a:pPr algn="ctr"/>
            <a:r>
              <a:rPr lang="en-GB" sz="2400" dirty="0">
                <a:solidFill>
                  <a:schemeClr val="tx1"/>
                </a:solidFill>
                <a:latin typeface="Arial Narrow" panose="020B0606020202030204" pitchFamily="34" charset="0"/>
              </a:rPr>
              <a:t> I can define birth rate, death rate, and natural increase using correct geographical terminology.</a:t>
            </a:r>
          </a:p>
          <a:p>
            <a:pPr algn="ctr"/>
            <a:r>
              <a:rPr lang="en-GB" sz="2400" dirty="0">
                <a:solidFill>
                  <a:schemeClr val="tx1"/>
                </a:solidFill>
                <a:latin typeface="Arial Narrow" panose="020B0606020202030204" pitchFamily="34" charset="0"/>
              </a:rPr>
              <a:t>I can describe global patterns of population change using maps and data.</a:t>
            </a:r>
          </a:p>
          <a:p>
            <a:pPr algn="ctr"/>
            <a:r>
              <a:rPr lang="en-GB" sz="2400" dirty="0">
                <a:solidFill>
                  <a:schemeClr val="tx1"/>
                </a:solidFill>
                <a:latin typeface="Arial Narrow" panose="020B0606020202030204" pitchFamily="34" charset="0"/>
              </a:rPr>
              <a:t>I can compare population trends between developing and developed countries.</a:t>
            </a:r>
          </a:p>
          <a:p>
            <a:pPr algn="ctr"/>
            <a:r>
              <a:rPr lang="en-GB" sz="2400" dirty="0">
                <a:solidFill>
                  <a:schemeClr val="tx1"/>
                </a:solidFill>
                <a:latin typeface="Arial Narrow" panose="020B0606020202030204" pitchFamily="34" charset="0"/>
              </a:rPr>
              <a:t>I can contribute to a class discussion about why population rates vary around the world.</a:t>
            </a:r>
          </a:p>
        </p:txBody>
      </p:sp>
    </p:spTree>
    <p:extLst>
      <p:ext uri="{BB962C8B-B14F-4D97-AF65-F5344CB8AC3E}">
        <p14:creationId xmlns:p14="http://schemas.microsoft.com/office/powerpoint/2010/main" val="2091648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100AE-3674-DE1E-6FCF-B28172A32F5B}"/>
              </a:ext>
            </a:extLst>
          </p:cNvPr>
          <p:cNvSpPr>
            <a:spLocks noGrp="1"/>
          </p:cNvSpPr>
          <p:nvPr>
            <p:ph type="title"/>
          </p:nvPr>
        </p:nvSpPr>
        <p:spPr>
          <a:xfrm>
            <a:off x="187570" y="0"/>
            <a:ext cx="11353800" cy="830629"/>
          </a:xfrm>
        </p:spPr>
        <p:txBody>
          <a:bodyPr/>
          <a:lstStyle/>
          <a:p>
            <a:pPr algn="ctr"/>
            <a:r>
              <a:rPr lang="en-GB" dirty="0">
                <a:latin typeface="Amasis MT Pro Black" panose="02040A04050005020304" pitchFamily="18" charset="0"/>
              </a:rPr>
              <a:t>Try it!- The Effects of Climate Change</a:t>
            </a:r>
          </a:p>
        </p:txBody>
      </p:sp>
      <p:sp>
        <p:nvSpPr>
          <p:cNvPr id="3" name="Content Placeholder 2">
            <a:extLst>
              <a:ext uri="{FF2B5EF4-FFF2-40B4-BE49-F238E27FC236}">
                <a16:creationId xmlns:a16="http://schemas.microsoft.com/office/drawing/2014/main" id="{FD5AE068-5BD0-BCE5-D98D-1E89E10411EC}"/>
              </a:ext>
            </a:extLst>
          </p:cNvPr>
          <p:cNvSpPr>
            <a:spLocks noGrp="1"/>
          </p:cNvSpPr>
          <p:nvPr>
            <p:ph idx="1"/>
          </p:nvPr>
        </p:nvSpPr>
        <p:spPr>
          <a:xfrm>
            <a:off x="187570" y="830629"/>
            <a:ext cx="4232030" cy="5652233"/>
          </a:xfrm>
          <a:solidFill>
            <a:srgbClr val="FFFFCC"/>
          </a:solidFill>
        </p:spPr>
        <p:txBody>
          <a:bodyPr>
            <a:normAutofit fontScale="85000" lnSpcReduction="20000"/>
          </a:bodyPr>
          <a:lstStyle/>
          <a:p>
            <a:pPr marL="0" indent="0">
              <a:buNone/>
            </a:pPr>
            <a:r>
              <a:rPr lang="en-GB" b="1" u="sng" dirty="0">
                <a:latin typeface="Arial Narrow" panose="020B0606020202030204" pitchFamily="34" charset="0"/>
              </a:rPr>
              <a:t>Learning Intention- </a:t>
            </a:r>
            <a:r>
              <a:rPr lang="en-GB" dirty="0">
                <a:latin typeface="Arial Narrow" panose="020B0606020202030204" pitchFamily="34" charset="0"/>
              </a:rPr>
              <a:t>To be able to understand the social, economic, and environmental effects of climate change globally and locally, and how these impacts affect people and places.</a:t>
            </a:r>
          </a:p>
          <a:p>
            <a:pPr marL="0" indent="0">
              <a:buNone/>
            </a:pPr>
            <a:r>
              <a:rPr lang="en-GB" b="1" u="sng" dirty="0">
                <a:latin typeface="Arial Narrow" panose="020B0606020202030204" pitchFamily="34" charset="0"/>
              </a:rPr>
              <a:t>Success Criteria- </a:t>
            </a:r>
          </a:p>
          <a:p>
            <a:r>
              <a:rPr lang="en-GB" dirty="0">
                <a:latin typeface="Arial Narrow" panose="020B0606020202030204" pitchFamily="34" charset="0"/>
              </a:rPr>
              <a:t>I can Identify at least three global and two local effects of climate change.</a:t>
            </a:r>
          </a:p>
          <a:p>
            <a:r>
              <a:rPr lang="en-GB" dirty="0">
                <a:latin typeface="Arial Narrow" panose="020B0606020202030204" pitchFamily="34" charset="0"/>
              </a:rPr>
              <a:t>I can Categorize effects into social, economic, and environmental groups.</a:t>
            </a:r>
          </a:p>
          <a:p>
            <a:r>
              <a:rPr lang="en-GB" dirty="0">
                <a:latin typeface="Arial Narrow" panose="020B0606020202030204" pitchFamily="34" charset="0"/>
              </a:rPr>
              <a:t>I can Explain how climate change impacts people and the environment using a case study.</a:t>
            </a:r>
          </a:p>
          <a:p>
            <a:r>
              <a:rPr lang="en-GB" dirty="0">
                <a:latin typeface="Arial Narrow" panose="020B0606020202030204" pitchFamily="34" charset="0"/>
              </a:rPr>
              <a:t>I can Answer an exam-style question with relevant examples.</a:t>
            </a:r>
          </a:p>
        </p:txBody>
      </p:sp>
      <p:sp>
        <p:nvSpPr>
          <p:cNvPr id="4" name="Rectangle: Rounded Corners 3">
            <a:extLst>
              <a:ext uri="{FF2B5EF4-FFF2-40B4-BE49-F238E27FC236}">
                <a16:creationId xmlns:a16="http://schemas.microsoft.com/office/drawing/2014/main" id="{B1E4DDF7-3B19-ADFB-134C-5E82D145C8E3}"/>
              </a:ext>
            </a:extLst>
          </p:cNvPr>
          <p:cNvSpPr/>
          <p:nvPr/>
        </p:nvSpPr>
        <p:spPr>
          <a:xfrm>
            <a:off x="4689231" y="937846"/>
            <a:ext cx="7315199" cy="1336431"/>
          </a:xfrm>
          <a:prstGeom prst="roundRect">
            <a:avLst/>
          </a:prstGeom>
          <a:solidFill>
            <a:srgbClr val="FFFFCC"/>
          </a:solidFill>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GB" dirty="0">
                <a:solidFill>
                  <a:schemeClr val="tx1"/>
                </a:solidFill>
                <a:hlinkClick r:id="rId3"/>
              </a:rPr>
              <a:t>https://www.bbc.co.uk/bitesize/guides/z432pv4/revision/2</a:t>
            </a:r>
            <a:r>
              <a:rPr lang="en-GB" dirty="0">
                <a:solidFill>
                  <a:schemeClr val="tx1"/>
                </a:solidFill>
              </a:rPr>
              <a:t> </a:t>
            </a:r>
          </a:p>
          <a:p>
            <a:pPr marL="285750" indent="-285750">
              <a:buFont typeface="Arial" panose="020B0604020202020204" pitchFamily="34" charset="0"/>
              <a:buChar char="•"/>
            </a:pPr>
            <a:r>
              <a:rPr lang="en-GB" dirty="0">
                <a:solidFill>
                  <a:schemeClr val="tx1"/>
                </a:solidFill>
                <a:hlinkClick r:id="rId4"/>
              </a:rPr>
              <a:t>https://www.bbc.co.uk/bitesize/guides/z432pv4/revision/5</a:t>
            </a:r>
            <a:r>
              <a:rPr lang="en-GB" dirty="0">
                <a:solidFill>
                  <a:schemeClr val="tx1"/>
                </a:solidFill>
              </a:rPr>
              <a:t> </a:t>
            </a:r>
          </a:p>
          <a:p>
            <a:pPr marL="285750" indent="-285750">
              <a:buFont typeface="Arial" panose="020B0604020202020204" pitchFamily="34" charset="0"/>
              <a:buChar char="•"/>
            </a:pPr>
            <a:r>
              <a:rPr lang="en-GB" dirty="0">
                <a:solidFill>
                  <a:schemeClr val="tx1"/>
                </a:solidFill>
                <a:hlinkClick r:id="rId5"/>
              </a:rPr>
              <a:t>https://www.internetgeography.net/topics/what-are-the-effects-of-climate-change/</a:t>
            </a:r>
            <a:endParaRPr lang="en-GB" dirty="0">
              <a:solidFill>
                <a:schemeClr val="tx1"/>
              </a:solidFill>
            </a:endParaRPr>
          </a:p>
        </p:txBody>
      </p:sp>
      <p:pic>
        <p:nvPicPr>
          <p:cNvPr id="6" name="Picture 5" descr="A newspaper with black text&#10;&#10;AI-generated content may be incorrect.">
            <a:extLst>
              <a:ext uri="{FF2B5EF4-FFF2-40B4-BE49-F238E27FC236}">
                <a16:creationId xmlns:a16="http://schemas.microsoft.com/office/drawing/2014/main" id="{AA8D6BEC-88DA-B359-39DF-D924382890C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201229" y="2381494"/>
            <a:ext cx="5771571" cy="4293576"/>
          </a:xfrm>
          <a:prstGeom prst="rect">
            <a:avLst/>
          </a:prstGeom>
        </p:spPr>
      </p:pic>
    </p:spTree>
    <p:extLst>
      <p:ext uri="{BB962C8B-B14F-4D97-AF65-F5344CB8AC3E}">
        <p14:creationId xmlns:p14="http://schemas.microsoft.com/office/powerpoint/2010/main" val="3533991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AD977-7C4D-D469-8CD5-B9E7712A5BF1}"/>
              </a:ext>
            </a:extLst>
          </p:cNvPr>
          <p:cNvSpPr>
            <a:spLocks noGrp="1"/>
          </p:cNvSpPr>
          <p:nvPr>
            <p:ph type="title"/>
          </p:nvPr>
        </p:nvSpPr>
        <p:spPr/>
        <p:txBody>
          <a:bodyPr/>
          <a:lstStyle/>
          <a:p>
            <a:r>
              <a:rPr lang="en-GB" dirty="0"/>
              <a:t>Quiz </a:t>
            </a:r>
          </a:p>
        </p:txBody>
      </p:sp>
      <p:sp>
        <p:nvSpPr>
          <p:cNvPr id="3" name="Content Placeholder 2">
            <a:extLst>
              <a:ext uri="{FF2B5EF4-FFF2-40B4-BE49-F238E27FC236}">
                <a16:creationId xmlns:a16="http://schemas.microsoft.com/office/drawing/2014/main" id="{FCB8672E-DBC9-0004-4514-6E560B6405F2}"/>
              </a:ext>
            </a:extLst>
          </p:cNvPr>
          <p:cNvSpPr>
            <a:spLocks noGrp="1"/>
          </p:cNvSpPr>
          <p:nvPr>
            <p:ph idx="1"/>
          </p:nvPr>
        </p:nvSpPr>
        <p:spPr>
          <a:solidFill>
            <a:srgbClr val="FFFFCC"/>
          </a:solidFill>
        </p:spPr>
        <p:txBody>
          <a:bodyPr/>
          <a:lstStyle/>
          <a:p>
            <a:pPr marL="0" indent="0">
              <a:buNone/>
            </a:pPr>
            <a:r>
              <a:rPr lang="en-GB" dirty="0"/>
              <a:t>1.</a:t>
            </a:r>
          </a:p>
          <a:p>
            <a:pPr marL="0" indent="0">
              <a:buNone/>
            </a:pPr>
            <a:endParaRPr lang="en-GB" dirty="0"/>
          </a:p>
          <a:p>
            <a:pPr marL="0" indent="0">
              <a:buNone/>
            </a:pPr>
            <a:r>
              <a:rPr lang="en-GB" dirty="0"/>
              <a:t>Which of the following is NOT an effect of climate change?</a:t>
            </a:r>
          </a:p>
          <a:p>
            <a:pPr marL="514350" indent="-514350">
              <a:buAutoNum type="alphaLcParenR"/>
            </a:pPr>
            <a:r>
              <a:rPr lang="en-GB" dirty="0"/>
              <a:t>Rising sea levels</a:t>
            </a:r>
          </a:p>
          <a:p>
            <a:pPr marL="514350" indent="-514350">
              <a:buAutoNum type="alphaLcParenR"/>
            </a:pPr>
            <a:r>
              <a:rPr lang="en-GB" dirty="0"/>
              <a:t>Increased frequency of extreme weather events</a:t>
            </a:r>
          </a:p>
          <a:p>
            <a:pPr marL="514350" indent="-514350">
              <a:buAutoNum type="alphaLcParenR"/>
            </a:pPr>
            <a:r>
              <a:rPr lang="en-GB" dirty="0"/>
              <a:t>Decrease in global temperatures</a:t>
            </a:r>
          </a:p>
          <a:p>
            <a:pPr marL="514350" indent="-514350">
              <a:buAutoNum type="alphaLcParenR"/>
            </a:pPr>
            <a:r>
              <a:rPr lang="en-GB" dirty="0"/>
              <a:t> Melting glaciers</a:t>
            </a:r>
          </a:p>
        </p:txBody>
      </p:sp>
    </p:spTree>
    <p:extLst>
      <p:ext uri="{BB962C8B-B14F-4D97-AF65-F5344CB8AC3E}">
        <p14:creationId xmlns:p14="http://schemas.microsoft.com/office/powerpoint/2010/main" val="3763863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E02C0-BF17-CC79-4FDB-8883256EF61D}"/>
              </a:ext>
            </a:extLst>
          </p:cNvPr>
          <p:cNvSpPr>
            <a:spLocks noGrp="1"/>
          </p:cNvSpPr>
          <p:nvPr>
            <p:ph type="title"/>
          </p:nvPr>
        </p:nvSpPr>
        <p:spPr/>
        <p:txBody>
          <a:bodyPr/>
          <a:lstStyle/>
          <a:p>
            <a:endParaRPr lang="en-GB" dirty="0"/>
          </a:p>
        </p:txBody>
      </p:sp>
      <p:sp>
        <p:nvSpPr>
          <p:cNvPr id="3" name="Content Placeholder 2">
            <a:extLst>
              <a:ext uri="{FF2B5EF4-FFF2-40B4-BE49-F238E27FC236}">
                <a16:creationId xmlns:a16="http://schemas.microsoft.com/office/drawing/2014/main" id="{96D20771-91F5-8AE3-3C1A-1C9941E28F2F}"/>
              </a:ext>
            </a:extLst>
          </p:cNvPr>
          <p:cNvSpPr>
            <a:spLocks noGrp="1"/>
          </p:cNvSpPr>
          <p:nvPr>
            <p:ph idx="1"/>
          </p:nvPr>
        </p:nvSpPr>
        <p:spPr>
          <a:solidFill>
            <a:srgbClr val="FFFFCC"/>
          </a:solidFill>
        </p:spPr>
        <p:txBody>
          <a:bodyPr/>
          <a:lstStyle/>
          <a:p>
            <a:pPr marL="0" indent="0">
              <a:buNone/>
            </a:pPr>
            <a:r>
              <a:rPr lang="en-GB" dirty="0"/>
              <a:t>2.</a:t>
            </a:r>
          </a:p>
          <a:p>
            <a:pPr marL="0" indent="0">
              <a:buNone/>
            </a:pPr>
            <a:r>
              <a:rPr lang="en-GB" dirty="0"/>
              <a:t>Which region is most vulnerable to sea-level rise?</a:t>
            </a:r>
          </a:p>
          <a:p>
            <a:pPr marL="514350" indent="-514350">
              <a:buAutoNum type="alphaLcParenR"/>
            </a:pPr>
            <a:r>
              <a:rPr lang="en-GB" dirty="0"/>
              <a:t>Himalayas</a:t>
            </a:r>
          </a:p>
          <a:p>
            <a:pPr marL="514350" indent="-514350">
              <a:buAutoNum type="alphaLcParenR"/>
            </a:pPr>
            <a:r>
              <a:rPr lang="en-GB" dirty="0"/>
              <a:t>Bangladesh</a:t>
            </a:r>
          </a:p>
          <a:p>
            <a:pPr marL="514350" indent="-514350">
              <a:buAutoNum type="alphaLcParenR"/>
            </a:pPr>
            <a:r>
              <a:rPr lang="en-GB" dirty="0"/>
              <a:t> Sahara Desert</a:t>
            </a:r>
          </a:p>
          <a:p>
            <a:pPr marL="514350" indent="-514350">
              <a:buAutoNum type="alphaLcParenR"/>
            </a:pPr>
            <a:r>
              <a:rPr lang="en-GB" dirty="0"/>
              <a:t>Andes Mountains</a:t>
            </a:r>
          </a:p>
        </p:txBody>
      </p:sp>
    </p:spTree>
    <p:extLst>
      <p:ext uri="{BB962C8B-B14F-4D97-AF65-F5344CB8AC3E}">
        <p14:creationId xmlns:p14="http://schemas.microsoft.com/office/powerpoint/2010/main" val="12050008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262</TotalTime>
  <Words>905</Words>
  <Application>Microsoft Office PowerPoint</Application>
  <PresentationFormat>Widescreen</PresentationFormat>
  <Paragraphs>136</Paragraphs>
  <Slides>19</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Amasis MT Pro Black</vt:lpstr>
      <vt:lpstr>Aptos</vt:lpstr>
      <vt:lpstr>Aptos Display</vt:lpstr>
      <vt:lpstr>Arial</vt:lpstr>
      <vt:lpstr>Arial Narrow</vt:lpstr>
      <vt:lpstr>Office Theme</vt:lpstr>
      <vt:lpstr>Flip Learning Method </vt:lpstr>
      <vt:lpstr>What is it? </vt:lpstr>
      <vt:lpstr>How is it Used? </vt:lpstr>
      <vt:lpstr>PowerPoint Presentation</vt:lpstr>
      <vt:lpstr>Pupil Voice- S1 Rainforests </vt:lpstr>
      <vt:lpstr>My Examples </vt:lpstr>
      <vt:lpstr>Try it!- The Effects of Climate Change</vt:lpstr>
      <vt:lpstr>Quiz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Mhari Wilson-ed</dc:creator>
  <cp:lastModifiedBy>Mhari Wilson-ed</cp:lastModifiedBy>
  <cp:revision>7</cp:revision>
  <cp:lastPrinted>2025-11-04T11:08:39Z</cp:lastPrinted>
  <dcterms:created xsi:type="dcterms:W3CDTF">2025-11-03T09:59:04Z</dcterms:created>
  <dcterms:modified xsi:type="dcterms:W3CDTF">2025-11-13T09:45:33Z</dcterms:modified>
</cp:coreProperties>
</file>