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5"/>
  </p:sldMasterIdLst>
  <p:notesMasterIdLst>
    <p:notesMasterId r:id="rId25"/>
  </p:notesMasterIdLst>
  <p:handoutMasterIdLst>
    <p:handoutMasterId r:id="rId26"/>
  </p:handoutMasterIdLst>
  <p:sldIdLst>
    <p:sldId id="256" r:id="rId6"/>
    <p:sldId id="304" r:id="rId7"/>
    <p:sldId id="258" r:id="rId8"/>
    <p:sldId id="305" r:id="rId9"/>
    <p:sldId id="291" r:id="rId10"/>
    <p:sldId id="290" r:id="rId11"/>
    <p:sldId id="301" r:id="rId12"/>
    <p:sldId id="316" r:id="rId13"/>
    <p:sldId id="302" r:id="rId14"/>
    <p:sldId id="312" r:id="rId15"/>
    <p:sldId id="320" r:id="rId16"/>
    <p:sldId id="317" r:id="rId17"/>
    <p:sldId id="321" r:id="rId18"/>
    <p:sldId id="322" r:id="rId19"/>
    <p:sldId id="308" r:id="rId20"/>
    <p:sldId id="314" r:id="rId21"/>
    <p:sldId id="318" r:id="rId22"/>
    <p:sldId id="323" r:id="rId23"/>
    <p:sldId id="311" r:id="rId2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Urquhart" initials="JU" lastIdx="0" clrIdx="0">
    <p:extLst>
      <p:ext uri="{19B8F6BF-5375-455C-9EA6-DF929625EA0E}">
        <p15:presenceInfo xmlns:p15="http://schemas.microsoft.com/office/powerpoint/2012/main" userId="S-1-5-21-1919025527-1093607947-357205929-33644" providerId="AD"/>
      </p:ext>
    </p:extLst>
  </p:cmAuthor>
  <p:cmAuthor id="2" name="Jackie Urquhart" initials="JU [2]" lastIdx="1" clrIdx="1">
    <p:extLst>
      <p:ext uri="{19B8F6BF-5375-455C-9EA6-DF929625EA0E}">
        <p15:presenceInfo xmlns:p15="http://schemas.microsoft.com/office/powerpoint/2012/main" userId="S::jackie.urquhart@fife.gov.uk::dc959d4c-1ea7-4ea1-876d-fe0b0b44fd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8F631-3543-6D86-46C7-448713430259}" v="3061" dt="2025-09-22T14:38:30.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24424-181E-4D8C-B74B-087C029992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684B0A-FA4D-4776-93B7-B909208F46B7}">
      <dgm:prSet/>
      <dgm:spPr/>
      <dgm:t>
        <a:bodyPr/>
        <a:lstStyle/>
        <a:p>
          <a:r>
            <a:rPr lang="en-GB"/>
            <a:t>Background Information</a:t>
          </a:r>
          <a:endParaRPr lang="en-US"/>
        </a:p>
      </dgm:t>
    </dgm:pt>
    <dgm:pt modelId="{1F4D0A67-5945-422B-8D26-E0A3397DF79D}" type="parTrans" cxnId="{94728CBB-6969-42F4-8C5D-3C9762464DB4}">
      <dgm:prSet/>
      <dgm:spPr/>
      <dgm:t>
        <a:bodyPr/>
        <a:lstStyle/>
        <a:p>
          <a:endParaRPr lang="en-US"/>
        </a:p>
      </dgm:t>
    </dgm:pt>
    <dgm:pt modelId="{AB69F3C1-0475-4467-A9F8-9D7BA84CEB5D}" type="sibTrans" cxnId="{94728CBB-6969-42F4-8C5D-3C9762464DB4}">
      <dgm:prSet/>
      <dgm:spPr/>
      <dgm:t>
        <a:bodyPr/>
        <a:lstStyle/>
        <a:p>
          <a:endParaRPr lang="en-US"/>
        </a:p>
      </dgm:t>
    </dgm:pt>
    <dgm:pt modelId="{3128E53D-4C49-4AEF-BCF0-D93EF5D2F78B}">
      <dgm:prSet/>
      <dgm:spPr/>
      <dgm:t>
        <a:bodyPr/>
        <a:lstStyle/>
        <a:p>
          <a:r>
            <a:rPr lang="en-GB"/>
            <a:t>Mission Statement</a:t>
          </a:r>
          <a:endParaRPr lang="en-US"/>
        </a:p>
      </dgm:t>
    </dgm:pt>
    <dgm:pt modelId="{9892ED7B-1B85-4C6A-ABBB-43E85591C0D1}" type="parTrans" cxnId="{2BC3F7A9-42F7-46A2-97DC-4DCD76BFD18B}">
      <dgm:prSet/>
      <dgm:spPr/>
      <dgm:t>
        <a:bodyPr/>
        <a:lstStyle/>
        <a:p>
          <a:endParaRPr lang="en-US"/>
        </a:p>
      </dgm:t>
    </dgm:pt>
    <dgm:pt modelId="{A345ABC4-BD90-4818-A1FD-5EBDB3A2E11B}" type="sibTrans" cxnId="{2BC3F7A9-42F7-46A2-97DC-4DCD76BFD18B}">
      <dgm:prSet/>
      <dgm:spPr/>
      <dgm:t>
        <a:bodyPr/>
        <a:lstStyle/>
        <a:p>
          <a:endParaRPr lang="en-US"/>
        </a:p>
      </dgm:t>
    </dgm:pt>
    <dgm:pt modelId="{8393458D-A503-4A1E-85EA-7D0450172256}">
      <dgm:prSet/>
      <dgm:spPr/>
      <dgm:t>
        <a:bodyPr/>
        <a:lstStyle/>
        <a:p>
          <a:r>
            <a:rPr lang="en-GB"/>
            <a:t>School Vision</a:t>
          </a:r>
          <a:endParaRPr lang="en-US"/>
        </a:p>
      </dgm:t>
    </dgm:pt>
    <dgm:pt modelId="{1AA41F82-48A0-48A5-84A9-4D6F217830F6}" type="parTrans" cxnId="{921DB4F2-5DD0-4BB8-83AA-95B8F9ECA0C2}">
      <dgm:prSet/>
      <dgm:spPr/>
      <dgm:t>
        <a:bodyPr/>
        <a:lstStyle/>
        <a:p>
          <a:endParaRPr lang="en-US"/>
        </a:p>
      </dgm:t>
    </dgm:pt>
    <dgm:pt modelId="{076B8BC2-3C27-4D8B-9E5E-DA659AAEF404}" type="sibTrans" cxnId="{921DB4F2-5DD0-4BB8-83AA-95B8F9ECA0C2}">
      <dgm:prSet/>
      <dgm:spPr/>
      <dgm:t>
        <a:bodyPr/>
        <a:lstStyle/>
        <a:p>
          <a:endParaRPr lang="en-US"/>
        </a:p>
      </dgm:t>
    </dgm:pt>
    <dgm:pt modelId="{2E661FE4-DCD6-44D9-8067-92DAFED8E19A}">
      <dgm:prSet/>
      <dgm:spPr/>
      <dgm:t>
        <a:bodyPr/>
        <a:lstStyle/>
        <a:p>
          <a:r>
            <a:rPr lang="en-GB"/>
            <a:t>School Values</a:t>
          </a:r>
          <a:endParaRPr lang="en-US"/>
        </a:p>
      </dgm:t>
    </dgm:pt>
    <dgm:pt modelId="{66F1DB34-F9DD-41D0-8D33-7EEB0D52C988}" type="parTrans" cxnId="{D0405C9A-4750-4C77-9829-ED9CFF75C38F}">
      <dgm:prSet/>
      <dgm:spPr/>
      <dgm:t>
        <a:bodyPr/>
        <a:lstStyle/>
        <a:p>
          <a:endParaRPr lang="en-US"/>
        </a:p>
      </dgm:t>
    </dgm:pt>
    <dgm:pt modelId="{CBA20614-D540-450C-B7C7-B963E9441576}" type="sibTrans" cxnId="{D0405C9A-4750-4C77-9829-ED9CFF75C38F}">
      <dgm:prSet/>
      <dgm:spPr/>
      <dgm:t>
        <a:bodyPr/>
        <a:lstStyle/>
        <a:p>
          <a:endParaRPr lang="en-US"/>
        </a:p>
      </dgm:t>
    </dgm:pt>
    <dgm:pt modelId="{A82B3429-B143-474B-BB40-0B64C1FC1D38}">
      <dgm:prSet/>
      <dgm:spPr/>
      <dgm:t>
        <a:bodyPr/>
        <a:lstStyle/>
        <a:p>
          <a:r>
            <a:rPr lang="en-GB"/>
            <a:t>School Improvement priorities; Transforming Learning, Learner Profiling, Curriculum choices S1-S3 </a:t>
          </a:r>
          <a:endParaRPr lang="en-US"/>
        </a:p>
      </dgm:t>
    </dgm:pt>
    <dgm:pt modelId="{72D460A2-17BB-4D7D-BA2B-F6EC0A5A5733}" type="parTrans" cxnId="{09F6F265-6082-46E1-A00F-52BF6A2F8987}">
      <dgm:prSet/>
      <dgm:spPr/>
      <dgm:t>
        <a:bodyPr/>
        <a:lstStyle/>
        <a:p>
          <a:endParaRPr lang="en-US"/>
        </a:p>
      </dgm:t>
    </dgm:pt>
    <dgm:pt modelId="{EC12E4EB-CB86-49FD-9EDF-47AEF28D915A}" type="sibTrans" cxnId="{09F6F265-6082-46E1-A00F-52BF6A2F8987}">
      <dgm:prSet/>
      <dgm:spPr/>
      <dgm:t>
        <a:bodyPr/>
        <a:lstStyle/>
        <a:p>
          <a:endParaRPr lang="en-US"/>
        </a:p>
      </dgm:t>
    </dgm:pt>
    <dgm:pt modelId="{1A6AB716-BBF0-487C-8440-053B8592C843}">
      <dgm:prSet/>
      <dgm:spPr/>
      <dgm:t>
        <a:bodyPr/>
        <a:lstStyle/>
        <a:p>
          <a:r>
            <a:rPr lang="en-GB"/>
            <a:t>RRS Silver Award – progress and next steps </a:t>
          </a:r>
          <a:endParaRPr lang="en-US"/>
        </a:p>
      </dgm:t>
    </dgm:pt>
    <dgm:pt modelId="{A31CDB77-1F32-44C0-93A4-FF24E9F3DF3D}" type="parTrans" cxnId="{E63F0DBC-5628-4DBD-B5FF-8BAA111B101A}">
      <dgm:prSet/>
      <dgm:spPr/>
      <dgm:t>
        <a:bodyPr/>
        <a:lstStyle/>
        <a:p>
          <a:endParaRPr lang="en-US"/>
        </a:p>
      </dgm:t>
    </dgm:pt>
    <dgm:pt modelId="{BD7F4C70-8AB3-484D-9485-43A4303D3DC3}" type="sibTrans" cxnId="{E63F0DBC-5628-4DBD-B5FF-8BAA111B101A}">
      <dgm:prSet/>
      <dgm:spPr/>
      <dgm:t>
        <a:bodyPr/>
        <a:lstStyle/>
        <a:p>
          <a:endParaRPr lang="en-US"/>
        </a:p>
      </dgm:t>
    </dgm:pt>
    <dgm:pt modelId="{EEFF5966-F5FC-4470-8601-7CBCD6003ABD}">
      <dgm:prSet/>
      <dgm:spPr/>
      <dgm:t>
        <a:bodyPr/>
        <a:lstStyle/>
        <a:p>
          <a:r>
            <a:rPr lang="en-US"/>
            <a:t>Cost of the school day</a:t>
          </a:r>
        </a:p>
      </dgm:t>
    </dgm:pt>
    <dgm:pt modelId="{0A3D8475-FB39-4440-82A1-8A7501D254B5}" type="parTrans" cxnId="{B157D2BE-4499-4265-A7AD-02E5C7A347F1}">
      <dgm:prSet/>
      <dgm:spPr/>
      <dgm:t>
        <a:bodyPr/>
        <a:lstStyle/>
        <a:p>
          <a:endParaRPr lang="en-US"/>
        </a:p>
      </dgm:t>
    </dgm:pt>
    <dgm:pt modelId="{500342B0-3C79-4A75-B504-23305D42531D}" type="sibTrans" cxnId="{B157D2BE-4499-4265-A7AD-02E5C7A347F1}">
      <dgm:prSet/>
      <dgm:spPr/>
      <dgm:t>
        <a:bodyPr/>
        <a:lstStyle/>
        <a:p>
          <a:endParaRPr lang="en-US"/>
        </a:p>
      </dgm:t>
    </dgm:pt>
    <dgm:pt modelId="{DB9C9C4C-BD22-4242-9EE1-7EE2091937C6}">
      <dgm:prSet/>
      <dgm:spPr/>
      <dgm:t>
        <a:bodyPr/>
        <a:lstStyle/>
        <a:p>
          <a:r>
            <a:rPr lang="en-US"/>
            <a:t>Stakeholders Engagement </a:t>
          </a:r>
        </a:p>
      </dgm:t>
    </dgm:pt>
    <dgm:pt modelId="{74781031-2A88-4FEC-8CC3-EDFF35CF3916}" type="parTrans" cxnId="{6FDBD014-7E7B-46AD-904E-4F5E61AC67FA}">
      <dgm:prSet/>
      <dgm:spPr/>
      <dgm:t>
        <a:bodyPr/>
        <a:lstStyle/>
        <a:p>
          <a:endParaRPr lang="en-US"/>
        </a:p>
      </dgm:t>
    </dgm:pt>
    <dgm:pt modelId="{FEE26180-AB5D-410D-97D0-6603C3D79B19}" type="sibTrans" cxnId="{6FDBD014-7E7B-46AD-904E-4F5E61AC67FA}">
      <dgm:prSet/>
      <dgm:spPr/>
      <dgm:t>
        <a:bodyPr/>
        <a:lstStyle/>
        <a:p>
          <a:endParaRPr lang="en-US"/>
        </a:p>
      </dgm:t>
    </dgm:pt>
    <dgm:pt modelId="{BDB0D8DC-1DFE-4A37-BFE9-2F06DE034AF2}">
      <dgm:prSet/>
      <dgm:spPr/>
      <dgm:t>
        <a:bodyPr/>
        <a:lstStyle/>
        <a:p>
          <a:r>
            <a:rPr lang="en-US"/>
            <a:t>PEF Plans; Music Therapy, Rebound Therapy, Hairdresser SQA only </a:t>
          </a:r>
        </a:p>
      </dgm:t>
    </dgm:pt>
    <dgm:pt modelId="{B2206BEF-0985-4228-A8B1-2E09D258B268}" type="parTrans" cxnId="{B994D3A1-358F-403B-845E-264E9A0B1754}">
      <dgm:prSet/>
      <dgm:spPr/>
      <dgm:t>
        <a:bodyPr/>
        <a:lstStyle/>
        <a:p>
          <a:endParaRPr lang="en-US"/>
        </a:p>
      </dgm:t>
    </dgm:pt>
    <dgm:pt modelId="{C1B3F696-1CA9-4209-8B31-EE02DB3CDB0D}" type="sibTrans" cxnId="{B994D3A1-358F-403B-845E-264E9A0B1754}">
      <dgm:prSet/>
      <dgm:spPr/>
      <dgm:t>
        <a:bodyPr/>
        <a:lstStyle/>
        <a:p>
          <a:endParaRPr lang="en-US"/>
        </a:p>
      </dgm:t>
    </dgm:pt>
    <dgm:pt modelId="{F55AD699-D8B1-4D24-BF02-F2DB6348C3AB}">
      <dgm:prSet/>
      <dgm:spPr/>
      <dgm:t>
        <a:bodyPr/>
        <a:lstStyle/>
        <a:p>
          <a:r>
            <a:rPr lang="en-US"/>
            <a:t>Project Spend </a:t>
          </a:r>
        </a:p>
      </dgm:t>
    </dgm:pt>
    <dgm:pt modelId="{09B38A9D-426E-4003-87D1-10ED01204C38}" type="parTrans" cxnId="{2E53D0E2-4281-4FE3-92FA-58E52C8B4AF3}">
      <dgm:prSet/>
      <dgm:spPr/>
      <dgm:t>
        <a:bodyPr/>
        <a:lstStyle/>
        <a:p>
          <a:endParaRPr lang="en-US"/>
        </a:p>
      </dgm:t>
    </dgm:pt>
    <dgm:pt modelId="{ACA109F8-181D-4AF4-BE00-2C7F6655E196}" type="sibTrans" cxnId="{2E53D0E2-4281-4FE3-92FA-58E52C8B4AF3}">
      <dgm:prSet/>
      <dgm:spPr/>
      <dgm:t>
        <a:bodyPr/>
        <a:lstStyle/>
        <a:p>
          <a:endParaRPr lang="en-US"/>
        </a:p>
      </dgm:t>
    </dgm:pt>
    <dgm:pt modelId="{CD0F3058-4519-47C3-BDB6-B7D923706CD5}" type="pres">
      <dgm:prSet presAssocID="{CE524424-181E-4D8C-B74B-087C02999236}" presName="vert0" presStyleCnt="0">
        <dgm:presLayoutVars>
          <dgm:dir/>
          <dgm:animOne val="branch"/>
          <dgm:animLvl val="lvl"/>
        </dgm:presLayoutVars>
      </dgm:prSet>
      <dgm:spPr/>
    </dgm:pt>
    <dgm:pt modelId="{CFB4A720-E91A-450D-B38F-89D05C03C56C}" type="pres">
      <dgm:prSet presAssocID="{44684B0A-FA4D-4776-93B7-B909208F46B7}" presName="thickLine" presStyleLbl="alignNode1" presStyleIdx="0" presStyleCnt="10"/>
      <dgm:spPr/>
    </dgm:pt>
    <dgm:pt modelId="{418AAE63-7F09-4ED3-971B-DF204E5B7213}" type="pres">
      <dgm:prSet presAssocID="{44684B0A-FA4D-4776-93B7-B909208F46B7}" presName="horz1" presStyleCnt="0"/>
      <dgm:spPr/>
    </dgm:pt>
    <dgm:pt modelId="{5A4EA357-1B96-4397-AC18-FA0666994833}" type="pres">
      <dgm:prSet presAssocID="{44684B0A-FA4D-4776-93B7-B909208F46B7}" presName="tx1" presStyleLbl="revTx" presStyleIdx="0" presStyleCnt="10"/>
      <dgm:spPr/>
    </dgm:pt>
    <dgm:pt modelId="{EFAC1F8E-21ED-4956-918B-E252B8375520}" type="pres">
      <dgm:prSet presAssocID="{44684B0A-FA4D-4776-93B7-B909208F46B7}" presName="vert1" presStyleCnt="0"/>
      <dgm:spPr/>
    </dgm:pt>
    <dgm:pt modelId="{64804101-450C-4909-B1EB-1FC7964C4EE5}" type="pres">
      <dgm:prSet presAssocID="{3128E53D-4C49-4AEF-BCF0-D93EF5D2F78B}" presName="thickLine" presStyleLbl="alignNode1" presStyleIdx="1" presStyleCnt="10"/>
      <dgm:spPr/>
    </dgm:pt>
    <dgm:pt modelId="{53596C4B-00E1-4D58-BE81-063BA59EC912}" type="pres">
      <dgm:prSet presAssocID="{3128E53D-4C49-4AEF-BCF0-D93EF5D2F78B}" presName="horz1" presStyleCnt="0"/>
      <dgm:spPr/>
    </dgm:pt>
    <dgm:pt modelId="{60956984-C294-43DB-B305-18E24DB02E1F}" type="pres">
      <dgm:prSet presAssocID="{3128E53D-4C49-4AEF-BCF0-D93EF5D2F78B}" presName="tx1" presStyleLbl="revTx" presStyleIdx="1" presStyleCnt="10"/>
      <dgm:spPr/>
    </dgm:pt>
    <dgm:pt modelId="{AF8556CF-0542-4559-8ACE-F3B528184D28}" type="pres">
      <dgm:prSet presAssocID="{3128E53D-4C49-4AEF-BCF0-D93EF5D2F78B}" presName="vert1" presStyleCnt="0"/>
      <dgm:spPr/>
    </dgm:pt>
    <dgm:pt modelId="{A45ACEE5-3161-4927-AAFE-C5E263530875}" type="pres">
      <dgm:prSet presAssocID="{8393458D-A503-4A1E-85EA-7D0450172256}" presName="thickLine" presStyleLbl="alignNode1" presStyleIdx="2" presStyleCnt="10"/>
      <dgm:spPr/>
    </dgm:pt>
    <dgm:pt modelId="{676DEF3F-1445-45F8-A43E-A676917030CE}" type="pres">
      <dgm:prSet presAssocID="{8393458D-A503-4A1E-85EA-7D0450172256}" presName="horz1" presStyleCnt="0"/>
      <dgm:spPr/>
    </dgm:pt>
    <dgm:pt modelId="{2463EC5E-DD3B-4372-A30F-9B8CF256688C}" type="pres">
      <dgm:prSet presAssocID="{8393458D-A503-4A1E-85EA-7D0450172256}" presName="tx1" presStyleLbl="revTx" presStyleIdx="2" presStyleCnt="10"/>
      <dgm:spPr/>
    </dgm:pt>
    <dgm:pt modelId="{CCEA1546-FDCE-455A-BF9F-5896DADE9FF5}" type="pres">
      <dgm:prSet presAssocID="{8393458D-A503-4A1E-85EA-7D0450172256}" presName="vert1" presStyleCnt="0"/>
      <dgm:spPr/>
    </dgm:pt>
    <dgm:pt modelId="{FBDF82CB-B367-42EB-AFA0-A0EE3749DCE1}" type="pres">
      <dgm:prSet presAssocID="{2E661FE4-DCD6-44D9-8067-92DAFED8E19A}" presName="thickLine" presStyleLbl="alignNode1" presStyleIdx="3" presStyleCnt="10"/>
      <dgm:spPr/>
    </dgm:pt>
    <dgm:pt modelId="{A3CE1132-B744-4311-BF5F-382DC3A79A4D}" type="pres">
      <dgm:prSet presAssocID="{2E661FE4-DCD6-44D9-8067-92DAFED8E19A}" presName="horz1" presStyleCnt="0"/>
      <dgm:spPr/>
    </dgm:pt>
    <dgm:pt modelId="{30C13138-D784-4480-93B2-EB060D91EB82}" type="pres">
      <dgm:prSet presAssocID="{2E661FE4-DCD6-44D9-8067-92DAFED8E19A}" presName="tx1" presStyleLbl="revTx" presStyleIdx="3" presStyleCnt="10"/>
      <dgm:spPr/>
    </dgm:pt>
    <dgm:pt modelId="{06525BC5-B7FD-4257-9B59-457886D7FC2A}" type="pres">
      <dgm:prSet presAssocID="{2E661FE4-DCD6-44D9-8067-92DAFED8E19A}" presName="vert1" presStyleCnt="0"/>
      <dgm:spPr/>
    </dgm:pt>
    <dgm:pt modelId="{C4500D65-9B97-4E01-A20A-205AA38DDD7A}" type="pres">
      <dgm:prSet presAssocID="{A82B3429-B143-474B-BB40-0B64C1FC1D38}" presName="thickLine" presStyleLbl="alignNode1" presStyleIdx="4" presStyleCnt="10"/>
      <dgm:spPr/>
    </dgm:pt>
    <dgm:pt modelId="{BB1079E4-7AE9-4001-B5B1-10AAA2B788CF}" type="pres">
      <dgm:prSet presAssocID="{A82B3429-B143-474B-BB40-0B64C1FC1D38}" presName="horz1" presStyleCnt="0"/>
      <dgm:spPr/>
    </dgm:pt>
    <dgm:pt modelId="{05309249-3435-4830-B159-1B40F2044410}" type="pres">
      <dgm:prSet presAssocID="{A82B3429-B143-474B-BB40-0B64C1FC1D38}" presName="tx1" presStyleLbl="revTx" presStyleIdx="4" presStyleCnt="10"/>
      <dgm:spPr/>
    </dgm:pt>
    <dgm:pt modelId="{58E9CA38-A647-4E2D-B33F-BA8E3112C41F}" type="pres">
      <dgm:prSet presAssocID="{A82B3429-B143-474B-BB40-0B64C1FC1D38}" presName="vert1" presStyleCnt="0"/>
      <dgm:spPr/>
    </dgm:pt>
    <dgm:pt modelId="{95A462F4-8654-44EB-A8B3-C198CE49BEE7}" type="pres">
      <dgm:prSet presAssocID="{1A6AB716-BBF0-487C-8440-053B8592C843}" presName="thickLine" presStyleLbl="alignNode1" presStyleIdx="5" presStyleCnt="10"/>
      <dgm:spPr/>
    </dgm:pt>
    <dgm:pt modelId="{21C22AB1-CFBF-4FE6-988E-4A2543E22E25}" type="pres">
      <dgm:prSet presAssocID="{1A6AB716-BBF0-487C-8440-053B8592C843}" presName="horz1" presStyleCnt="0"/>
      <dgm:spPr/>
    </dgm:pt>
    <dgm:pt modelId="{6389C45A-6950-41FF-A1C9-B4D2100D5888}" type="pres">
      <dgm:prSet presAssocID="{1A6AB716-BBF0-487C-8440-053B8592C843}" presName="tx1" presStyleLbl="revTx" presStyleIdx="5" presStyleCnt="10"/>
      <dgm:spPr/>
    </dgm:pt>
    <dgm:pt modelId="{0A354CDA-13F6-49E3-9C0F-AC120855189B}" type="pres">
      <dgm:prSet presAssocID="{1A6AB716-BBF0-487C-8440-053B8592C843}" presName="vert1" presStyleCnt="0"/>
      <dgm:spPr/>
    </dgm:pt>
    <dgm:pt modelId="{48FD634C-014E-4E5A-A866-43381091E993}" type="pres">
      <dgm:prSet presAssocID="{EEFF5966-F5FC-4470-8601-7CBCD6003ABD}" presName="thickLine" presStyleLbl="alignNode1" presStyleIdx="6" presStyleCnt="10"/>
      <dgm:spPr/>
    </dgm:pt>
    <dgm:pt modelId="{D5864150-34ED-4212-BB9A-2C92BE109DAC}" type="pres">
      <dgm:prSet presAssocID="{EEFF5966-F5FC-4470-8601-7CBCD6003ABD}" presName="horz1" presStyleCnt="0"/>
      <dgm:spPr/>
    </dgm:pt>
    <dgm:pt modelId="{980C3FB2-B22A-4861-84DB-CB9A08C7F63F}" type="pres">
      <dgm:prSet presAssocID="{EEFF5966-F5FC-4470-8601-7CBCD6003ABD}" presName="tx1" presStyleLbl="revTx" presStyleIdx="6" presStyleCnt="10"/>
      <dgm:spPr/>
    </dgm:pt>
    <dgm:pt modelId="{04E8BB39-735D-4011-866F-8AD99528738F}" type="pres">
      <dgm:prSet presAssocID="{EEFF5966-F5FC-4470-8601-7CBCD6003ABD}" presName="vert1" presStyleCnt="0"/>
      <dgm:spPr/>
    </dgm:pt>
    <dgm:pt modelId="{88A85E09-CA5C-4F80-9B08-37209982DAF0}" type="pres">
      <dgm:prSet presAssocID="{DB9C9C4C-BD22-4242-9EE1-7EE2091937C6}" presName="thickLine" presStyleLbl="alignNode1" presStyleIdx="7" presStyleCnt="10"/>
      <dgm:spPr/>
    </dgm:pt>
    <dgm:pt modelId="{C7234CE8-1204-4863-90DD-1E24E21E7AFC}" type="pres">
      <dgm:prSet presAssocID="{DB9C9C4C-BD22-4242-9EE1-7EE2091937C6}" presName="horz1" presStyleCnt="0"/>
      <dgm:spPr/>
    </dgm:pt>
    <dgm:pt modelId="{83FC5347-3CD7-4C06-8D84-84F476037412}" type="pres">
      <dgm:prSet presAssocID="{DB9C9C4C-BD22-4242-9EE1-7EE2091937C6}" presName="tx1" presStyleLbl="revTx" presStyleIdx="7" presStyleCnt="10"/>
      <dgm:spPr/>
    </dgm:pt>
    <dgm:pt modelId="{4C26D57B-B9F7-4FB2-972F-BEB7ABA67387}" type="pres">
      <dgm:prSet presAssocID="{DB9C9C4C-BD22-4242-9EE1-7EE2091937C6}" presName="vert1" presStyleCnt="0"/>
      <dgm:spPr/>
    </dgm:pt>
    <dgm:pt modelId="{C511B373-9894-43B9-83A9-FB8C78CFDAF5}" type="pres">
      <dgm:prSet presAssocID="{BDB0D8DC-1DFE-4A37-BFE9-2F06DE034AF2}" presName="thickLine" presStyleLbl="alignNode1" presStyleIdx="8" presStyleCnt="10"/>
      <dgm:spPr/>
    </dgm:pt>
    <dgm:pt modelId="{CACCBA88-0912-45CF-ABE9-6A5054E4219F}" type="pres">
      <dgm:prSet presAssocID="{BDB0D8DC-1DFE-4A37-BFE9-2F06DE034AF2}" presName="horz1" presStyleCnt="0"/>
      <dgm:spPr/>
    </dgm:pt>
    <dgm:pt modelId="{36ABA1E1-7D23-4A32-9A8A-94B473F9C2CA}" type="pres">
      <dgm:prSet presAssocID="{BDB0D8DC-1DFE-4A37-BFE9-2F06DE034AF2}" presName="tx1" presStyleLbl="revTx" presStyleIdx="8" presStyleCnt="10"/>
      <dgm:spPr/>
    </dgm:pt>
    <dgm:pt modelId="{D599474A-82B0-4D37-A840-D4B25896FB10}" type="pres">
      <dgm:prSet presAssocID="{BDB0D8DC-1DFE-4A37-BFE9-2F06DE034AF2}" presName="vert1" presStyleCnt="0"/>
      <dgm:spPr/>
    </dgm:pt>
    <dgm:pt modelId="{7ECEC094-3F33-49D3-9B28-CACC1A7525A7}" type="pres">
      <dgm:prSet presAssocID="{F55AD699-D8B1-4D24-BF02-F2DB6348C3AB}" presName="thickLine" presStyleLbl="alignNode1" presStyleIdx="9" presStyleCnt="10"/>
      <dgm:spPr/>
    </dgm:pt>
    <dgm:pt modelId="{E91541DE-9636-49F2-9A09-BCD666B856B3}" type="pres">
      <dgm:prSet presAssocID="{F55AD699-D8B1-4D24-BF02-F2DB6348C3AB}" presName="horz1" presStyleCnt="0"/>
      <dgm:spPr/>
    </dgm:pt>
    <dgm:pt modelId="{78C28BE0-90AD-4391-9A38-FC6092BA0C0B}" type="pres">
      <dgm:prSet presAssocID="{F55AD699-D8B1-4D24-BF02-F2DB6348C3AB}" presName="tx1" presStyleLbl="revTx" presStyleIdx="9" presStyleCnt="10"/>
      <dgm:spPr/>
    </dgm:pt>
    <dgm:pt modelId="{FB795D0A-7446-4365-A689-3E5ED22CF62A}" type="pres">
      <dgm:prSet presAssocID="{F55AD699-D8B1-4D24-BF02-F2DB6348C3AB}" presName="vert1" presStyleCnt="0"/>
      <dgm:spPr/>
    </dgm:pt>
  </dgm:ptLst>
  <dgm:cxnLst>
    <dgm:cxn modelId="{B748FF05-2FD1-4824-8537-964E62FC6753}" type="presOf" srcId="{CE524424-181E-4D8C-B74B-087C02999236}" destId="{CD0F3058-4519-47C3-BDB6-B7D923706CD5}" srcOrd="0" destOrd="0" presId="urn:microsoft.com/office/officeart/2008/layout/LinedList"/>
    <dgm:cxn modelId="{6FDBD014-7E7B-46AD-904E-4F5E61AC67FA}" srcId="{CE524424-181E-4D8C-B74B-087C02999236}" destId="{DB9C9C4C-BD22-4242-9EE1-7EE2091937C6}" srcOrd="7" destOrd="0" parTransId="{74781031-2A88-4FEC-8CC3-EDFF35CF3916}" sibTransId="{FEE26180-AB5D-410D-97D0-6603C3D79B19}"/>
    <dgm:cxn modelId="{72153E19-447E-4B39-B1BC-43A9BC09182D}" type="presOf" srcId="{2E661FE4-DCD6-44D9-8067-92DAFED8E19A}" destId="{30C13138-D784-4480-93B2-EB060D91EB82}" srcOrd="0" destOrd="0" presId="urn:microsoft.com/office/officeart/2008/layout/LinedList"/>
    <dgm:cxn modelId="{86EFFD63-7DDB-4D76-AA23-254F984E17C4}" type="presOf" srcId="{8393458D-A503-4A1E-85EA-7D0450172256}" destId="{2463EC5E-DD3B-4372-A30F-9B8CF256688C}" srcOrd="0" destOrd="0" presId="urn:microsoft.com/office/officeart/2008/layout/LinedList"/>
    <dgm:cxn modelId="{09F6F265-6082-46E1-A00F-52BF6A2F8987}" srcId="{CE524424-181E-4D8C-B74B-087C02999236}" destId="{A82B3429-B143-474B-BB40-0B64C1FC1D38}" srcOrd="4" destOrd="0" parTransId="{72D460A2-17BB-4D7D-BA2B-F6EC0A5A5733}" sibTransId="{EC12E4EB-CB86-49FD-9EDF-47AEF28D915A}"/>
    <dgm:cxn modelId="{3544DD49-8AC9-4434-B79E-4D3BF3AB8970}" type="presOf" srcId="{44684B0A-FA4D-4776-93B7-B909208F46B7}" destId="{5A4EA357-1B96-4397-AC18-FA0666994833}" srcOrd="0" destOrd="0" presId="urn:microsoft.com/office/officeart/2008/layout/LinedList"/>
    <dgm:cxn modelId="{4ED0486C-1AA5-4919-AF85-D0742168E92E}" type="presOf" srcId="{1A6AB716-BBF0-487C-8440-053B8592C843}" destId="{6389C45A-6950-41FF-A1C9-B4D2100D5888}" srcOrd="0" destOrd="0" presId="urn:microsoft.com/office/officeart/2008/layout/LinedList"/>
    <dgm:cxn modelId="{82ACF855-A229-4662-A0DB-CE9C9B52D571}" type="presOf" srcId="{BDB0D8DC-1DFE-4A37-BFE9-2F06DE034AF2}" destId="{36ABA1E1-7D23-4A32-9A8A-94B473F9C2CA}" srcOrd="0" destOrd="0" presId="urn:microsoft.com/office/officeart/2008/layout/LinedList"/>
    <dgm:cxn modelId="{4B915B83-328C-4C69-9537-D6B828CD35C8}" type="presOf" srcId="{F55AD699-D8B1-4D24-BF02-F2DB6348C3AB}" destId="{78C28BE0-90AD-4391-9A38-FC6092BA0C0B}" srcOrd="0" destOrd="0" presId="urn:microsoft.com/office/officeart/2008/layout/LinedList"/>
    <dgm:cxn modelId="{A014DE8F-360D-47FF-8CAA-B088291A4A9B}" type="presOf" srcId="{A82B3429-B143-474B-BB40-0B64C1FC1D38}" destId="{05309249-3435-4830-B159-1B40F2044410}" srcOrd="0" destOrd="0" presId="urn:microsoft.com/office/officeart/2008/layout/LinedList"/>
    <dgm:cxn modelId="{D0405C9A-4750-4C77-9829-ED9CFF75C38F}" srcId="{CE524424-181E-4D8C-B74B-087C02999236}" destId="{2E661FE4-DCD6-44D9-8067-92DAFED8E19A}" srcOrd="3" destOrd="0" parTransId="{66F1DB34-F9DD-41D0-8D33-7EEB0D52C988}" sibTransId="{CBA20614-D540-450C-B7C7-B963E9441576}"/>
    <dgm:cxn modelId="{B994D3A1-358F-403B-845E-264E9A0B1754}" srcId="{CE524424-181E-4D8C-B74B-087C02999236}" destId="{BDB0D8DC-1DFE-4A37-BFE9-2F06DE034AF2}" srcOrd="8" destOrd="0" parTransId="{B2206BEF-0985-4228-A8B1-2E09D258B268}" sibTransId="{C1B3F696-1CA9-4209-8B31-EE02DB3CDB0D}"/>
    <dgm:cxn modelId="{2BC3F7A9-42F7-46A2-97DC-4DCD76BFD18B}" srcId="{CE524424-181E-4D8C-B74B-087C02999236}" destId="{3128E53D-4C49-4AEF-BCF0-D93EF5D2F78B}" srcOrd="1" destOrd="0" parTransId="{9892ED7B-1B85-4C6A-ABBB-43E85591C0D1}" sibTransId="{A345ABC4-BD90-4818-A1FD-5EBDB3A2E11B}"/>
    <dgm:cxn modelId="{94728CBB-6969-42F4-8C5D-3C9762464DB4}" srcId="{CE524424-181E-4D8C-B74B-087C02999236}" destId="{44684B0A-FA4D-4776-93B7-B909208F46B7}" srcOrd="0" destOrd="0" parTransId="{1F4D0A67-5945-422B-8D26-E0A3397DF79D}" sibTransId="{AB69F3C1-0475-4467-A9F8-9D7BA84CEB5D}"/>
    <dgm:cxn modelId="{E63F0DBC-5628-4DBD-B5FF-8BAA111B101A}" srcId="{CE524424-181E-4D8C-B74B-087C02999236}" destId="{1A6AB716-BBF0-487C-8440-053B8592C843}" srcOrd="5" destOrd="0" parTransId="{A31CDB77-1F32-44C0-93A4-FF24E9F3DF3D}" sibTransId="{BD7F4C70-8AB3-484D-9485-43A4303D3DC3}"/>
    <dgm:cxn modelId="{B157D2BE-4499-4265-A7AD-02E5C7A347F1}" srcId="{CE524424-181E-4D8C-B74B-087C02999236}" destId="{EEFF5966-F5FC-4470-8601-7CBCD6003ABD}" srcOrd="6" destOrd="0" parTransId="{0A3D8475-FB39-4440-82A1-8A7501D254B5}" sibTransId="{500342B0-3C79-4A75-B504-23305D42531D}"/>
    <dgm:cxn modelId="{15124FC8-2050-41CF-AC23-BC781133AE59}" type="presOf" srcId="{DB9C9C4C-BD22-4242-9EE1-7EE2091937C6}" destId="{83FC5347-3CD7-4C06-8D84-84F476037412}" srcOrd="0" destOrd="0" presId="urn:microsoft.com/office/officeart/2008/layout/LinedList"/>
    <dgm:cxn modelId="{697EBDCE-264B-44C0-90B2-25608D3B303D}" type="presOf" srcId="{EEFF5966-F5FC-4470-8601-7CBCD6003ABD}" destId="{980C3FB2-B22A-4861-84DB-CB9A08C7F63F}" srcOrd="0" destOrd="0" presId="urn:microsoft.com/office/officeart/2008/layout/LinedList"/>
    <dgm:cxn modelId="{7D28B2E2-5765-42D4-9D27-5C319C8B1054}" type="presOf" srcId="{3128E53D-4C49-4AEF-BCF0-D93EF5D2F78B}" destId="{60956984-C294-43DB-B305-18E24DB02E1F}" srcOrd="0" destOrd="0" presId="urn:microsoft.com/office/officeart/2008/layout/LinedList"/>
    <dgm:cxn modelId="{2E53D0E2-4281-4FE3-92FA-58E52C8B4AF3}" srcId="{CE524424-181E-4D8C-B74B-087C02999236}" destId="{F55AD699-D8B1-4D24-BF02-F2DB6348C3AB}" srcOrd="9" destOrd="0" parTransId="{09B38A9D-426E-4003-87D1-10ED01204C38}" sibTransId="{ACA109F8-181D-4AF4-BE00-2C7F6655E196}"/>
    <dgm:cxn modelId="{921DB4F2-5DD0-4BB8-83AA-95B8F9ECA0C2}" srcId="{CE524424-181E-4D8C-B74B-087C02999236}" destId="{8393458D-A503-4A1E-85EA-7D0450172256}" srcOrd="2" destOrd="0" parTransId="{1AA41F82-48A0-48A5-84A9-4D6F217830F6}" sibTransId="{076B8BC2-3C27-4D8B-9E5E-DA659AAEF404}"/>
    <dgm:cxn modelId="{399637E0-14D0-4CEE-825C-08D3DFD150FC}" type="presParOf" srcId="{CD0F3058-4519-47C3-BDB6-B7D923706CD5}" destId="{CFB4A720-E91A-450D-B38F-89D05C03C56C}" srcOrd="0" destOrd="0" presId="urn:microsoft.com/office/officeart/2008/layout/LinedList"/>
    <dgm:cxn modelId="{32DC216D-66F9-4DA2-9720-C15B71B2DA75}" type="presParOf" srcId="{CD0F3058-4519-47C3-BDB6-B7D923706CD5}" destId="{418AAE63-7F09-4ED3-971B-DF204E5B7213}" srcOrd="1" destOrd="0" presId="urn:microsoft.com/office/officeart/2008/layout/LinedList"/>
    <dgm:cxn modelId="{2D9D4C6B-0C54-44AA-818F-52CB21EE98F8}" type="presParOf" srcId="{418AAE63-7F09-4ED3-971B-DF204E5B7213}" destId="{5A4EA357-1B96-4397-AC18-FA0666994833}" srcOrd="0" destOrd="0" presId="urn:microsoft.com/office/officeart/2008/layout/LinedList"/>
    <dgm:cxn modelId="{1D41C116-AF95-4150-BD01-21D15BCB9C5F}" type="presParOf" srcId="{418AAE63-7F09-4ED3-971B-DF204E5B7213}" destId="{EFAC1F8E-21ED-4956-918B-E252B8375520}" srcOrd="1" destOrd="0" presId="urn:microsoft.com/office/officeart/2008/layout/LinedList"/>
    <dgm:cxn modelId="{D8D92AC3-3EFE-425B-9AE1-68BFCEA7BE85}" type="presParOf" srcId="{CD0F3058-4519-47C3-BDB6-B7D923706CD5}" destId="{64804101-450C-4909-B1EB-1FC7964C4EE5}" srcOrd="2" destOrd="0" presId="urn:microsoft.com/office/officeart/2008/layout/LinedList"/>
    <dgm:cxn modelId="{B043918E-095A-44C3-8EA1-F16E47E756D0}" type="presParOf" srcId="{CD0F3058-4519-47C3-BDB6-B7D923706CD5}" destId="{53596C4B-00E1-4D58-BE81-063BA59EC912}" srcOrd="3" destOrd="0" presId="urn:microsoft.com/office/officeart/2008/layout/LinedList"/>
    <dgm:cxn modelId="{A59AAD3B-7939-4EF9-A3C5-3DBF2EA6F7E4}" type="presParOf" srcId="{53596C4B-00E1-4D58-BE81-063BA59EC912}" destId="{60956984-C294-43DB-B305-18E24DB02E1F}" srcOrd="0" destOrd="0" presId="urn:microsoft.com/office/officeart/2008/layout/LinedList"/>
    <dgm:cxn modelId="{27BBAA06-03A9-4A15-BC31-5CD2684B1FBE}" type="presParOf" srcId="{53596C4B-00E1-4D58-BE81-063BA59EC912}" destId="{AF8556CF-0542-4559-8ACE-F3B528184D28}" srcOrd="1" destOrd="0" presId="urn:microsoft.com/office/officeart/2008/layout/LinedList"/>
    <dgm:cxn modelId="{9127DC06-B7DA-4C69-ADEE-6DB662BAFE42}" type="presParOf" srcId="{CD0F3058-4519-47C3-BDB6-B7D923706CD5}" destId="{A45ACEE5-3161-4927-AAFE-C5E263530875}" srcOrd="4" destOrd="0" presId="urn:microsoft.com/office/officeart/2008/layout/LinedList"/>
    <dgm:cxn modelId="{7B19E92E-133C-4667-8655-6CDAB57FE029}" type="presParOf" srcId="{CD0F3058-4519-47C3-BDB6-B7D923706CD5}" destId="{676DEF3F-1445-45F8-A43E-A676917030CE}" srcOrd="5" destOrd="0" presId="urn:microsoft.com/office/officeart/2008/layout/LinedList"/>
    <dgm:cxn modelId="{F632744D-E797-4447-8AAE-A81FFF99BEDB}" type="presParOf" srcId="{676DEF3F-1445-45F8-A43E-A676917030CE}" destId="{2463EC5E-DD3B-4372-A30F-9B8CF256688C}" srcOrd="0" destOrd="0" presId="urn:microsoft.com/office/officeart/2008/layout/LinedList"/>
    <dgm:cxn modelId="{7FA8B87A-5974-45DF-BDFF-289F42202A56}" type="presParOf" srcId="{676DEF3F-1445-45F8-A43E-A676917030CE}" destId="{CCEA1546-FDCE-455A-BF9F-5896DADE9FF5}" srcOrd="1" destOrd="0" presId="urn:microsoft.com/office/officeart/2008/layout/LinedList"/>
    <dgm:cxn modelId="{CE37C0C7-D758-4F18-944E-6D22DF34696E}" type="presParOf" srcId="{CD0F3058-4519-47C3-BDB6-B7D923706CD5}" destId="{FBDF82CB-B367-42EB-AFA0-A0EE3749DCE1}" srcOrd="6" destOrd="0" presId="urn:microsoft.com/office/officeart/2008/layout/LinedList"/>
    <dgm:cxn modelId="{5C7E9169-36A6-4147-B2AF-8876B4FC7A6D}" type="presParOf" srcId="{CD0F3058-4519-47C3-BDB6-B7D923706CD5}" destId="{A3CE1132-B744-4311-BF5F-382DC3A79A4D}" srcOrd="7" destOrd="0" presId="urn:microsoft.com/office/officeart/2008/layout/LinedList"/>
    <dgm:cxn modelId="{8EB4146E-3D9B-455C-AB43-8A2F6668EB90}" type="presParOf" srcId="{A3CE1132-B744-4311-BF5F-382DC3A79A4D}" destId="{30C13138-D784-4480-93B2-EB060D91EB82}" srcOrd="0" destOrd="0" presId="urn:microsoft.com/office/officeart/2008/layout/LinedList"/>
    <dgm:cxn modelId="{B8BC4C7A-A34E-411B-9175-8FA027A212B0}" type="presParOf" srcId="{A3CE1132-B744-4311-BF5F-382DC3A79A4D}" destId="{06525BC5-B7FD-4257-9B59-457886D7FC2A}" srcOrd="1" destOrd="0" presId="urn:microsoft.com/office/officeart/2008/layout/LinedList"/>
    <dgm:cxn modelId="{6447A8BA-6114-4FF3-B926-875982E91B81}" type="presParOf" srcId="{CD0F3058-4519-47C3-BDB6-B7D923706CD5}" destId="{C4500D65-9B97-4E01-A20A-205AA38DDD7A}" srcOrd="8" destOrd="0" presId="urn:microsoft.com/office/officeart/2008/layout/LinedList"/>
    <dgm:cxn modelId="{7781D791-5882-4C2E-A0F8-11836F09EF61}" type="presParOf" srcId="{CD0F3058-4519-47C3-BDB6-B7D923706CD5}" destId="{BB1079E4-7AE9-4001-B5B1-10AAA2B788CF}" srcOrd="9" destOrd="0" presId="urn:microsoft.com/office/officeart/2008/layout/LinedList"/>
    <dgm:cxn modelId="{47EFD99F-40ED-470A-8683-7FE0F84B0920}" type="presParOf" srcId="{BB1079E4-7AE9-4001-B5B1-10AAA2B788CF}" destId="{05309249-3435-4830-B159-1B40F2044410}" srcOrd="0" destOrd="0" presId="urn:microsoft.com/office/officeart/2008/layout/LinedList"/>
    <dgm:cxn modelId="{FF82160C-DBA2-46E4-802B-C0ABD2BAC629}" type="presParOf" srcId="{BB1079E4-7AE9-4001-B5B1-10AAA2B788CF}" destId="{58E9CA38-A647-4E2D-B33F-BA8E3112C41F}" srcOrd="1" destOrd="0" presId="urn:microsoft.com/office/officeart/2008/layout/LinedList"/>
    <dgm:cxn modelId="{65F2DBC7-B2BF-4EA3-8ECC-5D0CE8AC017D}" type="presParOf" srcId="{CD0F3058-4519-47C3-BDB6-B7D923706CD5}" destId="{95A462F4-8654-44EB-A8B3-C198CE49BEE7}" srcOrd="10" destOrd="0" presId="urn:microsoft.com/office/officeart/2008/layout/LinedList"/>
    <dgm:cxn modelId="{5B0BF3FF-DDAF-4747-A7C5-6A0B5EA61DD9}" type="presParOf" srcId="{CD0F3058-4519-47C3-BDB6-B7D923706CD5}" destId="{21C22AB1-CFBF-4FE6-988E-4A2543E22E25}" srcOrd="11" destOrd="0" presId="urn:microsoft.com/office/officeart/2008/layout/LinedList"/>
    <dgm:cxn modelId="{32F9EAB9-6EEB-4A68-8B00-562191E8F364}" type="presParOf" srcId="{21C22AB1-CFBF-4FE6-988E-4A2543E22E25}" destId="{6389C45A-6950-41FF-A1C9-B4D2100D5888}" srcOrd="0" destOrd="0" presId="urn:microsoft.com/office/officeart/2008/layout/LinedList"/>
    <dgm:cxn modelId="{260BC98A-1766-402D-B9D1-86A90ADC2DB7}" type="presParOf" srcId="{21C22AB1-CFBF-4FE6-988E-4A2543E22E25}" destId="{0A354CDA-13F6-49E3-9C0F-AC120855189B}" srcOrd="1" destOrd="0" presId="urn:microsoft.com/office/officeart/2008/layout/LinedList"/>
    <dgm:cxn modelId="{B42F2FBB-D3C0-469F-BC87-2F885D25ADA4}" type="presParOf" srcId="{CD0F3058-4519-47C3-BDB6-B7D923706CD5}" destId="{48FD634C-014E-4E5A-A866-43381091E993}" srcOrd="12" destOrd="0" presId="urn:microsoft.com/office/officeart/2008/layout/LinedList"/>
    <dgm:cxn modelId="{BA9936E5-0B14-4A9B-BF69-8CCB15BF9B01}" type="presParOf" srcId="{CD0F3058-4519-47C3-BDB6-B7D923706CD5}" destId="{D5864150-34ED-4212-BB9A-2C92BE109DAC}" srcOrd="13" destOrd="0" presId="urn:microsoft.com/office/officeart/2008/layout/LinedList"/>
    <dgm:cxn modelId="{79504CCF-2A6F-4B1A-AC2A-E86CEA910598}" type="presParOf" srcId="{D5864150-34ED-4212-BB9A-2C92BE109DAC}" destId="{980C3FB2-B22A-4861-84DB-CB9A08C7F63F}" srcOrd="0" destOrd="0" presId="urn:microsoft.com/office/officeart/2008/layout/LinedList"/>
    <dgm:cxn modelId="{47120CFA-B0B6-47C1-A4CF-2551327C9DAE}" type="presParOf" srcId="{D5864150-34ED-4212-BB9A-2C92BE109DAC}" destId="{04E8BB39-735D-4011-866F-8AD99528738F}" srcOrd="1" destOrd="0" presId="urn:microsoft.com/office/officeart/2008/layout/LinedList"/>
    <dgm:cxn modelId="{87730532-C8C4-4C15-98C7-9368B948D798}" type="presParOf" srcId="{CD0F3058-4519-47C3-BDB6-B7D923706CD5}" destId="{88A85E09-CA5C-4F80-9B08-37209982DAF0}" srcOrd="14" destOrd="0" presId="urn:microsoft.com/office/officeart/2008/layout/LinedList"/>
    <dgm:cxn modelId="{F5FA81A2-0F0F-4F15-A7E5-8A3703B4376D}" type="presParOf" srcId="{CD0F3058-4519-47C3-BDB6-B7D923706CD5}" destId="{C7234CE8-1204-4863-90DD-1E24E21E7AFC}" srcOrd="15" destOrd="0" presId="urn:microsoft.com/office/officeart/2008/layout/LinedList"/>
    <dgm:cxn modelId="{F1D2C6DA-61C4-43D7-9CEA-97906C45B818}" type="presParOf" srcId="{C7234CE8-1204-4863-90DD-1E24E21E7AFC}" destId="{83FC5347-3CD7-4C06-8D84-84F476037412}" srcOrd="0" destOrd="0" presId="urn:microsoft.com/office/officeart/2008/layout/LinedList"/>
    <dgm:cxn modelId="{29A28CF5-8C86-4831-833D-4A9379BD74D0}" type="presParOf" srcId="{C7234CE8-1204-4863-90DD-1E24E21E7AFC}" destId="{4C26D57B-B9F7-4FB2-972F-BEB7ABA67387}" srcOrd="1" destOrd="0" presId="urn:microsoft.com/office/officeart/2008/layout/LinedList"/>
    <dgm:cxn modelId="{15E64D07-2BCC-4FD0-A980-1347A7FE5FC2}" type="presParOf" srcId="{CD0F3058-4519-47C3-BDB6-B7D923706CD5}" destId="{C511B373-9894-43B9-83A9-FB8C78CFDAF5}" srcOrd="16" destOrd="0" presId="urn:microsoft.com/office/officeart/2008/layout/LinedList"/>
    <dgm:cxn modelId="{502DBFFF-0D22-4B20-93A3-7D5921E750CC}" type="presParOf" srcId="{CD0F3058-4519-47C3-BDB6-B7D923706CD5}" destId="{CACCBA88-0912-45CF-ABE9-6A5054E4219F}" srcOrd="17" destOrd="0" presId="urn:microsoft.com/office/officeart/2008/layout/LinedList"/>
    <dgm:cxn modelId="{FC39A610-627D-4250-9D9B-686B88027117}" type="presParOf" srcId="{CACCBA88-0912-45CF-ABE9-6A5054E4219F}" destId="{36ABA1E1-7D23-4A32-9A8A-94B473F9C2CA}" srcOrd="0" destOrd="0" presId="urn:microsoft.com/office/officeart/2008/layout/LinedList"/>
    <dgm:cxn modelId="{B6C7B132-5A2A-4631-9AE1-E0EE5DC09875}" type="presParOf" srcId="{CACCBA88-0912-45CF-ABE9-6A5054E4219F}" destId="{D599474A-82B0-4D37-A840-D4B25896FB10}" srcOrd="1" destOrd="0" presId="urn:microsoft.com/office/officeart/2008/layout/LinedList"/>
    <dgm:cxn modelId="{EEDFFD5B-0343-4D8A-BB68-D71A17E2BE94}" type="presParOf" srcId="{CD0F3058-4519-47C3-BDB6-B7D923706CD5}" destId="{7ECEC094-3F33-49D3-9B28-CACC1A7525A7}" srcOrd="18" destOrd="0" presId="urn:microsoft.com/office/officeart/2008/layout/LinedList"/>
    <dgm:cxn modelId="{6D1BCA62-2CEE-4DEB-B086-9CB001FCF154}" type="presParOf" srcId="{CD0F3058-4519-47C3-BDB6-B7D923706CD5}" destId="{E91541DE-9636-49F2-9A09-BCD666B856B3}" srcOrd="19" destOrd="0" presId="urn:microsoft.com/office/officeart/2008/layout/LinedList"/>
    <dgm:cxn modelId="{03952A8D-8E78-4861-8A45-F66D58993C27}" type="presParOf" srcId="{E91541DE-9636-49F2-9A09-BCD666B856B3}" destId="{78C28BE0-90AD-4391-9A38-FC6092BA0C0B}" srcOrd="0" destOrd="0" presId="urn:microsoft.com/office/officeart/2008/layout/LinedList"/>
    <dgm:cxn modelId="{B1288E89-0B4A-4912-ABAF-2776A0A4B70C}" type="presParOf" srcId="{E91541DE-9636-49F2-9A09-BCD666B856B3}" destId="{FB795D0A-7446-4365-A689-3E5ED22CF6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4A720-E91A-450D-B38F-89D05C03C56C}">
      <dsp:nvSpPr>
        <dsp:cNvPr id="0" name=""/>
        <dsp:cNvSpPr/>
      </dsp:nvSpPr>
      <dsp:spPr>
        <a:xfrm>
          <a:off x="0" y="526"/>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EA357-1B96-4397-AC18-FA0666994833}">
      <dsp:nvSpPr>
        <dsp:cNvPr id="0" name=""/>
        <dsp:cNvSpPr/>
      </dsp:nvSpPr>
      <dsp:spPr>
        <a:xfrm>
          <a:off x="0" y="526"/>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Background Information</a:t>
          </a:r>
          <a:endParaRPr lang="en-US" sz="1900" kern="1200"/>
        </a:p>
      </dsp:txBody>
      <dsp:txXfrm>
        <a:off x="0" y="526"/>
        <a:ext cx="10208102" cy="431595"/>
      </dsp:txXfrm>
    </dsp:sp>
    <dsp:sp modelId="{64804101-450C-4909-B1EB-1FC7964C4EE5}">
      <dsp:nvSpPr>
        <dsp:cNvPr id="0" name=""/>
        <dsp:cNvSpPr/>
      </dsp:nvSpPr>
      <dsp:spPr>
        <a:xfrm>
          <a:off x="0" y="432122"/>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56984-C294-43DB-B305-18E24DB02E1F}">
      <dsp:nvSpPr>
        <dsp:cNvPr id="0" name=""/>
        <dsp:cNvSpPr/>
      </dsp:nvSpPr>
      <dsp:spPr>
        <a:xfrm>
          <a:off x="0" y="432122"/>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Mission Statement</a:t>
          </a:r>
          <a:endParaRPr lang="en-US" sz="1900" kern="1200"/>
        </a:p>
      </dsp:txBody>
      <dsp:txXfrm>
        <a:off x="0" y="432122"/>
        <a:ext cx="10208102" cy="431595"/>
      </dsp:txXfrm>
    </dsp:sp>
    <dsp:sp modelId="{A45ACEE5-3161-4927-AAFE-C5E263530875}">
      <dsp:nvSpPr>
        <dsp:cNvPr id="0" name=""/>
        <dsp:cNvSpPr/>
      </dsp:nvSpPr>
      <dsp:spPr>
        <a:xfrm>
          <a:off x="0" y="863717"/>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3EC5E-DD3B-4372-A30F-9B8CF256688C}">
      <dsp:nvSpPr>
        <dsp:cNvPr id="0" name=""/>
        <dsp:cNvSpPr/>
      </dsp:nvSpPr>
      <dsp:spPr>
        <a:xfrm>
          <a:off x="0" y="863717"/>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School Vision</a:t>
          </a:r>
          <a:endParaRPr lang="en-US" sz="1900" kern="1200"/>
        </a:p>
      </dsp:txBody>
      <dsp:txXfrm>
        <a:off x="0" y="863717"/>
        <a:ext cx="10208102" cy="431595"/>
      </dsp:txXfrm>
    </dsp:sp>
    <dsp:sp modelId="{FBDF82CB-B367-42EB-AFA0-A0EE3749DCE1}">
      <dsp:nvSpPr>
        <dsp:cNvPr id="0" name=""/>
        <dsp:cNvSpPr/>
      </dsp:nvSpPr>
      <dsp:spPr>
        <a:xfrm>
          <a:off x="0" y="1295312"/>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13138-D784-4480-93B2-EB060D91EB82}">
      <dsp:nvSpPr>
        <dsp:cNvPr id="0" name=""/>
        <dsp:cNvSpPr/>
      </dsp:nvSpPr>
      <dsp:spPr>
        <a:xfrm>
          <a:off x="0" y="1295312"/>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School Values</a:t>
          </a:r>
          <a:endParaRPr lang="en-US" sz="1900" kern="1200"/>
        </a:p>
      </dsp:txBody>
      <dsp:txXfrm>
        <a:off x="0" y="1295312"/>
        <a:ext cx="10208102" cy="431595"/>
      </dsp:txXfrm>
    </dsp:sp>
    <dsp:sp modelId="{C4500D65-9B97-4E01-A20A-205AA38DDD7A}">
      <dsp:nvSpPr>
        <dsp:cNvPr id="0" name=""/>
        <dsp:cNvSpPr/>
      </dsp:nvSpPr>
      <dsp:spPr>
        <a:xfrm>
          <a:off x="0" y="1726907"/>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09249-3435-4830-B159-1B40F2044410}">
      <dsp:nvSpPr>
        <dsp:cNvPr id="0" name=""/>
        <dsp:cNvSpPr/>
      </dsp:nvSpPr>
      <dsp:spPr>
        <a:xfrm>
          <a:off x="0" y="1726907"/>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School Improvement priorities; Transforming Learning, Learner Profiling, Curriculum choices S1-S3 </a:t>
          </a:r>
          <a:endParaRPr lang="en-US" sz="1900" kern="1200"/>
        </a:p>
      </dsp:txBody>
      <dsp:txXfrm>
        <a:off x="0" y="1726907"/>
        <a:ext cx="10208102" cy="431595"/>
      </dsp:txXfrm>
    </dsp:sp>
    <dsp:sp modelId="{95A462F4-8654-44EB-A8B3-C198CE49BEE7}">
      <dsp:nvSpPr>
        <dsp:cNvPr id="0" name=""/>
        <dsp:cNvSpPr/>
      </dsp:nvSpPr>
      <dsp:spPr>
        <a:xfrm>
          <a:off x="0" y="2158502"/>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9C45A-6950-41FF-A1C9-B4D2100D5888}">
      <dsp:nvSpPr>
        <dsp:cNvPr id="0" name=""/>
        <dsp:cNvSpPr/>
      </dsp:nvSpPr>
      <dsp:spPr>
        <a:xfrm>
          <a:off x="0" y="2158502"/>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t>RRS Silver Award – progress and next steps </a:t>
          </a:r>
          <a:endParaRPr lang="en-US" sz="1900" kern="1200"/>
        </a:p>
      </dsp:txBody>
      <dsp:txXfrm>
        <a:off x="0" y="2158502"/>
        <a:ext cx="10208102" cy="431595"/>
      </dsp:txXfrm>
    </dsp:sp>
    <dsp:sp modelId="{48FD634C-014E-4E5A-A866-43381091E993}">
      <dsp:nvSpPr>
        <dsp:cNvPr id="0" name=""/>
        <dsp:cNvSpPr/>
      </dsp:nvSpPr>
      <dsp:spPr>
        <a:xfrm>
          <a:off x="0" y="2590097"/>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C3FB2-B22A-4861-84DB-CB9A08C7F63F}">
      <dsp:nvSpPr>
        <dsp:cNvPr id="0" name=""/>
        <dsp:cNvSpPr/>
      </dsp:nvSpPr>
      <dsp:spPr>
        <a:xfrm>
          <a:off x="0" y="2590097"/>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Cost of the school day</a:t>
          </a:r>
        </a:p>
      </dsp:txBody>
      <dsp:txXfrm>
        <a:off x="0" y="2590097"/>
        <a:ext cx="10208102" cy="431595"/>
      </dsp:txXfrm>
    </dsp:sp>
    <dsp:sp modelId="{88A85E09-CA5C-4F80-9B08-37209982DAF0}">
      <dsp:nvSpPr>
        <dsp:cNvPr id="0" name=""/>
        <dsp:cNvSpPr/>
      </dsp:nvSpPr>
      <dsp:spPr>
        <a:xfrm>
          <a:off x="0" y="3021692"/>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C5347-3CD7-4C06-8D84-84F476037412}">
      <dsp:nvSpPr>
        <dsp:cNvPr id="0" name=""/>
        <dsp:cNvSpPr/>
      </dsp:nvSpPr>
      <dsp:spPr>
        <a:xfrm>
          <a:off x="0" y="3021692"/>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Stakeholders Engagement </a:t>
          </a:r>
        </a:p>
      </dsp:txBody>
      <dsp:txXfrm>
        <a:off x="0" y="3021692"/>
        <a:ext cx="10208102" cy="431595"/>
      </dsp:txXfrm>
    </dsp:sp>
    <dsp:sp modelId="{C511B373-9894-43B9-83A9-FB8C78CFDAF5}">
      <dsp:nvSpPr>
        <dsp:cNvPr id="0" name=""/>
        <dsp:cNvSpPr/>
      </dsp:nvSpPr>
      <dsp:spPr>
        <a:xfrm>
          <a:off x="0" y="3453287"/>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BA1E1-7D23-4A32-9A8A-94B473F9C2CA}">
      <dsp:nvSpPr>
        <dsp:cNvPr id="0" name=""/>
        <dsp:cNvSpPr/>
      </dsp:nvSpPr>
      <dsp:spPr>
        <a:xfrm>
          <a:off x="0" y="3453287"/>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PEF Plans; Music Therapy, Rebound Therapy, Hairdresser SQA only </a:t>
          </a:r>
        </a:p>
      </dsp:txBody>
      <dsp:txXfrm>
        <a:off x="0" y="3453287"/>
        <a:ext cx="10208102" cy="431595"/>
      </dsp:txXfrm>
    </dsp:sp>
    <dsp:sp modelId="{7ECEC094-3F33-49D3-9B28-CACC1A7525A7}">
      <dsp:nvSpPr>
        <dsp:cNvPr id="0" name=""/>
        <dsp:cNvSpPr/>
      </dsp:nvSpPr>
      <dsp:spPr>
        <a:xfrm>
          <a:off x="0" y="3884882"/>
          <a:ext cx="102081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28BE0-90AD-4391-9A38-FC6092BA0C0B}">
      <dsp:nvSpPr>
        <dsp:cNvPr id="0" name=""/>
        <dsp:cNvSpPr/>
      </dsp:nvSpPr>
      <dsp:spPr>
        <a:xfrm>
          <a:off x="0" y="3884882"/>
          <a:ext cx="10208102" cy="43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Project Spend </a:t>
          </a:r>
        </a:p>
      </dsp:txBody>
      <dsp:txXfrm>
        <a:off x="0" y="3884882"/>
        <a:ext cx="10208102" cy="4315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68F164F6-9358-4EBE-A001-A542CC72749A}" type="datetimeFigureOut">
              <a:rPr lang="en-GB" smtClean="0"/>
              <a:t>06/01/2026</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E06C7747-6356-47C9-8BE5-4909A4CD373E}" type="slidenum">
              <a:rPr lang="en-GB" smtClean="0"/>
              <a:t>‹#›</a:t>
            </a:fld>
            <a:endParaRPr lang="en-GB"/>
          </a:p>
        </p:txBody>
      </p:sp>
    </p:spTree>
    <p:extLst>
      <p:ext uri="{BB962C8B-B14F-4D97-AF65-F5344CB8AC3E}">
        <p14:creationId xmlns:p14="http://schemas.microsoft.com/office/powerpoint/2010/main" val="24642131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1CC86AA-7FFE-4547-96E0-A83E15344C5F}" type="datetimeFigureOut">
              <a:rPr lang="en-GB" smtClean="0"/>
              <a:t>06/01/2026</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38"/>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36"/>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36"/>
            <a:ext cx="2921582" cy="495347"/>
          </a:xfrm>
          <a:prstGeom prst="rect">
            <a:avLst/>
          </a:prstGeom>
        </p:spPr>
        <p:txBody>
          <a:bodyPr vert="horz" lIns="91440" tIns="45720" rIns="91440" bIns="45720" rtlCol="0" anchor="b"/>
          <a:lstStyle>
            <a:lvl1pPr algn="r">
              <a:defRPr sz="1200"/>
            </a:lvl1pPr>
          </a:lstStyle>
          <a:p>
            <a:fld id="{811C42D4-9193-4393-9398-1E2732EDF9DD}" type="slidenum">
              <a:rPr lang="en-GB" smtClean="0"/>
              <a:t>‹#›</a:t>
            </a:fld>
            <a:endParaRPr lang="en-GB"/>
          </a:p>
        </p:txBody>
      </p:sp>
    </p:spTree>
    <p:extLst>
      <p:ext uri="{BB962C8B-B14F-4D97-AF65-F5344CB8AC3E}">
        <p14:creationId xmlns:p14="http://schemas.microsoft.com/office/powerpoint/2010/main" val="28452578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1C42D4-9193-4393-9398-1E2732EDF9DD}" type="slidenum">
              <a:rPr lang="en-GB" smtClean="0"/>
              <a:t>1</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220819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811C42D4-9193-4393-9398-1E2732EDF9DD}" type="slidenum">
              <a:rPr lang="en-GB" smtClean="0"/>
              <a:t>12</a:t>
            </a:fld>
            <a:endParaRPr lang="en-GB"/>
          </a:p>
        </p:txBody>
      </p:sp>
    </p:spTree>
    <p:extLst>
      <p:ext uri="{BB962C8B-B14F-4D97-AF65-F5344CB8AC3E}">
        <p14:creationId xmlns:p14="http://schemas.microsoft.com/office/powerpoint/2010/main" val="428909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811C42D4-9193-4393-9398-1E2732EDF9DD}" type="slidenum">
              <a:rPr lang="en-GB" smtClean="0"/>
              <a:t>13</a:t>
            </a:fld>
            <a:endParaRPr lang="en-GB"/>
          </a:p>
        </p:txBody>
      </p:sp>
    </p:spTree>
    <p:extLst>
      <p:ext uri="{BB962C8B-B14F-4D97-AF65-F5344CB8AC3E}">
        <p14:creationId xmlns:p14="http://schemas.microsoft.com/office/powerpoint/2010/main" val="298180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15</a:t>
            </a:fld>
            <a:endParaRPr lang="en-GB"/>
          </a:p>
        </p:txBody>
      </p:sp>
    </p:spTree>
    <p:extLst>
      <p:ext uri="{BB962C8B-B14F-4D97-AF65-F5344CB8AC3E}">
        <p14:creationId xmlns:p14="http://schemas.microsoft.com/office/powerpoint/2010/main" val="366876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16</a:t>
            </a:fld>
            <a:endParaRPr lang="en-GB"/>
          </a:p>
        </p:txBody>
      </p:sp>
    </p:spTree>
    <p:extLst>
      <p:ext uri="{BB962C8B-B14F-4D97-AF65-F5344CB8AC3E}">
        <p14:creationId xmlns:p14="http://schemas.microsoft.com/office/powerpoint/2010/main" val="366876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17</a:t>
            </a:fld>
            <a:endParaRPr lang="en-GB"/>
          </a:p>
        </p:txBody>
      </p:sp>
    </p:spTree>
    <p:extLst>
      <p:ext uri="{BB962C8B-B14F-4D97-AF65-F5344CB8AC3E}">
        <p14:creationId xmlns:p14="http://schemas.microsoft.com/office/powerpoint/2010/main" val="4168361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34554-37CF-0F07-6D9E-50CE67EA0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B684D-CAC2-FD0D-CAE9-E6FA4D427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C222C-6EC3-B7AA-4F58-71288215EC4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C576DD5C-A43C-9103-9368-555E2A9B7876}"/>
              </a:ext>
            </a:extLst>
          </p:cNvPr>
          <p:cNvSpPr>
            <a:spLocks noGrp="1"/>
          </p:cNvSpPr>
          <p:nvPr>
            <p:ph type="hdr" sz="quarter" idx="10"/>
          </p:nvPr>
        </p:nvSpPr>
        <p:spPr/>
        <p:txBody>
          <a:bodyPr/>
          <a:lstStyle/>
          <a:p>
            <a:endParaRPr lang="en-GB"/>
          </a:p>
        </p:txBody>
      </p:sp>
      <p:sp>
        <p:nvSpPr>
          <p:cNvPr id="5" name="Slide Number Placeholder 4">
            <a:extLst>
              <a:ext uri="{FF2B5EF4-FFF2-40B4-BE49-F238E27FC236}">
                <a16:creationId xmlns:a16="http://schemas.microsoft.com/office/drawing/2014/main" id="{65B7B45B-032F-1906-4335-8319AD2FEC03}"/>
              </a:ext>
            </a:extLst>
          </p:cNvPr>
          <p:cNvSpPr>
            <a:spLocks noGrp="1"/>
          </p:cNvSpPr>
          <p:nvPr>
            <p:ph type="sldNum" sz="quarter" idx="11"/>
          </p:nvPr>
        </p:nvSpPr>
        <p:spPr/>
        <p:txBody>
          <a:bodyPr/>
          <a:lstStyle/>
          <a:p>
            <a:fld id="{811C42D4-9193-4393-9398-1E2732EDF9DD}" type="slidenum">
              <a:rPr lang="en-GB" smtClean="0"/>
              <a:t>18</a:t>
            </a:fld>
            <a:endParaRPr lang="en-GB"/>
          </a:p>
        </p:txBody>
      </p:sp>
    </p:spTree>
    <p:extLst>
      <p:ext uri="{BB962C8B-B14F-4D97-AF65-F5344CB8AC3E}">
        <p14:creationId xmlns:p14="http://schemas.microsoft.com/office/powerpoint/2010/main" val="183700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811C42D4-9193-4393-9398-1E2732EDF9DD}" type="slidenum">
              <a:rPr lang="en-GB" smtClean="0"/>
              <a:t>2</a:t>
            </a:fld>
            <a:endParaRPr lang="en-GB"/>
          </a:p>
        </p:txBody>
      </p:sp>
    </p:spTree>
    <p:extLst>
      <p:ext uri="{BB962C8B-B14F-4D97-AF65-F5344CB8AC3E}">
        <p14:creationId xmlns:p14="http://schemas.microsoft.com/office/powerpoint/2010/main" val="282432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3</a:t>
            </a:fld>
            <a:endParaRPr lang="en-GB"/>
          </a:p>
        </p:txBody>
      </p:sp>
    </p:spTree>
    <p:extLst>
      <p:ext uri="{BB962C8B-B14F-4D97-AF65-F5344CB8AC3E}">
        <p14:creationId xmlns:p14="http://schemas.microsoft.com/office/powerpoint/2010/main" val="31049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811C42D4-9193-4393-9398-1E2732EDF9DD}" type="slidenum">
              <a:rPr lang="en-GB" smtClean="0"/>
              <a:t>4</a:t>
            </a:fld>
            <a:endParaRPr lang="en-GB"/>
          </a:p>
        </p:txBody>
      </p:sp>
    </p:spTree>
    <p:extLst>
      <p:ext uri="{BB962C8B-B14F-4D97-AF65-F5344CB8AC3E}">
        <p14:creationId xmlns:p14="http://schemas.microsoft.com/office/powerpoint/2010/main" val="169656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811C42D4-9193-4393-9398-1E2732EDF9DD}" type="slidenum">
              <a:rPr lang="en-GB" smtClean="0"/>
              <a:t>6</a:t>
            </a:fld>
            <a:endParaRPr lang="en-GB"/>
          </a:p>
        </p:txBody>
      </p:sp>
    </p:spTree>
    <p:extLst>
      <p:ext uri="{BB962C8B-B14F-4D97-AF65-F5344CB8AC3E}">
        <p14:creationId xmlns:p14="http://schemas.microsoft.com/office/powerpoint/2010/main" val="180816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7</a:t>
            </a:fld>
            <a:endParaRPr lang="en-GB"/>
          </a:p>
        </p:txBody>
      </p:sp>
    </p:spTree>
    <p:extLst>
      <p:ext uri="{BB962C8B-B14F-4D97-AF65-F5344CB8AC3E}">
        <p14:creationId xmlns:p14="http://schemas.microsoft.com/office/powerpoint/2010/main" val="78508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8</a:t>
            </a:fld>
            <a:endParaRPr lang="en-GB"/>
          </a:p>
        </p:txBody>
      </p:sp>
    </p:spTree>
    <p:extLst>
      <p:ext uri="{BB962C8B-B14F-4D97-AF65-F5344CB8AC3E}">
        <p14:creationId xmlns:p14="http://schemas.microsoft.com/office/powerpoint/2010/main" val="407576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11C42D4-9193-4393-9398-1E2732EDF9DD}" type="slidenum">
              <a:rPr lang="en-GB" smtClean="0"/>
              <a:t>9</a:t>
            </a:fld>
            <a:endParaRPr lang="en-GB"/>
          </a:p>
        </p:txBody>
      </p:sp>
    </p:spTree>
    <p:extLst>
      <p:ext uri="{BB962C8B-B14F-4D97-AF65-F5344CB8AC3E}">
        <p14:creationId xmlns:p14="http://schemas.microsoft.com/office/powerpoint/2010/main" val="64722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Slide Number Placeholder 4"/>
          <p:cNvSpPr>
            <a:spLocks noGrp="1"/>
          </p:cNvSpPr>
          <p:nvPr>
            <p:ph type="sldNum" sz="quarter" idx="5"/>
          </p:nvPr>
        </p:nvSpPr>
        <p:spPr/>
        <p:txBody>
          <a:bodyPr/>
          <a:lstStyle/>
          <a:p>
            <a:fld id="{811C42D4-9193-4393-9398-1E2732EDF9DD}" type="slidenum">
              <a:rPr lang="en-GB" smtClean="0"/>
              <a:t>10</a:t>
            </a:fld>
            <a:endParaRPr lang="en-GB"/>
          </a:p>
        </p:txBody>
      </p:sp>
    </p:spTree>
    <p:extLst>
      <p:ext uri="{BB962C8B-B14F-4D97-AF65-F5344CB8AC3E}">
        <p14:creationId xmlns:p14="http://schemas.microsoft.com/office/powerpoint/2010/main" val="83263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28A5-8CBB-4701-9FD1-CA9D7A300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42FAA7-9D74-4713-AD06-44D0F4F91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6C7246-C6EA-45DD-9BC8-B66F0EBC8DFC}"/>
              </a:ext>
            </a:extLst>
          </p:cNvPr>
          <p:cNvSpPr>
            <a:spLocks noGrp="1"/>
          </p:cNvSpPr>
          <p:nvPr>
            <p:ph type="dt" sz="half" idx="10"/>
          </p:nvPr>
        </p:nvSpPr>
        <p:spPr/>
        <p:txBody>
          <a:bodyPr/>
          <a:lstStyle/>
          <a:p>
            <a:r>
              <a:rPr lang="en-US"/>
              <a:t>June 2024</a:t>
            </a:r>
            <a:endParaRPr lang="en-GB"/>
          </a:p>
        </p:txBody>
      </p:sp>
      <p:sp>
        <p:nvSpPr>
          <p:cNvPr id="5" name="Footer Placeholder 4">
            <a:extLst>
              <a:ext uri="{FF2B5EF4-FFF2-40B4-BE49-F238E27FC236}">
                <a16:creationId xmlns:a16="http://schemas.microsoft.com/office/drawing/2014/main" id="{1B9F611A-255E-4EFF-9940-5F70E23FC432}"/>
              </a:ext>
            </a:extLst>
          </p:cNvPr>
          <p:cNvSpPr>
            <a:spLocks noGrp="1"/>
          </p:cNvSpPr>
          <p:nvPr>
            <p:ph type="ftr" sz="quarter" idx="11"/>
          </p:nvPr>
        </p:nvSpPr>
        <p:spPr/>
        <p:txBody>
          <a:bodyPr/>
          <a:lstStyle/>
          <a:p>
            <a:r>
              <a:rPr lang="en-GB"/>
              <a:t>June 2025</a:t>
            </a:r>
          </a:p>
        </p:txBody>
      </p:sp>
      <p:sp>
        <p:nvSpPr>
          <p:cNvPr id="6" name="Slide Number Placeholder 5">
            <a:extLst>
              <a:ext uri="{FF2B5EF4-FFF2-40B4-BE49-F238E27FC236}">
                <a16:creationId xmlns:a16="http://schemas.microsoft.com/office/drawing/2014/main" id="{4A23A276-39CF-4B71-9BBD-9807A9F76966}"/>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42858774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1FF8-FF00-4383-AA80-B599F4FE2A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5A7685-6E43-4D94-B04D-6063D3295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EDCD23-8F16-4C03-9805-03DC5FD1F1C3}"/>
              </a:ext>
            </a:extLst>
          </p:cNvPr>
          <p:cNvSpPr>
            <a:spLocks noGrp="1"/>
          </p:cNvSpPr>
          <p:nvPr>
            <p:ph type="dt" sz="half" idx="10"/>
          </p:nvPr>
        </p:nvSpPr>
        <p:spPr/>
        <p:txBody>
          <a:bodyPr/>
          <a:lstStyle/>
          <a:p>
            <a:r>
              <a:rPr lang="en-US"/>
              <a:t>June 2024</a:t>
            </a:r>
            <a:endParaRPr lang="en-GB"/>
          </a:p>
        </p:txBody>
      </p:sp>
      <p:sp>
        <p:nvSpPr>
          <p:cNvPr id="5" name="Footer Placeholder 4">
            <a:extLst>
              <a:ext uri="{FF2B5EF4-FFF2-40B4-BE49-F238E27FC236}">
                <a16:creationId xmlns:a16="http://schemas.microsoft.com/office/drawing/2014/main" id="{780A2D5C-B1E7-4AF6-B7DE-4F2FB4E772FD}"/>
              </a:ext>
            </a:extLst>
          </p:cNvPr>
          <p:cNvSpPr>
            <a:spLocks noGrp="1"/>
          </p:cNvSpPr>
          <p:nvPr>
            <p:ph type="ftr" sz="quarter" idx="11"/>
          </p:nvPr>
        </p:nvSpPr>
        <p:spPr/>
        <p:txBody>
          <a:bodyPr/>
          <a:lstStyle/>
          <a:p>
            <a:r>
              <a:rPr lang="en-GB"/>
              <a:t>June 2025</a:t>
            </a:r>
          </a:p>
        </p:txBody>
      </p:sp>
      <p:sp>
        <p:nvSpPr>
          <p:cNvPr id="6" name="Slide Number Placeholder 5">
            <a:extLst>
              <a:ext uri="{FF2B5EF4-FFF2-40B4-BE49-F238E27FC236}">
                <a16:creationId xmlns:a16="http://schemas.microsoft.com/office/drawing/2014/main" id="{159E00B1-4598-4F9C-B062-53CA7B27B7B8}"/>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37170182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D204B-C719-4355-87D3-27E509079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EA22C8-7F9F-4063-AFAD-16C7CBA7F5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606DFC-72D8-466B-B606-855527D47D59}"/>
              </a:ext>
            </a:extLst>
          </p:cNvPr>
          <p:cNvSpPr>
            <a:spLocks noGrp="1"/>
          </p:cNvSpPr>
          <p:nvPr>
            <p:ph type="dt" sz="half" idx="10"/>
          </p:nvPr>
        </p:nvSpPr>
        <p:spPr/>
        <p:txBody>
          <a:bodyPr/>
          <a:lstStyle/>
          <a:p>
            <a:r>
              <a:rPr lang="en-US"/>
              <a:t>June 2024</a:t>
            </a:r>
            <a:endParaRPr lang="en-GB"/>
          </a:p>
        </p:txBody>
      </p:sp>
      <p:sp>
        <p:nvSpPr>
          <p:cNvPr id="5" name="Footer Placeholder 4">
            <a:extLst>
              <a:ext uri="{FF2B5EF4-FFF2-40B4-BE49-F238E27FC236}">
                <a16:creationId xmlns:a16="http://schemas.microsoft.com/office/drawing/2014/main" id="{18EB8435-8246-4F4B-8A2A-64EE93F7EF15}"/>
              </a:ext>
            </a:extLst>
          </p:cNvPr>
          <p:cNvSpPr>
            <a:spLocks noGrp="1"/>
          </p:cNvSpPr>
          <p:nvPr>
            <p:ph type="ftr" sz="quarter" idx="11"/>
          </p:nvPr>
        </p:nvSpPr>
        <p:spPr/>
        <p:txBody>
          <a:bodyPr/>
          <a:lstStyle/>
          <a:p>
            <a:r>
              <a:rPr lang="en-GB"/>
              <a:t>June 2025</a:t>
            </a:r>
          </a:p>
        </p:txBody>
      </p:sp>
      <p:sp>
        <p:nvSpPr>
          <p:cNvPr id="6" name="Slide Number Placeholder 5">
            <a:extLst>
              <a:ext uri="{FF2B5EF4-FFF2-40B4-BE49-F238E27FC236}">
                <a16:creationId xmlns:a16="http://schemas.microsoft.com/office/drawing/2014/main" id="{C7CC2A07-78F7-4C43-A3F7-2AACB9A5D0B3}"/>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428080295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EAFA-350C-4B39-85E9-3D8F185C2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5E4A56-CCEB-4B82-9618-50BADCC27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CD5E0-4E3B-4AB3-9E2D-3ACF232680CA}"/>
              </a:ext>
            </a:extLst>
          </p:cNvPr>
          <p:cNvSpPr>
            <a:spLocks noGrp="1"/>
          </p:cNvSpPr>
          <p:nvPr>
            <p:ph type="dt" sz="half" idx="10"/>
          </p:nvPr>
        </p:nvSpPr>
        <p:spPr/>
        <p:txBody>
          <a:bodyPr/>
          <a:lstStyle/>
          <a:p>
            <a:r>
              <a:rPr lang="en-US"/>
              <a:t>June 2024</a:t>
            </a:r>
            <a:endParaRPr lang="en-GB"/>
          </a:p>
        </p:txBody>
      </p:sp>
      <p:sp>
        <p:nvSpPr>
          <p:cNvPr id="5" name="Footer Placeholder 4">
            <a:extLst>
              <a:ext uri="{FF2B5EF4-FFF2-40B4-BE49-F238E27FC236}">
                <a16:creationId xmlns:a16="http://schemas.microsoft.com/office/drawing/2014/main" id="{AD1C6794-3786-4AED-B75D-B1CFF2F2CD93}"/>
              </a:ext>
            </a:extLst>
          </p:cNvPr>
          <p:cNvSpPr>
            <a:spLocks noGrp="1"/>
          </p:cNvSpPr>
          <p:nvPr>
            <p:ph type="ftr" sz="quarter" idx="11"/>
          </p:nvPr>
        </p:nvSpPr>
        <p:spPr/>
        <p:txBody>
          <a:bodyPr/>
          <a:lstStyle/>
          <a:p>
            <a:r>
              <a:rPr lang="en-GB"/>
              <a:t>June 2025</a:t>
            </a:r>
          </a:p>
        </p:txBody>
      </p:sp>
      <p:sp>
        <p:nvSpPr>
          <p:cNvPr id="6" name="Slide Number Placeholder 5">
            <a:extLst>
              <a:ext uri="{FF2B5EF4-FFF2-40B4-BE49-F238E27FC236}">
                <a16:creationId xmlns:a16="http://schemas.microsoft.com/office/drawing/2014/main" id="{C3AFCCFC-F6E5-42CC-BA88-1B7EBA250E92}"/>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188959428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3FDD-5C45-4E4C-8FDD-94379D6EA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E33531-AB9D-4C6B-A0DC-62BACE99B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B4BFF2-01C0-4C0F-BD77-8C63A6D105A9}"/>
              </a:ext>
            </a:extLst>
          </p:cNvPr>
          <p:cNvSpPr>
            <a:spLocks noGrp="1"/>
          </p:cNvSpPr>
          <p:nvPr>
            <p:ph type="dt" sz="half" idx="10"/>
          </p:nvPr>
        </p:nvSpPr>
        <p:spPr/>
        <p:txBody>
          <a:bodyPr/>
          <a:lstStyle/>
          <a:p>
            <a:r>
              <a:rPr lang="en-US"/>
              <a:t>June 2024</a:t>
            </a:r>
            <a:endParaRPr lang="en-GB"/>
          </a:p>
        </p:txBody>
      </p:sp>
      <p:sp>
        <p:nvSpPr>
          <p:cNvPr id="5" name="Footer Placeholder 4">
            <a:extLst>
              <a:ext uri="{FF2B5EF4-FFF2-40B4-BE49-F238E27FC236}">
                <a16:creationId xmlns:a16="http://schemas.microsoft.com/office/drawing/2014/main" id="{09AD8274-5CE7-40A5-9C04-3A295FCF0EE4}"/>
              </a:ext>
            </a:extLst>
          </p:cNvPr>
          <p:cNvSpPr>
            <a:spLocks noGrp="1"/>
          </p:cNvSpPr>
          <p:nvPr>
            <p:ph type="ftr" sz="quarter" idx="11"/>
          </p:nvPr>
        </p:nvSpPr>
        <p:spPr/>
        <p:txBody>
          <a:bodyPr/>
          <a:lstStyle/>
          <a:p>
            <a:r>
              <a:rPr lang="en-GB"/>
              <a:t>June 2025</a:t>
            </a:r>
          </a:p>
        </p:txBody>
      </p:sp>
      <p:sp>
        <p:nvSpPr>
          <p:cNvPr id="6" name="Slide Number Placeholder 5">
            <a:extLst>
              <a:ext uri="{FF2B5EF4-FFF2-40B4-BE49-F238E27FC236}">
                <a16:creationId xmlns:a16="http://schemas.microsoft.com/office/drawing/2014/main" id="{9C18CDC7-7014-484A-8229-002F8A1636E2}"/>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383416225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29CB-36B1-4888-977E-6851C1B1E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ABB8AF-A54A-49AC-91F1-F3AA216E3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8B3EF5-E8DA-414C-9F74-838820B78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55B7E1-D777-4E59-9F13-92452B5D0418}"/>
              </a:ext>
            </a:extLst>
          </p:cNvPr>
          <p:cNvSpPr>
            <a:spLocks noGrp="1"/>
          </p:cNvSpPr>
          <p:nvPr>
            <p:ph type="dt" sz="half" idx="10"/>
          </p:nvPr>
        </p:nvSpPr>
        <p:spPr/>
        <p:txBody>
          <a:bodyPr/>
          <a:lstStyle/>
          <a:p>
            <a:r>
              <a:rPr lang="en-US"/>
              <a:t>June 2024</a:t>
            </a:r>
            <a:endParaRPr lang="en-GB"/>
          </a:p>
        </p:txBody>
      </p:sp>
      <p:sp>
        <p:nvSpPr>
          <p:cNvPr id="6" name="Footer Placeholder 5">
            <a:extLst>
              <a:ext uri="{FF2B5EF4-FFF2-40B4-BE49-F238E27FC236}">
                <a16:creationId xmlns:a16="http://schemas.microsoft.com/office/drawing/2014/main" id="{FCA3464A-2541-4E45-AA5C-957316E69061}"/>
              </a:ext>
            </a:extLst>
          </p:cNvPr>
          <p:cNvSpPr>
            <a:spLocks noGrp="1"/>
          </p:cNvSpPr>
          <p:nvPr>
            <p:ph type="ftr" sz="quarter" idx="11"/>
          </p:nvPr>
        </p:nvSpPr>
        <p:spPr/>
        <p:txBody>
          <a:bodyPr/>
          <a:lstStyle/>
          <a:p>
            <a:r>
              <a:rPr lang="en-GB"/>
              <a:t>June 2025</a:t>
            </a:r>
          </a:p>
        </p:txBody>
      </p:sp>
      <p:sp>
        <p:nvSpPr>
          <p:cNvPr id="7" name="Slide Number Placeholder 6">
            <a:extLst>
              <a:ext uri="{FF2B5EF4-FFF2-40B4-BE49-F238E27FC236}">
                <a16:creationId xmlns:a16="http://schemas.microsoft.com/office/drawing/2014/main" id="{2222A71C-45C7-4713-AF16-02A20C654021}"/>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111851578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5472-7DD1-4E05-9987-8223B68B5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D89D89-39C3-4F85-9F48-4F3E94D70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F9308-2270-4AA9-AE79-F9F512C40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732925-FE7C-4E4A-80E0-C8210C443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50153-ECB6-454F-93EB-3D3145A75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AD770D-58C8-41D3-9E67-2FCAF892110D}"/>
              </a:ext>
            </a:extLst>
          </p:cNvPr>
          <p:cNvSpPr>
            <a:spLocks noGrp="1"/>
          </p:cNvSpPr>
          <p:nvPr>
            <p:ph type="dt" sz="half" idx="10"/>
          </p:nvPr>
        </p:nvSpPr>
        <p:spPr/>
        <p:txBody>
          <a:bodyPr/>
          <a:lstStyle/>
          <a:p>
            <a:r>
              <a:rPr lang="en-US"/>
              <a:t>June 2024</a:t>
            </a:r>
            <a:endParaRPr lang="en-GB"/>
          </a:p>
        </p:txBody>
      </p:sp>
      <p:sp>
        <p:nvSpPr>
          <p:cNvPr id="8" name="Footer Placeholder 7">
            <a:extLst>
              <a:ext uri="{FF2B5EF4-FFF2-40B4-BE49-F238E27FC236}">
                <a16:creationId xmlns:a16="http://schemas.microsoft.com/office/drawing/2014/main" id="{F27FA6EF-1466-4E87-BEAF-A6F2966A4B16}"/>
              </a:ext>
            </a:extLst>
          </p:cNvPr>
          <p:cNvSpPr>
            <a:spLocks noGrp="1"/>
          </p:cNvSpPr>
          <p:nvPr>
            <p:ph type="ftr" sz="quarter" idx="11"/>
          </p:nvPr>
        </p:nvSpPr>
        <p:spPr/>
        <p:txBody>
          <a:bodyPr/>
          <a:lstStyle/>
          <a:p>
            <a:r>
              <a:rPr lang="en-GB"/>
              <a:t>June 2025</a:t>
            </a:r>
          </a:p>
        </p:txBody>
      </p:sp>
      <p:sp>
        <p:nvSpPr>
          <p:cNvPr id="9" name="Slide Number Placeholder 8">
            <a:extLst>
              <a:ext uri="{FF2B5EF4-FFF2-40B4-BE49-F238E27FC236}">
                <a16:creationId xmlns:a16="http://schemas.microsoft.com/office/drawing/2014/main" id="{C0F6EA41-6E83-403A-8C26-8A814D9EDF7B}"/>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180734110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D1ED-1FC9-4D3A-A457-60729A6E33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06A21F-3905-4CD8-BC53-54654CE339CB}"/>
              </a:ext>
            </a:extLst>
          </p:cNvPr>
          <p:cNvSpPr>
            <a:spLocks noGrp="1"/>
          </p:cNvSpPr>
          <p:nvPr>
            <p:ph type="dt" sz="half" idx="10"/>
          </p:nvPr>
        </p:nvSpPr>
        <p:spPr/>
        <p:txBody>
          <a:bodyPr/>
          <a:lstStyle/>
          <a:p>
            <a:r>
              <a:rPr lang="en-US"/>
              <a:t>June 2024</a:t>
            </a:r>
            <a:endParaRPr lang="en-GB"/>
          </a:p>
        </p:txBody>
      </p:sp>
      <p:sp>
        <p:nvSpPr>
          <p:cNvPr id="4" name="Footer Placeholder 3">
            <a:extLst>
              <a:ext uri="{FF2B5EF4-FFF2-40B4-BE49-F238E27FC236}">
                <a16:creationId xmlns:a16="http://schemas.microsoft.com/office/drawing/2014/main" id="{EF8BD1B9-6342-4159-B0E2-26FB4C041071}"/>
              </a:ext>
            </a:extLst>
          </p:cNvPr>
          <p:cNvSpPr>
            <a:spLocks noGrp="1"/>
          </p:cNvSpPr>
          <p:nvPr>
            <p:ph type="ftr" sz="quarter" idx="11"/>
          </p:nvPr>
        </p:nvSpPr>
        <p:spPr/>
        <p:txBody>
          <a:bodyPr/>
          <a:lstStyle/>
          <a:p>
            <a:r>
              <a:rPr lang="en-GB"/>
              <a:t>June 2025</a:t>
            </a:r>
          </a:p>
        </p:txBody>
      </p:sp>
      <p:sp>
        <p:nvSpPr>
          <p:cNvPr id="5" name="Slide Number Placeholder 4">
            <a:extLst>
              <a:ext uri="{FF2B5EF4-FFF2-40B4-BE49-F238E27FC236}">
                <a16:creationId xmlns:a16="http://schemas.microsoft.com/office/drawing/2014/main" id="{AC6658E3-3474-453C-B07D-4CA7F5A54FA5}"/>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401063947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482B7-71FC-4AA1-81C7-F1D0EAB2D366}"/>
              </a:ext>
            </a:extLst>
          </p:cNvPr>
          <p:cNvSpPr>
            <a:spLocks noGrp="1"/>
          </p:cNvSpPr>
          <p:nvPr>
            <p:ph type="dt" sz="half" idx="10"/>
          </p:nvPr>
        </p:nvSpPr>
        <p:spPr/>
        <p:txBody>
          <a:bodyPr/>
          <a:lstStyle/>
          <a:p>
            <a:r>
              <a:rPr lang="en-US"/>
              <a:t>June 2024</a:t>
            </a:r>
            <a:endParaRPr lang="en-GB"/>
          </a:p>
        </p:txBody>
      </p:sp>
      <p:sp>
        <p:nvSpPr>
          <p:cNvPr id="3" name="Footer Placeholder 2">
            <a:extLst>
              <a:ext uri="{FF2B5EF4-FFF2-40B4-BE49-F238E27FC236}">
                <a16:creationId xmlns:a16="http://schemas.microsoft.com/office/drawing/2014/main" id="{E45E2C7D-A1C9-4413-BCEB-0D557C805EEC}"/>
              </a:ext>
            </a:extLst>
          </p:cNvPr>
          <p:cNvSpPr>
            <a:spLocks noGrp="1"/>
          </p:cNvSpPr>
          <p:nvPr>
            <p:ph type="ftr" sz="quarter" idx="11"/>
          </p:nvPr>
        </p:nvSpPr>
        <p:spPr/>
        <p:txBody>
          <a:bodyPr/>
          <a:lstStyle/>
          <a:p>
            <a:r>
              <a:rPr lang="en-GB"/>
              <a:t>June 2025</a:t>
            </a:r>
          </a:p>
        </p:txBody>
      </p:sp>
      <p:sp>
        <p:nvSpPr>
          <p:cNvPr id="4" name="Slide Number Placeholder 3">
            <a:extLst>
              <a:ext uri="{FF2B5EF4-FFF2-40B4-BE49-F238E27FC236}">
                <a16:creationId xmlns:a16="http://schemas.microsoft.com/office/drawing/2014/main" id="{54B46CBB-11B3-47F8-82BB-261E748CFD3B}"/>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75253608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B643-EAF9-4E9D-BBA7-F601E0049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C7FD66-6862-4D30-A031-50289051D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B50FD8-93BB-4703-B4B6-92B09B4AA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DAAD8-D0EB-4E64-B954-E91961FCE9C5}"/>
              </a:ext>
            </a:extLst>
          </p:cNvPr>
          <p:cNvSpPr>
            <a:spLocks noGrp="1"/>
          </p:cNvSpPr>
          <p:nvPr>
            <p:ph type="dt" sz="half" idx="10"/>
          </p:nvPr>
        </p:nvSpPr>
        <p:spPr/>
        <p:txBody>
          <a:bodyPr/>
          <a:lstStyle/>
          <a:p>
            <a:r>
              <a:rPr lang="en-US"/>
              <a:t>June 2024</a:t>
            </a:r>
            <a:endParaRPr lang="en-GB"/>
          </a:p>
        </p:txBody>
      </p:sp>
      <p:sp>
        <p:nvSpPr>
          <p:cNvPr id="6" name="Footer Placeholder 5">
            <a:extLst>
              <a:ext uri="{FF2B5EF4-FFF2-40B4-BE49-F238E27FC236}">
                <a16:creationId xmlns:a16="http://schemas.microsoft.com/office/drawing/2014/main" id="{1AE644DC-9D61-47F8-A186-CC74B66990EB}"/>
              </a:ext>
            </a:extLst>
          </p:cNvPr>
          <p:cNvSpPr>
            <a:spLocks noGrp="1"/>
          </p:cNvSpPr>
          <p:nvPr>
            <p:ph type="ftr" sz="quarter" idx="11"/>
          </p:nvPr>
        </p:nvSpPr>
        <p:spPr/>
        <p:txBody>
          <a:bodyPr/>
          <a:lstStyle/>
          <a:p>
            <a:r>
              <a:rPr lang="en-GB"/>
              <a:t>June 2025</a:t>
            </a:r>
          </a:p>
        </p:txBody>
      </p:sp>
      <p:sp>
        <p:nvSpPr>
          <p:cNvPr id="7" name="Slide Number Placeholder 6">
            <a:extLst>
              <a:ext uri="{FF2B5EF4-FFF2-40B4-BE49-F238E27FC236}">
                <a16:creationId xmlns:a16="http://schemas.microsoft.com/office/drawing/2014/main" id="{1203786F-BD8F-4D2D-9B36-84F26298370A}"/>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134507644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AEE4-872A-4FA6-9CCA-9FA2F2AA3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EB1D4E-B0A6-4E54-8D97-A8A96965E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15DC93-3C99-414E-907B-540D70228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39DEA-D07A-4F91-808B-CBF730D5157F}"/>
              </a:ext>
            </a:extLst>
          </p:cNvPr>
          <p:cNvSpPr>
            <a:spLocks noGrp="1"/>
          </p:cNvSpPr>
          <p:nvPr>
            <p:ph type="dt" sz="half" idx="10"/>
          </p:nvPr>
        </p:nvSpPr>
        <p:spPr/>
        <p:txBody>
          <a:bodyPr/>
          <a:lstStyle/>
          <a:p>
            <a:r>
              <a:rPr lang="en-US"/>
              <a:t>June 2024</a:t>
            </a:r>
            <a:endParaRPr lang="en-GB"/>
          </a:p>
        </p:txBody>
      </p:sp>
      <p:sp>
        <p:nvSpPr>
          <p:cNvPr id="6" name="Footer Placeholder 5">
            <a:extLst>
              <a:ext uri="{FF2B5EF4-FFF2-40B4-BE49-F238E27FC236}">
                <a16:creationId xmlns:a16="http://schemas.microsoft.com/office/drawing/2014/main" id="{28B7832C-D286-4DC5-885E-ACE322BED0EE}"/>
              </a:ext>
            </a:extLst>
          </p:cNvPr>
          <p:cNvSpPr>
            <a:spLocks noGrp="1"/>
          </p:cNvSpPr>
          <p:nvPr>
            <p:ph type="ftr" sz="quarter" idx="11"/>
          </p:nvPr>
        </p:nvSpPr>
        <p:spPr/>
        <p:txBody>
          <a:bodyPr/>
          <a:lstStyle/>
          <a:p>
            <a:r>
              <a:rPr lang="en-GB"/>
              <a:t>June 2025</a:t>
            </a:r>
          </a:p>
        </p:txBody>
      </p:sp>
      <p:sp>
        <p:nvSpPr>
          <p:cNvPr id="7" name="Slide Number Placeholder 6">
            <a:extLst>
              <a:ext uri="{FF2B5EF4-FFF2-40B4-BE49-F238E27FC236}">
                <a16:creationId xmlns:a16="http://schemas.microsoft.com/office/drawing/2014/main" id="{8DD15241-FB7F-48A1-B6D6-A39D352BD092}"/>
              </a:ext>
            </a:extLst>
          </p:cNvPr>
          <p:cNvSpPr>
            <a:spLocks noGrp="1"/>
          </p:cNvSpPr>
          <p:nvPr>
            <p:ph type="sldNum" sz="quarter" idx="12"/>
          </p:nvPr>
        </p:nvSpPr>
        <p:spPr/>
        <p:txBody>
          <a:bodyPr/>
          <a:lstStyle/>
          <a:p>
            <a:fld id="{F8A4F5F0-250F-47E2-8D89-E24EAD38FDE3}" type="slidenum">
              <a:rPr lang="en-GB" smtClean="0"/>
              <a:t>‹#›</a:t>
            </a:fld>
            <a:endParaRPr lang="en-GB"/>
          </a:p>
        </p:txBody>
      </p:sp>
    </p:spTree>
    <p:extLst>
      <p:ext uri="{BB962C8B-B14F-4D97-AF65-F5344CB8AC3E}">
        <p14:creationId xmlns:p14="http://schemas.microsoft.com/office/powerpoint/2010/main" val="284944749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BEFD8-4F8A-4325-9948-6C7E52518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1ED9CF-C74D-4F56-BE76-4BC6EE1C0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9EC3E-10FB-4D62-8A27-66FD24BC4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2024</a:t>
            </a:r>
            <a:endParaRPr lang="en-GB"/>
          </a:p>
        </p:txBody>
      </p:sp>
      <p:sp>
        <p:nvSpPr>
          <p:cNvPr id="5" name="Footer Placeholder 4">
            <a:extLst>
              <a:ext uri="{FF2B5EF4-FFF2-40B4-BE49-F238E27FC236}">
                <a16:creationId xmlns:a16="http://schemas.microsoft.com/office/drawing/2014/main" id="{B11EE08D-6F41-4696-B3AA-17739B187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June 2025</a:t>
            </a:r>
          </a:p>
        </p:txBody>
      </p:sp>
      <p:sp>
        <p:nvSpPr>
          <p:cNvPr id="6" name="Slide Number Placeholder 5">
            <a:extLst>
              <a:ext uri="{FF2B5EF4-FFF2-40B4-BE49-F238E27FC236}">
                <a16:creationId xmlns:a16="http://schemas.microsoft.com/office/drawing/2014/main" id="{BAD0E7A4-9B92-4B57-B159-9AAAC1506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4F5F0-250F-47E2-8D89-E24EAD38FDE3}" type="slidenum">
              <a:rPr lang="en-GB" smtClean="0"/>
              <a:t>‹#›</a:t>
            </a:fld>
            <a:endParaRPr lang="en-GB"/>
          </a:p>
        </p:txBody>
      </p:sp>
    </p:spTree>
    <p:extLst>
      <p:ext uri="{BB962C8B-B14F-4D97-AF65-F5344CB8AC3E}">
        <p14:creationId xmlns:p14="http://schemas.microsoft.com/office/powerpoint/2010/main" val="36167871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C7EF9355-A766-4BFE-A09A-F07054E51A15}"/>
              </a:ext>
            </a:extLst>
          </p:cNvPr>
          <p:cNvSpPr>
            <a:spLocks noGrp="1"/>
          </p:cNvSpPr>
          <p:nvPr>
            <p:ph type="ctrTitle"/>
          </p:nvPr>
        </p:nvSpPr>
        <p:spPr>
          <a:xfrm>
            <a:off x="804672" y="5116529"/>
            <a:ext cx="10592174" cy="1000655"/>
          </a:xfrm>
        </p:spPr>
        <p:txBody>
          <a:bodyPr vert="horz" lIns="91440" tIns="45720" rIns="91440" bIns="45720" rtlCol="0" anchor="t">
            <a:normAutofit/>
          </a:bodyPr>
          <a:lstStyle/>
          <a:p>
            <a:pPr algn="l"/>
            <a:r>
              <a:rPr lang="en-US" sz="4000">
                <a:solidFill>
                  <a:schemeClr val="tx2"/>
                </a:solidFill>
              </a:rPr>
              <a:t>Rosslyn School Improvement plan 2025 – 26 </a:t>
            </a:r>
          </a:p>
        </p:txBody>
      </p:sp>
      <p:pic>
        <p:nvPicPr>
          <p:cNvPr id="13" name="Picture 12">
            <a:extLst>
              <a:ext uri="{FF2B5EF4-FFF2-40B4-BE49-F238E27FC236}">
                <a16:creationId xmlns:a16="http://schemas.microsoft.com/office/drawing/2014/main" id="{DD3B4E0F-ED59-4BA5-954A-E5FFD4AB0CB2}"/>
              </a:ext>
            </a:extLst>
          </p:cNvPr>
          <p:cNvPicPr>
            <a:picLocks noChangeAspect="1"/>
          </p:cNvPicPr>
          <p:nvPr/>
        </p:nvPicPr>
        <p:blipFill rotWithShape="1">
          <a:blip r:embed="rId3"/>
          <a:srcRect t="11060" b="11062"/>
          <a:stretch/>
        </p:blipFill>
        <p:spPr>
          <a:xfrm>
            <a:off x="-1" y="10"/>
            <a:ext cx="12192001" cy="4201449"/>
          </a:xfrm>
          <a:prstGeom prst="rect">
            <a:avLst/>
          </a:prstGeom>
        </p:spPr>
      </p:pic>
      <p:grpSp>
        <p:nvGrpSpPr>
          <p:cNvPr id="27" name="Group 26">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8" name="Freeform: Shape 27">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294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EC83AEB-9C2B-4985-9623-6055EBE92499}"/>
              </a:ext>
            </a:extLst>
          </p:cNvPr>
          <p:cNvSpPr>
            <a:spLocks noGrp="1"/>
          </p:cNvSpPr>
          <p:nvPr>
            <p:ph type="title"/>
          </p:nvPr>
        </p:nvSpPr>
        <p:spPr>
          <a:xfrm>
            <a:off x="991949" y="471692"/>
            <a:ext cx="9833548" cy="465009"/>
          </a:xfrm>
        </p:spPr>
        <p:txBody>
          <a:bodyPr anchor="b">
            <a:normAutofit fontScale="90000"/>
          </a:bodyPr>
          <a:lstStyle/>
          <a:p>
            <a:pPr algn="ctr"/>
            <a:r>
              <a:rPr lang="en-GB" sz="3600" dirty="0">
                <a:solidFill>
                  <a:schemeClr val="tx2"/>
                </a:solidFill>
              </a:rPr>
              <a:t>UNCRC – Progress towards Silver Award   </a:t>
            </a:r>
          </a:p>
        </p:txBody>
      </p:sp>
      <p:grpSp>
        <p:nvGrpSpPr>
          <p:cNvPr id="36" name="Group 3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7" name="Freeform: Shape 3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F9106F6C-D22E-4F12-87E4-A08E4483E8F3}"/>
              </a:ext>
            </a:extLst>
          </p:cNvPr>
          <p:cNvSpPr/>
          <p:nvPr/>
        </p:nvSpPr>
        <p:spPr>
          <a:xfrm>
            <a:off x="366280" y="1056241"/>
            <a:ext cx="11448714" cy="4745915"/>
          </a:xfrm>
          <a:prstGeom prst="rect">
            <a:avLst/>
          </a:prstGeom>
        </p:spPr>
        <p:txBody>
          <a:bodyPr wrap="square" lIns="91440" tIns="45720" rIns="91440" bIns="45720" anchor="t">
            <a:spAutoFit/>
          </a:bodyPr>
          <a:lstStyle/>
          <a:p>
            <a:r>
              <a:rPr lang="en-GB" sz="1400" b="1" u="sng" dirty="0">
                <a:latin typeface="Calibri"/>
                <a:ea typeface="Calibri"/>
                <a:cs typeface="Times New Roman"/>
              </a:rPr>
              <a:t>Bronze RRS Achieved 2024-2025</a:t>
            </a:r>
          </a:p>
          <a:p>
            <a:r>
              <a:rPr lang="en-GB" sz="1400" dirty="0">
                <a:latin typeface="Calibri"/>
                <a:ea typeface="Calibri"/>
                <a:cs typeface="Times New Roman"/>
              </a:rPr>
              <a:t>Developed the staffs understanding of the RRSA, ABCDE of Rights and how we can incorporate this in our daily school life. </a:t>
            </a:r>
            <a:r>
              <a:rPr lang="en-GB" sz="1400" dirty="0">
                <a:solidFill>
                  <a:srgbClr val="0070C0"/>
                </a:solidFill>
                <a:latin typeface="Calibri"/>
                <a:ea typeface="Calibri"/>
                <a:cs typeface="Times New Roman"/>
              </a:rPr>
              <a:t>October 24</a:t>
            </a:r>
            <a:endParaRPr lang="en-GB" sz="1400">
              <a:solidFill>
                <a:srgbClr val="0070C0"/>
              </a:solidFill>
              <a:latin typeface="Calibri"/>
              <a:ea typeface="Calibri"/>
              <a:cs typeface="Calibri"/>
            </a:endParaRPr>
          </a:p>
          <a:p>
            <a:r>
              <a:rPr lang="en-GB" sz="1400" dirty="0">
                <a:latin typeface="Calibri"/>
                <a:ea typeface="Calibri"/>
                <a:cs typeface="Times New Roman"/>
              </a:rPr>
              <a:t>Each class decided on a right or aspects of rights that they will focus on in their classroom. – </a:t>
            </a:r>
            <a:r>
              <a:rPr lang="en-GB" sz="1400" dirty="0">
                <a:solidFill>
                  <a:srgbClr val="0070C0"/>
                </a:solidFill>
                <a:latin typeface="Calibri"/>
                <a:ea typeface="Calibri"/>
                <a:cs typeface="Times New Roman"/>
              </a:rPr>
              <a:t>Ongoing Oct 2024</a:t>
            </a:r>
            <a:endParaRPr lang="en-GB" sz="1400">
              <a:solidFill>
                <a:srgbClr val="0070C0"/>
              </a:solidFill>
              <a:latin typeface="Calibri"/>
              <a:ea typeface="Calibri"/>
              <a:cs typeface="Calibri"/>
            </a:endParaRPr>
          </a:p>
          <a:p>
            <a:r>
              <a:rPr lang="en-GB" sz="1400" dirty="0">
                <a:latin typeface="Calibri"/>
                <a:ea typeface="Calibri"/>
                <a:cs typeface="Times New Roman"/>
              </a:rPr>
              <a:t>Updated self-esteem guidelines and school values format to link to the UNCRC in a more cohesive format. This has help to embed RRS into our school ethos. The RRSA Co-ordinator developed a choice of formats, and the school staff voted on the chosen format. This will be completed in term 2. – </a:t>
            </a:r>
            <a:r>
              <a:rPr lang="en-GB" sz="1400" dirty="0">
                <a:solidFill>
                  <a:srgbClr val="0070C0"/>
                </a:solidFill>
                <a:latin typeface="Calibri"/>
                <a:ea typeface="Calibri"/>
                <a:cs typeface="Times New Roman"/>
              </a:rPr>
              <a:t>Completed Feb 2024</a:t>
            </a:r>
            <a:endParaRPr lang="en-GB" sz="1400">
              <a:solidFill>
                <a:srgbClr val="0070C0"/>
              </a:solidFill>
              <a:latin typeface="Calibri"/>
              <a:ea typeface="Calibri"/>
              <a:cs typeface="Calibri"/>
            </a:endParaRPr>
          </a:p>
          <a:p>
            <a:r>
              <a:rPr lang="en-GB" sz="1400" dirty="0">
                <a:latin typeface="Calibri"/>
                <a:ea typeface="Calibri"/>
                <a:cs typeface="Times New Roman"/>
              </a:rPr>
              <a:t>Development of across school clubs during the school day on a Friday afternoon. Learners can experience all clubs, leading to them being able to select which club they would like to attend using a range of communication methods, suitable for each learner. – </a:t>
            </a:r>
            <a:r>
              <a:rPr lang="en-GB" sz="1400" dirty="0">
                <a:solidFill>
                  <a:srgbClr val="0070C0"/>
                </a:solidFill>
                <a:latin typeface="Calibri"/>
                <a:ea typeface="Calibri"/>
                <a:cs typeface="Times New Roman"/>
              </a:rPr>
              <a:t>Ongoing Jan 2024</a:t>
            </a:r>
            <a:endParaRPr lang="en-GB" sz="1400">
              <a:solidFill>
                <a:srgbClr val="0070C0"/>
              </a:solidFill>
              <a:latin typeface="Calibri"/>
              <a:ea typeface="Calibri"/>
              <a:cs typeface="Calibri"/>
            </a:endParaRPr>
          </a:p>
          <a:p>
            <a:r>
              <a:rPr lang="en-GB" sz="1400" dirty="0">
                <a:latin typeface="Calibri"/>
                <a:ea typeface="Calibri"/>
                <a:cs typeface="Times New Roman"/>
              </a:rPr>
              <a:t>Paired work with other learners in class and across school. For example, bringing classes together for PE, outdoor learning, School Clubs, swimming – </a:t>
            </a:r>
            <a:r>
              <a:rPr lang="en-GB" sz="1400" dirty="0">
                <a:solidFill>
                  <a:srgbClr val="0070C0"/>
                </a:solidFill>
                <a:latin typeface="Calibri"/>
                <a:ea typeface="Calibri"/>
                <a:cs typeface="Times New Roman"/>
              </a:rPr>
              <a:t>Ongoing Jan 2024</a:t>
            </a:r>
            <a:endParaRPr lang="en-GB" sz="1400">
              <a:solidFill>
                <a:srgbClr val="0070C0"/>
              </a:solidFill>
              <a:latin typeface="Calibri"/>
              <a:ea typeface="Calibri"/>
              <a:cs typeface="Calibri"/>
            </a:endParaRPr>
          </a:p>
          <a:p>
            <a:r>
              <a:rPr lang="en-GB" sz="1400" dirty="0">
                <a:latin typeface="Calibri"/>
                <a:ea typeface="Calibri"/>
                <a:cs typeface="Times New Roman"/>
              </a:rPr>
              <a:t>A RRS Steering staff group has been developed. This group discuss how RRS can be developed and promoted in Rosslyn. </a:t>
            </a:r>
            <a:r>
              <a:rPr lang="en-GB" sz="1400" dirty="0">
                <a:solidFill>
                  <a:srgbClr val="0070C0"/>
                </a:solidFill>
                <a:latin typeface="Calibri"/>
                <a:ea typeface="Calibri"/>
                <a:cs typeface="Times New Roman"/>
              </a:rPr>
              <a:t>Achieved March 25</a:t>
            </a:r>
            <a:endParaRPr lang="en-GB" sz="1400">
              <a:solidFill>
                <a:srgbClr val="0070C0"/>
              </a:solidFill>
              <a:latin typeface="Calibri"/>
              <a:ea typeface="Calibri"/>
              <a:cs typeface="Calibri"/>
            </a:endParaRPr>
          </a:p>
          <a:p>
            <a:pPr>
              <a:lnSpc>
                <a:spcPct val="90000"/>
              </a:lnSpc>
              <a:spcAft>
                <a:spcPts val="600"/>
              </a:spcAft>
            </a:pPr>
            <a:r>
              <a:rPr lang="en-GB" sz="1400" dirty="0">
                <a:latin typeface="Calibri"/>
                <a:ea typeface="Calibri"/>
                <a:cs typeface="Calibri"/>
              </a:rPr>
              <a:t>A RRS Steering parent group has been developed. This group discuss how RRS can be developed and promoted in Rosslyn. </a:t>
            </a:r>
            <a:r>
              <a:rPr lang="en-GB" sz="1400" dirty="0">
                <a:solidFill>
                  <a:srgbClr val="0070C0"/>
                </a:solidFill>
                <a:latin typeface="Calibri"/>
                <a:ea typeface="Calibri"/>
                <a:cs typeface="Calibri"/>
              </a:rPr>
              <a:t>Achieved April 25</a:t>
            </a:r>
            <a:endParaRPr lang="en-US" sz="1400">
              <a:solidFill>
                <a:srgbClr val="0070C0"/>
              </a:solidFill>
              <a:latin typeface="Calibri"/>
              <a:ea typeface="Calibri"/>
              <a:cs typeface="Calibri"/>
            </a:endParaRPr>
          </a:p>
          <a:p>
            <a:pPr>
              <a:lnSpc>
                <a:spcPct val="90000"/>
              </a:lnSpc>
              <a:spcAft>
                <a:spcPts val="600"/>
              </a:spcAft>
            </a:pPr>
            <a:r>
              <a:rPr lang="en-GB" sz="1400" dirty="0">
                <a:latin typeface="Calibri"/>
                <a:ea typeface="Calibri"/>
                <a:cs typeface="Calibri"/>
              </a:rPr>
              <a:t>Whole school charter has been developed. Staff and pupils have signed the charter using their handprints. School charter links to our self-esteem guidelines and the rights which we feel are most relevant and important to us as a school. </a:t>
            </a:r>
            <a:r>
              <a:rPr lang="en-GB" sz="1400" dirty="0">
                <a:solidFill>
                  <a:srgbClr val="0070C0"/>
                </a:solidFill>
                <a:latin typeface="Calibri"/>
                <a:ea typeface="Calibri"/>
                <a:cs typeface="Calibri"/>
              </a:rPr>
              <a:t>Achieved February/March 25</a:t>
            </a:r>
            <a:endParaRPr lang="en-US" sz="1400">
              <a:solidFill>
                <a:srgbClr val="0070C0"/>
              </a:solidFill>
              <a:latin typeface="Calibri"/>
              <a:ea typeface="Calibri"/>
              <a:cs typeface="Calibri"/>
            </a:endParaRPr>
          </a:p>
          <a:p>
            <a:pPr>
              <a:lnSpc>
                <a:spcPct val="90000"/>
              </a:lnSpc>
              <a:spcAft>
                <a:spcPts val="600"/>
              </a:spcAft>
            </a:pPr>
            <a:r>
              <a:rPr lang="en-GB" sz="1400" dirty="0">
                <a:latin typeface="Calibri"/>
                <a:ea typeface="Calibri"/>
                <a:cs typeface="Calibri"/>
              </a:rPr>
              <a:t>Curriculum Rationale has been adapted to incorporate how RRS and the UNCRC is embedded throughout our school and the curriculum.</a:t>
            </a:r>
            <a:endParaRPr lang="en-US" sz="1400" dirty="0">
              <a:latin typeface="Calibri"/>
              <a:ea typeface="Calibri"/>
              <a:cs typeface="Calibri"/>
            </a:endParaRPr>
          </a:p>
          <a:p>
            <a:pPr>
              <a:lnSpc>
                <a:spcPct val="90000"/>
              </a:lnSpc>
              <a:spcAft>
                <a:spcPts val="600"/>
              </a:spcAft>
            </a:pPr>
            <a:r>
              <a:rPr lang="en-GB" sz="1400" dirty="0">
                <a:latin typeface="Calibri"/>
                <a:ea typeface="Calibri"/>
                <a:cs typeface="Calibri"/>
              </a:rPr>
              <a:t>Fundraising for </a:t>
            </a:r>
            <a:r>
              <a:rPr lang="en-GB" sz="1400" dirty="0" err="1">
                <a:latin typeface="Calibri"/>
                <a:ea typeface="Calibri"/>
                <a:cs typeface="Calibri"/>
              </a:rPr>
              <a:t>Pamis</a:t>
            </a:r>
            <a:r>
              <a:rPr lang="en-GB" sz="1400" dirty="0">
                <a:latin typeface="Calibri"/>
                <a:ea typeface="Calibri"/>
                <a:cs typeface="Calibri"/>
              </a:rPr>
              <a:t> – Sponsored Walk with families and staff. </a:t>
            </a:r>
            <a:r>
              <a:rPr lang="en-GB" sz="1400" dirty="0">
                <a:solidFill>
                  <a:srgbClr val="0070C0"/>
                </a:solidFill>
                <a:latin typeface="Calibri"/>
                <a:ea typeface="Calibri"/>
                <a:cs typeface="Calibri"/>
              </a:rPr>
              <a:t>June 25</a:t>
            </a:r>
            <a:endParaRPr lang="en-US" sz="1400">
              <a:solidFill>
                <a:srgbClr val="0070C0"/>
              </a:solidFill>
              <a:latin typeface="Calibri"/>
              <a:ea typeface="Calibri"/>
              <a:cs typeface="Calibri"/>
            </a:endParaRPr>
          </a:p>
          <a:p>
            <a:pPr>
              <a:lnSpc>
                <a:spcPct val="90000"/>
              </a:lnSpc>
              <a:spcAft>
                <a:spcPts val="600"/>
              </a:spcAft>
            </a:pPr>
            <a:r>
              <a:rPr lang="en-GB" sz="1400" dirty="0">
                <a:latin typeface="Calibri"/>
                <a:ea typeface="Calibri"/>
                <a:cs typeface="Calibri"/>
              </a:rPr>
              <a:t>Started a voting system for staff on whole school decisions.</a:t>
            </a:r>
            <a:endParaRPr lang="en-US" sz="1400" dirty="0">
              <a:latin typeface="Calibri"/>
              <a:ea typeface="Calibri"/>
              <a:cs typeface="Calibri"/>
            </a:endParaRPr>
          </a:p>
          <a:p>
            <a:pPr>
              <a:lnSpc>
                <a:spcPct val="90000"/>
              </a:lnSpc>
              <a:spcAft>
                <a:spcPts val="600"/>
              </a:spcAft>
            </a:pPr>
            <a:r>
              <a:rPr lang="en-GB" sz="1400" dirty="0">
                <a:latin typeface="Calibri"/>
                <a:ea typeface="Calibri"/>
                <a:cs typeface="Calibri"/>
              </a:rPr>
              <a:t>Added a RRS section into the staff handbook.</a:t>
            </a:r>
            <a:endParaRPr lang="en-US" sz="1400" dirty="0">
              <a:latin typeface="Calibri"/>
              <a:ea typeface="Calibri"/>
              <a:cs typeface="Calibri"/>
            </a:endParaRPr>
          </a:p>
          <a:p>
            <a:pPr>
              <a:lnSpc>
                <a:spcPct val="90000"/>
              </a:lnSpc>
              <a:spcAft>
                <a:spcPts val="600"/>
              </a:spcAft>
            </a:pPr>
            <a:r>
              <a:rPr lang="en-GB" sz="1400" dirty="0">
                <a:latin typeface="Calibri"/>
                <a:ea typeface="Calibri"/>
                <a:cs typeface="Calibri"/>
              </a:rPr>
              <a:t>We are updating parents on the RRS development work through termly newsletters</a:t>
            </a:r>
            <a:endParaRPr lang="en-US" sz="1400">
              <a:latin typeface="Calibri"/>
              <a:ea typeface="Calibri"/>
              <a:cs typeface="Calibri"/>
            </a:endParaRPr>
          </a:p>
          <a:p>
            <a:pPr>
              <a:lnSpc>
                <a:spcPct val="90000"/>
              </a:lnSpc>
              <a:spcAft>
                <a:spcPts val="600"/>
              </a:spcAft>
            </a:pPr>
            <a:r>
              <a:rPr lang="en-GB" sz="1400" dirty="0">
                <a:latin typeface="Calibri"/>
                <a:ea typeface="Calibri"/>
                <a:cs typeface="Calibri"/>
              </a:rPr>
              <a:t>Updated school website with information on our RRSA journey. </a:t>
            </a:r>
            <a:r>
              <a:rPr lang="en-GB" sz="1400" dirty="0">
                <a:solidFill>
                  <a:srgbClr val="0070C0"/>
                </a:solidFill>
                <a:latin typeface="Calibri"/>
                <a:ea typeface="Calibri"/>
                <a:cs typeface="Calibri"/>
              </a:rPr>
              <a:t>Completed March 25</a:t>
            </a:r>
            <a:endParaRPr lang="en-GB">
              <a:solidFill>
                <a:srgbClr val="0070C0"/>
              </a:solidFill>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6127C532-4B9D-851F-1D4B-D404ABEB6D89}"/>
              </a:ext>
            </a:extLst>
          </p:cNvPr>
          <p:cNvSpPr>
            <a:spLocks noGrp="1"/>
          </p:cNvSpPr>
          <p:nvPr>
            <p:ph type="ftr" sz="quarter" idx="11"/>
          </p:nvPr>
        </p:nvSpPr>
        <p:spPr/>
        <p:txBody>
          <a:bodyPr/>
          <a:lstStyle/>
          <a:p>
            <a:r>
              <a:rPr lang="en-US"/>
              <a:t>June 2025</a:t>
            </a:r>
          </a:p>
        </p:txBody>
      </p:sp>
      <p:sp>
        <p:nvSpPr>
          <p:cNvPr id="6" name="Slide Number Placeholder 5">
            <a:extLst>
              <a:ext uri="{FF2B5EF4-FFF2-40B4-BE49-F238E27FC236}">
                <a16:creationId xmlns:a16="http://schemas.microsoft.com/office/drawing/2014/main" id="{8382BDC1-0712-C30C-F064-F628D8916073}"/>
              </a:ext>
            </a:extLst>
          </p:cNvPr>
          <p:cNvSpPr>
            <a:spLocks noGrp="1"/>
          </p:cNvSpPr>
          <p:nvPr>
            <p:ph type="sldNum" sz="quarter" idx="12"/>
          </p:nvPr>
        </p:nvSpPr>
        <p:spPr/>
        <p:txBody>
          <a:bodyPr/>
          <a:lstStyle/>
          <a:p>
            <a:fld id="{F8A4F5F0-250F-47E2-8D89-E24EAD38FDE3}" type="slidenum">
              <a:rPr lang="en-GB" smtClean="0"/>
              <a:t>10</a:t>
            </a:fld>
            <a:endParaRPr lang="en-US"/>
          </a:p>
        </p:txBody>
      </p:sp>
    </p:spTree>
    <p:extLst>
      <p:ext uri="{BB962C8B-B14F-4D97-AF65-F5344CB8AC3E}">
        <p14:creationId xmlns:p14="http://schemas.microsoft.com/office/powerpoint/2010/main" val="95421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339F762-8D94-9D9F-DE3F-51803804547F}"/>
              </a:ext>
            </a:extLst>
          </p:cNvPr>
          <p:cNvSpPr>
            <a:spLocks noGrp="1"/>
          </p:cNvSpPr>
          <p:nvPr>
            <p:ph type="title"/>
          </p:nvPr>
        </p:nvSpPr>
        <p:spPr>
          <a:xfrm>
            <a:off x="640080" y="1243013"/>
            <a:ext cx="3855720" cy="4371974"/>
          </a:xfrm>
        </p:spPr>
        <p:txBody>
          <a:bodyPr>
            <a:normAutofit/>
          </a:bodyPr>
          <a:lstStyle/>
          <a:p>
            <a:r>
              <a:rPr lang="en-US" sz="3600">
                <a:solidFill>
                  <a:schemeClr val="tx2"/>
                </a:solidFill>
                <a:ea typeface="Calibri Light"/>
                <a:cs typeface="Calibri Light"/>
              </a:rPr>
              <a:t>Next Steps </a:t>
            </a:r>
            <a:endParaRPr lang="en-US" sz="3600">
              <a:solidFill>
                <a:schemeClr val="tx2"/>
              </a:solidFill>
            </a:endParaRPr>
          </a:p>
        </p:txBody>
      </p:sp>
      <p:sp>
        <p:nvSpPr>
          <p:cNvPr id="3" name="Content Placeholder 2">
            <a:extLst>
              <a:ext uri="{FF2B5EF4-FFF2-40B4-BE49-F238E27FC236}">
                <a16:creationId xmlns:a16="http://schemas.microsoft.com/office/drawing/2014/main" id="{B6A995C9-3404-018C-D0C3-7C7DB0073988}"/>
              </a:ext>
            </a:extLst>
          </p:cNvPr>
          <p:cNvSpPr>
            <a:spLocks noGrp="1"/>
          </p:cNvSpPr>
          <p:nvPr>
            <p:ph idx="1"/>
          </p:nvPr>
        </p:nvSpPr>
        <p:spPr>
          <a:xfrm>
            <a:off x="5086350" y="804672"/>
            <a:ext cx="6792849" cy="5230368"/>
          </a:xfrm>
        </p:spPr>
        <p:txBody>
          <a:bodyPr vert="horz" lIns="91440" tIns="45720" rIns="91440" bIns="45720" rtlCol="0" anchor="ctr">
            <a:noAutofit/>
          </a:bodyPr>
          <a:lstStyle/>
          <a:p>
            <a:r>
              <a:rPr lang="en-US" sz="1400" dirty="0">
                <a:latin typeface="Calibri"/>
                <a:ea typeface="Calibri"/>
                <a:cs typeface="Times New Roman"/>
              </a:rPr>
              <a:t>Use of school communication – Sharing article of the term, RRS updates. The RRSA Coordinator and HT will share this relevant information on a termly basis and when needed (steering group and HT to discuss)</a:t>
            </a:r>
            <a:endParaRPr lang="en-US" sz="1400">
              <a:latin typeface="Calibri"/>
              <a:ea typeface="Calibri"/>
              <a:cs typeface="Calibri" panose="020F0502020204030204"/>
            </a:endParaRPr>
          </a:p>
          <a:p>
            <a:r>
              <a:rPr lang="en-US" sz="1400" dirty="0">
                <a:latin typeface="Calibri"/>
                <a:ea typeface="Calibri"/>
                <a:cs typeface="Times New Roman"/>
              </a:rPr>
              <a:t>Displays – linked to current termly rights. The RRSA Coordinator will develop the displays in conjunction with class teachers termly. To also include a display about how learners and school community have brought about change or development to the school through a voting system. Where possible displays will be multi-sensory and be interactive (use of QR codes)</a:t>
            </a:r>
            <a:endParaRPr lang="en-US" sz="1400">
              <a:latin typeface="Calibri"/>
              <a:ea typeface="Calibri"/>
              <a:cs typeface="Calibri"/>
            </a:endParaRPr>
          </a:p>
          <a:p>
            <a:r>
              <a:rPr lang="en-US" sz="1400" dirty="0">
                <a:latin typeface="Calibri"/>
                <a:ea typeface="Calibri"/>
                <a:cs typeface="Times New Roman"/>
              </a:rPr>
              <a:t>We will develop a system so learners can vote on what happens in the school. For example, a choice of equipment/resources to buy (steering group to discuss)</a:t>
            </a:r>
            <a:endParaRPr lang="en-US" sz="1400">
              <a:latin typeface="Calibri"/>
              <a:ea typeface="Calibri"/>
              <a:cs typeface="Calibri"/>
            </a:endParaRPr>
          </a:p>
          <a:p>
            <a:r>
              <a:rPr lang="en-US" sz="1400" err="1">
                <a:latin typeface="Calibri"/>
                <a:ea typeface="Calibri"/>
                <a:cs typeface="Times New Roman"/>
              </a:rPr>
              <a:t>Organise</a:t>
            </a:r>
            <a:r>
              <a:rPr lang="en-US" sz="1400" dirty="0">
                <a:latin typeface="Calibri"/>
                <a:ea typeface="Calibri"/>
                <a:cs typeface="Times New Roman"/>
              </a:rPr>
              <a:t> a fundraiser for global charity (steering group to discuss)</a:t>
            </a:r>
            <a:endParaRPr lang="en-US" sz="1400">
              <a:latin typeface="Calibri"/>
              <a:ea typeface="Calibri"/>
              <a:cs typeface="Calibri"/>
            </a:endParaRPr>
          </a:p>
          <a:p>
            <a:r>
              <a:rPr lang="en-US" sz="1400" dirty="0">
                <a:latin typeface="Calibri"/>
                <a:ea typeface="Calibri"/>
                <a:cs typeface="Times New Roman"/>
              </a:rPr>
              <a:t>Develop how to further inform parents with information about the UNCRC, helping to develop their understanding. (steering group and HT to discuss)</a:t>
            </a:r>
            <a:endParaRPr lang="en-US" sz="1400">
              <a:latin typeface="Calibri"/>
              <a:ea typeface="Calibri"/>
              <a:cs typeface="Calibri"/>
            </a:endParaRPr>
          </a:p>
          <a:p>
            <a:r>
              <a:rPr lang="en-US" sz="1400" dirty="0">
                <a:latin typeface="Calibri"/>
                <a:ea typeface="Calibri"/>
                <a:cs typeface="Times New Roman"/>
              </a:rPr>
              <a:t>Discuss how we can further embed UNCRC into lessons</a:t>
            </a:r>
            <a:endParaRPr lang="en-US" sz="1400">
              <a:latin typeface="Calibri"/>
              <a:ea typeface="Calibri"/>
              <a:cs typeface="Calibri"/>
            </a:endParaRPr>
          </a:p>
          <a:p>
            <a:endParaRPr lang="en-US" sz="1400" dirty="0">
              <a:ea typeface="Calibri"/>
              <a:cs typeface="Calibri"/>
            </a:endParaRPr>
          </a:p>
        </p:txBody>
      </p:sp>
      <p:sp>
        <p:nvSpPr>
          <p:cNvPr id="6" name="Footer Placeholder 5">
            <a:extLst>
              <a:ext uri="{FF2B5EF4-FFF2-40B4-BE49-F238E27FC236}">
                <a16:creationId xmlns:a16="http://schemas.microsoft.com/office/drawing/2014/main" id="{CC0512EF-5705-548A-7A21-F6648FC15D66}"/>
              </a:ext>
            </a:extLst>
          </p:cNvPr>
          <p:cNvSpPr>
            <a:spLocks noGrp="1"/>
          </p:cNvSpPr>
          <p:nvPr>
            <p:ph type="ftr" sz="quarter" idx="11"/>
          </p:nvPr>
        </p:nvSpPr>
        <p:spPr/>
        <p:txBody>
          <a:bodyPr/>
          <a:lstStyle/>
          <a:p>
            <a:r>
              <a:rPr lang="en-US"/>
              <a:t>June 2025</a:t>
            </a:r>
          </a:p>
        </p:txBody>
      </p:sp>
      <p:sp>
        <p:nvSpPr>
          <p:cNvPr id="7" name="Slide Number Placeholder 6">
            <a:extLst>
              <a:ext uri="{FF2B5EF4-FFF2-40B4-BE49-F238E27FC236}">
                <a16:creationId xmlns:a16="http://schemas.microsoft.com/office/drawing/2014/main" id="{8CA4608C-306A-CEE4-CA86-584B228AD4FD}"/>
              </a:ext>
            </a:extLst>
          </p:cNvPr>
          <p:cNvSpPr>
            <a:spLocks noGrp="1"/>
          </p:cNvSpPr>
          <p:nvPr>
            <p:ph type="sldNum" sz="quarter" idx="12"/>
          </p:nvPr>
        </p:nvSpPr>
        <p:spPr/>
        <p:txBody>
          <a:bodyPr/>
          <a:lstStyle/>
          <a:p>
            <a:fld id="{F8A4F5F0-250F-47E2-8D89-E24EAD38FDE3}" type="slidenum">
              <a:rPr lang="en-GB" smtClean="0"/>
              <a:t>11</a:t>
            </a:fld>
            <a:endParaRPr lang="en-US"/>
          </a:p>
        </p:txBody>
      </p:sp>
    </p:spTree>
    <p:extLst>
      <p:ext uri="{BB962C8B-B14F-4D97-AF65-F5344CB8AC3E}">
        <p14:creationId xmlns:p14="http://schemas.microsoft.com/office/powerpoint/2010/main" val="325920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EC83AEB-9C2B-4985-9623-6055EBE92499}"/>
              </a:ext>
            </a:extLst>
          </p:cNvPr>
          <p:cNvSpPr>
            <a:spLocks noGrp="1"/>
          </p:cNvSpPr>
          <p:nvPr>
            <p:ph type="title"/>
          </p:nvPr>
        </p:nvSpPr>
        <p:spPr>
          <a:xfrm>
            <a:off x="991949" y="471692"/>
            <a:ext cx="9833548" cy="1325563"/>
          </a:xfrm>
        </p:spPr>
        <p:txBody>
          <a:bodyPr anchor="b">
            <a:normAutofit/>
          </a:bodyPr>
          <a:lstStyle/>
          <a:p>
            <a:pPr algn="ctr"/>
            <a:r>
              <a:rPr lang="en-GB" sz="3600">
                <a:solidFill>
                  <a:schemeClr val="tx2"/>
                </a:solidFill>
              </a:rPr>
              <a:t>Pupil Equity Fund 2025 – 2026  </a:t>
            </a:r>
          </a:p>
        </p:txBody>
      </p:sp>
      <p:grpSp>
        <p:nvGrpSpPr>
          <p:cNvPr id="36" name="Group 3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7" name="Freeform: Shape 3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5A22A1C-10C3-4DED-B6D2-CC8784DEFEF5}"/>
              </a:ext>
            </a:extLst>
          </p:cNvPr>
          <p:cNvSpPr>
            <a:spLocks noGrp="1"/>
          </p:cNvSpPr>
          <p:nvPr>
            <p:ph idx="1"/>
          </p:nvPr>
        </p:nvSpPr>
        <p:spPr>
          <a:xfrm>
            <a:off x="991949" y="2209986"/>
            <a:ext cx="10208102" cy="3470302"/>
          </a:xfrm>
        </p:spPr>
        <p:txBody>
          <a:bodyPr>
            <a:normAutofit/>
          </a:bodyPr>
          <a:lstStyle/>
          <a:p>
            <a:endParaRPr lang="en-GB">
              <a:solidFill>
                <a:schemeClr val="tx2"/>
              </a:solidFill>
            </a:endParaRPr>
          </a:p>
          <a:p>
            <a:endParaRPr lang="en-GB" sz="1300">
              <a:solidFill>
                <a:schemeClr val="tx2"/>
              </a:solidFill>
            </a:endParaRPr>
          </a:p>
          <a:p>
            <a:endParaRPr lang="en-GB" sz="1300">
              <a:solidFill>
                <a:schemeClr val="tx2"/>
              </a:solidFill>
            </a:endParaRPr>
          </a:p>
        </p:txBody>
      </p:sp>
      <p:grpSp>
        <p:nvGrpSpPr>
          <p:cNvPr id="42" name="Group 4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AD7CE87E-599C-48B3-84BF-1333F37C5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169" y="251809"/>
            <a:ext cx="776097" cy="776097"/>
          </a:xfrm>
          <a:prstGeom prst="rect">
            <a:avLst/>
          </a:prstGeom>
        </p:spPr>
      </p:pic>
      <p:pic>
        <p:nvPicPr>
          <p:cNvPr id="7" name="Picture 6">
            <a:extLst>
              <a:ext uri="{FF2B5EF4-FFF2-40B4-BE49-F238E27FC236}">
                <a16:creationId xmlns:a16="http://schemas.microsoft.com/office/drawing/2014/main" id="{6FE5EFE9-77C1-4B7E-93DD-EC55B4C36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968" y="270990"/>
            <a:ext cx="776097" cy="776097"/>
          </a:xfrm>
          <a:prstGeom prst="rect">
            <a:avLst/>
          </a:prstGeom>
        </p:spPr>
      </p:pic>
      <p:sp>
        <p:nvSpPr>
          <p:cNvPr id="8" name="TextBox 7">
            <a:extLst>
              <a:ext uri="{FF2B5EF4-FFF2-40B4-BE49-F238E27FC236}">
                <a16:creationId xmlns:a16="http://schemas.microsoft.com/office/drawing/2014/main" id="{1749905F-BE5E-9145-D51B-64384D1209B0}"/>
              </a:ext>
            </a:extLst>
          </p:cNvPr>
          <p:cNvSpPr txBox="1"/>
          <p:nvPr/>
        </p:nvSpPr>
        <p:spPr>
          <a:xfrm>
            <a:off x="1379482" y="2272861"/>
            <a:ext cx="966951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ea typeface="Calibri"/>
                <a:cs typeface="Calibri"/>
              </a:rPr>
              <a:t>Cost of the school day</a:t>
            </a:r>
            <a:endParaRPr lang="en-US">
              <a:ea typeface="Calibri"/>
              <a:cs typeface="Calibri"/>
            </a:endParaRPr>
          </a:p>
          <a:p>
            <a:pPr marL="342900" indent="-342900">
              <a:buFont typeface="Arial"/>
              <a:buChar char="•"/>
            </a:pPr>
            <a:r>
              <a:rPr lang="en-US" sz="2400">
                <a:ea typeface="Calibri"/>
                <a:cs typeface="Calibri"/>
              </a:rPr>
              <a:t>Stakeholders Engagement </a:t>
            </a:r>
            <a:endParaRPr lang="en-US">
              <a:ea typeface="Calibri"/>
              <a:cs typeface="Calibri"/>
            </a:endParaRPr>
          </a:p>
          <a:p>
            <a:pPr marL="342900" indent="-342900">
              <a:buFont typeface="Arial"/>
              <a:buChar char="•"/>
            </a:pPr>
            <a:r>
              <a:rPr lang="en-US" sz="2400">
                <a:ea typeface="Calibri"/>
                <a:cs typeface="Calibri"/>
              </a:rPr>
              <a:t>PEF Plans;</a:t>
            </a:r>
            <a:endParaRPr lang="en-US">
              <a:ea typeface="Calibri"/>
              <a:cs typeface="Calibri"/>
            </a:endParaRPr>
          </a:p>
          <a:p>
            <a:r>
              <a:rPr lang="en-US" sz="2400">
                <a:ea typeface="Calibri"/>
                <a:cs typeface="Calibri"/>
              </a:rPr>
              <a:t>     Music Therapy</a:t>
            </a:r>
          </a:p>
          <a:p>
            <a:r>
              <a:rPr lang="en-US" sz="2400">
                <a:ea typeface="Calibri"/>
                <a:cs typeface="Calibri"/>
              </a:rPr>
              <a:t>     Rebound Therapy</a:t>
            </a:r>
          </a:p>
          <a:p>
            <a:r>
              <a:rPr lang="en-US" sz="2400">
                <a:ea typeface="Calibri"/>
                <a:cs typeface="Calibri"/>
              </a:rPr>
              <a:t>     Hairdresser – SQA only </a:t>
            </a:r>
          </a:p>
          <a:p>
            <a:pPr marL="342900" indent="-342900">
              <a:buFont typeface="Arial"/>
              <a:buChar char="•"/>
            </a:pPr>
            <a:r>
              <a:rPr lang="en-US" sz="2400">
                <a:ea typeface="Calibri"/>
                <a:cs typeface="Calibri"/>
              </a:rPr>
              <a:t>Project Spend </a:t>
            </a:r>
            <a:endParaRPr lang="en-US">
              <a:ea typeface="Calibri"/>
              <a:cs typeface="Calibri"/>
            </a:endParaRPr>
          </a:p>
          <a:p>
            <a:endParaRPr lang="en-US">
              <a:ea typeface="Calibri"/>
              <a:cs typeface="Calibri"/>
            </a:endParaRPr>
          </a:p>
          <a:p>
            <a:endParaRPr lang="en-US">
              <a:ea typeface="Calibri"/>
              <a:cs typeface="Calibri"/>
            </a:endParaRPr>
          </a:p>
        </p:txBody>
      </p:sp>
      <p:sp>
        <p:nvSpPr>
          <p:cNvPr id="9" name="Footer Placeholder 8">
            <a:extLst>
              <a:ext uri="{FF2B5EF4-FFF2-40B4-BE49-F238E27FC236}">
                <a16:creationId xmlns:a16="http://schemas.microsoft.com/office/drawing/2014/main" id="{78E7F0F4-5DC4-AE61-1B47-2675A444F955}"/>
              </a:ext>
            </a:extLst>
          </p:cNvPr>
          <p:cNvSpPr>
            <a:spLocks noGrp="1"/>
          </p:cNvSpPr>
          <p:nvPr>
            <p:ph type="ftr" sz="quarter" idx="11"/>
          </p:nvPr>
        </p:nvSpPr>
        <p:spPr/>
        <p:txBody>
          <a:bodyPr/>
          <a:lstStyle/>
          <a:p>
            <a:r>
              <a:rPr lang="en-US"/>
              <a:t>June 2025</a:t>
            </a:r>
          </a:p>
        </p:txBody>
      </p:sp>
      <p:sp>
        <p:nvSpPr>
          <p:cNvPr id="10" name="Slide Number Placeholder 9">
            <a:extLst>
              <a:ext uri="{FF2B5EF4-FFF2-40B4-BE49-F238E27FC236}">
                <a16:creationId xmlns:a16="http://schemas.microsoft.com/office/drawing/2014/main" id="{FAC7608B-C0C3-4CBC-DDE3-F02805112BCB}"/>
              </a:ext>
            </a:extLst>
          </p:cNvPr>
          <p:cNvSpPr>
            <a:spLocks noGrp="1"/>
          </p:cNvSpPr>
          <p:nvPr>
            <p:ph type="sldNum" sz="quarter" idx="12"/>
          </p:nvPr>
        </p:nvSpPr>
        <p:spPr/>
        <p:txBody>
          <a:bodyPr/>
          <a:lstStyle/>
          <a:p>
            <a:fld id="{F8A4F5F0-250F-47E2-8D89-E24EAD38FDE3}" type="slidenum">
              <a:rPr lang="en-GB" smtClean="0"/>
              <a:t>12</a:t>
            </a:fld>
            <a:endParaRPr lang="en-US"/>
          </a:p>
        </p:txBody>
      </p:sp>
    </p:spTree>
    <p:extLst>
      <p:ext uri="{BB962C8B-B14F-4D97-AF65-F5344CB8AC3E}">
        <p14:creationId xmlns:p14="http://schemas.microsoft.com/office/powerpoint/2010/main" val="84849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06238-AA52-BC30-4576-3C1478346E82}"/>
              </a:ext>
            </a:extLst>
          </p:cNvPr>
          <p:cNvSpPr>
            <a:spLocks noGrp="1"/>
          </p:cNvSpPr>
          <p:nvPr>
            <p:ph type="title"/>
          </p:nvPr>
        </p:nvSpPr>
        <p:spPr>
          <a:xfrm>
            <a:off x="3674041" y="63694"/>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Cost of the school day </a:t>
            </a:r>
          </a:p>
        </p:txBody>
      </p:sp>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F89E026-CD15-C311-47C5-FBAF0A0C3728}"/>
              </a:ext>
            </a:extLst>
          </p:cNvPr>
          <p:cNvSpPr txBox="1"/>
          <p:nvPr/>
        </p:nvSpPr>
        <p:spPr>
          <a:xfrm>
            <a:off x="257351" y="712251"/>
            <a:ext cx="11676992"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At Rosslyn school, we are committed to ensuring that every learner has equal access to educational opportunities without the burden of additional costs. We have implemented several measures to mitigate the cost of the school day, making education more accessible and inclusive for all families.</a:t>
            </a:r>
            <a:endParaRPr lang="en-US" sz="1600" dirty="0">
              <a:ea typeface="Calibri"/>
              <a:cs typeface="Calibri"/>
            </a:endParaRPr>
          </a:p>
          <a:p>
            <a:r>
              <a:rPr lang="en-US" sz="1400" b="1" dirty="0"/>
              <a:t>Key Measures:</a:t>
            </a:r>
            <a:endParaRPr lang="en-US" sz="1400" b="1" dirty="0">
              <a:ea typeface="Calibri"/>
              <a:cs typeface="Calibri"/>
            </a:endParaRPr>
          </a:p>
          <a:p>
            <a:r>
              <a:rPr lang="en-US" sz="1400" b="1" dirty="0"/>
              <a:t>Stocking School Uniforms:</a:t>
            </a:r>
            <a:endParaRPr lang="en-US" sz="1400" b="1" dirty="0">
              <a:ea typeface="Calibri" panose="020F0502020204030204"/>
              <a:cs typeface="Calibri" panose="020F0502020204030204"/>
            </a:endParaRPr>
          </a:p>
          <a:p>
            <a:pPr marL="0" lvl="1"/>
            <a:r>
              <a:rPr lang="en-US" sz="1400" dirty="0"/>
              <a:t>We stock school uniforms and remove VAT costs, making them more affordable for families. Uniform is not mandatory. </a:t>
            </a:r>
            <a:endParaRPr lang="en-US" sz="1400" dirty="0">
              <a:ea typeface="Calibri" panose="020F0502020204030204"/>
              <a:cs typeface="Calibri" panose="020F0502020204030204"/>
            </a:endParaRPr>
          </a:p>
          <a:p>
            <a:r>
              <a:rPr lang="en-US" sz="1400" b="1" dirty="0"/>
              <a:t>Free Lunches and Snacks:</a:t>
            </a:r>
            <a:endParaRPr lang="en-US" sz="1400" b="1" dirty="0">
              <a:ea typeface="Calibri" panose="020F0502020204030204"/>
              <a:cs typeface="Calibri" panose="020F0502020204030204"/>
            </a:endParaRPr>
          </a:p>
          <a:p>
            <a:pPr marL="0" lvl="1"/>
            <a:r>
              <a:rPr lang="en-US" sz="1400" dirty="0"/>
              <a:t>All learners receive free lunches and snacks, ensuring that no child goes hungry during the school day. </a:t>
            </a:r>
            <a:endParaRPr lang="en-US" sz="1400" dirty="0">
              <a:ea typeface="Calibri" panose="020F0502020204030204"/>
              <a:cs typeface="Calibri" panose="020F0502020204030204"/>
            </a:endParaRPr>
          </a:p>
          <a:p>
            <a:r>
              <a:rPr lang="en-US" sz="1400" b="1" dirty="0"/>
              <a:t>Free Resources for School Activities:</a:t>
            </a:r>
            <a:endParaRPr lang="en-US" sz="1400" b="1" dirty="0">
              <a:ea typeface="Calibri" panose="020F0502020204030204"/>
              <a:cs typeface="Calibri" panose="020F0502020204030204"/>
            </a:endParaRPr>
          </a:p>
          <a:p>
            <a:pPr marL="0" lvl="1"/>
            <a:r>
              <a:rPr lang="en-US" sz="1400" dirty="0"/>
              <a:t>We provide free resources for all school activities, including shopping and cooking. This allows students to fully participate in educational experiences without worrying about additional costs.</a:t>
            </a:r>
            <a:endParaRPr lang="en-US" sz="1400" dirty="0">
              <a:ea typeface="Calibri" panose="020F0502020204030204"/>
              <a:cs typeface="Calibri" panose="020F0502020204030204"/>
            </a:endParaRPr>
          </a:p>
          <a:p>
            <a:r>
              <a:rPr lang="en-US" sz="1400" b="1" dirty="0"/>
              <a:t>Free Travel:</a:t>
            </a:r>
            <a:endParaRPr lang="en-US" sz="1400" b="1" dirty="0">
              <a:ea typeface="Calibri" panose="020F0502020204030204"/>
              <a:cs typeface="Calibri" panose="020F0502020204030204"/>
            </a:endParaRPr>
          </a:p>
          <a:p>
            <a:pPr marL="0" lvl="1"/>
            <a:r>
              <a:rPr lang="en-US" sz="1400" dirty="0"/>
              <a:t>Fife council offer free travel to and from school, removing transportation barriers and ensuring that all learners can attend school regularly and on time.</a:t>
            </a:r>
            <a:endParaRPr lang="en-US" sz="1400" dirty="0">
              <a:ea typeface="Calibri" panose="020F0502020204030204"/>
              <a:cs typeface="Calibri" panose="020F0502020204030204"/>
            </a:endParaRPr>
          </a:p>
          <a:p>
            <a:r>
              <a:rPr lang="en-US" sz="1400" b="1" dirty="0"/>
              <a:t>Free Trips and Residential Trips:</a:t>
            </a:r>
            <a:endParaRPr lang="en-US" sz="1400" b="1" dirty="0">
              <a:ea typeface="Calibri" panose="020F0502020204030204"/>
              <a:cs typeface="Calibri" panose="020F0502020204030204"/>
            </a:endParaRPr>
          </a:p>
          <a:p>
            <a:pPr marL="0" lvl="1"/>
            <a:r>
              <a:rPr lang="en-US" sz="1400" dirty="0"/>
              <a:t>All school trips, including regular residential trips, are provided free of charge. This ensures that every learner can benefit from these enriching experiences, regardless of their financial situation.</a:t>
            </a:r>
            <a:endParaRPr lang="en-US" sz="1400" dirty="0">
              <a:ea typeface="Calibri" panose="020F0502020204030204"/>
              <a:cs typeface="Calibri" panose="020F0502020204030204"/>
            </a:endParaRPr>
          </a:p>
          <a:p>
            <a:r>
              <a:rPr lang="en-US" sz="1400" b="1" dirty="0"/>
              <a:t>Resource Bank for Families:</a:t>
            </a:r>
            <a:endParaRPr lang="en-US" sz="1400" b="1" dirty="0">
              <a:ea typeface="Calibri"/>
              <a:cs typeface="Calibri"/>
            </a:endParaRPr>
          </a:p>
          <a:p>
            <a:pPr marL="0" lvl="1"/>
            <a:r>
              <a:rPr lang="en-US" sz="1400" dirty="0"/>
              <a:t>We maintain a resource bank with a variety of everyday goods available to families. This support helps alleviate financial pressures and ensures that learners have what they need at home.</a:t>
            </a:r>
            <a:endParaRPr lang="en-US" sz="1400" dirty="0">
              <a:ea typeface="Calibri"/>
              <a:cs typeface="Calibri"/>
            </a:endParaRPr>
          </a:p>
          <a:p>
            <a:r>
              <a:rPr lang="en-US" sz="1400" b="1" dirty="0"/>
              <a:t>Free Use of Personal Care Resources:</a:t>
            </a:r>
            <a:endParaRPr lang="en-US" sz="1400" b="1" dirty="0">
              <a:ea typeface="Calibri"/>
              <a:cs typeface="Calibri"/>
            </a:endParaRPr>
          </a:p>
          <a:p>
            <a:pPr marL="0" lvl="1"/>
            <a:r>
              <a:rPr lang="en-US" sz="1400" dirty="0"/>
              <a:t>Personal care resources are provided free of charge, ensuring that all their hygiene and personal care needs are met.</a:t>
            </a:r>
            <a:endParaRPr lang="en-US" sz="1400" dirty="0">
              <a:ea typeface="Calibri"/>
              <a:cs typeface="Calibri"/>
            </a:endParaRPr>
          </a:p>
          <a:p>
            <a:r>
              <a:rPr lang="en-US" sz="1400" b="1" dirty="0"/>
              <a:t>Pre-Loved Clothing and Uniforms:</a:t>
            </a:r>
            <a:endParaRPr lang="en-US" sz="1400" b="1" dirty="0">
              <a:ea typeface="Calibri"/>
              <a:cs typeface="Calibri"/>
            </a:endParaRPr>
          </a:p>
          <a:p>
            <a:pPr marL="0" lvl="1"/>
            <a:r>
              <a:rPr lang="en-US" sz="1400" dirty="0"/>
              <a:t>We offer free use of pre-loved clothing and school uniforms, promoting sustainability and ensuring that all learners have access to uniform. </a:t>
            </a:r>
            <a:endParaRPr lang="en-US" sz="1400" dirty="0">
              <a:ea typeface="Calibri"/>
              <a:cs typeface="Calibri"/>
            </a:endParaRPr>
          </a:p>
          <a:p>
            <a:r>
              <a:rPr lang="en-US" sz="1400" dirty="0"/>
              <a:t>By implementing these measures, we aim to create an equitable learning environment where all learners can thrive without the worry of financial barriers. Our commitment to supporting families and reducing the cost of the school day reflects our dedication to fostering an inclusive and supportive educational community.</a:t>
            </a:r>
            <a:endParaRPr lang="en-US" sz="1400" dirty="0">
              <a:ea typeface="Calibri"/>
              <a:cs typeface="Calibri"/>
            </a:endParaRPr>
          </a:p>
          <a:p>
            <a:endParaRPr lang="en-US" sz="1400">
              <a:ea typeface="Calibri"/>
              <a:cs typeface="Calibri"/>
            </a:endParaRPr>
          </a:p>
        </p:txBody>
      </p:sp>
      <p:sp>
        <p:nvSpPr>
          <p:cNvPr id="7" name="Slide Number Placeholder 6">
            <a:extLst>
              <a:ext uri="{FF2B5EF4-FFF2-40B4-BE49-F238E27FC236}">
                <a16:creationId xmlns:a16="http://schemas.microsoft.com/office/drawing/2014/main" id="{E3C5973A-83D7-3EFD-48B1-09C9681460F5}"/>
              </a:ext>
            </a:extLst>
          </p:cNvPr>
          <p:cNvSpPr>
            <a:spLocks noGrp="1"/>
          </p:cNvSpPr>
          <p:nvPr>
            <p:ph type="sldNum" sz="quarter" idx="12"/>
          </p:nvPr>
        </p:nvSpPr>
        <p:spPr/>
        <p:txBody>
          <a:bodyPr/>
          <a:lstStyle/>
          <a:p>
            <a:fld id="{F8A4F5F0-250F-47E2-8D89-E24EAD38FDE3}" type="slidenum">
              <a:rPr lang="en-GB" smtClean="0"/>
              <a:t>13</a:t>
            </a:fld>
            <a:endParaRPr lang="en-US"/>
          </a:p>
        </p:txBody>
      </p:sp>
    </p:spTree>
    <p:extLst>
      <p:ext uri="{BB962C8B-B14F-4D97-AF65-F5344CB8AC3E}">
        <p14:creationId xmlns:p14="http://schemas.microsoft.com/office/powerpoint/2010/main" val="306785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7" name="Rectangle 99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ectangle 99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01" name="Group 100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002" name="Freeform: Shape 100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3" name="Freeform: Shape 100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4" name="Freeform: Shape 100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5" name="Freeform: Shape 100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92" name="TextBox 991">
            <a:extLst>
              <a:ext uri="{FF2B5EF4-FFF2-40B4-BE49-F238E27FC236}">
                <a16:creationId xmlns:a16="http://schemas.microsoft.com/office/drawing/2014/main" id="{625B8FB9-C81B-4E27-084D-79FB89145389}"/>
              </a:ext>
            </a:extLst>
          </p:cNvPr>
          <p:cNvSpPr txBox="1"/>
          <p:nvPr/>
        </p:nvSpPr>
        <p:spPr>
          <a:xfrm>
            <a:off x="640080" y="1243013"/>
            <a:ext cx="3855720" cy="437197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kern="1200">
                <a:solidFill>
                  <a:schemeClr val="tx2"/>
                </a:solidFill>
                <a:latin typeface="+mj-lt"/>
                <a:ea typeface="+mj-ea"/>
                <a:cs typeface="+mj-cs"/>
              </a:rPr>
              <a:t>Stakeholder Engagement </a:t>
            </a:r>
          </a:p>
        </p:txBody>
      </p:sp>
      <p:sp>
        <p:nvSpPr>
          <p:cNvPr id="989" name="Content Placeholder 988">
            <a:extLst>
              <a:ext uri="{FF2B5EF4-FFF2-40B4-BE49-F238E27FC236}">
                <a16:creationId xmlns:a16="http://schemas.microsoft.com/office/drawing/2014/main" id="{9C75B4BE-0CAE-78D9-EF54-8A36962CBAA7}"/>
              </a:ext>
            </a:extLst>
          </p:cNvPr>
          <p:cNvSpPr>
            <a:spLocks noGrp="1"/>
          </p:cNvSpPr>
          <p:nvPr>
            <p:ph idx="1"/>
          </p:nvPr>
        </p:nvSpPr>
        <p:spPr>
          <a:xfrm>
            <a:off x="4713891" y="909775"/>
            <a:ext cx="7310154" cy="5453713"/>
          </a:xfrm>
        </p:spPr>
        <p:txBody>
          <a:bodyPr vert="horz" lIns="91440" tIns="45720" rIns="91440" bIns="45720" rtlCol="0" anchor="ctr">
            <a:noAutofit/>
          </a:bodyPr>
          <a:lstStyle/>
          <a:p>
            <a:pPr marL="0">
              <a:spcBef>
                <a:spcPts val="0"/>
              </a:spcBef>
              <a:spcAft>
                <a:spcPts val="600"/>
              </a:spcAft>
            </a:pPr>
            <a:endParaRPr lang="en-US" sz="1400">
              <a:solidFill>
                <a:schemeClr val="tx2"/>
              </a:solidFill>
              <a:ea typeface="Calibri"/>
              <a:cs typeface="Calibri"/>
            </a:endParaRPr>
          </a:p>
          <a:p>
            <a:pPr>
              <a:spcBef>
                <a:spcPts val="0"/>
              </a:spcBef>
              <a:spcAft>
                <a:spcPts val="600"/>
              </a:spcAft>
            </a:pPr>
            <a:r>
              <a:rPr lang="en-US" sz="1400" dirty="0"/>
              <a:t>Consultation with Staff: We actively involve our dedicated staff in the decision-making process, ensuring their valuable insights and expertise shape our policies and practices. Regular meetings provide opportunities for staff to contribute their perspectives and feedback, helping us create a supportive and effective learning environment.</a:t>
            </a:r>
            <a:endParaRPr lang="en-US" sz="1400" dirty="0">
              <a:ea typeface="Calibri"/>
              <a:cs typeface="Calibri"/>
            </a:endParaRPr>
          </a:p>
          <a:p>
            <a:pPr>
              <a:spcBef>
                <a:spcPts val="0"/>
              </a:spcBef>
              <a:spcAft>
                <a:spcPts val="600"/>
              </a:spcAft>
            </a:pPr>
            <a:r>
              <a:rPr lang="en-US" sz="1400" dirty="0"/>
              <a:t>Engagement with Families: Families are integral to our school community, and we priorities' their involvement in the education of their young people. We hold regular consultation sessions with families to discuss their needs, concerns, and aspirations. By maintaining open lines of communication, we ensure that families feel heard and supported, fostering a collaborative approach to their young person's development.</a:t>
            </a:r>
            <a:endParaRPr lang="en-US" sz="1400" dirty="0">
              <a:ea typeface="Calibri"/>
              <a:cs typeface="Calibri"/>
            </a:endParaRPr>
          </a:p>
          <a:p>
            <a:pPr>
              <a:spcBef>
                <a:spcPts val="0"/>
              </a:spcBef>
              <a:spcAft>
                <a:spcPts val="600"/>
              </a:spcAft>
            </a:pPr>
            <a:r>
              <a:rPr lang="en-US" sz="1400" dirty="0"/>
              <a:t>Parent Council Sessions: Our parent council sessions serve as a vital platform for parents to engage with school leadership and participate in the governance of the school. These sessions provide a forum for parents to share their views, offer suggestions, and collaborate on initiatives that enhance the educational experience for all learners. We value the contributions of our parent council and strive to incorporate their feedback into our decision-making processes.</a:t>
            </a:r>
            <a:endParaRPr lang="en-US" sz="1400" dirty="0">
              <a:ea typeface="Calibri"/>
              <a:cs typeface="Calibri"/>
            </a:endParaRPr>
          </a:p>
          <a:p>
            <a:pPr>
              <a:spcBef>
                <a:spcPts val="0"/>
              </a:spcBef>
              <a:spcAft>
                <a:spcPts val="600"/>
              </a:spcAft>
            </a:pPr>
            <a:r>
              <a:rPr lang="en-US" sz="1400" dirty="0"/>
              <a:t>Partnerships: We work closely with all partners to ensure that our learners receive comprehensive support for all aspects of their well-being and education. Regular consultations with healthcare professionals allow us to integrate medical insights into our educational strategies, providing holistic care for our students. This collaboration ensures that we address the diverse needs of our learners and promote their overall development.</a:t>
            </a:r>
            <a:endParaRPr lang="en-US" sz="1400" dirty="0">
              <a:ea typeface="Calibri" panose="020F0502020204030204"/>
              <a:cs typeface="Calibri" panose="020F0502020204030204"/>
            </a:endParaRPr>
          </a:p>
          <a:p>
            <a:pPr marL="0">
              <a:spcBef>
                <a:spcPts val="0"/>
              </a:spcBef>
              <a:spcAft>
                <a:spcPts val="600"/>
              </a:spcAft>
            </a:pPr>
            <a:endParaRPr lang="en-US" sz="1400" dirty="0">
              <a:ea typeface="Calibri" panose="020F0502020204030204"/>
              <a:cs typeface="Calibri" panose="020F0502020204030204"/>
            </a:endParaRPr>
          </a:p>
          <a:p>
            <a:pPr marL="0" indent="0">
              <a:spcBef>
                <a:spcPts val="0"/>
              </a:spcBef>
              <a:spcAft>
                <a:spcPts val="600"/>
              </a:spcAft>
              <a:buNone/>
            </a:pPr>
            <a:r>
              <a:rPr lang="en-US" sz="1400" dirty="0"/>
              <a:t>By engaging with these key stakeholders, Rosslyn School is committed to creating a collaborative and inclusive environment that supports the success and well-being of all our learners. We believe that strong partnerships and open communication are essential to achieving our goals and providing the best possible education for our learners.</a:t>
            </a:r>
            <a:endParaRPr lang="en-US" sz="1400" dirty="0">
              <a:ea typeface="Calibri"/>
              <a:cs typeface="Calibri"/>
            </a:endParaRPr>
          </a:p>
        </p:txBody>
      </p:sp>
      <p:sp>
        <p:nvSpPr>
          <p:cNvPr id="994" name="TextBox 993">
            <a:extLst>
              <a:ext uri="{FF2B5EF4-FFF2-40B4-BE49-F238E27FC236}">
                <a16:creationId xmlns:a16="http://schemas.microsoft.com/office/drawing/2014/main" id="{9C7382CF-5BD3-4D9B-9523-B55BBA490A42}"/>
              </a:ext>
            </a:extLst>
          </p:cNvPr>
          <p:cNvSpPr txBox="1"/>
          <p:nvPr/>
        </p:nvSpPr>
        <p:spPr>
          <a:xfrm>
            <a:off x="3673366" y="178676"/>
            <a:ext cx="835309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At Rosslyn School, we believe that meaningful stakeholder engagement is crucial to the success of our initiatives and the well-being of our learners. We are committed to fostering strong partnerships and open communication with all stakeholders, including staff, families, partners, advocacy groups and local business </a:t>
            </a:r>
            <a:endParaRPr lang="en-US" sz="1400" b="1" dirty="0">
              <a:ea typeface="Calibri"/>
              <a:cs typeface="Calibri"/>
            </a:endParaRPr>
          </a:p>
        </p:txBody>
      </p:sp>
      <p:sp>
        <p:nvSpPr>
          <p:cNvPr id="3" name="Footer Placeholder 2">
            <a:extLst>
              <a:ext uri="{FF2B5EF4-FFF2-40B4-BE49-F238E27FC236}">
                <a16:creationId xmlns:a16="http://schemas.microsoft.com/office/drawing/2014/main" id="{30688CCF-D058-60C3-FF84-316C9C4DD824}"/>
              </a:ext>
            </a:extLst>
          </p:cNvPr>
          <p:cNvSpPr>
            <a:spLocks noGrp="1"/>
          </p:cNvSpPr>
          <p:nvPr>
            <p:ph type="ftr" sz="quarter" idx="11"/>
          </p:nvPr>
        </p:nvSpPr>
        <p:spPr/>
        <p:txBody>
          <a:bodyPr/>
          <a:lstStyle/>
          <a:p>
            <a:r>
              <a:rPr lang="en-US"/>
              <a:t>June 2025</a:t>
            </a:r>
          </a:p>
        </p:txBody>
      </p:sp>
      <p:sp>
        <p:nvSpPr>
          <p:cNvPr id="5" name="Slide Number Placeholder 4">
            <a:extLst>
              <a:ext uri="{FF2B5EF4-FFF2-40B4-BE49-F238E27FC236}">
                <a16:creationId xmlns:a16="http://schemas.microsoft.com/office/drawing/2014/main" id="{F4A7653A-3727-F2AF-F1AA-BD9AB084468B}"/>
              </a:ext>
            </a:extLst>
          </p:cNvPr>
          <p:cNvSpPr>
            <a:spLocks noGrp="1"/>
          </p:cNvSpPr>
          <p:nvPr>
            <p:ph type="sldNum" sz="quarter" idx="12"/>
          </p:nvPr>
        </p:nvSpPr>
        <p:spPr/>
        <p:txBody>
          <a:bodyPr/>
          <a:lstStyle/>
          <a:p>
            <a:fld id="{F8A4F5F0-250F-47E2-8D89-E24EAD38FDE3}" type="slidenum">
              <a:rPr lang="en-GB" smtClean="0"/>
              <a:t>14</a:t>
            </a:fld>
            <a:endParaRPr lang="en-US"/>
          </a:p>
        </p:txBody>
      </p:sp>
    </p:spTree>
    <p:extLst>
      <p:ext uri="{BB962C8B-B14F-4D97-AF65-F5344CB8AC3E}">
        <p14:creationId xmlns:p14="http://schemas.microsoft.com/office/powerpoint/2010/main" val="169713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4" name="Footer Placeholder 3">
            <a:extLst>
              <a:ext uri="{FF2B5EF4-FFF2-40B4-BE49-F238E27FC236}">
                <a16:creationId xmlns:a16="http://schemas.microsoft.com/office/drawing/2014/main" id="{8F16C554-6481-E4A4-6044-9B3FCA2312A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June 2025</a:t>
            </a:r>
          </a:p>
        </p:txBody>
      </p:sp>
      <p:sp>
        <p:nvSpPr>
          <p:cNvPr id="5" name="Slide Number Placeholder 4">
            <a:extLst>
              <a:ext uri="{FF2B5EF4-FFF2-40B4-BE49-F238E27FC236}">
                <a16:creationId xmlns:a16="http://schemas.microsoft.com/office/drawing/2014/main" id="{B2E87F89-1551-E47E-DC8D-D31479C52448}"/>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15</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307499371"/>
              </p:ext>
            </p:extLst>
          </p:nvPr>
        </p:nvGraphicFramePr>
        <p:xfrm>
          <a:off x="532190" y="507999"/>
          <a:ext cx="10905068" cy="5099301"/>
        </p:xfrm>
        <a:graphic>
          <a:graphicData uri="http://schemas.openxmlformats.org/drawingml/2006/table">
            <a:tbl>
              <a:tblPr firstRow="1" bandRow="1">
                <a:tableStyleId>{5C22544A-7EE6-4342-B048-85BDC9FD1C3A}</a:tableStyleId>
              </a:tblPr>
              <a:tblGrid>
                <a:gridCol w="2882967">
                  <a:extLst>
                    <a:ext uri="{9D8B030D-6E8A-4147-A177-3AD203B41FA5}">
                      <a16:colId xmlns:a16="http://schemas.microsoft.com/office/drawing/2014/main" val="4071375412"/>
                    </a:ext>
                  </a:extLst>
                </a:gridCol>
                <a:gridCol w="1792891">
                  <a:extLst>
                    <a:ext uri="{9D8B030D-6E8A-4147-A177-3AD203B41FA5}">
                      <a16:colId xmlns:a16="http://schemas.microsoft.com/office/drawing/2014/main" val="2751030581"/>
                    </a:ext>
                  </a:extLst>
                </a:gridCol>
                <a:gridCol w="1792891">
                  <a:extLst>
                    <a:ext uri="{9D8B030D-6E8A-4147-A177-3AD203B41FA5}">
                      <a16:colId xmlns:a16="http://schemas.microsoft.com/office/drawing/2014/main" val="3925220826"/>
                    </a:ext>
                  </a:extLst>
                </a:gridCol>
                <a:gridCol w="2870424">
                  <a:extLst>
                    <a:ext uri="{9D8B030D-6E8A-4147-A177-3AD203B41FA5}">
                      <a16:colId xmlns:a16="http://schemas.microsoft.com/office/drawing/2014/main" val="3318021627"/>
                    </a:ext>
                  </a:extLst>
                </a:gridCol>
                <a:gridCol w="1565895">
                  <a:extLst>
                    <a:ext uri="{9D8B030D-6E8A-4147-A177-3AD203B41FA5}">
                      <a16:colId xmlns:a16="http://schemas.microsoft.com/office/drawing/2014/main" val="1895762142"/>
                    </a:ext>
                  </a:extLst>
                </a:gridCol>
              </a:tblGrid>
              <a:tr h="568250">
                <a:tc gridSpan="2">
                  <a:txBody>
                    <a:bodyPr/>
                    <a:lstStyle/>
                    <a:p>
                      <a:pPr marL="0" indent="0">
                        <a:buFont typeface="Arial" panose="020B0604020202020204" pitchFamily="34" charset="0"/>
                        <a:buNone/>
                      </a:pPr>
                      <a:r>
                        <a:rPr lang="en-GB" sz="1100" dirty="0">
                          <a:solidFill>
                            <a:schemeClr val="bg1"/>
                          </a:solidFill>
                        </a:rPr>
                        <a:t>Attainment Fund Rationale   </a:t>
                      </a:r>
                    </a:p>
                    <a:p>
                      <a:pPr marL="0" indent="0">
                        <a:buFont typeface="Arial" panose="020B0604020202020204" pitchFamily="34" charset="0"/>
                        <a:buNone/>
                      </a:pPr>
                      <a:r>
                        <a:rPr lang="en-GB" sz="1100" dirty="0">
                          <a:solidFill>
                            <a:schemeClr val="bg1"/>
                          </a:solidFill>
                        </a:rPr>
                        <a:t>Rebound therapy </a:t>
                      </a:r>
                    </a:p>
                  </a:txBody>
                  <a:tcPr marL="60209" marR="60209" marT="30105" marB="30105"/>
                </a:tc>
                <a:tc hMerge="1">
                  <a:txBody>
                    <a:bodyPr/>
                    <a:lstStyle/>
                    <a:p>
                      <a:endParaRPr lang="en-GB"/>
                    </a:p>
                  </a:txBody>
                  <a:tcPr/>
                </a:tc>
                <a:tc gridSpan="3">
                  <a:txBody>
                    <a:bodyPr/>
                    <a:lstStyle/>
                    <a:p>
                      <a:pPr marL="0" indent="0">
                        <a:buFont typeface="Arial" panose="020B0604020202020204" pitchFamily="34" charset="0"/>
                        <a:buNone/>
                      </a:pPr>
                      <a:r>
                        <a:rPr lang="en-GB" sz="1100" dirty="0">
                          <a:solidFill>
                            <a:schemeClr val="bg1"/>
                          </a:solidFill>
                        </a:rPr>
                        <a:t>Amount of Fund £10,000 approx. </a:t>
                      </a:r>
                      <a:endParaRPr lang="en-US" sz="1200" dirty="0"/>
                    </a:p>
                  </a:txBody>
                  <a:tcPr marL="60209" marR="60209" marT="30105" marB="30105"/>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314033">
                <a:tc gridSpan="5">
                  <a:txBody>
                    <a:bodyPr/>
                    <a:lstStyle/>
                    <a:p>
                      <a:pPr lvl="0">
                        <a:buNone/>
                      </a:pPr>
                      <a:r>
                        <a:rPr lang="en-GB" sz="900" b="0" i="0" u="none" strike="noStrike" noProof="0" dirty="0">
                          <a:solidFill>
                            <a:srgbClr val="424242"/>
                          </a:solidFill>
                          <a:latin typeface="Calibri"/>
                        </a:rPr>
                        <a:t>Introducing rebound therapy daily in school as it can significantly enhance the physical, emotional, and cognitive development of our learners, providing a holistic approach to their education and well-being.</a:t>
                      </a:r>
                      <a:endParaRPr lang="en-US" sz="900" dirty="0"/>
                    </a:p>
                  </a:txBody>
                  <a:tcPr marL="60209" marR="60209" marT="30105" marB="30105"/>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613113">
                <a:tc>
                  <a:txBody>
                    <a:bodyPr/>
                    <a:lstStyle/>
                    <a:p>
                      <a:r>
                        <a:rPr lang="en-GB" sz="1200" dirty="0"/>
                        <a:t>Expected Impact</a:t>
                      </a:r>
                    </a:p>
                  </a:txBody>
                  <a:tcPr marL="60209" marR="60209" marT="30105" marB="30105"/>
                </a:tc>
                <a:tc gridSpan="2">
                  <a:txBody>
                    <a:bodyPr/>
                    <a:lstStyle/>
                    <a:p>
                      <a:r>
                        <a:rPr lang="en-GB" sz="1200" dirty="0"/>
                        <a:t>Interventions Planned                                              </a:t>
                      </a:r>
                    </a:p>
                  </a:txBody>
                  <a:tcPr marL="60209" marR="60209" marT="30105" marB="30105">
                    <a:lnR w="12700" cmpd="sng">
                      <a:noFill/>
                    </a:lnR>
                    <a:lnB w="12700" cmpd="sng">
                      <a:noFill/>
                    </a:lnB>
                    <a:lnTlToBr w="12700" cmpd="sng">
                      <a:noFill/>
                      <a:prstDash val="solid"/>
                    </a:lnTlToBr>
                    <a:lnBlToTr w="12700" cmpd="sng">
                      <a:noFill/>
                      <a:prstDash val="solid"/>
                    </a:lnBlToTr>
                  </a:tcPr>
                </a:tc>
                <a:tc hMerge="1">
                  <a:txBody>
                    <a:bodyPr/>
                    <a:lstStyle/>
                    <a:p>
                      <a:r>
                        <a:rPr lang="en-GB"/>
                        <a:t>Measures of Success</a:t>
                      </a:r>
                    </a:p>
                    <a:p>
                      <a:r>
                        <a:rPr lang="en-GB" sz="1200"/>
                        <a:t>(Triangulation of Evidence/QI Methodology)</a:t>
                      </a:r>
                    </a:p>
                  </a:txBody>
                  <a:tcPr>
                    <a:lnL w="12700" cmpd="sng">
                      <a:noFill/>
                    </a:lnL>
                  </a:tcPr>
                </a:tc>
                <a:tc>
                  <a:txBody>
                    <a:bodyPr/>
                    <a:lstStyle/>
                    <a:p>
                      <a:r>
                        <a:rPr lang="en-GB" sz="1200" dirty="0"/>
                        <a:t>Measures of Success</a:t>
                      </a:r>
                    </a:p>
                    <a:p>
                      <a:r>
                        <a:rPr lang="en-GB" sz="800" dirty="0"/>
                        <a:t>(Triangulation of Evidence/QI Methodology)</a:t>
                      </a:r>
                    </a:p>
                  </a:txBody>
                  <a:tcPr marL="60209" marR="60209" marT="30105" marB="30105">
                    <a:lnL w="12700" cmpd="sng">
                      <a:noFill/>
                    </a:lnL>
                  </a:tcPr>
                </a:tc>
                <a:tc>
                  <a:txBody>
                    <a:bodyPr/>
                    <a:lstStyle/>
                    <a:p>
                      <a:r>
                        <a:rPr lang="en-GB" sz="1200" dirty="0"/>
                        <a:t>Impact on learners </a:t>
                      </a:r>
                    </a:p>
                    <a:p>
                      <a:r>
                        <a:rPr lang="en-GB" sz="1200" dirty="0"/>
                        <a:t>Ongoing evaluation  </a:t>
                      </a:r>
                    </a:p>
                  </a:txBody>
                  <a:tcPr marL="60209" marR="60209" marT="30105" marB="30105"/>
                </a:tc>
                <a:extLst>
                  <a:ext uri="{0D108BD9-81ED-4DB2-BD59-A6C34878D82A}">
                    <a16:rowId xmlns:a16="http://schemas.microsoft.com/office/drawing/2014/main" val="714570499"/>
                  </a:ext>
                </a:extLst>
              </a:tr>
              <a:tr h="3603905">
                <a:tc>
                  <a:txBody>
                    <a:bodyPr/>
                    <a:lstStyle/>
                    <a:p>
                      <a:pPr marL="0" marR="0" lvl="0" indent="0" algn="l" rtl="0" eaLnBrk="1" fontAlgn="auto" latinLnBrk="0" hangingPunct="1">
                        <a:lnSpc>
                          <a:spcPct val="100000"/>
                        </a:lnSpc>
                        <a:spcBef>
                          <a:spcPts val="0"/>
                        </a:spcBef>
                        <a:spcAft>
                          <a:spcPts val="0"/>
                        </a:spcAft>
                        <a:buClrTx/>
                        <a:buSzTx/>
                        <a:buNone/>
                      </a:pPr>
                      <a:r>
                        <a:rPr lang="en-GB" sz="900" b="0" i="0" u="none" strike="noStrike" kern="1200" noProof="0" dirty="0">
                          <a:solidFill>
                            <a:schemeClr val="tx1"/>
                          </a:solidFill>
                          <a:effectLst/>
                        </a:rPr>
                        <a:t>Develop gross motor skills, coordination, and balance. The controlled movements on the trampoline can enhance muscle tone and strength, contributing to overall physical development.</a:t>
                      </a:r>
                      <a:endParaRPr lang="en-GB" sz="90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None/>
                      </a:pPr>
                      <a:r>
                        <a:rPr lang="en-GB" sz="900" b="0" i="0" u="none" strike="noStrike" kern="1200" noProof="0" dirty="0">
                          <a:solidFill>
                            <a:schemeClr val="tx1"/>
                          </a:solidFill>
                          <a:effectLst/>
                        </a:rPr>
                        <a:t>Improved flexibility and range of motion, making daily living activities easier and more manageable.</a:t>
                      </a:r>
                      <a:endParaRPr lang="en-GB" sz="90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None/>
                      </a:pPr>
                      <a:r>
                        <a:rPr lang="en-GB" sz="900" b="0" i="0" u="none" strike="noStrike" kern="1200" noProof="0" dirty="0">
                          <a:solidFill>
                            <a:schemeClr val="tx1"/>
                          </a:solidFill>
                          <a:effectLst/>
                        </a:rPr>
                        <a:t>Reduced anxiety and stress. </a:t>
                      </a:r>
                      <a:endParaRPr lang="en-GB" sz="90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None/>
                      </a:pPr>
                      <a:r>
                        <a:rPr lang="en-GB" sz="900" b="0" i="0" u="none" strike="noStrike" kern="1200" noProof="0" dirty="0">
                          <a:solidFill>
                            <a:schemeClr val="tx1"/>
                          </a:solidFill>
                          <a:effectLst/>
                        </a:rPr>
                        <a:t>Improved focus and attention and enhanced cognitive skills.</a:t>
                      </a:r>
                      <a:endParaRPr lang="en-GB" sz="90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None/>
                      </a:pPr>
                      <a:r>
                        <a:rPr lang="en-GB" sz="900" b="0" i="0" u="none" strike="noStrike" kern="1200" noProof="0" dirty="0">
                          <a:solidFill>
                            <a:schemeClr val="tx1"/>
                          </a:solidFill>
                          <a:effectLst/>
                        </a:rPr>
                        <a:t>Learners process sensory information more effectively, which is crucial for their overall development.</a:t>
                      </a:r>
                      <a:endParaRPr lang="en-GB" sz="900" kern="1200">
                        <a:solidFill>
                          <a:schemeClr val="tx1"/>
                        </a:solidFill>
                        <a:effectLst/>
                        <a:latin typeface="+mn-lt"/>
                        <a:ea typeface="+mn-ea"/>
                        <a:cs typeface="+mn-cs"/>
                      </a:endParaRPr>
                    </a:p>
                    <a:p>
                      <a:pPr marL="0" marR="0" lvl="0" indent="0" algn="l">
                        <a:lnSpc>
                          <a:spcPct val="100000"/>
                        </a:lnSpc>
                        <a:spcBef>
                          <a:spcPts val="0"/>
                        </a:spcBef>
                        <a:spcAft>
                          <a:spcPts val="0"/>
                        </a:spcAft>
                        <a:buClrTx/>
                        <a:buSzTx/>
                        <a:buNone/>
                      </a:pPr>
                      <a:r>
                        <a:rPr lang="en-GB" sz="900" b="0" i="0" u="none" strike="noStrike" kern="1200" noProof="0" dirty="0">
                          <a:solidFill>
                            <a:schemeClr val="tx1"/>
                          </a:solidFill>
                          <a:effectLst/>
                        </a:rPr>
                        <a:t>The physical activity involved in rebound therapy can stimulate brain function, leading to improved cognitive abilities. This can translate to better outcomes for learners at school and at home. </a:t>
                      </a:r>
                    </a:p>
                  </a:txBody>
                  <a:tcPr marL="60209" marR="60209" marT="30105" marB="30105"/>
                </a:tc>
                <a:tc gridSpan="2">
                  <a:txBody>
                    <a:bodyPr/>
                    <a:lstStyle/>
                    <a:p>
                      <a:pPr lvl="0" algn="l">
                        <a:lnSpc>
                          <a:spcPct val="100000"/>
                        </a:lnSpc>
                        <a:spcBef>
                          <a:spcPts val="0"/>
                        </a:spcBef>
                        <a:spcAft>
                          <a:spcPts val="0"/>
                        </a:spcAft>
                        <a:buNone/>
                      </a:pPr>
                      <a:r>
                        <a:rPr lang="en-GB" sz="900" b="1" i="0" u="none" strike="noStrike" noProof="0" dirty="0">
                          <a:solidFill>
                            <a:schemeClr val="tx1"/>
                          </a:solidFill>
                        </a:rPr>
                        <a:t>Equipment Procurement:</a:t>
                      </a:r>
                      <a:endParaRPr lang="en-GB" sz="900" dirty="0">
                        <a:solidFill>
                          <a:schemeClr val="tx1"/>
                        </a:solidFill>
                      </a:endParaRPr>
                    </a:p>
                    <a:p>
                      <a:pPr marL="0" lvl="0" indent="0" algn="l">
                        <a:lnSpc>
                          <a:spcPct val="100000"/>
                        </a:lnSpc>
                        <a:spcBef>
                          <a:spcPts val="0"/>
                        </a:spcBef>
                        <a:spcAft>
                          <a:spcPts val="0"/>
                        </a:spcAft>
                        <a:buNone/>
                      </a:pPr>
                      <a:r>
                        <a:rPr lang="en-GB" sz="900" b="0" i="0" u="none" strike="noStrike" noProof="0" dirty="0">
                          <a:solidFill>
                            <a:schemeClr val="tx1"/>
                          </a:solidFill>
                        </a:rPr>
                        <a:t>Purchase high-quality trampolines and necessary accessories, such as safety mats, physio balls, sensory resources etc. </a:t>
                      </a:r>
                      <a:endParaRPr lang="en-GB" sz="900" dirty="0">
                        <a:solidFill>
                          <a:schemeClr val="tx1"/>
                        </a:solidFill>
                      </a:endParaRPr>
                    </a:p>
                    <a:p>
                      <a:pPr lvl="0" algn="l">
                        <a:lnSpc>
                          <a:spcPct val="100000"/>
                        </a:lnSpc>
                        <a:spcBef>
                          <a:spcPts val="0"/>
                        </a:spcBef>
                        <a:spcAft>
                          <a:spcPts val="0"/>
                        </a:spcAft>
                        <a:buNone/>
                      </a:pPr>
                      <a:r>
                        <a:rPr lang="en-GB" sz="900" b="1" i="0" u="none" strike="noStrike" noProof="0" dirty="0">
                          <a:solidFill>
                            <a:schemeClr val="tx1"/>
                          </a:solidFill>
                        </a:rPr>
                        <a:t>Staff Training and Professional Development:</a:t>
                      </a:r>
                      <a:endParaRPr lang="en-GB" sz="900" dirty="0">
                        <a:solidFill>
                          <a:schemeClr val="tx1"/>
                        </a:solidFill>
                      </a:endParaRPr>
                    </a:p>
                    <a:p>
                      <a:pPr marL="0" lvl="0" indent="0" algn="l">
                        <a:lnSpc>
                          <a:spcPct val="100000"/>
                        </a:lnSpc>
                        <a:spcBef>
                          <a:spcPts val="0"/>
                        </a:spcBef>
                        <a:spcAft>
                          <a:spcPts val="0"/>
                        </a:spcAft>
                        <a:buNone/>
                      </a:pPr>
                      <a:r>
                        <a:rPr lang="en-GB" sz="900" b="0" i="0" u="none" strike="noStrike" noProof="0" dirty="0">
                          <a:solidFill>
                            <a:schemeClr val="tx1"/>
                          </a:solidFill>
                        </a:rPr>
                        <a:t>Provide comprehensive training for staff on the principles and practices of rebound therapy, including safety protocols and therapeutic techniques.</a:t>
                      </a:r>
                      <a:endParaRPr lang="en-GB" sz="900" dirty="0">
                        <a:solidFill>
                          <a:schemeClr val="tx1"/>
                        </a:solidFill>
                      </a:endParaRPr>
                    </a:p>
                    <a:p>
                      <a:pPr lvl="0" algn="l">
                        <a:lnSpc>
                          <a:spcPct val="100000"/>
                        </a:lnSpc>
                        <a:spcBef>
                          <a:spcPts val="0"/>
                        </a:spcBef>
                        <a:spcAft>
                          <a:spcPts val="0"/>
                        </a:spcAft>
                        <a:buNone/>
                      </a:pPr>
                      <a:r>
                        <a:rPr lang="en-GB" sz="900" b="1" i="0" u="none" strike="noStrike" noProof="0" dirty="0">
                          <a:solidFill>
                            <a:schemeClr val="tx1"/>
                          </a:solidFill>
                        </a:rPr>
                        <a:t>Individualised Therapy Plans:</a:t>
                      </a:r>
                      <a:endParaRPr lang="en-GB" sz="900" dirty="0">
                        <a:solidFill>
                          <a:schemeClr val="tx1"/>
                        </a:solidFill>
                      </a:endParaRPr>
                    </a:p>
                    <a:p>
                      <a:pPr marL="0" lvl="0" indent="0" algn="l">
                        <a:lnSpc>
                          <a:spcPct val="100000"/>
                        </a:lnSpc>
                        <a:spcBef>
                          <a:spcPts val="0"/>
                        </a:spcBef>
                        <a:spcAft>
                          <a:spcPts val="0"/>
                        </a:spcAft>
                        <a:buFont typeface="Arial"/>
                        <a:buNone/>
                      </a:pPr>
                      <a:r>
                        <a:rPr lang="en-GB" sz="900" b="0" i="0" u="none" strike="noStrike" noProof="0" dirty="0">
                          <a:solidFill>
                            <a:schemeClr val="tx1"/>
                          </a:solidFill>
                        </a:rPr>
                        <a:t>Develop personalised rebound therapy plans for each learner, based on their specific needs, abilities, and goals.</a:t>
                      </a:r>
                      <a:endParaRPr lang="en-GB" sz="900" dirty="0">
                        <a:solidFill>
                          <a:schemeClr val="tx1"/>
                        </a:solidFill>
                      </a:endParaRPr>
                    </a:p>
                    <a:p>
                      <a:pPr lvl="0" algn="l">
                        <a:lnSpc>
                          <a:spcPct val="100000"/>
                        </a:lnSpc>
                        <a:spcBef>
                          <a:spcPts val="0"/>
                        </a:spcBef>
                        <a:spcAft>
                          <a:spcPts val="0"/>
                        </a:spcAft>
                        <a:buNone/>
                      </a:pPr>
                      <a:r>
                        <a:rPr lang="en-GB" sz="900" b="1" i="0" u="none" strike="noStrike" noProof="0" dirty="0">
                          <a:solidFill>
                            <a:schemeClr val="tx1"/>
                          </a:solidFill>
                        </a:rPr>
                        <a:t>Collaboration with Healthcare Professionals:</a:t>
                      </a:r>
                      <a:endParaRPr lang="en-GB" sz="900" dirty="0">
                        <a:solidFill>
                          <a:schemeClr val="tx1"/>
                        </a:solidFill>
                      </a:endParaRPr>
                    </a:p>
                    <a:p>
                      <a:pPr marL="0" lvl="0" indent="0" algn="l">
                        <a:lnSpc>
                          <a:spcPct val="100000"/>
                        </a:lnSpc>
                        <a:spcBef>
                          <a:spcPts val="0"/>
                        </a:spcBef>
                        <a:spcAft>
                          <a:spcPts val="0"/>
                        </a:spcAft>
                        <a:buNone/>
                      </a:pPr>
                      <a:r>
                        <a:rPr lang="en-GB" sz="900" b="0" i="0" u="none" strike="noStrike" noProof="0" dirty="0">
                          <a:solidFill>
                            <a:schemeClr val="tx1"/>
                          </a:solidFill>
                        </a:rPr>
                        <a:t>Work closely with physiotherapists, occupational therapists, and other healthcare professionals to integrate rebound therapy into the overall planning for each learner.</a:t>
                      </a:r>
                      <a:endParaRPr lang="en-GB" sz="900" dirty="0">
                        <a:solidFill>
                          <a:schemeClr val="tx1"/>
                        </a:solidFill>
                      </a:endParaRPr>
                    </a:p>
                    <a:p>
                      <a:pPr marL="0" lvl="0" indent="0" algn="l">
                        <a:lnSpc>
                          <a:spcPct val="100000"/>
                        </a:lnSpc>
                        <a:spcBef>
                          <a:spcPts val="0"/>
                        </a:spcBef>
                        <a:spcAft>
                          <a:spcPts val="0"/>
                        </a:spcAft>
                        <a:buNone/>
                      </a:pPr>
                      <a:r>
                        <a:rPr lang="en-GB" sz="900" b="1" i="0" u="none" strike="noStrike" noProof="0" dirty="0">
                          <a:solidFill>
                            <a:schemeClr val="tx1"/>
                          </a:solidFill>
                        </a:rPr>
                        <a:t>Safety Protocols:</a:t>
                      </a:r>
                      <a:endParaRPr lang="en-GB" sz="900" dirty="0">
                        <a:solidFill>
                          <a:schemeClr val="tx1"/>
                        </a:solidFill>
                      </a:endParaRPr>
                    </a:p>
                    <a:p>
                      <a:pPr marL="0" lvl="0" indent="0" algn="l">
                        <a:lnSpc>
                          <a:spcPct val="100000"/>
                        </a:lnSpc>
                        <a:spcBef>
                          <a:spcPts val="0"/>
                        </a:spcBef>
                        <a:spcAft>
                          <a:spcPts val="0"/>
                        </a:spcAft>
                        <a:buNone/>
                      </a:pPr>
                      <a:r>
                        <a:rPr lang="en-GB" sz="900" b="0" i="0" u="none" strike="noStrike" noProof="0" dirty="0">
                          <a:solidFill>
                            <a:schemeClr val="tx1"/>
                          </a:solidFill>
                        </a:rPr>
                        <a:t>Establish and enforce strict safety protocols, including risk assessments,  regular equipment inspections, supervision during sessions, and emergency procedures.</a:t>
                      </a:r>
                    </a:p>
                    <a:p>
                      <a:pPr marL="0" lvl="0" indent="0" algn="l">
                        <a:lnSpc>
                          <a:spcPct val="100000"/>
                        </a:lnSpc>
                        <a:spcBef>
                          <a:spcPts val="0"/>
                        </a:spcBef>
                        <a:spcAft>
                          <a:spcPts val="0"/>
                        </a:spcAft>
                        <a:buNone/>
                      </a:pPr>
                      <a:r>
                        <a:rPr lang="en-GB" sz="900" b="1" i="0" u="none" strike="noStrike" noProof="0" dirty="0">
                          <a:solidFill>
                            <a:schemeClr val="tx1"/>
                          </a:solidFill>
                        </a:rPr>
                        <a:t>Looking Outwards: </a:t>
                      </a:r>
                    </a:p>
                    <a:p>
                      <a:pPr marL="0" lvl="0" indent="0" algn="l">
                        <a:lnSpc>
                          <a:spcPct val="100000"/>
                        </a:lnSpc>
                        <a:spcBef>
                          <a:spcPts val="0"/>
                        </a:spcBef>
                        <a:spcAft>
                          <a:spcPts val="0"/>
                        </a:spcAft>
                        <a:buNone/>
                      </a:pPr>
                      <a:r>
                        <a:rPr lang="en-GB" sz="900" dirty="0">
                          <a:solidFill>
                            <a:schemeClr val="tx1"/>
                          </a:solidFill>
                        </a:rPr>
                        <a:t>Visit schools in other authorities who already have rebound set up in a small space. </a:t>
                      </a:r>
                    </a:p>
                    <a:p>
                      <a:pPr marL="0" lvl="0" indent="0" algn="l">
                        <a:lnSpc>
                          <a:spcPct val="100000"/>
                        </a:lnSpc>
                        <a:spcBef>
                          <a:spcPts val="0"/>
                        </a:spcBef>
                        <a:spcAft>
                          <a:spcPts val="0"/>
                        </a:spcAft>
                        <a:buNone/>
                      </a:pPr>
                      <a:r>
                        <a:rPr lang="en-GB" sz="900" b="0" i="0" u="none" strike="noStrike" noProof="0" dirty="0">
                          <a:solidFill>
                            <a:schemeClr val="tx1"/>
                          </a:solidFill>
                        </a:rPr>
                        <a:t>Work with PAMIS and </a:t>
                      </a:r>
                      <a:r>
                        <a:rPr lang="en-GB" sz="900" b="0" i="0" u="none" strike="noStrike" noProof="0" err="1">
                          <a:solidFill>
                            <a:schemeClr val="tx1"/>
                          </a:solidFill>
                        </a:rPr>
                        <a:t>BounceOT</a:t>
                      </a:r>
                      <a:r>
                        <a:rPr lang="en-GB" sz="900" b="0" i="0" u="none" strike="noStrike" noProof="0" dirty="0">
                          <a:solidFill>
                            <a:schemeClr val="tx1"/>
                          </a:solidFill>
                        </a:rPr>
                        <a:t> to collaborate on meeting the needs of Rosslyn learners with the spaces we have. </a:t>
                      </a:r>
                    </a:p>
                  </a:txBody>
                  <a:tcPr marL="60209" marR="60209" marT="30105" marB="30105">
                    <a:lnT w="12700" cmpd="sng">
                      <a:noFill/>
                    </a:lnT>
                  </a:tcPr>
                </a:tc>
                <a:tc hMerge="1">
                  <a:txBody>
                    <a:bodyPr/>
                    <a:lstStyle/>
                    <a:p>
                      <a:endParaRPr lang="en-GB"/>
                    </a:p>
                  </a:txBody>
                  <a:tcPr/>
                </a:tc>
                <a:tc>
                  <a:txBody>
                    <a:bodyPr/>
                    <a:lstStyle/>
                    <a:p>
                      <a:r>
                        <a:rPr lang="en-GB" sz="900" b="1" dirty="0">
                          <a:solidFill>
                            <a:schemeClr val="tx1"/>
                          </a:solidFill>
                        </a:rPr>
                        <a:t>Observations and Reporting:</a:t>
                      </a:r>
                      <a:endParaRPr lang="en-GB" sz="900" b="0">
                        <a:solidFill>
                          <a:schemeClr val="tx1"/>
                        </a:solidFill>
                      </a:endParaRPr>
                    </a:p>
                    <a:p>
                      <a:pPr lvl="0">
                        <a:buNone/>
                      </a:pPr>
                      <a:r>
                        <a:rPr lang="en-GB" sz="900" b="0" i="0" u="none" strike="noStrike" noProof="0" dirty="0">
                          <a:solidFill>
                            <a:schemeClr val="tx1"/>
                          </a:solidFill>
                          <a:latin typeface="Calibri"/>
                        </a:rPr>
                        <a:t>Observable and measurable improvements in gross motor skills, coordination, and balance, as documented in progress reports and physical evaluations.</a:t>
                      </a:r>
                      <a:endParaRPr lang="en-US" sz="900">
                        <a:solidFill>
                          <a:schemeClr val="tx1"/>
                        </a:solidFill>
                      </a:endParaRPr>
                    </a:p>
                    <a:p>
                      <a:pPr lvl="0">
                        <a:buNone/>
                      </a:pPr>
                      <a:r>
                        <a:rPr lang="en-GB" sz="900" b="0" i="0" u="none" strike="noStrike" noProof="0" dirty="0">
                          <a:solidFill>
                            <a:schemeClr val="tx1"/>
                          </a:solidFill>
                          <a:latin typeface="Calibri"/>
                        </a:rPr>
                        <a:t>Decreased levels of anxiety and stress, as indicated by calmer behaviour, improved mood, and positive feedback from stakeholders.</a:t>
                      </a:r>
                      <a:endParaRPr lang="en-GB" sz="900" dirty="0">
                        <a:solidFill>
                          <a:schemeClr val="tx1"/>
                        </a:solidFill>
                      </a:endParaRPr>
                    </a:p>
                    <a:p>
                      <a:pPr lvl="0">
                        <a:buNone/>
                      </a:pPr>
                      <a:r>
                        <a:rPr lang="en-GB" sz="900" b="0" i="0" u="none" strike="noStrike" noProof="0" dirty="0">
                          <a:solidFill>
                            <a:schemeClr val="tx1"/>
                          </a:solidFill>
                        </a:rPr>
                        <a:t>Increased ability to focus and follow instructions, leading to better concentration and engagement in both therapy and classroom settings.</a:t>
                      </a:r>
                      <a:endParaRPr lang="en-GB" sz="900" dirty="0">
                        <a:solidFill>
                          <a:schemeClr val="tx1"/>
                        </a:solidFill>
                      </a:endParaRPr>
                    </a:p>
                    <a:p>
                      <a:pPr lvl="0">
                        <a:buNone/>
                      </a:pPr>
                      <a:r>
                        <a:rPr lang="en-GB" sz="900" b="0" i="0" u="none" strike="noStrike" noProof="0" dirty="0">
                          <a:solidFill>
                            <a:schemeClr val="tx1"/>
                          </a:solidFill>
                          <a:latin typeface="Calibri"/>
                        </a:rPr>
                        <a:t>Improved sensory processing abilities, as evidenced by better responses to sensory input and reduced sensory-related behaviours.</a:t>
                      </a:r>
                      <a:endParaRPr lang="en-GB" sz="900" dirty="0">
                        <a:solidFill>
                          <a:schemeClr val="tx1"/>
                        </a:solidFill>
                      </a:endParaRPr>
                    </a:p>
                    <a:p>
                      <a:pPr lvl="0">
                        <a:buNone/>
                      </a:pPr>
                      <a:r>
                        <a:rPr lang="en-GB" sz="900" b="0" i="0" u="none" strike="noStrike" noProof="0" dirty="0">
                          <a:solidFill>
                            <a:schemeClr val="tx1"/>
                          </a:solidFill>
                          <a:latin typeface="Calibri"/>
                        </a:rPr>
                        <a:t>Enhanced cognitive abilities, leading to improved performance in school tasks and daily life activities, as documented in PLPs and school reports. </a:t>
                      </a:r>
                    </a:p>
                    <a:p>
                      <a:pPr lvl="0">
                        <a:buNone/>
                      </a:pPr>
                      <a:endParaRPr lang="en-GB" sz="900" b="0" i="0" u="none" strike="noStrike" noProof="0" dirty="0">
                        <a:solidFill>
                          <a:schemeClr val="tx1"/>
                        </a:solidFill>
                        <a:latin typeface="Calibri"/>
                      </a:endParaRPr>
                    </a:p>
                  </a:txBody>
                  <a:tcPr marL="60209" marR="60209" marT="30105" marB="30105"/>
                </a:tc>
                <a:tc>
                  <a:txBody>
                    <a:bodyPr/>
                    <a:lstStyle/>
                    <a:p>
                      <a:endParaRPr lang="en-GB" sz="1100"/>
                    </a:p>
                  </a:txBody>
                  <a:tcPr marL="60209" marR="60209" marT="30105" marB="30105"/>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308797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5" name="Slide Number Placeholder 4">
            <a:extLst>
              <a:ext uri="{FF2B5EF4-FFF2-40B4-BE49-F238E27FC236}">
                <a16:creationId xmlns:a16="http://schemas.microsoft.com/office/drawing/2014/main" id="{E54B76B4-9F7C-F2F5-2709-9384C643BC24}"/>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16</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1960123227"/>
              </p:ext>
            </p:extLst>
          </p:nvPr>
        </p:nvGraphicFramePr>
        <p:xfrm>
          <a:off x="643467" y="1116543"/>
          <a:ext cx="10905068" cy="4624915"/>
        </p:xfrm>
        <a:graphic>
          <a:graphicData uri="http://schemas.openxmlformats.org/drawingml/2006/table">
            <a:tbl>
              <a:tblPr firstRow="1" bandRow="1">
                <a:tableStyleId>{5C22544A-7EE6-4342-B048-85BDC9FD1C3A}</a:tableStyleId>
              </a:tblPr>
              <a:tblGrid>
                <a:gridCol w="3508687">
                  <a:extLst>
                    <a:ext uri="{9D8B030D-6E8A-4147-A177-3AD203B41FA5}">
                      <a16:colId xmlns:a16="http://schemas.microsoft.com/office/drawing/2014/main" val="4071375412"/>
                    </a:ext>
                  </a:extLst>
                </a:gridCol>
                <a:gridCol w="1969139">
                  <a:extLst>
                    <a:ext uri="{9D8B030D-6E8A-4147-A177-3AD203B41FA5}">
                      <a16:colId xmlns:a16="http://schemas.microsoft.com/office/drawing/2014/main" val="2751030581"/>
                    </a:ext>
                  </a:extLst>
                </a:gridCol>
                <a:gridCol w="1473140">
                  <a:extLst>
                    <a:ext uri="{9D8B030D-6E8A-4147-A177-3AD203B41FA5}">
                      <a16:colId xmlns:a16="http://schemas.microsoft.com/office/drawing/2014/main" val="3925220826"/>
                    </a:ext>
                  </a:extLst>
                </a:gridCol>
                <a:gridCol w="2178724">
                  <a:extLst>
                    <a:ext uri="{9D8B030D-6E8A-4147-A177-3AD203B41FA5}">
                      <a16:colId xmlns:a16="http://schemas.microsoft.com/office/drawing/2014/main" val="3318021627"/>
                    </a:ext>
                  </a:extLst>
                </a:gridCol>
                <a:gridCol w="1775378">
                  <a:extLst>
                    <a:ext uri="{9D8B030D-6E8A-4147-A177-3AD203B41FA5}">
                      <a16:colId xmlns:a16="http://schemas.microsoft.com/office/drawing/2014/main" val="1895762142"/>
                    </a:ext>
                  </a:extLst>
                </a:gridCol>
              </a:tblGrid>
              <a:tr h="445297">
                <a:tc gridSpan="2">
                  <a:txBody>
                    <a:bodyPr/>
                    <a:lstStyle/>
                    <a:p>
                      <a:pPr marL="0" indent="0">
                        <a:buFont typeface="Arial" panose="020B0604020202020204" pitchFamily="34" charset="0"/>
                        <a:buNone/>
                      </a:pPr>
                      <a:r>
                        <a:rPr lang="en-GB" sz="1200" dirty="0">
                          <a:solidFill>
                            <a:schemeClr val="bg1"/>
                          </a:solidFill>
                        </a:rPr>
                        <a:t>Attainment Fund Rationale   </a:t>
                      </a:r>
                    </a:p>
                    <a:p>
                      <a:pPr marL="0" indent="0">
                        <a:buFont typeface="Arial" panose="020B0604020202020204" pitchFamily="34" charset="0"/>
                        <a:buNone/>
                      </a:pPr>
                      <a:r>
                        <a:rPr lang="en-GB" sz="1200" dirty="0">
                          <a:solidFill>
                            <a:schemeClr val="bg1"/>
                          </a:solidFill>
                        </a:rPr>
                        <a:t>Music Therapy</a:t>
                      </a:r>
                    </a:p>
                  </a:txBody>
                  <a:tcPr marL="66133" marR="66133" marT="33067" marB="33067"/>
                </a:tc>
                <a:tc hMerge="1">
                  <a:txBody>
                    <a:bodyPr/>
                    <a:lstStyle/>
                    <a:p>
                      <a:endParaRPr lang="en-GB"/>
                    </a:p>
                  </a:txBody>
                  <a:tcPr/>
                </a:tc>
                <a:tc gridSpan="3">
                  <a:txBody>
                    <a:bodyPr/>
                    <a:lstStyle/>
                    <a:p>
                      <a:pPr marL="0" indent="0">
                        <a:buFont typeface="Arial" panose="020B0604020202020204" pitchFamily="34" charset="0"/>
                        <a:buNone/>
                      </a:pPr>
                      <a:r>
                        <a:rPr lang="en-GB" sz="1200" dirty="0">
                          <a:solidFill>
                            <a:schemeClr val="bg1"/>
                          </a:solidFill>
                        </a:rPr>
                        <a:t>Amount of Fund £7,000 approx.</a:t>
                      </a:r>
                    </a:p>
                  </a:txBody>
                  <a:tcPr marL="66133" marR="66133" marT="33067" marB="33067"/>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423253">
                <a:tc gridSpan="5">
                  <a:txBody>
                    <a:bodyPr/>
                    <a:lstStyle/>
                    <a:p>
                      <a:r>
                        <a:rPr lang="en-GB" sz="1200" b="0" dirty="0">
                          <a:solidFill>
                            <a:schemeClr val="tx1"/>
                          </a:solidFill>
                        </a:rPr>
                        <a:t>I</a:t>
                      </a:r>
                      <a:r>
                        <a:rPr lang="en-GB" sz="1000" b="0" dirty="0">
                          <a:solidFill>
                            <a:schemeClr val="tx1"/>
                          </a:solidFill>
                        </a:rPr>
                        <a:t>ntroduce music therapy sessions in school with a focus on PLP and IDL learning personalised to individuals. Many learners in Rosslyn are motivated and engaged using music and this is a perfect context for learning in which to deliver a variety of targeted skills. These skills are then tracked and impact next steps within the PLP.</a:t>
                      </a:r>
                      <a:endParaRPr lang="en-US" sz="1300" dirty="0"/>
                    </a:p>
                  </a:txBody>
                  <a:tcPr marL="66133" marR="66133" marT="33067" marB="33067"/>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555519">
                <a:tc>
                  <a:txBody>
                    <a:bodyPr/>
                    <a:lstStyle/>
                    <a:p>
                      <a:r>
                        <a:rPr lang="en-GB" sz="1300" dirty="0"/>
                        <a:t>Expected Impact</a:t>
                      </a:r>
                    </a:p>
                  </a:txBody>
                  <a:tcPr marL="66133" marR="66133" marT="33067" marB="33067"/>
                </a:tc>
                <a:tc gridSpan="2">
                  <a:txBody>
                    <a:bodyPr/>
                    <a:lstStyle/>
                    <a:p>
                      <a:r>
                        <a:rPr lang="en-GB" sz="1300" dirty="0"/>
                        <a:t>Interventions Planned                                              </a:t>
                      </a:r>
                    </a:p>
                  </a:txBody>
                  <a:tcPr marL="66133" marR="66133" marT="33067" marB="33067">
                    <a:lnR w="12700" cmpd="sng">
                      <a:noFill/>
                    </a:lnR>
                    <a:lnB w="12700" cmpd="sng">
                      <a:noFill/>
                    </a:lnB>
                    <a:lnTlToBr w="12700" cmpd="sng">
                      <a:noFill/>
                      <a:prstDash val="solid"/>
                    </a:lnTlToBr>
                    <a:lnBlToTr w="12700" cmpd="sng">
                      <a:noFill/>
                      <a:prstDash val="solid"/>
                    </a:lnBlToTr>
                  </a:tcPr>
                </a:tc>
                <a:tc hMerge="1">
                  <a:txBody>
                    <a:bodyPr/>
                    <a:lstStyle/>
                    <a:p>
                      <a:r>
                        <a:rPr lang="en-GB"/>
                        <a:t>Measures of Success</a:t>
                      </a:r>
                    </a:p>
                    <a:p>
                      <a:r>
                        <a:rPr lang="en-GB" sz="1200"/>
                        <a:t>(Triangulation of Evidence/QI Methodology)</a:t>
                      </a:r>
                    </a:p>
                  </a:txBody>
                  <a:tcPr>
                    <a:lnL w="12700" cmpd="sng">
                      <a:noFill/>
                    </a:lnL>
                  </a:tcPr>
                </a:tc>
                <a:tc>
                  <a:txBody>
                    <a:bodyPr/>
                    <a:lstStyle/>
                    <a:p>
                      <a:r>
                        <a:rPr lang="en-GB" sz="1300" dirty="0"/>
                        <a:t>Measures of Success</a:t>
                      </a:r>
                    </a:p>
                    <a:p>
                      <a:r>
                        <a:rPr lang="en-GB" sz="900" dirty="0"/>
                        <a:t>(Triangulation of Evidence/QI Methodology)</a:t>
                      </a:r>
                    </a:p>
                  </a:txBody>
                  <a:tcPr marL="66133" marR="66133" marT="33067" marB="33067">
                    <a:lnL w="12700" cmpd="sng">
                      <a:noFill/>
                    </a:lnL>
                  </a:tcPr>
                </a:tc>
                <a:tc>
                  <a:txBody>
                    <a:bodyPr/>
                    <a:lstStyle/>
                    <a:p>
                      <a:r>
                        <a:rPr lang="en-GB" sz="1300" dirty="0"/>
                        <a:t>Impact on learners </a:t>
                      </a:r>
                    </a:p>
                    <a:p>
                      <a:r>
                        <a:rPr lang="en-GB" sz="1300" dirty="0"/>
                        <a:t>Ongoing evaluation </a:t>
                      </a:r>
                    </a:p>
                  </a:txBody>
                  <a:tcPr marL="66133" marR="66133" marT="33067" marB="33067"/>
                </a:tc>
                <a:extLst>
                  <a:ext uri="{0D108BD9-81ED-4DB2-BD59-A6C34878D82A}">
                    <a16:rowId xmlns:a16="http://schemas.microsoft.com/office/drawing/2014/main" val="714570499"/>
                  </a:ext>
                </a:extLst>
              </a:tr>
              <a:tr h="3200846">
                <a:tc>
                  <a:txBody>
                    <a:bodyPr/>
                    <a:lstStyle/>
                    <a:p>
                      <a:pPr marL="0" indent="0" algn="l">
                        <a:lnSpc>
                          <a:spcPct val="100000"/>
                        </a:lnSpc>
                        <a:spcBef>
                          <a:spcPts val="0"/>
                        </a:spcBef>
                        <a:spcAft>
                          <a:spcPts val="0"/>
                        </a:spcAft>
                        <a:buNone/>
                      </a:pPr>
                      <a:r>
                        <a:rPr lang="en-GB" sz="1000" b="0" i="0" u="none" strike="noStrike" noProof="0" dirty="0">
                          <a:solidFill>
                            <a:schemeClr val="tx1"/>
                          </a:solidFill>
                          <a:latin typeface="Calibri"/>
                        </a:rPr>
                        <a:t>Improved memory and recall abilities. Enhanced memory supports better retention of skills.</a:t>
                      </a:r>
                    </a:p>
                    <a:p>
                      <a:pPr marL="0" lvl="0" indent="0" algn="l">
                        <a:lnSpc>
                          <a:spcPct val="100000"/>
                        </a:lnSpc>
                        <a:spcBef>
                          <a:spcPts val="0"/>
                        </a:spcBef>
                        <a:spcAft>
                          <a:spcPts val="0"/>
                        </a:spcAft>
                        <a:buNone/>
                      </a:pPr>
                      <a:r>
                        <a:rPr lang="en-GB" sz="1000" b="0" i="0" u="none" strike="noStrike" noProof="0" dirty="0">
                          <a:solidFill>
                            <a:schemeClr val="tx1"/>
                          </a:solidFill>
                          <a:latin typeface="Calibri"/>
                        </a:rPr>
                        <a:t>Develop attention and focus, which are crucial for learning.</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Singing and musical storytelling enhance vocabulary, sentence structure, and language comprehension, leading to better communication and interaction skills. </a:t>
                      </a:r>
                    </a:p>
                    <a:p>
                      <a:pPr marL="0" lvl="0" indent="0" algn="l">
                        <a:lnSpc>
                          <a:spcPct val="100000"/>
                        </a:lnSpc>
                        <a:spcBef>
                          <a:spcPts val="0"/>
                        </a:spcBef>
                        <a:spcAft>
                          <a:spcPts val="0"/>
                        </a:spcAft>
                        <a:buNone/>
                      </a:pPr>
                      <a:r>
                        <a:rPr lang="en-GB" sz="1000" b="0" i="0" u="none" strike="noStrike" noProof="0" dirty="0">
                          <a:solidFill>
                            <a:schemeClr val="tx1"/>
                          </a:solidFill>
                          <a:latin typeface="Calibri"/>
                        </a:rPr>
                        <a:t>Develop social communication skills, such as turn-taking and listening.</a:t>
                      </a:r>
                    </a:p>
                    <a:p>
                      <a:pPr marL="0" lvl="0" indent="0">
                        <a:buNone/>
                      </a:pPr>
                      <a:r>
                        <a:rPr lang="en-GB" sz="1000" b="0" i="0" u="none" strike="noStrike" noProof="0" dirty="0">
                          <a:solidFill>
                            <a:schemeClr val="tx1"/>
                          </a:solidFill>
                          <a:latin typeface="Calibri"/>
                        </a:rPr>
                        <a:t>Develop emotional expression and regulation, reducing anxiety and stress. A calmer emotional state supports better concentration and learning.</a:t>
                      </a:r>
                      <a:endParaRPr lang="en-GB" sz="1000">
                        <a:solidFill>
                          <a:schemeClr val="tx1"/>
                        </a:solidFill>
                      </a:endParaRPr>
                    </a:p>
                    <a:p>
                      <a:pPr marL="0" lvl="0" indent="0">
                        <a:buNone/>
                      </a:pPr>
                      <a:r>
                        <a:rPr lang="en-GB" sz="1000" b="0" i="0" u="none" strike="noStrike" noProof="0" dirty="0">
                          <a:solidFill>
                            <a:schemeClr val="tx1"/>
                          </a:solidFill>
                          <a:latin typeface="Calibri"/>
                        </a:rPr>
                        <a:t>Improve fine and gross motor skills, coordination, and balance. Enhanced motor skills support better participation in physical education and other activities.</a:t>
                      </a:r>
                      <a:endParaRPr lang="en-GB" sz="1000">
                        <a:solidFill>
                          <a:schemeClr val="tx1"/>
                        </a:solidFill>
                      </a:endParaRPr>
                    </a:p>
                    <a:p>
                      <a:pPr marL="0" lvl="0" indent="0">
                        <a:buNone/>
                      </a:pPr>
                      <a:r>
                        <a:rPr lang="en-GB" sz="1000" b="0" i="0" u="none" strike="noStrike" noProof="0" dirty="0">
                          <a:solidFill>
                            <a:schemeClr val="tx1"/>
                          </a:solidFill>
                          <a:latin typeface="Calibri"/>
                        </a:rPr>
                        <a:t>Develop sensory integration, helping learners process sensory information more effectively, which is crucial for overall development.</a:t>
                      </a:r>
                      <a:endParaRPr lang="en-GB" sz="1000" dirty="0">
                        <a:solidFill>
                          <a:schemeClr val="tx1"/>
                        </a:solidFill>
                      </a:endParaRPr>
                    </a:p>
                    <a:p>
                      <a:pPr marL="285750" lvl="0" indent="-285750">
                        <a:buFont typeface="Arial" panose="020B0604020202020204" pitchFamily="34" charset="0"/>
                        <a:buChar char="•"/>
                      </a:pPr>
                      <a:endParaRPr lang="en-GB" sz="1200"/>
                    </a:p>
                  </a:txBody>
                  <a:tcPr marL="66133" marR="66133" marT="33067" marB="33067"/>
                </a:tc>
                <a:tc gridSpan="2">
                  <a:txBody>
                    <a:bodyPr/>
                    <a:lstStyle/>
                    <a:p>
                      <a:pPr lvl="0" algn="l">
                        <a:lnSpc>
                          <a:spcPct val="100000"/>
                        </a:lnSpc>
                        <a:spcBef>
                          <a:spcPts val="0"/>
                        </a:spcBef>
                        <a:spcAft>
                          <a:spcPts val="0"/>
                        </a:spcAft>
                        <a:buNone/>
                      </a:pPr>
                      <a:r>
                        <a:rPr lang="en-US" sz="1000" b="1" i="0" u="none" strike="noStrike" noProof="0" dirty="0">
                          <a:solidFill>
                            <a:schemeClr val="tx1"/>
                          </a:solidFill>
                          <a:latin typeface="Calibri"/>
                        </a:rPr>
                        <a:t>Collaboration</a:t>
                      </a:r>
                      <a:r>
                        <a:rPr lang="en-US" sz="1000" b="1" i="0" u="none" strike="noStrike" noProof="0" dirty="0">
                          <a:solidFill>
                            <a:srgbClr val="424242"/>
                          </a:solidFill>
                          <a:latin typeface="Calibri"/>
                        </a:rPr>
                        <a:t>  </a:t>
                      </a:r>
                    </a:p>
                    <a:p>
                      <a:pPr marL="0" lvl="0" indent="0" algn="l">
                        <a:lnSpc>
                          <a:spcPct val="100000"/>
                        </a:lnSpc>
                        <a:spcBef>
                          <a:spcPts val="0"/>
                        </a:spcBef>
                        <a:spcAft>
                          <a:spcPts val="0"/>
                        </a:spcAft>
                        <a:buNone/>
                      </a:pPr>
                      <a:r>
                        <a:rPr lang="en-US" sz="1000" b="0" i="0" u="none" strike="noStrike" noProof="0" dirty="0">
                          <a:solidFill>
                            <a:schemeClr val="tx1"/>
                          </a:solidFill>
                          <a:latin typeface="Calibri"/>
                        </a:rPr>
                        <a:t>Work closely with Drake music therapist to integrate PLP learning into music sessions for individuals.</a:t>
                      </a:r>
                    </a:p>
                    <a:p>
                      <a:pPr marL="0" lvl="0" indent="0" algn="l">
                        <a:lnSpc>
                          <a:spcPct val="100000"/>
                        </a:lnSpc>
                        <a:spcBef>
                          <a:spcPts val="0"/>
                        </a:spcBef>
                        <a:spcAft>
                          <a:spcPts val="0"/>
                        </a:spcAft>
                        <a:buNone/>
                      </a:pPr>
                      <a:r>
                        <a:rPr lang="en-US" sz="1000" b="0" i="0" u="none" strike="noStrike" noProof="0" dirty="0">
                          <a:solidFill>
                            <a:schemeClr val="tx1"/>
                          </a:solidFill>
                          <a:latin typeface="Calibri"/>
                        </a:rPr>
                        <a:t>Staff to work closely alongside the therapist to build capacity in their skills in understanding the activities and outcomes. </a:t>
                      </a:r>
                    </a:p>
                    <a:p>
                      <a:pPr marL="0" lvl="0" indent="0" algn="l">
                        <a:lnSpc>
                          <a:spcPct val="100000"/>
                        </a:lnSpc>
                        <a:spcBef>
                          <a:spcPts val="0"/>
                        </a:spcBef>
                        <a:spcAft>
                          <a:spcPts val="0"/>
                        </a:spcAft>
                        <a:buNone/>
                      </a:pPr>
                      <a:r>
                        <a:rPr lang="en-US" sz="1000" b="1" i="0" u="none" strike="noStrike" noProof="0" dirty="0">
                          <a:solidFill>
                            <a:schemeClr val="tx1"/>
                          </a:solidFill>
                          <a:latin typeface="Calibri"/>
                        </a:rPr>
                        <a:t>Staff training</a:t>
                      </a:r>
                      <a:endParaRPr lang="en-US" dirty="0">
                        <a:solidFill>
                          <a:schemeClr val="tx1"/>
                        </a:solidFill>
                      </a:endParaRPr>
                    </a:p>
                    <a:p>
                      <a:pPr marL="0" lvl="0" indent="0" algn="l">
                        <a:lnSpc>
                          <a:spcPct val="100000"/>
                        </a:lnSpc>
                        <a:spcBef>
                          <a:spcPts val="0"/>
                        </a:spcBef>
                        <a:spcAft>
                          <a:spcPts val="0"/>
                        </a:spcAft>
                        <a:buNone/>
                      </a:pPr>
                      <a:r>
                        <a:rPr lang="en-US" sz="1000" b="0" i="0" u="none" strike="noStrike" noProof="0" dirty="0">
                          <a:solidFill>
                            <a:schemeClr val="tx1"/>
                          </a:solidFill>
                          <a:latin typeface="Calibri"/>
                        </a:rPr>
                        <a:t>In-service delivery of progress to inform all staff of interventions and outcomes. </a:t>
                      </a:r>
                      <a:endParaRPr lang="en-US"/>
                    </a:p>
                    <a:p>
                      <a:pPr marL="0" lvl="0" indent="0" algn="l">
                        <a:lnSpc>
                          <a:spcPct val="100000"/>
                        </a:lnSpc>
                        <a:spcBef>
                          <a:spcPts val="0"/>
                        </a:spcBef>
                        <a:spcAft>
                          <a:spcPts val="0"/>
                        </a:spcAft>
                        <a:buNone/>
                      </a:pPr>
                      <a:r>
                        <a:rPr lang="en-US" sz="1000" b="1" i="0" u="none" strike="noStrike" noProof="0" dirty="0">
                          <a:solidFill>
                            <a:schemeClr val="tx1"/>
                          </a:solidFill>
                          <a:latin typeface="Calibri"/>
                        </a:rPr>
                        <a:t>Resources</a:t>
                      </a:r>
                      <a:r>
                        <a:rPr lang="en-US" sz="1000" b="0" i="0" u="none" strike="noStrike" noProof="0" dirty="0">
                          <a:solidFill>
                            <a:schemeClr val="tx1"/>
                          </a:solidFill>
                          <a:latin typeface="Calibri"/>
                        </a:rPr>
                        <a:t> </a:t>
                      </a:r>
                    </a:p>
                    <a:p>
                      <a:pPr lvl="0" algn="l">
                        <a:lnSpc>
                          <a:spcPct val="100000"/>
                        </a:lnSpc>
                        <a:spcBef>
                          <a:spcPts val="0"/>
                        </a:spcBef>
                        <a:spcAft>
                          <a:spcPts val="0"/>
                        </a:spcAft>
                        <a:buNone/>
                      </a:pPr>
                      <a:r>
                        <a:rPr lang="en-US" sz="1000" b="0" i="0" u="none" strike="noStrike" noProof="0" dirty="0">
                          <a:solidFill>
                            <a:schemeClr val="tx1"/>
                          </a:solidFill>
                          <a:latin typeface="Calibri"/>
                        </a:rPr>
                        <a:t>Research resources to improve outcomes and procure these for individual projects. </a:t>
                      </a:r>
                    </a:p>
                    <a:p>
                      <a:pPr lvl="0" algn="l">
                        <a:lnSpc>
                          <a:spcPct val="100000"/>
                        </a:lnSpc>
                        <a:spcBef>
                          <a:spcPts val="0"/>
                        </a:spcBef>
                        <a:spcAft>
                          <a:spcPts val="0"/>
                        </a:spcAft>
                        <a:buNone/>
                      </a:pPr>
                      <a:endParaRPr lang="en-US" sz="1000" b="0" i="0" u="none" strike="noStrike" noProof="0" dirty="0">
                        <a:solidFill>
                          <a:schemeClr val="tx1"/>
                        </a:solidFill>
                        <a:latin typeface="Calibri"/>
                      </a:endParaRPr>
                    </a:p>
                    <a:p>
                      <a:pPr marL="0" indent="0">
                        <a:buFont typeface="Arial" panose="020B0604020202020204" pitchFamily="34" charset="0"/>
                        <a:buNone/>
                      </a:pPr>
                      <a:endParaRPr lang="en-GB" sz="1200" b="0"/>
                    </a:p>
                    <a:p>
                      <a:pPr marL="0" indent="0">
                        <a:buFont typeface="Arial" panose="020B0604020202020204" pitchFamily="34" charset="0"/>
                        <a:buNone/>
                      </a:pPr>
                      <a:endParaRPr lang="en-GB" sz="1200"/>
                    </a:p>
                  </a:txBody>
                  <a:tcPr marL="66133" marR="66133" marT="33067" marB="33067">
                    <a:lnT w="12700" cmpd="sng">
                      <a:noFill/>
                    </a:lnT>
                  </a:tcPr>
                </a:tc>
                <a:tc hMerge="1">
                  <a:txBody>
                    <a:bodyPr/>
                    <a:lstStyle/>
                    <a:p>
                      <a:endParaRPr lang="en-GB"/>
                    </a:p>
                  </a:txBody>
                  <a:tcPr/>
                </a:tc>
                <a:tc>
                  <a:txBody>
                    <a:bodyPr/>
                    <a:lstStyle/>
                    <a:p>
                      <a:pPr marL="0" indent="0">
                        <a:buFont typeface="Arial" panose="020B0604020202020204" pitchFamily="34" charset="0"/>
                        <a:buNone/>
                      </a:pPr>
                      <a:r>
                        <a:rPr lang="en-GB" sz="1000" b="1" dirty="0"/>
                        <a:t>Observations and Reporting: </a:t>
                      </a:r>
                    </a:p>
                    <a:p>
                      <a:pPr marL="0" lvl="0" indent="0">
                        <a:buFont typeface="Arial" panose="020B0604020202020204" pitchFamily="34" charset="0"/>
                        <a:buNone/>
                      </a:pPr>
                      <a:r>
                        <a:rPr lang="en-GB" sz="1000" b="0" dirty="0"/>
                        <a:t>DRAKE music therapist will provide detailed progress reports for individuals using comments, photographic and media evidence. </a:t>
                      </a:r>
                    </a:p>
                    <a:p>
                      <a:pPr marL="0" lvl="0" indent="0">
                        <a:buFont typeface="Arial" panose="020B0604020202020204" pitchFamily="34" charset="0"/>
                        <a:buNone/>
                      </a:pPr>
                      <a:r>
                        <a:rPr lang="en-GB" sz="1000" b="0" dirty="0"/>
                        <a:t>Staff will record any significant observations in learner diaries to feedback into the PLP impacting on Next Steps. </a:t>
                      </a:r>
                    </a:p>
                    <a:p>
                      <a:pPr marL="0" lvl="0" indent="0">
                        <a:buFont typeface="Arial" panose="020B0604020202020204" pitchFamily="34" charset="0"/>
                        <a:buNone/>
                      </a:pPr>
                      <a:r>
                        <a:rPr lang="en-GB" sz="1000" b="1" dirty="0"/>
                        <a:t>Tracking:</a:t>
                      </a:r>
                      <a:endParaRPr lang="en-GB" sz="1000" b="0" dirty="0"/>
                    </a:p>
                    <a:p>
                      <a:pPr marL="0" lvl="0" indent="0">
                        <a:buFont typeface="Arial" panose="020B0604020202020204" pitchFamily="34" charset="0"/>
                        <a:buNone/>
                      </a:pPr>
                      <a:r>
                        <a:rPr lang="en-GB" sz="1000" b="0" dirty="0"/>
                        <a:t>Trackers will evidence progress within the milestones for Literacy, Numeracy and HWB. </a:t>
                      </a:r>
                    </a:p>
                    <a:p>
                      <a:pPr marL="0" lvl="0" indent="0">
                        <a:buFont typeface="Arial" panose="020B0604020202020204" pitchFamily="34" charset="0"/>
                        <a:buNone/>
                      </a:pPr>
                      <a:endParaRPr lang="en-GB" sz="1000" b="0"/>
                    </a:p>
                  </a:txBody>
                  <a:tcPr marL="66133" marR="66133" marT="33067" marB="33067"/>
                </a:tc>
                <a:tc>
                  <a:txBody>
                    <a:bodyPr/>
                    <a:lstStyle/>
                    <a:p>
                      <a:endParaRPr lang="en-GB" sz="1200"/>
                    </a:p>
                  </a:txBody>
                  <a:tcPr marL="66133" marR="66133" marT="33067" marB="33067"/>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107839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5" name="Slide Number Placeholder 4">
            <a:extLst>
              <a:ext uri="{FF2B5EF4-FFF2-40B4-BE49-F238E27FC236}">
                <a16:creationId xmlns:a16="http://schemas.microsoft.com/office/drawing/2014/main" id="{7BDABF99-3503-3316-5465-27DCCBB7AF2E}"/>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17</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3777612744"/>
              </p:ext>
            </p:extLst>
          </p:nvPr>
        </p:nvGraphicFramePr>
        <p:xfrm>
          <a:off x="643467" y="1073979"/>
          <a:ext cx="10905069" cy="4721899"/>
        </p:xfrm>
        <a:graphic>
          <a:graphicData uri="http://schemas.openxmlformats.org/drawingml/2006/table">
            <a:tbl>
              <a:tblPr firstRow="1" bandRow="1">
                <a:tableStyleId>{5C22544A-7EE6-4342-B048-85BDC9FD1C3A}</a:tableStyleId>
              </a:tblPr>
              <a:tblGrid>
                <a:gridCol w="3487954">
                  <a:extLst>
                    <a:ext uri="{9D8B030D-6E8A-4147-A177-3AD203B41FA5}">
                      <a16:colId xmlns:a16="http://schemas.microsoft.com/office/drawing/2014/main" val="4071375412"/>
                    </a:ext>
                  </a:extLst>
                </a:gridCol>
                <a:gridCol w="1922896">
                  <a:extLst>
                    <a:ext uri="{9D8B030D-6E8A-4147-A177-3AD203B41FA5}">
                      <a16:colId xmlns:a16="http://schemas.microsoft.com/office/drawing/2014/main" val="2751030581"/>
                    </a:ext>
                  </a:extLst>
                </a:gridCol>
                <a:gridCol w="1438545">
                  <a:extLst>
                    <a:ext uri="{9D8B030D-6E8A-4147-A177-3AD203B41FA5}">
                      <a16:colId xmlns:a16="http://schemas.microsoft.com/office/drawing/2014/main" val="3925220826"/>
                    </a:ext>
                  </a:extLst>
                </a:gridCol>
                <a:gridCol w="2464269">
                  <a:extLst>
                    <a:ext uri="{9D8B030D-6E8A-4147-A177-3AD203B41FA5}">
                      <a16:colId xmlns:a16="http://schemas.microsoft.com/office/drawing/2014/main" val="3318021627"/>
                    </a:ext>
                  </a:extLst>
                </a:gridCol>
                <a:gridCol w="1591405">
                  <a:extLst>
                    <a:ext uri="{9D8B030D-6E8A-4147-A177-3AD203B41FA5}">
                      <a16:colId xmlns:a16="http://schemas.microsoft.com/office/drawing/2014/main" val="1895762142"/>
                    </a:ext>
                  </a:extLst>
                </a:gridCol>
              </a:tblGrid>
              <a:tr h="434840">
                <a:tc gridSpan="2">
                  <a:txBody>
                    <a:bodyPr/>
                    <a:lstStyle/>
                    <a:p>
                      <a:pPr marL="0" indent="0">
                        <a:buFont typeface="Arial" panose="020B0604020202020204" pitchFamily="34" charset="0"/>
                        <a:buNone/>
                      </a:pPr>
                      <a:r>
                        <a:rPr lang="en-GB" sz="1100" dirty="0">
                          <a:solidFill>
                            <a:schemeClr val="bg1"/>
                          </a:solidFill>
                        </a:rPr>
                        <a:t>Attainment Fund Rationale   </a:t>
                      </a:r>
                    </a:p>
                    <a:p>
                      <a:pPr marL="0" indent="0">
                        <a:buFont typeface="Arial" panose="020B0604020202020204" pitchFamily="34" charset="0"/>
                        <a:buNone/>
                      </a:pPr>
                      <a:r>
                        <a:rPr lang="en-GB" sz="1100" dirty="0">
                          <a:solidFill>
                            <a:schemeClr val="bg1"/>
                          </a:solidFill>
                        </a:rPr>
                        <a:t>Hairdresser for SQA only </a:t>
                      </a:r>
                    </a:p>
                  </a:txBody>
                  <a:tcPr marL="64580" marR="64580" marT="32290" marB="32290"/>
                </a:tc>
                <a:tc hMerge="1">
                  <a:txBody>
                    <a:bodyPr/>
                    <a:lstStyle/>
                    <a:p>
                      <a:endParaRPr lang="en-GB"/>
                    </a:p>
                  </a:txBody>
                  <a:tcPr/>
                </a:tc>
                <a:tc gridSpan="3">
                  <a:txBody>
                    <a:bodyPr/>
                    <a:lstStyle/>
                    <a:p>
                      <a:pPr marL="0" indent="0">
                        <a:buFont typeface="Arial" panose="020B0604020202020204" pitchFamily="34" charset="0"/>
                        <a:buNone/>
                      </a:pPr>
                      <a:r>
                        <a:rPr lang="en-GB" sz="1100" dirty="0">
                          <a:solidFill>
                            <a:schemeClr val="bg1"/>
                          </a:solidFill>
                        </a:rPr>
                        <a:t>Amount of Fund £10,000 approx. </a:t>
                      </a:r>
                    </a:p>
                  </a:txBody>
                  <a:tcPr marL="64580" marR="64580" marT="32290" marB="3229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391786">
                <a:tc gridSpan="5">
                  <a:txBody>
                    <a:bodyPr/>
                    <a:lstStyle/>
                    <a:p>
                      <a:pPr lvl="0">
                        <a:buNone/>
                      </a:pPr>
                      <a:r>
                        <a:rPr lang="en-GB" sz="1000" b="0" i="0" u="none" strike="noStrike" noProof="0" dirty="0">
                          <a:solidFill>
                            <a:srgbClr val="424242"/>
                          </a:solidFill>
                          <a:latin typeface="Calibri"/>
                        </a:rPr>
                        <a:t>This initiative aims to enhance the educational experience within specific SQA courses by providing practical, hands-on learning that supports personal development, vocational skills, and self-esteem. This is a priority as it leads to creating opportunities for learning, life and work, relevant to the young people at Rosslyn. </a:t>
                      </a:r>
                      <a:endParaRPr lang="en-US" sz="1000" dirty="0"/>
                    </a:p>
                  </a:txBody>
                  <a:tcPr marL="64580" marR="64580" marT="32290" marB="3229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477893">
                <a:tc>
                  <a:txBody>
                    <a:bodyPr/>
                    <a:lstStyle/>
                    <a:p>
                      <a:r>
                        <a:rPr lang="en-GB" sz="1300" dirty="0"/>
                        <a:t>Expected Impact</a:t>
                      </a:r>
                    </a:p>
                  </a:txBody>
                  <a:tcPr marL="64580" marR="64580" marT="32290" marB="32290"/>
                </a:tc>
                <a:tc gridSpan="2">
                  <a:txBody>
                    <a:bodyPr/>
                    <a:lstStyle/>
                    <a:p>
                      <a:r>
                        <a:rPr lang="en-GB" sz="1300" dirty="0"/>
                        <a:t>Interventions Planned                                              </a:t>
                      </a:r>
                    </a:p>
                  </a:txBody>
                  <a:tcPr marL="64580" marR="64580" marT="32290" marB="32290">
                    <a:lnR w="12700" cmpd="sng">
                      <a:noFill/>
                    </a:lnR>
                    <a:lnB w="12700" cmpd="sng">
                      <a:noFill/>
                    </a:lnB>
                    <a:lnTlToBr w="12700" cmpd="sng">
                      <a:noFill/>
                      <a:prstDash val="solid"/>
                    </a:lnTlToBr>
                    <a:lnBlToTr w="12700" cmpd="sng">
                      <a:noFill/>
                      <a:prstDash val="solid"/>
                    </a:lnBlToTr>
                  </a:tcPr>
                </a:tc>
                <a:tc hMerge="1">
                  <a:txBody>
                    <a:bodyPr/>
                    <a:lstStyle/>
                    <a:p>
                      <a:r>
                        <a:rPr lang="en-GB"/>
                        <a:t>Measures of Success</a:t>
                      </a:r>
                    </a:p>
                    <a:p>
                      <a:r>
                        <a:rPr lang="en-GB" sz="1200"/>
                        <a:t>(Triangulation of Evidence/QI Methodology)</a:t>
                      </a:r>
                    </a:p>
                  </a:txBody>
                  <a:tcPr>
                    <a:lnL w="12700" cmpd="sng">
                      <a:noFill/>
                    </a:lnL>
                  </a:tcPr>
                </a:tc>
                <a:tc>
                  <a:txBody>
                    <a:bodyPr/>
                    <a:lstStyle/>
                    <a:p>
                      <a:r>
                        <a:rPr lang="en-GB" sz="1300" dirty="0"/>
                        <a:t>Measures of Success</a:t>
                      </a:r>
                    </a:p>
                    <a:p>
                      <a:r>
                        <a:rPr lang="en-GB" sz="800" dirty="0"/>
                        <a:t>(Triangulation of Evidence/QI Methodology)</a:t>
                      </a:r>
                    </a:p>
                  </a:txBody>
                  <a:tcPr marL="64580" marR="64580" marT="32290" marB="32290">
                    <a:lnL w="12700" cmpd="sng">
                      <a:noFill/>
                    </a:lnL>
                  </a:tcPr>
                </a:tc>
                <a:tc>
                  <a:txBody>
                    <a:bodyPr/>
                    <a:lstStyle/>
                    <a:p>
                      <a:r>
                        <a:rPr lang="en-GB" sz="1300" dirty="0"/>
                        <a:t>Impact on learners </a:t>
                      </a:r>
                    </a:p>
                    <a:p>
                      <a:r>
                        <a:rPr lang="en-GB" sz="1300" dirty="0"/>
                        <a:t>Ongoing evaluation </a:t>
                      </a:r>
                    </a:p>
                  </a:txBody>
                  <a:tcPr marL="64580" marR="64580" marT="32290" marB="32290"/>
                </a:tc>
                <a:extLst>
                  <a:ext uri="{0D108BD9-81ED-4DB2-BD59-A6C34878D82A}">
                    <a16:rowId xmlns:a16="http://schemas.microsoft.com/office/drawing/2014/main" val="714570499"/>
                  </a:ext>
                </a:extLst>
              </a:tr>
              <a:tr h="3405524">
                <a:tc>
                  <a:txBody>
                    <a:bodyPr/>
                    <a:lstStyle/>
                    <a:p>
                      <a:pPr marL="0" lvl="0" indent="0" algn="l">
                        <a:lnSpc>
                          <a:spcPct val="100000"/>
                        </a:lnSpc>
                        <a:spcBef>
                          <a:spcPts val="0"/>
                        </a:spcBef>
                        <a:spcAft>
                          <a:spcPts val="0"/>
                        </a:spcAft>
                        <a:buNone/>
                      </a:pPr>
                      <a:r>
                        <a:rPr lang="en-GB" sz="1000" b="0" i="0" u="none" strike="noStrike" noProof="0" dirty="0">
                          <a:solidFill>
                            <a:schemeClr val="tx1"/>
                          </a:solidFill>
                          <a:latin typeface="Calibri"/>
                        </a:rPr>
                        <a:t>Development of fine motor skills and hand-eye coordination through hairdressing activities will support learners in various daily tasks and vocational activities.</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Boost self-esteem and confidence. </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Understanding and cooperating with personal grooming will enhance learners' ability to care for themselves and present themselves confidently, which is particularly important for social interactions and self-image.</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Develop interactions with the hairdresser and peers, fostering social skills and communication. These interactions will help build relationships and improve conversational abilities.</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The hairdresser will serve as a positive role model, demonstrating professionalism, empathy, and patience, encouraging learners to develop similar qualities.</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Integrating hairdressing into SQA courses will allow learners to achieve recognised qualifications that validate their skills and efforts. These awards will provide formal recognition of their achievements and can enhance their educational and life prospects.</a:t>
                      </a:r>
                      <a:endParaRPr lang="en-GB" sz="1000" dirty="0">
                        <a:solidFill>
                          <a:schemeClr val="tx1"/>
                        </a:solidFill>
                      </a:endParaRPr>
                    </a:p>
                    <a:p>
                      <a:pPr marL="0" lvl="0" indent="0" algn="l">
                        <a:lnSpc>
                          <a:spcPct val="100000"/>
                        </a:lnSpc>
                        <a:spcBef>
                          <a:spcPts val="0"/>
                        </a:spcBef>
                        <a:spcAft>
                          <a:spcPts val="0"/>
                        </a:spcAft>
                        <a:buNone/>
                      </a:pPr>
                      <a:r>
                        <a:rPr lang="en-GB" sz="1000" b="0" i="0" u="none" strike="noStrike" noProof="0" dirty="0">
                          <a:solidFill>
                            <a:schemeClr val="tx1"/>
                          </a:solidFill>
                          <a:latin typeface="Calibri"/>
                        </a:rPr>
                        <a:t>Regularly celebrating learners' progress and achievements in hairdressing will foster a positive learning environment and motivate continued effort and improvement.</a:t>
                      </a:r>
                      <a:endParaRPr lang="en-GB" sz="1000" dirty="0">
                        <a:solidFill>
                          <a:schemeClr val="tx1"/>
                        </a:solidFill>
                      </a:endParaRPr>
                    </a:p>
                  </a:txBody>
                  <a:tcPr marL="64580" marR="64580" marT="32290" marB="32290"/>
                </a:tc>
                <a:tc gridSpan="2">
                  <a:txBody>
                    <a:bodyPr/>
                    <a:lstStyle/>
                    <a:p>
                      <a:pPr marL="0" indent="0">
                        <a:buNone/>
                      </a:pPr>
                      <a:r>
                        <a:rPr lang="en-GB" sz="1000" b="1" dirty="0">
                          <a:solidFill>
                            <a:schemeClr val="tx1"/>
                          </a:solidFill>
                        </a:rPr>
                        <a:t>Collaboration</a:t>
                      </a:r>
                    </a:p>
                    <a:p>
                      <a:pPr marL="0" lvl="0" indent="0">
                        <a:buNone/>
                      </a:pPr>
                      <a:r>
                        <a:rPr lang="en-GB" sz="1000" dirty="0">
                          <a:solidFill>
                            <a:schemeClr val="tx1"/>
                          </a:solidFill>
                        </a:rPr>
                        <a:t>Staff will work closely with a professional hairdresser to ensure that the outcomes of the SQA courses are delivered in a fun, motivating and relevant way for each learner. Staff will share judgement statements for SQA and ensure Sharon is aware of how to deliver these. </a:t>
                      </a:r>
                    </a:p>
                    <a:p>
                      <a:pPr marL="0" lvl="0" indent="0">
                        <a:buNone/>
                      </a:pPr>
                      <a:r>
                        <a:rPr lang="en-GB" sz="1000" b="1" dirty="0">
                          <a:solidFill>
                            <a:schemeClr val="tx1"/>
                          </a:solidFill>
                        </a:rPr>
                        <a:t>Sharing good practice</a:t>
                      </a:r>
                    </a:p>
                    <a:p>
                      <a:pPr marL="0" lvl="0" indent="0">
                        <a:buNone/>
                      </a:pPr>
                      <a:r>
                        <a:rPr lang="en-GB" sz="1000" b="0" dirty="0">
                          <a:solidFill>
                            <a:schemeClr val="tx1"/>
                          </a:solidFill>
                        </a:rPr>
                        <a:t>SQA staff will share the planning, learning, teaching and assessment, and evidence of this intervention with all staff. CLPL opportunities. </a:t>
                      </a:r>
                    </a:p>
                    <a:p>
                      <a:pPr marL="0" lvl="0" indent="0">
                        <a:buNone/>
                      </a:pPr>
                      <a:endParaRPr lang="en-GB" sz="1000" b="0" dirty="0">
                        <a:solidFill>
                          <a:schemeClr val="tx1"/>
                        </a:solidFill>
                      </a:endParaRPr>
                    </a:p>
                    <a:p>
                      <a:pPr marL="0" lvl="0" indent="0">
                        <a:buNone/>
                      </a:pPr>
                      <a:endParaRPr lang="en-GB" sz="1000" dirty="0">
                        <a:solidFill>
                          <a:schemeClr val="tx1"/>
                        </a:solidFill>
                      </a:endParaRPr>
                    </a:p>
                    <a:p>
                      <a:pPr marL="0" lvl="0" indent="0">
                        <a:buNone/>
                      </a:pPr>
                      <a:endParaRPr lang="en-GB" sz="1000" dirty="0">
                        <a:solidFill>
                          <a:schemeClr val="tx1"/>
                        </a:solidFill>
                      </a:endParaRPr>
                    </a:p>
                  </a:txBody>
                  <a:tcPr marL="64580" marR="64580" marT="32290" marB="32290">
                    <a:lnT w="12700" cmpd="sng">
                      <a:noFill/>
                    </a:lnT>
                  </a:tcPr>
                </a:tc>
                <a:tc hMerge="1">
                  <a:txBody>
                    <a:bodyPr/>
                    <a:lstStyle/>
                    <a:p>
                      <a:endParaRPr lang="en-GB"/>
                    </a:p>
                  </a:txBody>
                  <a:tcPr/>
                </a:tc>
                <a:tc>
                  <a:txBody>
                    <a:bodyPr/>
                    <a:lstStyle/>
                    <a:p>
                      <a:r>
                        <a:rPr lang="en-GB" sz="1100" b="1" dirty="0">
                          <a:solidFill>
                            <a:schemeClr val="tx1"/>
                          </a:solidFill>
                        </a:rPr>
                        <a:t>Observations</a:t>
                      </a:r>
                    </a:p>
                    <a:p>
                      <a:pPr lvl="0">
                        <a:buNone/>
                      </a:pPr>
                      <a:r>
                        <a:rPr lang="en-GB" sz="1000" b="0" dirty="0">
                          <a:solidFill>
                            <a:schemeClr val="tx1"/>
                          </a:solidFill>
                        </a:rPr>
                        <a:t>Achievements will be recorded through evidence packs for each course. Evidence will include comments, photographs and media clips. Staff comments and feedback will impact course delivery in a responsive way ensuring there is new learning that may enhance the judgement statements. </a:t>
                      </a:r>
                    </a:p>
                    <a:p>
                      <a:pPr lvl="0">
                        <a:buNone/>
                      </a:pPr>
                      <a:r>
                        <a:rPr lang="en-GB" sz="1000" b="1" dirty="0">
                          <a:solidFill>
                            <a:schemeClr val="tx1"/>
                          </a:solidFill>
                        </a:rPr>
                        <a:t>Data</a:t>
                      </a:r>
                    </a:p>
                    <a:p>
                      <a:pPr lvl="0">
                        <a:buNone/>
                      </a:pPr>
                      <a:r>
                        <a:rPr lang="en-GB" sz="1000" b="0" dirty="0">
                          <a:solidFill>
                            <a:schemeClr val="tx1"/>
                          </a:solidFill>
                        </a:rPr>
                        <a:t>The hairdresser will use a tracker for experiences in the salon and use data to evidence success within specific skills and activities. </a:t>
                      </a:r>
                    </a:p>
                    <a:p>
                      <a:pPr lvl="0">
                        <a:buNone/>
                      </a:pPr>
                      <a:r>
                        <a:rPr lang="en-GB" sz="1000" b="1" dirty="0">
                          <a:solidFill>
                            <a:schemeClr val="tx1"/>
                          </a:solidFill>
                        </a:rPr>
                        <a:t>People's Views</a:t>
                      </a:r>
                      <a:r>
                        <a:rPr lang="en-GB" sz="1000" b="0" dirty="0">
                          <a:solidFill>
                            <a:schemeClr val="tx1"/>
                          </a:solidFill>
                        </a:rPr>
                        <a:t> </a:t>
                      </a:r>
                    </a:p>
                    <a:p>
                      <a:pPr lvl="0">
                        <a:buNone/>
                      </a:pPr>
                      <a:r>
                        <a:rPr lang="en-GB" sz="1000" b="0" dirty="0">
                          <a:solidFill>
                            <a:schemeClr val="tx1"/>
                          </a:solidFill>
                        </a:rPr>
                        <a:t>The views of SQA staff will evidence the positive impact of the relationship with the hairdresser and the self-esteem of learners. </a:t>
                      </a:r>
                    </a:p>
                  </a:txBody>
                  <a:tcPr marL="64580" marR="64580" marT="32290" marB="32290"/>
                </a:tc>
                <a:tc>
                  <a:txBody>
                    <a:bodyPr/>
                    <a:lstStyle/>
                    <a:p>
                      <a:endParaRPr lang="en-GB" sz="1100"/>
                    </a:p>
                  </a:txBody>
                  <a:tcPr marL="64580" marR="64580" marT="32290" marB="32290"/>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84962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455E52-19DB-306A-25A8-E0FE3C9CB25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E436C9C-D8DE-2B30-6FB3-97B2DC67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A784378-6B29-152F-8049-6C28849AB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AB9B862-557E-EAE7-7AC4-5FDF1452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9800A1-81DC-FEED-F99A-43FBFB60D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EF782F7-5EFF-5A49-9C91-0E0E8C143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6547DB11-CB3E-229B-E0FA-AAD9188DD818}"/>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5" name="Slide Number Placeholder 4">
            <a:extLst>
              <a:ext uri="{FF2B5EF4-FFF2-40B4-BE49-F238E27FC236}">
                <a16:creationId xmlns:a16="http://schemas.microsoft.com/office/drawing/2014/main" id="{6A865E52-97DE-6A77-A0A1-B9FC27460212}"/>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18</a:t>
            </a:fld>
            <a:endParaRPr lang="en-US"/>
          </a:p>
        </p:txBody>
      </p:sp>
      <p:sp>
        <p:nvSpPr>
          <p:cNvPr id="21" name="Isosceles Triangle 20">
            <a:extLst>
              <a:ext uri="{FF2B5EF4-FFF2-40B4-BE49-F238E27FC236}">
                <a16:creationId xmlns:a16="http://schemas.microsoft.com/office/drawing/2014/main" id="{49B3FA83-C560-AF6F-506F-AF15117AA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8A9F9A5-938F-DEC6-50C2-9B1F4233D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84B12768-CE10-1237-EA3A-CAB57A7A355B}"/>
              </a:ext>
            </a:extLst>
          </p:cNvPr>
          <p:cNvGraphicFramePr>
            <a:graphicFrameLocks noGrp="1"/>
          </p:cNvGraphicFramePr>
          <p:nvPr>
            <p:extLst>
              <p:ext uri="{D42A27DB-BD31-4B8C-83A1-F6EECF244321}">
                <p14:modId xmlns:p14="http://schemas.microsoft.com/office/powerpoint/2010/main" val="898518321"/>
              </p:ext>
            </p:extLst>
          </p:nvPr>
        </p:nvGraphicFramePr>
        <p:xfrm>
          <a:off x="643467" y="1073979"/>
          <a:ext cx="10905069" cy="5179099"/>
        </p:xfrm>
        <a:graphic>
          <a:graphicData uri="http://schemas.openxmlformats.org/drawingml/2006/table">
            <a:tbl>
              <a:tblPr firstRow="1" bandRow="1">
                <a:tableStyleId>{5C22544A-7EE6-4342-B048-85BDC9FD1C3A}</a:tableStyleId>
              </a:tblPr>
              <a:tblGrid>
                <a:gridCol w="3487954">
                  <a:extLst>
                    <a:ext uri="{9D8B030D-6E8A-4147-A177-3AD203B41FA5}">
                      <a16:colId xmlns:a16="http://schemas.microsoft.com/office/drawing/2014/main" val="4071375412"/>
                    </a:ext>
                  </a:extLst>
                </a:gridCol>
                <a:gridCol w="1922896">
                  <a:extLst>
                    <a:ext uri="{9D8B030D-6E8A-4147-A177-3AD203B41FA5}">
                      <a16:colId xmlns:a16="http://schemas.microsoft.com/office/drawing/2014/main" val="2751030581"/>
                    </a:ext>
                  </a:extLst>
                </a:gridCol>
                <a:gridCol w="1438545">
                  <a:extLst>
                    <a:ext uri="{9D8B030D-6E8A-4147-A177-3AD203B41FA5}">
                      <a16:colId xmlns:a16="http://schemas.microsoft.com/office/drawing/2014/main" val="3925220826"/>
                    </a:ext>
                  </a:extLst>
                </a:gridCol>
                <a:gridCol w="2464269">
                  <a:extLst>
                    <a:ext uri="{9D8B030D-6E8A-4147-A177-3AD203B41FA5}">
                      <a16:colId xmlns:a16="http://schemas.microsoft.com/office/drawing/2014/main" val="3318021627"/>
                    </a:ext>
                  </a:extLst>
                </a:gridCol>
                <a:gridCol w="1591405">
                  <a:extLst>
                    <a:ext uri="{9D8B030D-6E8A-4147-A177-3AD203B41FA5}">
                      <a16:colId xmlns:a16="http://schemas.microsoft.com/office/drawing/2014/main" val="1895762142"/>
                    </a:ext>
                  </a:extLst>
                </a:gridCol>
              </a:tblGrid>
              <a:tr h="434840">
                <a:tc gridSpan="2">
                  <a:txBody>
                    <a:bodyPr/>
                    <a:lstStyle/>
                    <a:p>
                      <a:pPr marL="0" indent="0">
                        <a:buFont typeface="Arial" panose="020B0604020202020204" pitchFamily="34" charset="0"/>
                        <a:buNone/>
                      </a:pPr>
                      <a:r>
                        <a:rPr lang="en-GB" sz="1100" dirty="0">
                          <a:solidFill>
                            <a:schemeClr val="bg1"/>
                          </a:solidFill>
                        </a:rPr>
                        <a:t>Attainment Fund Rationale   </a:t>
                      </a:r>
                    </a:p>
                    <a:p>
                      <a:pPr marL="0" indent="0">
                        <a:buFont typeface="Arial" panose="020B0604020202020204" pitchFamily="34" charset="0"/>
                        <a:buNone/>
                      </a:pPr>
                      <a:r>
                        <a:rPr lang="en-GB" sz="1100" dirty="0">
                          <a:solidFill>
                            <a:schemeClr val="bg1"/>
                          </a:solidFill>
                        </a:rPr>
                        <a:t>Staff allocation a day a week to develop the use of Book Creator for learning and teaching </a:t>
                      </a:r>
                    </a:p>
                  </a:txBody>
                  <a:tcPr marL="64580" marR="64580" marT="32290" marB="32290"/>
                </a:tc>
                <a:tc hMerge="1">
                  <a:txBody>
                    <a:bodyPr/>
                    <a:lstStyle/>
                    <a:p>
                      <a:endParaRPr lang="en-GB"/>
                    </a:p>
                  </a:txBody>
                  <a:tcPr/>
                </a:tc>
                <a:tc gridSpan="3">
                  <a:txBody>
                    <a:bodyPr/>
                    <a:lstStyle/>
                    <a:p>
                      <a:pPr marL="0" indent="0">
                        <a:buFont typeface="Arial" panose="020B0604020202020204" pitchFamily="34" charset="0"/>
                        <a:buNone/>
                      </a:pPr>
                      <a:r>
                        <a:rPr lang="en-GB" sz="1100" dirty="0">
                          <a:solidFill>
                            <a:schemeClr val="bg1"/>
                          </a:solidFill>
                        </a:rPr>
                        <a:t>Amount of Fund £6,000 approx. </a:t>
                      </a:r>
                    </a:p>
                  </a:txBody>
                  <a:tcPr marL="64580" marR="64580" marT="32290" marB="3229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391786">
                <a:tc gridSpan="5">
                  <a:txBody>
                    <a:bodyPr/>
                    <a:lstStyle/>
                    <a:p>
                      <a:pPr lvl="0">
                        <a:buNone/>
                      </a:pPr>
                      <a:r>
                        <a:rPr lang="en-GB" sz="1000" b="0" i="0" u="none" strike="noStrike" noProof="0" dirty="0">
                          <a:solidFill>
                            <a:srgbClr val="424242"/>
                          </a:solidFill>
                          <a:latin typeface="Calibri"/>
                        </a:rPr>
                        <a:t>This initiative aims to enhance the use of digital technology in school.  Staff allocation of a day a week to develop sensory stories, social stories and learning profiles using Book Creator on the iPads. </a:t>
                      </a:r>
                    </a:p>
                  </a:txBody>
                  <a:tcPr marL="64580" marR="64580" marT="32290" marB="3229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477893">
                <a:tc>
                  <a:txBody>
                    <a:bodyPr/>
                    <a:lstStyle/>
                    <a:p>
                      <a:r>
                        <a:rPr lang="en-GB" sz="1300" dirty="0"/>
                        <a:t>Expected Impact</a:t>
                      </a:r>
                    </a:p>
                  </a:txBody>
                  <a:tcPr marL="64580" marR="64580" marT="32290" marB="32290"/>
                </a:tc>
                <a:tc gridSpan="2">
                  <a:txBody>
                    <a:bodyPr/>
                    <a:lstStyle/>
                    <a:p>
                      <a:r>
                        <a:rPr lang="en-GB" sz="1300" dirty="0"/>
                        <a:t>Interventions Planned                                              </a:t>
                      </a:r>
                    </a:p>
                  </a:txBody>
                  <a:tcPr marL="64580" marR="64580" marT="32290" marB="32290">
                    <a:lnR w="12700" cmpd="sng">
                      <a:noFill/>
                    </a:lnR>
                    <a:lnB w="12700" cmpd="sng">
                      <a:noFill/>
                    </a:lnB>
                    <a:lnTlToBr w="12700" cmpd="sng">
                      <a:noFill/>
                      <a:prstDash val="solid"/>
                    </a:lnTlToBr>
                    <a:lnBlToTr w="12700" cmpd="sng">
                      <a:noFill/>
                      <a:prstDash val="solid"/>
                    </a:lnBlToTr>
                  </a:tcPr>
                </a:tc>
                <a:tc hMerge="1">
                  <a:txBody>
                    <a:bodyPr/>
                    <a:lstStyle/>
                    <a:p>
                      <a:r>
                        <a:rPr lang="en-GB"/>
                        <a:t>Measures of Success</a:t>
                      </a:r>
                    </a:p>
                    <a:p>
                      <a:r>
                        <a:rPr lang="en-GB" sz="1200"/>
                        <a:t>(Triangulation of Evidence/QI Methodology)</a:t>
                      </a:r>
                    </a:p>
                  </a:txBody>
                  <a:tcPr>
                    <a:lnL w="12700" cmpd="sng">
                      <a:noFill/>
                    </a:lnL>
                  </a:tcPr>
                </a:tc>
                <a:tc>
                  <a:txBody>
                    <a:bodyPr/>
                    <a:lstStyle/>
                    <a:p>
                      <a:r>
                        <a:rPr lang="en-GB" sz="1300" dirty="0"/>
                        <a:t>Measures of Success</a:t>
                      </a:r>
                    </a:p>
                    <a:p>
                      <a:r>
                        <a:rPr lang="en-GB" sz="800" dirty="0"/>
                        <a:t>(Triangulation of Evidence/QI Methodology)</a:t>
                      </a:r>
                    </a:p>
                  </a:txBody>
                  <a:tcPr marL="64580" marR="64580" marT="32290" marB="32290">
                    <a:lnL w="12700" cmpd="sng">
                      <a:noFill/>
                    </a:lnL>
                  </a:tcPr>
                </a:tc>
                <a:tc>
                  <a:txBody>
                    <a:bodyPr/>
                    <a:lstStyle/>
                    <a:p>
                      <a:r>
                        <a:rPr lang="en-GB" sz="1300" dirty="0"/>
                        <a:t>Impact on learners </a:t>
                      </a:r>
                    </a:p>
                    <a:p>
                      <a:r>
                        <a:rPr lang="en-GB" sz="1300" dirty="0"/>
                        <a:t>Ongoing evaluation </a:t>
                      </a:r>
                    </a:p>
                  </a:txBody>
                  <a:tcPr marL="64580" marR="64580" marT="32290" marB="32290"/>
                </a:tc>
                <a:extLst>
                  <a:ext uri="{0D108BD9-81ED-4DB2-BD59-A6C34878D82A}">
                    <a16:rowId xmlns:a16="http://schemas.microsoft.com/office/drawing/2014/main" val="714570499"/>
                  </a:ext>
                </a:extLst>
              </a:tr>
              <a:tr h="3405524">
                <a:tc>
                  <a:txBody>
                    <a:bodyPr/>
                    <a:lstStyle/>
                    <a:p>
                      <a:pPr lvl="0" algn="l">
                        <a:lnSpc>
                          <a:spcPct val="100000"/>
                        </a:lnSpc>
                        <a:spcBef>
                          <a:spcPts val="0"/>
                        </a:spcBef>
                        <a:spcAft>
                          <a:spcPts val="0"/>
                        </a:spcAft>
                        <a:buNone/>
                      </a:pPr>
                      <a:r>
                        <a:rPr lang="en-GB" sz="1000" b="0" i="0" u="none" strike="noStrike" noProof="0" dirty="0">
                          <a:solidFill>
                            <a:schemeClr val="tx1"/>
                          </a:solidFill>
                        </a:rPr>
                        <a:t>Through the creation of sensory and social stories, learners will explore key concepts in a format that is interactive, multi-sensory, and tailored to their individual needs. This approach is designed to:</a:t>
                      </a:r>
                      <a:endParaRPr lang="en-US" b="0"/>
                    </a:p>
                    <a:p>
                      <a:pPr marL="285750" lvl="0" indent="-285750" algn="l">
                        <a:lnSpc>
                          <a:spcPct val="100000"/>
                        </a:lnSpc>
                        <a:spcBef>
                          <a:spcPts val="0"/>
                        </a:spcBef>
                        <a:spcAft>
                          <a:spcPts val="0"/>
                        </a:spcAft>
                        <a:buFont typeface="Arial"/>
                        <a:buChar char="•"/>
                      </a:pPr>
                      <a:r>
                        <a:rPr lang="en-GB" sz="1000" b="0" i="0" u="none" strike="noStrike" noProof="0" dirty="0">
                          <a:solidFill>
                            <a:schemeClr val="tx1"/>
                          </a:solidFill>
                        </a:rPr>
                        <a:t>Increase engagement by making abstract concepts more accessible and relatable.</a:t>
                      </a:r>
                      <a:endParaRPr lang="en-GB" b="0"/>
                    </a:p>
                    <a:p>
                      <a:pPr marL="285750" lvl="0" indent="-285750" algn="l">
                        <a:lnSpc>
                          <a:spcPct val="100000"/>
                        </a:lnSpc>
                        <a:spcBef>
                          <a:spcPts val="0"/>
                        </a:spcBef>
                        <a:spcAft>
                          <a:spcPts val="0"/>
                        </a:spcAft>
                        <a:buFont typeface="Arial"/>
                        <a:buChar char="•"/>
                      </a:pPr>
                      <a:r>
                        <a:rPr lang="en-GB" sz="1000" b="0" i="0" u="none" strike="noStrike" noProof="0" dirty="0">
                          <a:solidFill>
                            <a:schemeClr val="tx1"/>
                          </a:solidFill>
                        </a:rPr>
                        <a:t>Support literacy development through immersive storytelling.</a:t>
                      </a:r>
                      <a:endParaRPr lang="en-GB" b="0"/>
                    </a:p>
                    <a:p>
                      <a:pPr marL="285750" lvl="0" indent="-285750" algn="l">
                        <a:lnSpc>
                          <a:spcPct val="100000"/>
                        </a:lnSpc>
                        <a:spcBef>
                          <a:spcPts val="0"/>
                        </a:spcBef>
                        <a:spcAft>
                          <a:spcPts val="0"/>
                        </a:spcAft>
                        <a:buFont typeface="Arial"/>
                        <a:buChar char="•"/>
                      </a:pPr>
                      <a:r>
                        <a:rPr lang="en-GB" sz="1000" b="0" i="0" u="none" strike="noStrike" noProof="0" dirty="0">
                          <a:solidFill>
                            <a:schemeClr val="tx1"/>
                          </a:solidFill>
                        </a:rPr>
                        <a:t>Enhance communication skills by encouraging expressive and receptive language within a structured digital environment.</a:t>
                      </a:r>
                      <a:endParaRPr lang="en-GB" b="0"/>
                    </a:p>
                    <a:p>
                      <a:pPr lvl="0" indent="0" algn="l">
                        <a:lnSpc>
                          <a:spcPct val="100000"/>
                        </a:lnSpc>
                        <a:spcBef>
                          <a:spcPts val="0"/>
                        </a:spcBef>
                        <a:spcAft>
                          <a:spcPts val="0"/>
                        </a:spcAft>
                        <a:buNone/>
                      </a:pPr>
                      <a:r>
                        <a:rPr lang="en-GB" sz="1000" b="0" i="0" u="none" strike="noStrike" noProof="0" dirty="0">
                          <a:solidFill>
                            <a:schemeClr val="tx1"/>
                          </a:solidFill>
                        </a:rPr>
                        <a:t>In addition, Book Creator will be used to develop learner profiles that are:</a:t>
                      </a:r>
                      <a:endParaRPr lang="en-GB" b="0"/>
                    </a:p>
                    <a:p>
                      <a:pPr marL="285750" lvl="0" indent="-285750" algn="l">
                        <a:lnSpc>
                          <a:spcPct val="100000"/>
                        </a:lnSpc>
                        <a:spcBef>
                          <a:spcPts val="0"/>
                        </a:spcBef>
                        <a:spcAft>
                          <a:spcPts val="0"/>
                        </a:spcAft>
                        <a:buFont typeface="Arial"/>
                        <a:buChar char="•"/>
                      </a:pPr>
                      <a:r>
                        <a:rPr lang="en-GB" sz="1000" b="0" i="0" u="none" strike="noStrike" noProof="0" dirty="0">
                          <a:solidFill>
                            <a:schemeClr val="tx1"/>
                          </a:solidFill>
                        </a:rPr>
                        <a:t>Easily shared and accessible to all staff.</a:t>
                      </a:r>
                      <a:endParaRPr lang="en-GB" b="0" dirty="0"/>
                    </a:p>
                    <a:p>
                      <a:pPr marL="285750" lvl="0" indent="-285750" algn="l">
                        <a:lnSpc>
                          <a:spcPct val="100000"/>
                        </a:lnSpc>
                        <a:spcBef>
                          <a:spcPts val="0"/>
                        </a:spcBef>
                        <a:spcAft>
                          <a:spcPts val="0"/>
                        </a:spcAft>
                        <a:buFont typeface="Arial"/>
                        <a:buChar char="•"/>
                      </a:pPr>
                      <a:r>
                        <a:rPr lang="en-GB" sz="1000" b="0" i="0" u="none" strike="noStrike" noProof="0" dirty="0">
                          <a:solidFill>
                            <a:schemeClr val="tx1"/>
                          </a:solidFill>
                        </a:rPr>
                        <a:t>Rich in detail about each learner’s preferred learning environment, effective teaching approaches, behavioural support strategies, and health and medical needs.</a:t>
                      </a:r>
                      <a:endParaRPr lang="en-GB" b="0"/>
                    </a:p>
                    <a:p>
                      <a:pPr marL="285750" lvl="0" indent="-285750" algn="l">
                        <a:lnSpc>
                          <a:spcPct val="100000"/>
                        </a:lnSpc>
                        <a:spcBef>
                          <a:spcPts val="0"/>
                        </a:spcBef>
                        <a:spcAft>
                          <a:spcPts val="0"/>
                        </a:spcAft>
                        <a:buFont typeface="Arial"/>
                        <a:buChar char="•"/>
                      </a:pPr>
                      <a:r>
                        <a:rPr lang="en-GB" sz="1000" b="0" i="0" u="none" strike="noStrike" noProof="0" dirty="0">
                          <a:solidFill>
                            <a:schemeClr val="tx1"/>
                          </a:solidFill>
                        </a:rPr>
                        <a:t>Designed to ensure that every learner receives the most appropriate and responsive support across all aspects of their education.</a:t>
                      </a:r>
                      <a:endParaRPr lang="en-GB" b="0"/>
                    </a:p>
                    <a:p>
                      <a:pPr lvl="0" indent="0" algn="l">
                        <a:lnSpc>
                          <a:spcPct val="100000"/>
                        </a:lnSpc>
                        <a:spcBef>
                          <a:spcPts val="0"/>
                        </a:spcBef>
                        <a:spcAft>
                          <a:spcPts val="0"/>
                        </a:spcAft>
                        <a:buNone/>
                      </a:pPr>
                      <a:r>
                        <a:rPr lang="en-GB" sz="1000" b="0" i="0" u="none" strike="noStrike" noProof="0" dirty="0">
                          <a:solidFill>
                            <a:schemeClr val="tx1"/>
                          </a:solidFill>
                        </a:rPr>
                        <a:t>This digital approach empowers staff with the information they need to create inclusive, responsive, and engaging learning experiences, ensuring that every learners needs are met to the fullest.</a:t>
                      </a:r>
                      <a:endParaRPr lang="en-GB" b="0"/>
                    </a:p>
                    <a:p>
                      <a:pPr marL="0" lvl="0" indent="0" algn="l">
                        <a:lnSpc>
                          <a:spcPct val="100000"/>
                        </a:lnSpc>
                        <a:spcBef>
                          <a:spcPts val="0"/>
                        </a:spcBef>
                        <a:spcAft>
                          <a:spcPts val="0"/>
                        </a:spcAft>
                        <a:buNone/>
                      </a:pPr>
                      <a:endParaRPr lang="en-GB" sz="1000" b="0" i="0" u="none" strike="noStrike" noProof="0" dirty="0">
                        <a:solidFill>
                          <a:schemeClr val="tx1"/>
                        </a:solidFill>
                        <a:latin typeface="Calibri"/>
                      </a:endParaRPr>
                    </a:p>
                  </a:txBody>
                  <a:tcPr marL="64580" marR="64580" marT="32290" marB="32290"/>
                </a:tc>
                <a:tc gridSpan="2">
                  <a:txBody>
                    <a:bodyPr/>
                    <a:lstStyle/>
                    <a:p>
                      <a:pPr marL="0" indent="0">
                        <a:buNone/>
                      </a:pPr>
                      <a:r>
                        <a:rPr lang="en-GB" sz="1100" b="1" dirty="0">
                          <a:solidFill>
                            <a:schemeClr val="tx1"/>
                          </a:solidFill>
                        </a:rPr>
                        <a:t>Resources and Looking Outwards </a:t>
                      </a:r>
                    </a:p>
                    <a:p>
                      <a:pPr marL="0" lvl="0" indent="0">
                        <a:buNone/>
                      </a:pPr>
                      <a:r>
                        <a:rPr lang="en-GB" sz="1000" dirty="0">
                          <a:solidFill>
                            <a:schemeClr val="tx1"/>
                          </a:solidFill>
                        </a:rPr>
                        <a:t>PSA Level 3 Amanda Hunter  – A day a week to research the use of Book Creator to create more engaging sensory stories by developing the use of digital technology alongside the story. </a:t>
                      </a:r>
                    </a:p>
                    <a:p>
                      <a:pPr marL="0" lvl="0" indent="0">
                        <a:buNone/>
                      </a:pPr>
                      <a:r>
                        <a:rPr lang="en-GB" sz="1000" dirty="0">
                          <a:solidFill>
                            <a:schemeClr val="tx1"/>
                          </a:solidFill>
                        </a:rPr>
                        <a:t>Link with Frozen Lights drama company who produced a visual story book and resources for cinema nights during Covid. </a:t>
                      </a:r>
                    </a:p>
                    <a:p>
                      <a:pPr marL="0" lvl="0" indent="0">
                        <a:buNone/>
                      </a:pPr>
                      <a:endParaRPr lang="en-GB" sz="1000" dirty="0">
                        <a:solidFill>
                          <a:schemeClr val="tx1"/>
                        </a:solidFill>
                      </a:endParaRPr>
                    </a:p>
                    <a:p>
                      <a:pPr marL="0" lvl="0" indent="0">
                        <a:buNone/>
                      </a:pPr>
                      <a:r>
                        <a:rPr lang="en-GB" sz="1100" b="1" dirty="0">
                          <a:solidFill>
                            <a:schemeClr val="tx1"/>
                          </a:solidFill>
                        </a:rPr>
                        <a:t>Collaboration</a:t>
                      </a:r>
                    </a:p>
                    <a:p>
                      <a:pPr marL="0" lvl="0" indent="0">
                        <a:buNone/>
                      </a:pPr>
                      <a:r>
                        <a:rPr lang="en-GB" sz="1000" dirty="0">
                          <a:solidFill>
                            <a:schemeClr val="tx1"/>
                          </a:solidFill>
                        </a:rPr>
                        <a:t>Link with Fiona Turner to develop sensory resources for stories. </a:t>
                      </a:r>
                      <a:endParaRPr lang="en-GB"/>
                    </a:p>
                    <a:p>
                      <a:pPr marL="0" lvl="0" indent="0">
                        <a:buNone/>
                      </a:pPr>
                      <a:endParaRPr lang="en-GB" sz="1000" dirty="0">
                        <a:solidFill>
                          <a:schemeClr val="tx1"/>
                        </a:solidFill>
                      </a:endParaRPr>
                    </a:p>
                    <a:p>
                      <a:pPr marL="0" lvl="0" indent="0">
                        <a:buNone/>
                      </a:pPr>
                      <a:r>
                        <a:rPr lang="en-GB" sz="1100" b="1" dirty="0">
                          <a:solidFill>
                            <a:schemeClr val="tx1"/>
                          </a:solidFill>
                        </a:rPr>
                        <a:t>Sharing good practice and staff training</a:t>
                      </a:r>
                      <a:r>
                        <a:rPr lang="en-GB" sz="1000" dirty="0">
                          <a:solidFill>
                            <a:schemeClr val="tx1"/>
                          </a:solidFill>
                        </a:rPr>
                        <a:t> </a:t>
                      </a:r>
                    </a:p>
                    <a:p>
                      <a:pPr marL="0" lvl="0" indent="0">
                        <a:buNone/>
                      </a:pPr>
                      <a:r>
                        <a:rPr lang="en-GB" sz="1000" dirty="0">
                          <a:solidFill>
                            <a:schemeClr val="tx1"/>
                          </a:solidFill>
                        </a:rPr>
                        <a:t>Book Creator will also be used to share the new learner profiles. Amanda will support developing the prototype for this and create an example book for staff to use. </a:t>
                      </a:r>
                    </a:p>
                  </a:txBody>
                  <a:tcPr marL="64580" marR="64580" marT="32290" marB="32290">
                    <a:lnT w="12700" cmpd="sng">
                      <a:noFill/>
                    </a:lnT>
                  </a:tcPr>
                </a:tc>
                <a:tc hMerge="1">
                  <a:txBody>
                    <a:bodyPr/>
                    <a:lstStyle/>
                    <a:p>
                      <a:endParaRPr lang="en-GB"/>
                    </a:p>
                  </a:txBody>
                  <a:tcPr/>
                </a:tc>
                <a:tc>
                  <a:txBody>
                    <a:bodyPr/>
                    <a:lstStyle/>
                    <a:p>
                      <a:r>
                        <a:rPr lang="en-GB" sz="1100" b="1" dirty="0">
                          <a:solidFill>
                            <a:schemeClr val="tx1"/>
                          </a:solidFill>
                        </a:rPr>
                        <a:t>Observations </a:t>
                      </a:r>
                    </a:p>
                    <a:p>
                      <a:pPr lvl="0">
                        <a:buNone/>
                      </a:pPr>
                      <a:r>
                        <a:rPr lang="en-GB" sz="1000" b="0" dirty="0">
                          <a:solidFill>
                            <a:schemeClr val="tx1"/>
                          </a:solidFill>
                        </a:rPr>
                        <a:t>Learner engagement - Using the Continuum of engagement staff will track learners using the Foundation, Pre-Early and Early Milestones – particularly the skills that focus on Attention Skills and interest in books/stories.</a:t>
                      </a:r>
                      <a:r>
                        <a:rPr lang="en-GB" sz="1100" b="0" dirty="0">
                          <a:solidFill>
                            <a:schemeClr val="tx1"/>
                          </a:solidFill>
                        </a:rPr>
                        <a:t> </a:t>
                      </a:r>
                      <a:endParaRPr lang="en-GB" sz="1100" b="1" dirty="0">
                        <a:solidFill>
                          <a:schemeClr val="tx1"/>
                        </a:solidFill>
                      </a:endParaRPr>
                    </a:p>
                    <a:p>
                      <a:pPr lvl="0">
                        <a:buNone/>
                      </a:pPr>
                      <a:endParaRPr lang="en-GB" sz="1000" b="0" dirty="0">
                        <a:solidFill>
                          <a:schemeClr val="tx1"/>
                        </a:solidFill>
                      </a:endParaRPr>
                    </a:p>
                    <a:p>
                      <a:pPr lvl="0">
                        <a:buNone/>
                      </a:pPr>
                      <a:r>
                        <a:rPr lang="en-GB" sz="1100" b="1" dirty="0">
                          <a:solidFill>
                            <a:schemeClr val="tx1"/>
                          </a:solidFill>
                        </a:rPr>
                        <a:t>People's views</a:t>
                      </a:r>
                      <a:r>
                        <a:rPr lang="en-GB" sz="1100" b="0" dirty="0">
                          <a:solidFill>
                            <a:schemeClr val="tx1"/>
                          </a:solidFill>
                        </a:rPr>
                        <a:t> </a:t>
                      </a:r>
                      <a:endParaRPr lang="en-GB" sz="1000" b="0" dirty="0">
                        <a:solidFill>
                          <a:schemeClr val="tx1"/>
                        </a:solidFill>
                      </a:endParaRPr>
                    </a:p>
                    <a:p>
                      <a:pPr lvl="0">
                        <a:buNone/>
                      </a:pPr>
                      <a:r>
                        <a:rPr lang="en-GB" sz="1000" b="0" dirty="0">
                          <a:solidFill>
                            <a:schemeClr val="tx1"/>
                          </a:solidFill>
                        </a:rPr>
                        <a:t>Staff will discuss the resource and feedback to Amanda and Fiona. Media clips will evidence learner engagement and their views about the stories created, and how the story is enhanced by using digital technology.  </a:t>
                      </a:r>
                    </a:p>
                    <a:p>
                      <a:pPr lvl="0">
                        <a:buNone/>
                      </a:pPr>
                      <a:endParaRPr lang="en-GB" sz="1100" b="1" dirty="0">
                        <a:solidFill>
                          <a:schemeClr val="tx1"/>
                        </a:solidFill>
                      </a:endParaRPr>
                    </a:p>
                    <a:p>
                      <a:pPr lvl="0">
                        <a:buNone/>
                      </a:pPr>
                      <a:r>
                        <a:rPr lang="en-GB" sz="1100" b="1" dirty="0">
                          <a:solidFill>
                            <a:schemeClr val="tx1"/>
                          </a:solidFill>
                        </a:rPr>
                        <a:t>Feedback from families</a:t>
                      </a:r>
                      <a:r>
                        <a:rPr lang="en-GB" sz="1000" b="1" dirty="0">
                          <a:solidFill>
                            <a:schemeClr val="tx1"/>
                          </a:solidFill>
                        </a:rPr>
                        <a:t> </a:t>
                      </a:r>
                    </a:p>
                    <a:p>
                      <a:pPr lvl="0">
                        <a:buNone/>
                      </a:pPr>
                      <a:r>
                        <a:rPr lang="en-GB" sz="1000" b="0" dirty="0">
                          <a:solidFill>
                            <a:schemeClr val="tx1"/>
                          </a:solidFill>
                        </a:rPr>
                        <a:t>Stories can be shared with home – FORMS questionnaire will capture the views of families and partners. </a:t>
                      </a:r>
                    </a:p>
                  </a:txBody>
                  <a:tcPr marL="64580" marR="64580" marT="32290" marB="32290"/>
                </a:tc>
                <a:tc>
                  <a:txBody>
                    <a:bodyPr/>
                    <a:lstStyle/>
                    <a:p>
                      <a:endParaRPr lang="en-GB" sz="1100"/>
                    </a:p>
                  </a:txBody>
                  <a:tcPr marL="64580" marR="64580" marT="32290" marB="32290"/>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13815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D34C-8DB0-49DE-9218-44767C89AC22}"/>
              </a:ext>
            </a:extLst>
          </p:cNvPr>
          <p:cNvSpPr>
            <a:spLocks noGrp="1"/>
          </p:cNvSpPr>
          <p:nvPr>
            <p:ph type="title"/>
          </p:nvPr>
        </p:nvSpPr>
        <p:spPr>
          <a:xfrm>
            <a:off x="178982" y="136525"/>
            <a:ext cx="11782646" cy="581173"/>
          </a:xfrm>
        </p:spPr>
        <p:txBody>
          <a:bodyPr>
            <a:normAutofit fontScale="90000"/>
          </a:bodyPr>
          <a:lstStyle/>
          <a:p>
            <a:r>
              <a:rPr lang="en-GB"/>
              <a:t>Pupil Equity Funding Projected Spend</a:t>
            </a:r>
          </a:p>
        </p:txBody>
      </p:sp>
      <p:graphicFrame>
        <p:nvGraphicFramePr>
          <p:cNvPr id="7" name="Content Placeholder 6">
            <a:extLst>
              <a:ext uri="{FF2B5EF4-FFF2-40B4-BE49-F238E27FC236}">
                <a16:creationId xmlns:a16="http://schemas.microsoft.com/office/drawing/2014/main" id="{78D5D5B9-BA2B-4E2B-A86C-6598387A10D6}"/>
              </a:ext>
            </a:extLst>
          </p:cNvPr>
          <p:cNvGraphicFramePr>
            <a:graphicFrameLocks noGrp="1"/>
          </p:cNvGraphicFramePr>
          <p:nvPr>
            <p:ph idx="1"/>
            <p:extLst>
              <p:ext uri="{D42A27DB-BD31-4B8C-83A1-F6EECF244321}">
                <p14:modId xmlns:p14="http://schemas.microsoft.com/office/powerpoint/2010/main" val="2628831138"/>
              </p:ext>
            </p:extLst>
          </p:nvPr>
        </p:nvGraphicFramePr>
        <p:xfrm>
          <a:off x="198475" y="851619"/>
          <a:ext cx="4839586" cy="1402080"/>
        </p:xfrm>
        <a:graphic>
          <a:graphicData uri="http://schemas.openxmlformats.org/drawingml/2006/table">
            <a:tbl>
              <a:tblPr firstRow="1" bandRow="1">
                <a:tableStyleId>{5C22544A-7EE6-4342-B048-85BDC9FD1C3A}</a:tableStyleId>
              </a:tblPr>
              <a:tblGrid>
                <a:gridCol w="4839586">
                  <a:extLst>
                    <a:ext uri="{9D8B030D-6E8A-4147-A177-3AD203B41FA5}">
                      <a16:colId xmlns:a16="http://schemas.microsoft.com/office/drawing/2014/main" val="3716497931"/>
                    </a:ext>
                  </a:extLst>
                </a:gridCol>
              </a:tblGrid>
              <a:tr h="182563">
                <a:tc>
                  <a:txBody>
                    <a:bodyPr/>
                    <a:lstStyle/>
                    <a:p>
                      <a:r>
                        <a:rPr lang="en-GB" sz="1600" dirty="0"/>
                        <a:t>School:  Rosslyn School</a:t>
                      </a:r>
                    </a:p>
                  </a:txBody>
                  <a:tcPr/>
                </a:tc>
                <a:extLst>
                  <a:ext uri="{0D108BD9-81ED-4DB2-BD59-A6C34878D82A}">
                    <a16:rowId xmlns:a16="http://schemas.microsoft.com/office/drawing/2014/main" val="291678760"/>
                  </a:ext>
                </a:extLst>
              </a:tr>
              <a:tr h="182563">
                <a:tc>
                  <a:txBody>
                    <a:bodyPr/>
                    <a:lstStyle/>
                    <a:p>
                      <a:r>
                        <a:rPr lang="en-GB" sz="1600" dirty="0"/>
                        <a:t>PEF Allocation 2025/26: £ 25,725</a:t>
                      </a:r>
                    </a:p>
                    <a:p>
                      <a:r>
                        <a:rPr lang="en-GB" sz="1600" dirty="0"/>
                        <a:t>Carry Forward - £ 1, 394</a:t>
                      </a:r>
                    </a:p>
                    <a:p>
                      <a:r>
                        <a:rPr lang="en-GB" sz="1600" dirty="0"/>
                        <a:t>Total £ 27, 119</a:t>
                      </a:r>
                    </a:p>
                    <a:p>
                      <a:endParaRPr lang="en-GB" sz="1600"/>
                    </a:p>
                  </a:txBody>
                  <a:tcPr/>
                </a:tc>
                <a:extLst>
                  <a:ext uri="{0D108BD9-81ED-4DB2-BD59-A6C34878D82A}">
                    <a16:rowId xmlns:a16="http://schemas.microsoft.com/office/drawing/2014/main" val="1526772436"/>
                  </a:ext>
                </a:extLst>
              </a:tr>
            </a:tbl>
          </a:graphicData>
        </a:graphic>
      </p:graphicFrame>
      <p:graphicFrame>
        <p:nvGraphicFramePr>
          <p:cNvPr id="6" name="Object 5">
            <a:extLst>
              <a:ext uri="{FF2B5EF4-FFF2-40B4-BE49-F238E27FC236}">
                <a16:creationId xmlns:a16="http://schemas.microsoft.com/office/drawing/2014/main" id="{8E0E8BA4-E985-4488-8781-C908B973C7D5}"/>
              </a:ext>
            </a:extLst>
          </p:cNvPr>
          <p:cNvGraphicFramePr>
            <a:graphicFrameLocks noChangeAspect="1"/>
          </p:cNvGraphicFramePr>
          <p:nvPr>
            <p:extLst>
              <p:ext uri="{D42A27DB-BD31-4B8C-83A1-F6EECF244321}">
                <p14:modId xmlns:p14="http://schemas.microsoft.com/office/powerpoint/2010/main" val="3933747460"/>
              </p:ext>
            </p:extLst>
          </p:nvPr>
        </p:nvGraphicFramePr>
        <p:xfrm>
          <a:off x="8257556" y="174698"/>
          <a:ext cx="3458047" cy="1037414"/>
        </p:xfrm>
        <a:graphic>
          <a:graphicData uri="http://schemas.openxmlformats.org/presentationml/2006/ole">
            <mc:AlternateContent xmlns:mc="http://schemas.openxmlformats.org/markup-compatibility/2006">
              <mc:Choice xmlns:v="urn:schemas-microsoft-com:vml" Requires="v">
                <p:oleObj name="Picture" r:id="rId2" imgW="1680840" imgH="770760" progId="Word.Picture.8">
                  <p:embed/>
                </p:oleObj>
              </mc:Choice>
              <mc:Fallback>
                <p:oleObj name="Picture" r:id="rId2" imgW="1680840" imgH="770760" progId="Word.Picture.8">
                  <p:embed/>
                  <p:pic>
                    <p:nvPicPr>
                      <p:cNvPr id="6" name="Object 5">
                        <a:extLst>
                          <a:ext uri="{FF2B5EF4-FFF2-40B4-BE49-F238E27FC236}">
                            <a16:creationId xmlns:a16="http://schemas.microsoft.com/office/drawing/2014/main" id="{8E0E8BA4-E985-4488-8781-C908B973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556" y="174698"/>
                        <a:ext cx="3458047" cy="1037414"/>
                      </a:xfrm>
                      <a:prstGeom prst="rect">
                        <a:avLst/>
                      </a:prstGeom>
                      <a:noFill/>
                      <a:ln>
                        <a:noFill/>
                      </a:ln>
                      <a:effectLst/>
                    </p:spPr>
                  </p:pic>
                </p:oleObj>
              </mc:Fallback>
            </mc:AlternateContent>
          </a:graphicData>
        </a:graphic>
      </p:graphicFrame>
      <p:graphicFrame>
        <p:nvGraphicFramePr>
          <p:cNvPr id="8" name="Table 7">
            <a:extLst>
              <a:ext uri="{FF2B5EF4-FFF2-40B4-BE49-F238E27FC236}">
                <a16:creationId xmlns:a16="http://schemas.microsoft.com/office/drawing/2014/main" id="{A51D8E75-605B-4B92-87D8-F8C26E18CE4F}"/>
              </a:ext>
            </a:extLst>
          </p:cNvPr>
          <p:cNvGraphicFramePr>
            <a:graphicFrameLocks noGrp="1"/>
          </p:cNvGraphicFramePr>
          <p:nvPr>
            <p:extLst>
              <p:ext uri="{D42A27DB-BD31-4B8C-83A1-F6EECF244321}">
                <p14:modId xmlns:p14="http://schemas.microsoft.com/office/powerpoint/2010/main" val="2902336954"/>
              </p:ext>
            </p:extLst>
          </p:nvPr>
        </p:nvGraphicFramePr>
        <p:xfrm>
          <a:off x="178982" y="2533348"/>
          <a:ext cx="3821259" cy="2256469"/>
        </p:xfrm>
        <a:graphic>
          <a:graphicData uri="http://schemas.openxmlformats.org/drawingml/2006/table">
            <a:tbl>
              <a:tblPr firstRow="1" bandRow="1">
                <a:tableStyleId>{5C22544A-7EE6-4342-B048-85BDC9FD1C3A}</a:tableStyleId>
              </a:tblPr>
              <a:tblGrid>
                <a:gridCol w="851935">
                  <a:extLst>
                    <a:ext uri="{9D8B030D-6E8A-4147-A177-3AD203B41FA5}">
                      <a16:colId xmlns:a16="http://schemas.microsoft.com/office/drawing/2014/main" val="3828271654"/>
                    </a:ext>
                  </a:extLst>
                </a:gridCol>
                <a:gridCol w="1695571">
                  <a:extLst>
                    <a:ext uri="{9D8B030D-6E8A-4147-A177-3AD203B41FA5}">
                      <a16:colId xmlns:a16="http://schemas.microsoft.com/office/drawing/2014/main" val="151048686"/>
                    </a:ext>
                  </a:extLst>
                </a:gridCol>
                <a:gridCol w="1273753">
                  <a:extLst>
                    <a:ext uri="{9D8B030D-6E8A-4147-A177-3AD203B41FA5}">
                      <a16:colId xmlns:a16="http://schemas.microsoft.com/office/drawing/2014/main" val="1149508963"/>
                    </a:ext>
                  </a:extLst>
                </a:gridCol>
              </a:tblGrid>
              <a:tr h="438457">
                <a:tc>
                  <a:txBody>
                    <a:bodyPr/>
                    <a:lstStyle/>
                    <a:p>
                      <a:endParaRPr lang="en-GB" sz="100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GB" sz="1400" dirty="0"/>
                        <a:t>   HWB - Hairdresser</a:t>
                      </a:r>
                    </a:p>
                  </a:txBody>
                  <a:tcPr>
                    <a:lnL w="12700" cmpd="sng">
                      <a:noFill/>
                    </a:lnL>
                    <a:lnR w="12700" cap="flat" cmpd="sng" algn="ctr">
                      <a:noFill/>
                      <a:prstDash val="solid"/>
                      <a:round/>
                      <a:headEnd type="none" w="med" len="med"/>
                      <a:tailEnd type="none" w="med" len="med"/>
                    </a:lnR>
                  </a:tcPr>
                </a:tc>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70940286"/>
                  </a:ext>
                </a:extLst>
              </a:tr>
              <a:tr h="287318">
                <a:tc>
                  <a:txBody>
                    <a:bodyPr/>
                    <a:lstStyle/>
                    <a:p>
                      <a:r>
                        <a:rPr lang="en-GB" sz="1000" b="1" dirty="0"/>
                        <a:t>Category</a:t>
                      </a:r>
                    </a:p>
                  </a:txBody>
                  <a:tcPr>
                    <a:lnT w="38100" cmpd="sng">
                      <a:noFill/>
                    </a:lnT>
                  </a:tcPr>
                </a:tc>
                <a:tc>
                  <a:txBody>
                    <a:bodyPr/>
                    <a:lstStyle/>
                    <a:p>
                      <a:r>
                        <a:rPr lang="en-GB" sz="1000" b="1" dirty="0"/>
                        <a:t>Brief Description</a:t>
                      </a:r>
                    </a:p>
                  </a:txBody>
                  <a:tcPr/>
                </a:tc>
                <a:tc>
                  <a:txBody>
                    <a:bodyPr/>
                    <a:lstStyle/>
                    <a:p>
                      <a:r>
                        <a:rPr lang="en-GB" sz="1000" b="1" dirty="0"/>
                        <a:t>Cost</a:t>
                      </a:r>
                    </a:p>
                  </a:txBody>
                  <a:tcPr>
                    <a:lnT w="38100" cmpd="sng">
                      <a:noFill/>
                    </a:lnT>
                  </a:tcPr>
                </a:tc>
                <a:extLst>
                  <a:ext uri="{0D108BD9-81ED-4DB2-BD59-A6C34878D82A}">
                    <a16:rowId xmlns:a16="http://schemas.microsoft.com/office/drawing/2014/main" val="3380278576"/>
                  </a:ext>
                </a:extLst>
              </a:tr>
              <a:tr h="956058">
                <a:tc>
                  <a:txBody>
                    <a:bodyPr/>
                    <a:lstStyle/>
                    <a:p>
                      <a:r>
                        <a:rPr lang="en-GB" sz="1000" dirty="0"/>
                        <a:t>SQA</a:t>
                      </a:r>
                    </a:p>
                  </a:txBody>
                  <a:tcPr/>
                </a:tc>
                <a:tc>
                  <a:txBody>
                    <a:bodyPr/>
                    <a:lstStyle/>
                    <a:p>
                      <a:r>
                        <a:rPr lang="en-GB" sz="1000" dirty="0"/>
                        <a:t>Salon sessions </a:t>
                      </a:r>
                    </a:p>
                    <a:p>
                      <a:r>
                        <a:rPr lang="en-GB" sz="1000" dirty="0"/>
                        <a:t>Professional hairdresser 1 half day – Personalised outcome based on SQA course. </a:t>
                      </a:r>
                    </a:p>
                  </a:txBody>
                  <a:tcPr/>
                </a:tc>
                <a:tc>
                  <a:txBody>
                    <a:bodyPr/>
                    <a:lstStyle/>
                    <a:p>
                      <a:r>
                        <a:rPr lang="en-GB" sz="1000" dirty="0"/>
                        <a:t>£3,000</a:t>
                      </a:r>
                    </a:p>
                  </a:txBody>
                  <a:tcPr/>
                </a:tc>
                <a:extLst>
                  <a:ext uri="{0D108BD9-81ED-4DB2-BD59-A6C34878D82A}">
                    <a16:rowId xmlns:a16="http://schemas.microsoft.com/office/drawing/2014/main" val="3064621499"/>
                  </a:ext>
                </a:extLst>
              </a:tr>
              <a:tr h="287318">
                <a:tc>
                  <a:txBody>
                    <a:bodyPr/>
                    <a:lstStyle/>
                    <a:p>
                      <a:endParaRPr lang="en-GB" sz="100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4171044996"/>
                  </a:ext>
                </a:extLst>
              </a:tr>
              <a:tr h="287318">
                <a:tc>
                  <a:txBody>
                    <a:bodyPr/>
                    <a:lstStyle/>
                    <a:p>
                      <a:r>
                        <a:rPr lang="en-GB" sz="1000" dirty="0"/>
                        <a:t>Total</a:t>
                      </a:r>
                    </a:p>
                  </a:txBody>
                  <a:tcPr/>
                </a:tc>
                <a:tc>
                  <a:txBody>
                    <a:bodyPr/>
                    <a:lstStyle/>
                    <a:p>
                      <a:endParaRPr lang="en-GB" sz="1000"/>
                    </a:p>
                  </a:txBody>
                  <a:tcPr/>
                </a:tc>
                <a:tc>
                  <a:txBody>
                    <a:bodyPr/>
                    <a:lstStyle/>
                    <a:p>
                      <a:r>
                        <a:rPr lang="en-GB" sz="1000" dirty="0"/>
                        <a:t>£3,000</a:t>
                      </a:r>
                    </a:p>
                  </a:txBody>
                  <a:tcPr/>
                </a:tc>
                <a:extLst>
                  <a:ext uri="{0D108BD9-81ED-4DB2-BD59-A6C34878D82A}">
                    <a16:rowId xmlns:a16="http://schemas.microsoft.com/office/drawing/2014/main" val="804167092"/>
                  </a:ext>
                </a:extLst>
              </a:tr>
            </a:tbl>
          </a:graphicData>
        </a:graphic>
      </p:graphicFrame>
      <p:graphicFrame>
        <p:nvGraphicFramePr>
          <p:cNvPr id="10" name="Table 9">
            <a:extLst>
              <a:ext uri="{FF2B5EF4-FFF2-40B4-BE49-F238E27FC236}">
                <a16:creationId xmlns:a16="http://schemas.microsoft.com/office/drawing/2014/main" id="{88B7F50C-DA7B-42F2-86A2-D79C4CB9A05F}"/>
              </a:ext>
            </a:extLst>
          </p:cNvPr>
          <p:cNvGraphicFramePr>
            <a:graphicFrameLocks noGrp="1"/>
          </p:cNvGraphicFramePr>
          <p:nvPr>
            <p:extLst>
              <p:ext uri="{D42A27DB-BD31-4B8C-83A1-F6EECF244321}">
                <p14:modId xmlns:p14="http://schemas.microsoft.com/office/powerpoint/2010/main" val="1080669684"/>
              </p:ext>
            </p:extLst>
          </p:nvPr>
        </p:nvGraphicFramePr>
        <p:xfrm>
          <a:off x="8292167" y="1390349"/>
          <a:ext cx="3654643" cy="1672822"/>
        </p:xfrm>
        <a:graphic>
          <a:graphicData uri="http://schemas.openxmlformats.org/drawingml/2006/table">
            <a:tbl>
              <a:tblPr firstRow="1" bandRow="1">
                <a:tableStyleId>{5C22544A-7EE6-4342-B048-85BDC9FD1C3A}</a:tableStyleId>
              </a:tblPr>
              <a:tblGrid>
                <a:gridCol w="1218214">
                  <a:extLst>
                    <a:ext uri="{9D8B030D-6E8A-4147-A177-3AD203B41FA5}">
                      <a16:colId xmlns:a16="http://schemas.microsoft.com/office/drawing/2014/main" val="4038746011"/>
                    </a:ext>
                  </a:extLst>
                </a:gridCol>
                <a:gridCol w="1484586">
                  <a:extLst>
                    <a:ext uri="{9D8B030D-6E8A-4147-A177-3AD203B41FA5}">
                      <a16:colId xmlns:a16="http://schemas.microsoft.com/office/drawing/2014/main" val="2914567301"/>
                    </a:ext>
                  </a:extLst>
                </a:gridCol>
                <a:gridCol w="951843">
                  <a:extLst>
                    <a:ext uri="{9D8B030D-6E8A-4147-A177-3AD203B41FA5}">
                      <a16:colId xmlns:a16="http://schemas.microsoft.com/office/drawing/2014/main" val="4105187265"/>
                    </a:ext>
                  </a:extLst>
                </a:gridCol>
              </a:tblGrid>
              <a:tr h="282469">
                <a:tc>
                  <a:txBody>
                    <a:bodyPr/>
                    <a:lstStyle/>
                    <a:p>
                      <a:endParaRPr lang="en-GB" sz="1000"/>
                    </a:p>
                  </a:txBody>
                  <a:tcPr>
                    <a:lnR w="12700" cmpd="sng">
                      <a:noFill/>
                    </a:lnR>
                  </a:tcPr>
                </a:tc>
                <a:tc>
                  <a:txBody>
                    <a:bodyPr/>
                    <a:lstStyle/>
                    <a:p>
                      <a:r>
                        <a:rPr lang="en-GB" sz="1400" dirty="0"/>
                        <a:t>Music Therapy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000"/>
                    </a:p>
                  </a:txBody>
                  <a:tcPr>
                    <a:lnL w="12700" cmpd="sng">
                      <a:noFill/>
                    </a:lnL>
                  </a:tcPr>
                </a:tc>
                <a:extLst>
                  <a:ext uri="{0D108BD9-81ED-4DB2-BD59-A6C34878D82A}">
                    <a16:rowId xmlns:a16="http://schemas.microsoft.com/office/drawing/2014/main" val="3216626141"/>
                  </a:ext>
                </a:extLst>
              </a:tr>
              <a:tr h="288555">
                <a:tc>
                  <a:txBody>
                    <a:bodyPr/>
                    <a:lstStyle/>
                    <a:p>
                      <a:r>
                        <a:rPr lang="en-GB" sz="1000" b="1" dirty="0"/>
                        <a:t>Category</a:t>
                      </a:r>
                    </a:p>
                  </a:txBody>
                  <a:tcPr/>
                </a:tc>
                <a:tc>
                  <a:txBody>
                    <a:bodyPr/>
                    <a:lstStyle/>
                    <a:p>
                      <a:r>
                        <a:rPr lang="en-GB" sz="1000" b="1" dirty="0"/>
                        <a:t>Brief Description</a:t>
                      </a:r>
                    </a:p>
                  </a:txBody>
                  <a:tcPr>
                    <a:lnT w="38100" cmpd="sng">
                      <a:noFill/>
                    </a:lnT>
                  </a:tcPr>
                </a:tc>
                <a:tc>
                  <a:txBody>
                    <a:bodyPr/>
                    <a:lstStyle/>
                    <a:p>
                      <a:r>
                        <a:rPr lang="en-GB" sz="1000" b="1" dirty="0"/>
                        <a:t>Cost</a:t>
                      </a:r>
                    </a:p>
                  </a:txBody>
                  <a:tcPr/>
                </a:tc>
                <a:extLst>
                  <a:ext uri="{0D108BD9-81ED-4DB2-BD59-A6C34878D82A}">
                    <a16:rowId xmlns:a16="http://schemas.microsoft.com/office/drawing/2014/main" val="2907199429"/>
                  </a:ext>
                </a:extLst>
              </a:tr>
              <a:tr h="790912">
                <a:tc>
                  <a:txBody>
                    <a:bodyPr/>
                    <a:lstStyle/>
                    <a:p>
                      <a:r>
                        <a:rPr lang="en-GB" sz="1000" dirty="0"/>
                        <a:t>DRAKE music</a:t>
                      </a:r>
                    </a:p>
                  </a:txBody>
                  <a:tcPr/>
                </a:tc>
                <a:tc>
                  <a:txBody>
                    <a:bodyPr/>
                    <a:lstStyle/>
                    <a:p>
                      <a:r>
                        <a:rPr lang="en-GB" sz="1000" dirty="0"/>
                        <a:t>Music therapist to enhance delivery of IDL for personalised projects and PLP targets. </a:t>
                      </a:r>
                    </a:p>
                  </a:txBody>
                  <a:tcPr/>
                </a:tc>
                <a:tc>
                  <a:txBody>
                    <a:bodyPr/>
                    <a:lstStyle/>
                    <a:p>
                      <a:r>
                        <a:rPr lang="en-GB" sz="1000" dirty="0"/>
                        <a:t>£7,000</a:t>
                      </a:r>
                      <a:endParaRPr lang="en-US" dirty="0"/>
                    </a:p>
                  </a:txBody>
                  <a:tcPr/>
                </a:tc>
                <a:extLst>
                  <a:ext uri="{0D108BD9-81ED-4DB2-BD59-A6C34878D82A}">
                    <a16:rowId xmlns:a16="http://schemas.microsoft.com/office/drawing/2014/main" val="463966771"/>
                  </a:ext>
                </a:extLst>
              </a:tr>
              <a:tr h="288555">
                <a:tc>
                  <a:txBody>
                    <a:bodyPr/>
                    <a:lstStyle/>
                    <a:p>
                      <a:r>
                        <a:rPr lang="en-GB" sz="1000" dirty="0"/>
                        <a:t>Total</a:t>
                      </a:r>
                    </a:p>
                  </a:txBody>
                  <a:tcPr/>
                </a:tc>
                <a:tc>
                  <a:txBody>
                    <a:bodyPr/>
                    <a:lstStyle/>
                    <a:p>
                      <a:endParaRPr lang="en-GB" sz="1000"/>
                    </a:p>
                  </a:txBody>
                  <a:tcPr/>
                </a:tc>
                <a:tc>
                  <a:txBody>
                    <a:bodyPr/>
                    <a:lstStyle/>
                    <a:p>
                      <a:r>
                        <a:rPr lang="en-GB" sz="1000" dirty="0"/>
                        <a:t>£7,000</a:t>
                      </a:r>
                    </a:p>
                  </a:txBody>
                  <a:tcPr/>
                </a:tc>
                <a:extLst>
                  <a:ext uri="{0D108BD9-81ED-4DB2-BD59-A6C34878D82A}">
                    <a16:rowId xmlns:a16="http://schemas.microsoft.com/office/drawing/2014/main" val="1484994478"/>
                  </a:ext>
                </a:extLst>
              </a:tr>
            </a:tbl>
          </a:graphicData>
        </a:graphic>
      </p:graphicFrame>
      <p:graphicFrame>
        <p:nvGraphicFramePr>
          <p:cNvPr id="11" name="Table 10">
            <a:extLst>
              <a:ext uri="{FF2B5EF4-FFF2-40B4-BE49-F238E27FC236}">
                <a16:creationId xmlns:a16="http://schemas.microsoft.com/office/drawing/2014/main" id="{659382E9-4FCC-49DB-BEAB-800ECB2F191B}"/>
              </a:ext>
            </a:extLst>
          </p:cNvPr>
          <p:cNvGraphicFramePr>
            <a:graphicFrameLocks noGrp="1"/>
          </p:cNvGraphicFramePr>
          <p:nvPr>
            <p:extLst>
              <p:ext uri="{D42A27DB-BD31-4B8C-83A1-F6EECF244321}">
                <p14:modId xmlns:p14="http://schemas.microsoft.com/office/powerpoint/2010/main" val="3410721275"/>
              </p:ext>
            </p:extLst>
          </p:nvPr>
        </p:nvGraphicFramePr>
        <p:xfrm>
          <a:off x="84767" y="5654527"/>
          <a:ext cx="3821259" cy="304800"/>
        </p:xfrm>
        <a:graphic>
          <a:graphicData uri="http://schemas.openxmlformats.org/drawingml/2006/table">
            <a:tbl>
              <a:tblPr firstRow="1" bandRow="1">
                <a:tableStyleId>{5C22544A-7EE6-4342-B048-85BDC9FD1C3A}</a:tableStyleId>
              </a:tblPr>
              <a:tblGrid>
                <a:gridCol w="3821259">
                  <a:extLst>
                    <a:ext uri="{9D8B030D-6E8A-4147-A177-3AD203B41FA5}">
                      <a16:colId xmlns:a16="http://schemas.microsoft.com/office/drawing/2014/main" val="1354894656"/>
                    </a:ext>
                  </a:extLst>
                </a:gridCol>
              </a:tblGrid>
              <a:tr h="212946">
                <a:tc>
                  <a:txBody>
                    <a:bodyPr/>
                    <a:lstStyle/>
                    <a:p>
                      <a:r>
                        <a:rPr lang="en-GB" sz="1400" dirty="0"/>
                        <a:t>Amount of spend planned :  £24,000</a:t>
                      </a:r>
                    </a:p>
                  </a:txBody>
                  <a:tcPr/>
                </a:tc>
                <a:extLst>
                  <a:ext uri="{0D108BD9-81ED-4DB2-BD59-A6C34878D82A}">
                    <a16:rowId xmlns:a16="http://schemas.microsoft.com/office/drawing/2014/main" val="61099420"/>
                  </a:ext>
                </a:extLst>
              </a:tr>
            </a:tbl>
          </a:graphicData>
        </a:graphic>
      </p:graphicFrame>
      <p:graphicFrame>
        <p:nvGraphicFramePr>
          <p:cNvPr id="12" name="Table 11">
            <a:extLst>
              <a:ext uri="{FF2B5EF4-FFF2-40B4-BE49-F238E27FC236}">
                <a16:creationId xmlns:a16="http://schemas.microsoft.com/office/drawing/2014/main" id="{783F25D3-E0C7-4DDE-881A-A58329FB301F}"/>
              </a:ext>
            </a:extLst>
          </p:cNvPr>
          <p:cNvGraphicFramePr>
            <a:graphicFrameLocks noGrp="1"/>
          </p:cNvGraphicFramePr>
          <p:nvPr>
            <p:extLst>
              <p:ext uri="{D42A27DB-BD31-4B8C-83A1-F6EECF244321}">
                <p14:modId xmlns:p14="http://schemas.microsoft.com/office/powerpoint/2010/main" val="2856760853"/>
              </p:ext>
            </p:extLst>
          </p:nvPr>
        </p:nvGraphicFramePr>
        <p:xfrm>
          <a:off x="4242982" y="5641614"/>
          <a:ext cx="3799589" cy="944880"/>
        </p:xfrm>
        <a:graphic>
          <a:graphicData uri="http://schemas.openxmlformats.org/drawingml/2006/table">
            <a:tbl>
              <a:tblPr firstRow="1" bandRow="1">
                <a:tableStyleId>{5C22544A-7EE6-4342-B048-85BDC9FD1C3A}</a:tableStyleId>
              </a:tblPr>
              <a:tblGrid>
                <a:gridCol w="3799589">
                  <a:extLst>
                    <a:ext uri="{9D8B030D-6E8A-4147-A177-3AD203B41FA5}">
                      <a16:colId xmlns:a16="http://schemas.microsoft.com/office/drawing/2014/main" val="2991763191"/>
                    </a:ext>
                  </a:extLst>
                </a:gridCol>
              </a:tblGrid>
              <a:tr h="330625">
                <a:tc>
                  <a:txBody>
                    <a:bodyPr/>
                    <a:lstStyle/>
                    <a:p>
                      <a:r>
                        <a:rPr lang="en-GB" sz="1400" dirty="0"/>
                        <a:t>Unallocated Spend : Staffing costs to carry to Aug 2026</a:t>
                      </a:r>
                    </a:p>
                    <a:p>
                      <a:r>
                        <a:rPr lang="en-GB" sz="1400" dirty="0"/>
                        <a:t>Approx. None </a:t>
                      </a:r>
                    </a:p>
                    <a:p>
                      <a:pPr lvl="0">
                        <a:buNone/>
                      </a:pPr>
                      <a:endParaRPr lang="en-GB" sz="1400" dirty="0"/>
                    </a:p>
                  </a:txBody>
                  <a:tcPr/>
                </a:tc>
                <a:extLst>
                  <a:ext uri="{0D108BD9-81ED-4DB2-BD59-A6C34878D82A}">
                    <a16:rowId xmlns:a16="http://schemas.microsoft.com/office/drawing/2014/main" val="1924667112"/>
                  </a:ext>
                </a:extLst>
              </a:tr>
            </a:tbl>
          </a:graphicData>
        </a:graphic>
      </p:graphicFrame>
      <p:pic>
        <p:nvPicPr>
          <p:cNvPr id="13" name="Picture 12" descr="C:\Users\athomson-gw3\AppData\Local\Microsoft\Windows\INetCache\Content.MSO\ED3F661D.tmp">
            <a:extLst>
              <a:ext uri="{FF2B5EF4-FFF2-40B4-BE49-F238E27FC236}">
                <a16:creationId xmlns:a16="http://schemas.microsoft.com/office/drawing/2014/main" id="{F8D91CF7-C1EF-4828-9B01-33AFA14B88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3403" y="5287901"/>
            <a:ext cx="3527720" cy="1321210"/>
          </a:xfrm>
          <a:prstGeom prst="rect">
            <a:avLst/>
          </a:prstGeom>
          <a:noFill/>
          <a:ln>
            <a:noFill/>
          </a:ln>
        </p:spPr>
      </p:pic>
      <p:graphicFrame>
        <p:nvGraphicFramePr>
          <p:cNvPr id="14" name="Table 13">
            <a:extLst>
              <a:ext uri="{FF2B5EF4-FFF2-40B4-BE49-F238E27FC236}">
                <a16:creationId xmlns:a16="http://schemas.microsoft.com/office/drawing/2014/main" id="{99A5BEA9-0DA3-4A76-BA88-0F1BE0DFC074}"/>
              </a:ext>
            </a:extLst>
          </p:cNvPr>
          <p:cNvGraphicFramePr>
            <a:graphicFrameLocks noGrp="1"/>
          </p:cNvGraphicFramePr>
          <p:nvPr>
            <p:extLst>
              <p:ext uri="{D42A27DB-BD31-4B8C-83A1-F6EECF244321}">
                <p14:modId xmlns:p14="http://schemas.microsoft.com/office/powerpoint/2010/main" val="3094355367"/>
              </p:ext>
            </p:extLst>
          </p:nvPr>
        </p:nvGraphicFramePr>
        <p:xfrm>
          <a:off x="4221312" y="2533348"/>
          <a:ext cx="3821259" cy="1990839"/>
        </p:xfrm>
        <a:graphic>
          <a:graphicData uri="http://schemas.openxmlformats.org/drawingml/2006/table">
            <a:tbl>
              <a:tblPr firstRow="1" bandRow="1">
                <a:tableStyleId>{5C22544A-7EE6-4342-B048-85BDC9FD1C3A}</a:tableStyleId>
              </a:tblPr>
              <a:tblGrid>
                <a:gridCol w="1063069">
                  <a:extLst>
                    <a:ext uri="{9D8B030D-6E8A-4147-A177-3AD203B41FA5}">
                      <a16:colId xmlns:a16="http://schemas.microsoft.com/office/drawing/2014/main" val="4038746011"/>
                    </a:ext>
                  </a:extLst>
                </a:gridCol>
                <a:gridCol w="1484437">
                  <a:extLst>
                    <a:ext uri="{9D8B030D-6E8A-4147-A177-3AD203B41FA5}">
                      <a16:colId xmlns:a16="http://schemas.microsoft.com/office/drawing/2014/main" val="2914567301"/>
                    </a:ext>
                  </a:extLst>
                </a:gridCol>
                <a:gridCol w="1273753">
                  <a:extLst>
                    <a:ext uri="{9D8B030D-6E8A-4147-A177-3AD203B41FA5}">
                      <a16:colId xmlns:a16="http://schemas.microsoft.com/office/drawing/2014/main" val="4105187265"/>
                    </a:ext>
                  </a:extLst>
                </a:gridCol>
              </a:tblGrid>
              <a:tr h="308657">
                <a:tc>
                  <a:txBody>
                    <a:bodyPr/>
                    <a:lstStyle/>
                    <a:p>
                      <a:endParaRPr lang="en-GB" sz="1000"/>
                    </a:p>
                  </a:txBody>
                  <a:tcPr>
                    <a:lnR w="12700" cmpd="sng">
                      <a:noFill/>
                    </a:lnR>
                  </a:tcPr>
                </a:tc>
                <a:tc>
                  <a:txBody>
                    <a:bodyPr/>
                    <a:lstStyle/>
                    <a:p>
                      <a:r>
                        <a:rPr lang="en-GB" sz="1400" dirty="0"/>
                        <a:t>HWB – Rebound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000"/>
                    </a:p>
                  </a:txBody>
                  <a:tcPr>
                    <a:lnL w="12700" cmpd="sng">
                      <a:noFill/>
                    </a:lnL>
                  </a:tcPr>
                </a:tc>
                <a:extLst>
                  <a:ext uri="{0D108BD9-81ED-4DB2-BD59-A6C34878D82A}">
                    <a16:rowId xmlns:a16="http://schemas.microsoft.com/office/drawing/2014/main" val="3216626141"/>
                  </a:ext>
                </a:extLst>
              </a:tr>
              <a:tr h="375533">
                <a:tc>
                  <a:txBody>
                    <a:bodyPr/>
                    <a:lstStyle/>
                    <a:p>
                      <a:r>
                        <a:rPr lang="en-GB" sz="1000" b="1" dirty="0"/>
                        <a:t>Category</a:t>
                      </a:r>
                    </a:p>
                  </a:txBody>
                  <a:tcPr/>
                </a:tc>
                <a:tc>
                  <a:txBody>
                    <a:bodyPr/>
                    <a:lstStyle/>
                    <a:p>
                      <a:r>
                        <a:rPr lang="en-GB" sz="1000" b="1" dirty="0"/>
                        <a:t>Brief Description</a:t>
                      </a:r>
                    </a:p>
                  </a:txBody>
                  <a:tcPr>
                    <a:lnT w="38100" cmpd="sng">
                      <a:noFill/>
                    </a:lnT>
                  </a:tcPr>
                </a:tc>
                <a:tc>
                  <a:txBody>
                    <a:bodyPr/>
                    <a:lstStyle/>
                    <a:p>
                      <a:r>
                        <a:rPr lang="en-GB" sz="1000" b="1" dirty="0"/>
                        <a:t>Cost</a:t>
                      </a:r>
                    </a:p>
                  </a:txBody>
                  <a:tcPr/>
                </a:tc>
                <a:extLst>
                  <a:ext uri="{0D108BD9-81ED-4DB2-BD59-A6C34878D82A}">
                    <a16:rowId xmlns:a16="http://schemas.microsoft.com/office/drawing/2014/main" val="2907199429"/>
                  </a:ext>
                </a:extLst>
              </a:tr>
              <a:tr h="555583">
                <a:tc>
                  <a:txBody>
                    <a:bodyPr/>
                    <a:lstStyle/>
                    <a:p>
                      <a:r>
                        <a:rPr lang="en-US" sz="1000" dirty="0"/>
                        <a:t>Rebound</a:t>
                      </a:r>
                    </a:p>
                  </a:txBody>
                  <a:tcPr/>
                </a:tc>
                <a:tc>
                  <a:txBody>
                    <a:bodyPr/>
                    <a:lstStyle/>
                    <a:p>
                      <a:r>
                        <a:rPr lang="en-GB" sz="1000" dirty="0"/>
                        <a:t>Develop Rebound area in school as a permanent resource </a:t>
                      </a:r>
                    </a:p>
                  </a:txBody>
                  <a:tcPr/>
                </a:tc>
                <a:tc>
                  <a:txBody>
                    <a:bodyPr/>
                    <a:lstStyle/>
                    <a:p>
                      <a:r>
                        <a:rPr lang="en-GB" sz="1000" dirty="0"/>
                        <a:t>£6,000</a:t>
                      </a:r>
                    </a:p>
                  </a:txBody>
                  <a:tcPr/>
                </a:tc>
                <a:extLst>
                  <a:ext uri="{0D108BD9-81ED-4DB2-BD59-A6C34878D82A}">
                    <a16:rowId xmlns:a16="http://schemas.microsoft.com/office/drawing/2014/main" val="463966771"/>
                  </a:ext>
                </a:extLst>
              </a:tr>
              <a:tr h="375533">
                <a:tc>
                  <a:txBody>
                    <a:bodyPr/>
                    <a:lstStyle/>
                    <a:p>
                      <a:endParaRPr lang="en-GB" sz="1000"/>
                    </a:p>
                  </a:txBody>
                  <a:tcPr/>
                </a:tc>
                <a:tc>
                  <a:txBody>
                    <a:bodyPr/>
                    <a:lstStyle/>
                    <a:p>
                      <a:r>
                        <a:rPr lang="en-GB" sz="1000" dirty="0"/>
                        <a:t>Staff training </a:t>
                      </a:r>
                    </a:p>
                  </a:txBody>
                  <a:tcPr/>
                </a:tc>
                <a:tc>
                  <a:txBody>
                    <a:bodyPr/>
                    <a:lstStyle/>
                    <a:p>
                      <a:r>
                        <a:rPr lang="en-GB" sz="1000" dirty="0"/>
                        <a:t>£2,000</a:t>
                      </a:r>
                    </a:p>
                  </a:txBody>
                  <a:tcPr/>
                </a:tc>
                <a:extLst>
                  <a:ext uri="{0D108BD9-81ED-4DB2-BD59-A6C34878D82A}">
                    <a16:rowId xmlns:a16="http://schemas.microsoft.com/office/drawing/2014/main" val="3219419558"/>
                  </a:ext>
                </a:extLst>
              </a:tr>
              <a:tr h="375533">
                <a:tc>
                  <a:txBody>
                    <a:bodyPr/>
                    <a:lstStyle/>
                    <a:p>
                      <a:r>
                        <a:rPr lang="en-GB" sz="1000" dirty="0"/>
                        <a:t>Total</a:t>
                      </a:r>
                    </a:p>
                  </a:txBody>
                  <a:tcPr/>
                </a:tc>
                <a:tc>
                  <a:txBody>
                    <a:bodyPr/>
                    <a:lstStyle/>
                    <a:p>
                      <a:endParaRPr lang="en-GB" sz="1000"/>
                    </a:p>
                  </a:txBody>
                  <a:tcPr/>
                </a:tc>
                <a:tc>
                  <a:txBody>
                    <a:bodyPr/>
                    <a:lstStyle/>
                    <a:p>
                      <a:r>
                        <a:rPr lang="en-GB" sz="1000" dirty="0"/>
                        <a:t>£8,000</a:t>
                      </a:r>
                    </a:p>
                  </a:txBody>
                  <a:tcPr/>
                </a:tc>
                <a:extLst>
                  <a:ext uri="{0D108BD9-81ED-4DB2-BD59-A6C34878D82A}">
                    <a16:rowId xmlns:a16="http://schemas.microsoft.com/office/drawing/2014/main" val="1484994478"/>
                  </a:ext>
                </a:extLst>
              </a:tr>
            </a:tbl>
          </a:graphicData>
        </a:graphic>
      </p:graphicFrame>
      <p:sp>
        <p:nvSpPr>
          <p:cNvPr id="9" name="Slide Number Placeholder 8">
            <a:extLst>
              <a:ext uri="{FF2B5EF4-FFF2-40B4-BE49-F238E27FC236}">
                <a16:creationId xmlns:a16="http://schemas.microsoft.com/office/drawing/2014/main" id="{7E346F3F-2F43-043B-285E-8A52F8DEFBFC}"/>
              </a:ext>
            </a:extLst>
          </p:cNvPr>
          <p:cNvSpPr>
            <a:spLocks noGrp="1"/>
          </p:cNvSpPr>
          <p:nvPr>
            <p:ph type="sldNum" sz="quarter" idx="12"/>
          </p:nvPr>
        </p:nvSpPr>
        <p:spPr/>
        <p:txBody>
          <a:bodyPr/>
          <a:lstStyle/>
          <a:p>
            <a:fld id="{F8A4F5F0-250F-47E2-8D89-E24EAD38FDE3}" type="slidenum">
              <a:rPr lang="en-GB" smtClean="0"/>
              <a:t>19</a:t>
            </a:fld>
            <a:endParaRPr lang="en-US"/>
          </a:p>
        </p:txBody>
      </p:sp>
      <p:graphicFrame>
        <p:nvGraphicFramePr>
          <p:cNvPr id="3" name="Table 2">
            <a:extLst>
              <a:ext uri="{FF2B5EF4-FFF2-40B4-BE49-F238E27FC236}">
                <a16:creationId xmlns:a16="http://schemas.microsoft.com/office/drawing/2014/main" id="{5A14FC48-D5FE-B75A-D455-1A14D76A1609}"/>
              </a:ext>
            </a:extLst>
          </p:cNvPr>
          <p:cNvGraphicFramePr>
            <a:graphicFrameLocks noGrp="1"/>
          </p:cNvGraphicFramePr>
          <p:nvPr>
            <p:extLst>
              <p:ext uri="{D42A27DB-BD31-4B8C-83A1-F6EECF244321}">
                <p14:modId xmlns:p14="http://schemas.microsoft.com/office/powerpoint/2010/main" val="1772203396"/>
              </p:ext>
            </p:extLst>
          </p:nvPr>
        </p:nvGraphicFramePr>
        <p:xfrm>
          <a:off x="8292167" y="3295349"/>
          <a:ext cx="3654643" cy="1886182"/>
        </p:xfrm>
        <a:graphic>
          <a:graphicData uri="http://schemas.openxmlformats.org/drawingml/2006/table">
            <a:tbl>
              <a:tblPr firstRow="1" bandRow="1">
                <a:tableStyleId>{5C22544A-7EE6-4342-B048-85BDC9FD1C3A}</a:tableStyleId>
              </a:tblPr>
              <a:tblGrid>
                <a:gridCol w="1218214">
                  <a:extLst>
                    <a:ext uri="{9D8B030D-6E8A-4147-A177-3AD203B41FA5}">
                      <a16:colId xmlns:a16="http://schemas.microsoft.com/office/drawing/2014/main" val="4038746011"/>
                    </a:ext>
                  </a:extLst>
                </a:gridCol>
                <a:gridCol w="1484586">
                  <a:extLst>
                    <a:ext uri="{9D8B030D-6E8A-4147-A177-3AD203B41FA5}">
                      <a16:colId xmlns:a16="http://schemas.microsoft.com/office/drawing/2014/main" val="2914567301"/>
                    </a:ext>
                  </a:extLst>
                </a:gridCol>
                <a:gridCol w="951843">
                  <a:extLst>
                    <a:ext uri="{9D8B030D-6E8A-4147-A177-3AD203B41FA5}">
                      <a16:colId xmlns:a16="http://schemas.microsoft.com/office/drawing/2014/main" val="4105187265"/>
                    </a:ext>
                  </a:extLst>
                </a:gridCol>
              </a:tblGrid>
              <a:tr h="282469">
                <a:tc>
                  <a:txBody>
                    <a:bodyPr/>
                    <a:lstStyle/>
                    <a:p>
                      <a:endParaRPr lang="en-GB" sz="1000"/>
                    </a:p>
                  </a:txBody>
                  <a:tcPr>
                    <a:lnR w="12700" cmpd="sng">
                      <a:noFill/>
                    </a:lnR>
                  </a:tcPr>
                </a:tc>
                <a:tc>
                  <a:txBody>
                    <a:bodyPr/>
                    <a:lstStyle/>
                    <a:p>
                      <a:r>
                        <a:rPr lang="en-GB" sz="1400" dirty="0"/>
                        <a:t>Transforming Learning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000"/>
                    </a:p>
                  </a:txBody>
                  <a:tcPr>
                    <a:lnL w="12700" cmpd="sng">
                      <a:noFill/>
                    </a:lnL>
                  </a:tcPr>
                </a:tc>
                <a:extLst>
                  <a:ext uri="{0D108BD9-81ED-4DB2-BD59-A6C34878D82A}">
                    <a16:rowId xmlns:a16="http://schemas.microsoft.com/office/drawing/2014/main" val="3216626141"/>
                  </a:ext>
                </a:extLst>
              </a:tr>
              <a:tr h="288555">
                <a:tc>
                  <a:txBody>
                    <a:bodyPr/>
                    <a:lstStyle/>
                    <a:p>
                      <a:r>
                        <a:rPr lang="en-GB" sz="1000" b="1" dirty="0"/>
                        <a:t>Category</a:t>
                      </a:r>
                    </a:p>
                  </a:txBody>
                  <a:tcPr/>
                </a:tc>
                <a:tc>
                  <a:txBody>
                    <a:bodyPr/>
                    <a:lstStyle/>
                    <a:p>
                      <a:r>
                        <a:rPr lang="en-GB" sz="1000" b="1" dirty="0"/>
                        <a:t>Brief Description</a:t>
                      </a:r>
                    </a:p>
                  </a:txBody>
                  <a:tcPr>
                    <a:lnT w="38100" cmpd="sng">
                      <a:noFill/>
                    </a:lnT>
                  </a:tcPr>
                </a:tc>
                <a:tc>
                  <a:txBody>
                    <a:bodyPr/>
                    <a:lstStyle/>
                    <a:p>
                      <a:r>
                        <a:rPr lang="en-GB" sz="1000" b="1" dirty="0"/>
                        <a:t>Cost</a:t>
                      </a:r>
                    </a:p>
                  </a:txBody>
                  <a:tcPr/>
                </a:tc>
                <a:extLst>
                  <a:ext uri="{0D108BD9-81ED-4DB2-BD59-A6C34878D82A}">
                    <a16:rowId xmlns:a16="http://schemas.microsoft.com/office/drawing/2014/main" val="2907199429"/>
                  </a:ext>
                </a:extLst>
              </a:tr>
              <a:tr h="790912">
                <a:tc>
                  <a:txBody>
                    <a:bodyPr/>
                    <a:lstStyle/>
                    <a:p>
                      <a:r>
                        <a:rPr lang="en-GB" sz="1000" dirty="0"/>
                        <a:t>Digital Learning </a:t>
                      </a:r>
                    </a:p>
                  </a:txBody>
                  <a:tcPr/>
                </a:tc>
                <a:tc>
                  <a:txBody>
                    <a:bodyPr/>
                    <a:lstStyle/>
                    <a:p>
                      <a:r>
                        <a:rPr lang="en-GB" sz="1000" dirty="0"/>
                        <a:t>Focus on use of Book Creator on the iPads to create sensory stories for all learners </a:t>
                      </a:r>
                    </a:p>
                  </a:txBody>
                  <a:tcPr/>
                </a:tc>
                <a:tc>
                  <a:txBody>
                    <a:bodyPr/>
                    <a:lstStyle/>
                    <a:p>
                      <a:r>
                        <a:rPr lang="en-GB" sz="1000" dirty="0"/>
                        <a:t>£6,000</a:t>
                      </a:r>
                      <a:endParaRPr lang="en-US" dirty="0"/>
                    </a:p>
                  </a:txBody>
                  <a:tcPr/>
                </a:tc>
                <a:extLst>
                  <a:ext uri="{0D108BD9-81ED-4DB2-BD59-A6C34878D82A}">
                    <a16:rowId xmlns:a16="http://schemas.microsoft.com/office/drawing/2014/main" val="463966771"/>
                  </a:ext>
                </a:extLst>
              </a:tr>
              <a:tr h="288555">
                <a:tc>
                  <a:txBody>
                    <a:bodyPr/>
                    <a:lstStyle/>
                    <a:p>
                      <a:r>
                        <a:rPr lang="en-GB" sz="1000" dirty="0"/>
                        <a:t>Total</a:t>
                      </a:r>
                    </a:p>
                  </a:txBody>
                  <a:tcPr/>
                </a:tc>
                <a:tc>
                  <a:txBody>
                    <a:bodyPr/>
                    <a:lstStyle/>
                    <a:p>
                      <a:endParaRPr lang="en-GB" sz="1000"/>
                    </a:p>
                  </a:txBody>
                  <a:tcPr/>
                </a:tc>
                <a:tc>
                  <a:txBody>
                    <a:bodyPr/>
                    <a:lstStyle/>
                    <a:p>
                      <a:r>
                        <a:rPr lang="en-GB" sz="1000" dirty="0"/>
                        <a:t>£6,000</a:t>
                      </a:r>
                    </a:p>
                  </a:txBody>
                  <a:tcPr/>
                </a:tc>
                <a:extLst>
                  <a:ext uri="{0D108BD9-81ED-4DB2-BD59-A6C34878D82A}">
                    <a16:rowId xmlns:a16="http://schemas.microsoft.com/office/drawing/2014/main" val="1484994478"/>
                  </a:ext>
                </a:extLst>
              </a:tr>
            </a:tbl>
          </a:graphicData>
        </a:graphic>
      </p:graphicFrame>
    </p:spTree>
    <p:extLst>
      <p:ext uri="{BB962C8B-B14F-4D97-AF65-F5344CB8AC3E}">
        <p14:creationId xmlns:p14="http://schemas.microsoft.com/office/powerpoint/2010/main" val="84777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EC83AEB-9C2B-4985-9623-6055EBE92499}"/>
              </a:ext>
            </a:extLst>
          </p:cNvPr>
          <p:cNvSpPr>
            <a:spLocks noGrp="1"/>
          </p:cNvSpPr>
          <p:nvPr>
            <p:ph type="title"/>
          </p:nvPr>
        </p:nvSpPr>
        <p:spPr>
          <a:xfrm>
            <a:off x="-2895903" y="-19447"/>
            <a:ext cx="9833548" cy="846384"/>
          </a:xfrm>
        </p:spPr>
        <p:txBody>
          <a:bodyPr anchor="b">
            <a:normAutofit/>
          </a:bodyPr>
          <a:lstStyle/>
          <a:p>
            <a:pPr algn="ctr"/>
            <a:r>
              <a:rPr lang="en-GB" sz="3600">
                <a:solidFill>
                  <a:schemeClr val="tx2"/>
                </a:solidFill>
              </a:rPr>
              <a:t>Contents </a:t>
            </a:r>
          </a:p>
        </p:txBody>
      </p:sp>
      <p:grpSp>
        <p:nvGrpSpPr>
          <p:cNvPr id="36" name="Group 3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7" name="Freeform: Shape 3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8" name="Content Placeholder 2">
            <a:extLst>
              <a:ext uri="{FF2B5EF4-FFF2-40B4-BE49-F238E27FC236}">
                <a16:creationId xmlns:a16="http://schemas.microsoft.com/office/drawing/2014/main" id="{DCBDA254-6A36-25FB-FE84-28D41C1E0494}"/>
              </a:ext>
            </a:extLst>
          </p:cNvPr>
          <p:cNvGraphicFramePr>
            <a:graphicFrameLocks noGrp="1"/>
          </p:cNvGraphicFramePr>
          <p:nvPr>
            <p:ph idx="1"/>
            <p:extLst>
              <p:ext uri="{D42A27DB-BD31-4B8C-83A1-F6EECF244321}">
                <p14:modId xmlns:p14="http://schemas.microsoft.com/office/powerpoint/2010/main" val="3997692479"/>
              </p:ext>
            </p:extLst>
          </p:nvPr>
        </p:nvGraphicFramePr>
        <p:xfrm>
          <a:off x="902763" y="1143714"/>
          <a:ext cx="10208102" cy="4317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2" name="Group 4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AD7CE87E-599C-48B3-84BF-1333F37C58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8169" y="251809"/>
            <a:ext cx="776097" cy="776097"/>
          </a:xfrm>
          <a:prstGeom prst="rect">
            <a:avLst/>
          </a:prstGeom>
        </p:spPr>
      </p:pic>
      <p:pic>
        <p:nvPicPr>
          <p:cNvPr id="7" name="Picture 6">
            <a:extLst>
              <a:ext uri="{FF2B5EF4-FFF2-40B4-BE49-F238E27FC236}">
                <a16:creationId xmlns:a16="http://schemas.microsoft.com/office/drawing/2014/main" id="{6FE5EFE9-77C1-4B7E-93DD-EC55B4C360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8968" y="270990"/>
            <a:ext cx="776097" cy="776097"/>
          </a:xfrm>
          <a:prstGeom prst="rect">
            <a:avLst/>
          </a:prstGeom>
        </p:spPr>
      </p:pic>
      <p:sp>
        <p:nvSpPr>
          <p:cNvPr id="8" name="Footer Placeholder 7">
            <a:extLst>
              <a:ext uri="{FF2B5EF4-FFF2-40B4-BE49-F238E27FC236}">
                <a16:creationId xmlns:a16="http://schemas.microsoft.com/office/drawing/2014/main" id="{252E19B7-A4F8-9EF0-E355-10B73F2EF62A}"/>
              </a:ext>
            </a:extLst>
          </p:cNvPr>
          <p:cNvSpPr>
            <a:spLocks noGrp="1"/>
          </p:cNvSpPr>
          <p:nvPr>
            <p:ph type="ftr" sz="quarter" idx="11"/>
          </p:nvPr>
        </p:nvSpPr>
        <p:spPr/>
        <p:txBody>
          <a:bodyPr/>
          <a:lstStyle/>
          <a:p>
            <a:r>
              <a:rPr lang="en-US"/>
              <a:t>June 2025</a:t>
            </a:r>
          </a:p>
        </p:txBody>
      </p:sp>
      <p:sp>
        <p:nvSpPr>
          <p:cNvPr id="9" name="Slide Number Placeholder 8">
            <a:extLst>
              <a:ext uri="{FF2B5EF4-FFF2-40B4-BE49-F238E27FC236}">
                <a16:creationId xmlns:a16="http://schemas.microsoft.com/office/drawing/2014/main" id="{AB7ACC04-597A-B069-8774-DFB64FE48565}"/>
              </a:ext>
            </a:extLst>
          </p:cNvPr>
          <p:cNvSpPr>
            <a:spLocks noGrp="1"/>
          </p:cNvSpPr>
          <p:nvPr>
            <p:ph type="sldNum" sz="quarter" idx="12"/>
          </p:nvPr>
        </p:nvSpPr>
        <p:spPr/>
        <p:txBody>
          <a:bodyPr/>
          <a:lstStyle/>
          <a:p>
            <a:fld id="{F8A4F5F0-250F-47E2-8D89-E24EAD38FDE3}" type="slidenum">
              <a:rPr lang="en-GB" smtClean="0"/>
              <a:t>2</a:t>
            </a:fld>
            <a:endParaRPr lang="en-US"/>
          </a:p>
        </p:txBody>
      </p:sp>
    </p:spTree>
    <p:extLst>
      <p:ext uri="{BB962C8B-B14F-4D97-AF65-F5344CB8AC3E}">
        <p14:creationId xmlns:p14="http://schemas.microsoft.com/office/powerpoint/2010/main" val="34924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8" name="Freeform: Shape 1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br>
              <a:rPr lang="en-GB" sz="3600">
                <a:solidFill>
                  <a:schemeClr val="tx2"/>
                </a:solidFill>
              </a:rPr>
            </a:br>
            <a:r>
              <a:rPr lang="en-GB" sz="3600" b="1">
                <a:solidFill>
                  <a:schemeClr val="tx2"/>
                </a:solidFill>
              </a:rPr>
              <a:t>Rosslyn School</a:t>
            </a:r>
            <a:br>
              <a:rPr lang="en-GB" sz="3600" b="1">
                <a:solidFill>
                  <a:schemeClr val="tx2"/>
                </a:solidFill>
              </a:rPr>
            </a:br>
            <a:r>
              <a:rPr lang="en-GB" sz="3600" b="1">
                <a:solidFill>
                  <a:schemeClr val="tx2"/>
                </a:solidFill>
              </a:rPr>
              <a:t>Background Information</a:t>
            </a:r>
          </a:p>
        </p:txBody>
      </p:sp>
      <p:sp>
        <p:nvSpPr>
          <p:cNvPr id="3" name="Content Placeholder 2"/>
          <p:cNvSpPr>
            <a:spLocks noGrp="1"/>
          </p:cNvSpPr>
          <p:nvPr>
            <p:ph idx="1"/>
          </p:nvPr>
        </p:nvSpPr>
        <p:spPr>
          <a:xfrm>
            <a:off x="5090213" y="75406"/>
            <a:ext cx="6837460" cy="6458662"/>
          </a:xfrm>
        </p:spPr>
        <p:txBody>
          <a:bodyPr vert="horz" lIns="91440" tIns="45720" rIns="91440" bIns="45720" rtlCol="0" anchor="ctr">
            <a:noAutofit/>
          </a:bodyPr>
          <a:lstStyle/>
          <a:p>
            <a:pPr marL="0" indent="0">
              <a:buNone/>
            </a:pPr>
            <a:endParaRPr lang="en-GB" sz="1000">
              <a:solidFill>
                <a:schemeClr val="tx2"/>
              </a:solidFill>
            </a:endParaRPr>
          </a:p>
          <a:p>
            <a:pPr marL="0" indent="0">
              <a:buNone/>
            </a:pPr>
            <a:endParaRPr lang="en-GB" sz="1000">
              <a:solidFill>
                <a:schemeClr val="tx2"/>
              </a:solidFill>
            </a:endParaRPr>
          </a:p>
          <a:p>
            <a:pPr marL="0" indent="0">
              <a:buNone/>
            </a:pPr>
            <a:endParaRPr lang="en-GB" sz="1000">
              <a:solidFill>
                <a:schemeClr val="tx2"/>
              </a:solidFill>
            </a:endParaRPr>
          </a:p>
          <a:p>
            <a:endParaRPr lang="en-GB" sz="1700">
              <a:solidFill>
                <a:schemeClr val="tx1">
                  <a:lumMod val="65000"/>
                  <a:lumOff val="35000"/>
                </a:schemeClr>
              </a:solidFill>
            </a:endParaRPr>
          </a:p>
          <a:p>
            <a:r>
              <a:rPr lang="en-GB" sz="1400" dirty="0"/>
              <a:t>Rosslyn School provides specialist education to meet the needs of learners aged 3 to 18 with complex additional support needs. </a:t>
            </a:r>
            <a:endParaRPr lang="en-GB" sz="1400">
              <a:ea typeface="Calibri"/>
              <a:cs typeface="Calibri"/>
            </a:endParaRPr>
          </a:p>
          <a:p>
            <a:r>
              <a:rPr lang="en-GB" sz="1400" dirty="0"/>
              <a:t>The school is part of Windmill Community Campus and has access to campus facilities including the library, café (The Street), and </a:t>
            </a:r>
            <a:r>
              <a:rPr lang="en-GB" sz="1400" err="1"/>
              <a:t>Viewforth</a:t>
            </a:r>
            <a:r>
              <a:rPr lang="en-GB" sz="1400" dirty="0"/>
              <a:t> classrooms including the P.E. department.</a:t>
            </a:r>
            <a:endParaRPr lang="en-GB" sz="1400">
              <a:ea typeface="Calibri"/>
              <a:cs typeface="Calibri"/>
            </a:endParaRPr>
          </a:p>
          <a:p>
            <a:r>
              <a:rPr lang="en-GB" sz="1400" dirty="0"/>
              <a:t>We have 5 classrooms all with the highest quality facilities built in. </a:t>
            </a:r>
            <a:endParaRPr lang="en-GB" sz="1400">
              <a:ea typeface="Calibri"/>
              <a:cs typeface="Calibri"/>
            </a:endParaRPr>
          </a:p>
          <a:p>
            <a:r>
              <a:rPr lang="en-GB" sz="1400" dirty="0"/>
              <a:t>Class groupings are in age; P1 – P3, P3 – P5, P6 – S2, S2 – S4, S4 – S6 with approximately 6 pupils in a class. </a:t>
            </a:r>
            <a:endParaRPr lang="en-GB" sz="1400">
              <a:ea typeface="Calibri"/>
              <a:cs typeface="Calibri"/>
            </a:endParaRPr>
          </a:p>
          <a:p>
            <a:r>
              <a:rPr lang="en-GB" sz="1400" dirty="0"/>
              <a:t>Teachers plan in line with our curriculum rationale ensuring that learning experiences are relevant, motivating, and engaging. </a:t>
            </a:r>
            <a:endParaRPr lang="en-GB" sz="1400">
              <a:ea typeface="Calibri"/>
              <a:cs typeface="Calibri"/>
            </a:endParaRPr>
          </a:p>
          <a:p>
            <a:r>
              <a:rPr lang="en-GB" sz="1400" dirty="0"/>
              <a:t>Our location gives us good access to the surrounding community to develop learning opportunities including; supermarkets, shops, café’s, community swimming pool, woodland walks, parks and play facilities. </a:t>
            </a:r>
            <a:endParaRPr lang="en-GB" sz="1400">
              <a:ea typeface="Calibri"/>
              <a:cs typeface="Calibri"/>
            </a:endParaRPr>
          </a:p>
          <a:p>
            <a:r>
              <a:rPr lang="en-GB" sz="1400" dirty="0"/>
              <a:t>Planning for all our pupils in Rosslyn is personalised and differentiated to meet the needs of learners. Progress is tracked and reported in line with Education Scotland Milestones for Complex Learners and the Benchmarks. </a:t>
            </a:r>
            <a:endParaRPr lang="en-GB" sz="1400">
              <a:ea typeface="Calibri"/>
              <a:cs typeface="Calibri"/>
            </a:endParaRPr>
          </a:p>
          <a:p>
            <a:r>
              <a:rPr lang="en-GB" sz="1400" dirty="0"/>
              <a:t>Pupils in the senior school access SQA National level 1courses and level 2 units, or Personal Achievement Awards as appropriate. </a:t>
            </a:r>
            <a:endParaRPr lang="en-GB" sz="1400">
              <a:ea typeface="Calibri"/>
              <a:cs typeface="Calibri"/>
            </a:endParaRPr>
          </a:p>
          <a:p>
            <a:r>
              <a:rPr lang="en-GB" sz="1400" dirty="0"/>
              <a:t>The staff : pupil ratio enables pupils to follow a bespoke timetable with a balance of personal targets, BGE entitlements or SQA courses, and health needs.</a:t>
            </a:r>
            <a:endParaRPr lang="en-GB" sz="1400">
              <a:ea typeface="Calibri"/>
              <a:cs typeface="Calibri"/>
            </a:endParaRPr>
          </a:p>
          <a:p>
            <a:r>
              <a:rPr lang="en-GB" sz="1400" dirty="0"/>
              <a:t>SIMD profile - At Rosslyn we have 14 families in SIMD 1 and 2; 6 families in 3; 6 families in 5 to 7; and 4 families in 9 to 10.</a:t>
            </a:r>
            <a:endParaRPr lang="en-GB" sz="1400">
              <a:ea typeface="Calibri"/>
              <a:cs typeface="Calibri"/>
            </a:endParaRPr>
          </a:p>
          <a:p>
            <a:endParaRPr lang="en-GB" sz="1000">
              <a:solidFill>
                <a:schemeClr val="tx2"/>
              </a:solidFill>
            </a:endParaRPr>
          </a:p>
        </p:txBody>
      </p:sp>
      <p:sp>
        <p:nvSpPr>
          <p:cNvPr id="4" name="TextBox 3"/>
          <p:cNvSpPr txBox="1"/>
          <p:nvPr/>
        </p:nvSpPr>
        <p:spPr>
          <a:xfrm>
            <a:off x="10557164" y="142504"/>
            <a:ext cx="1634836" cy="1579418"/>
          </a:xfrm>
          <a:prstGeom prst="rect">
            <a:avLst/>
          </a:prstGeom>
          <a:noFill/>
        </p:spPr>
        <p:txBody>
          <a:bodyPr wrap="square" rtlCol="0">
            <a:spAutoFit/>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446" y="142504"/>
            <a:ext cx="733435" cy="7627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1576" y="142504"/>
            <a:ext cx="776097" cy="776097"/>
          </a:xfrm>
          <a:prstGeom prst="rect">
            <a:avLst/>
          </a:prstGeom>
        </p:spPr>
      </p:pic>
      <p:sp>
        <p:nvSpPr>
          <p:cNvPr id="9" name="Footer Placeholder 8">
            <a:extLst>
              <a:ext uri="{FF2B5EF4-FFF2-40B4-BE49-F238E27FC236}">
                <a16:creationId xmlns:a16="http://schemas.microsoft.com/office/drawing/2014/main" id="{4D6F1F74-BD72-EFED-D614-920AF3D86E6C}"/>
              </a:ext>
            </a:extLst>
          </p:cNvPr>
          <p:cNvSpPr>
            <a:spLocks noGrp="1"/>
          </p:cNvSpPr>
          <p:nvPr>
            <p:ph type="ftr" sz="quarter" idx="11"/>
          </p:nvPr>
        </p:nvSpPr>
        <p:spPr/>
        <p:txBody>
          <a:bodyPr/>
          <a:lstStyle/>
          <a:p>
            <a:r>
              <a:rPr lang="en-US"/>
              <a:t>June 2025</a:t>
            </a:r>
          </a:p>
        </p:txBody>
      </p:sp>
      <p:sp>
        <p:nvSpPr>
          <p:cNvPr id="10" name="Slide Number Placeholder 9">
            <a:extLst>
              <a:ext uri="{FF2B5EF4-FFF2-40B4-BE49-F238E27FC236}">
                <a16:creationId xmlns:a16="http://schemas.microsoft.com/office/drawing/2014/main" id="{409B0360-3A60-7433-43E5-853381A3504C}"/>
              </a:ext>
            </a:extLst>
          </p:cNvPr>
          <p:cNvSpPr>
            <a:spLocks noGrp="1"/>
          </p:cNvSpPr>
          <p:nvPr>
            <p:ph type="sldNum" sz="quarter" idx="12"/>
          </p:nvPr>
        </p:nvSpPr>
        <p:spPr/>
        <p:txBody>
          <a:bodyPr/>
          <a:lstStyle/>
          <a:p>
            <a:fld id="{F8A4F5F0-250F-47E2-8D89-E24EAD38FDE3}" type="slidenum">
              <a:rPr lang="en-GB" smtClean="0"/>
              <a:t>3</a:t>
            </a:fld>
            <a:endParaRPr lang="en-US"/>
          </a:p>
        </p:txBody>
      </p:sp>
    </p:spTree>
    <p:extLst>
      <p:ext uri="{BB962C8B-B14F-4D97-AF65-F5344CB8AC3E}">
        <p14:creationId xmlns:p14="http://schemas.microsoft.com/office/powerpoint/2010/main" val="162390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CC6958-8ED4-4DFC-84ED-1846321EF298}"/>
              </a:ext>
            </a:extLst>
          </p:cNvPr>
          <p:cNvSpPr>
            <a:spLocks noGrp="1"/>
          </p:cNvSpPr>
          <p:nvPr>
            <p:ph type="title"/>
          </p:nvPr>
        </p:nvSpPr>
        <p:spPr>
          <a:xfrm>
            <a:off x="804672" y="1243013"/>
            <a:ext cx="3855720" cy="4371974"/>
          </a:xfrm>
        </p:spPr>
        <p:txBody>
          <a:bodyPr>
            <a:normAutofit/>
          </a:bodyPr>
          <a:lstStyle/>
          <a:p>
            <a:r>
              <a:rPr lang="en-GB" sz="3600" b="1">
                <a:solidFill>
                  <a:schemeClr val="tx2"/>
                </a:solidFill>
              </a:rPr>
              <a:t>Mission Statement </a:t>
            </a:r>
          </a:p>
        </p:txBody>
      </p:sp>
      <p:grpSp>
        <p:nvGrpSpPr>
          <p:cNvPr id="35" name="Group 34">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6" name="Freeform: Shape 35">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1859CBF-CF76-4281-97BD-2E8D1C7B20FA}"/>
              </a:ext>
            </a:extLst>
          </p:cNvPr>
          <p:cNvSpPr>
            <a:spLocks noGrp="1"/>
          </p:cNvSpPr>
          <p:nvPr>
            <p:ph idx="1"/>
          </p:nvPr>
        </p:nvSpPr>
        <p:spPr>
          <a:xfrm>
            <a:off x="6632812" y="1032987"/>
            <a:ext cx="4919108" cy="4792027"/>
          </a:xfrm>
        </p:spPr>
        <p:txBody>
          <a:bodyPr anchor="ctr">
            <a:normAutofit/>
          </a:bodyPr>
          <a:lstStyle/>
          <a:p>
            <a:pPr marL="0" indent="0">
              <a:buNone/>
            </a:pPr>
            <a:r>
              <a:rPr lang="en-GB" sz="2000">
                <a:solidFill>
                  <a:schemeClr val="tx2"/>
                </a:solidFill>
              </a:rPr>
              <a:t>“We have a dream…… that all learners who come to Rosslyn School will have opportunities to </a:t>
            </a:r>
            <a:r>
              <a:rPr lang="en-GB" sz="2000" i="1">
                <a:solidFill>
                  <a:schemeClr val="tx2"/>
                </a:solidFill>
              </a:rPr>
              <a:t>continue</a:t>
            </a:r>
            <a:r>
              <a:rPr lang="en-GB" sz="2000">
                <a:solidFill>
                  <a:schemeClr val="tx2"/>
                </a:solidFill>
              </a:rPr>
              <a:t> to learn and grow </a:t>
            </a:r>
            <a:r>
              <a:rPr lang="en-GB" sz="2000" i="1">
                <a:solidFill>
                  <a:schemeClr val="tx2"/>
                </a:solidFill>
              </a:rPr>
              <a:t>throughout</a:t>
            </a:r>
            <a:r>
              <a:rPr lang="en-GB" sz="2000">
                <a:solidFill>
                  <a:schemeClr val="tx2"/>
                </a:solidFill>
              </a:rPr>
              <a:t> their life. That they will live in a community that </a:t>
            </a:r>
            <a:r>
              <a:rPr lang="en-GB" sz="2000" i="1">
                <a:solidFill>
                  <a:schemeClr val="tx2"/>
                </a:solidFill>
              </a:rPr>
              <a:t>values</a:t>
            </a:r>
            <a:r>
              <a:rPr lang="en-GB" sz="2000">
                <a:solidFill>
                  <a:schemeClr val="tx2"/>
                </a:solidFill>
              </a:rPr>
              <a:t> their contribution and skills, and </a:t>
            </a:r>
            <a:r>
              <a:rPr lang="en-GB" sz="2000" i="1">
                <a:solidFill>
                  <a:schemeClr val="tx2"/>
                </a:solidFill>
              </a:rPr>
              <a:t>understands</a:t>
            </a:r>
            <a:r>
              <a:rPr lang="en-GB" sz="2000">
                <a:solidFill>
                  <a:schemeClr val="tx2"/>
                </a:solidFill>
              </a:rPr>
              <a:t> them for who they are, and what they </a:t>
            </a:r>
            <a:r>
              <a:rPr lang="en-GB" sz="2000" i="1">
                <a:solidFill>
                  <a:schemeClr val="tx2"/>
                </a:solidFill>
              </a:rPr>
              <a:t>can do</a:t>
            </a:r>
            <a:r>
              <a:rPr lang="en-GB" sz="2000">
                <a:solidFill>
                  <a:schemeClr val="tx2"/>
                </a:solidFill>
              </a:rPr>
              <a:t>.”</a:t>
            </a:r>
          </a:p>
        </p:txBody>
      </p:sp>
      <p:sp>
        <p:nvSpPr>
          <p:cNvPr id="6" name="Footer Placeholder 5">
            <a:extLst>
              <a:ext uri="{FF2B5EF4-FFF2-40B4-BE49-F238E27FC236}">
                <a16:creationId xmlns:a16="http://schemas.microsoft.com/office/drawing/2014/main" id="{49AB2EAD-C301-D16B-1A56-856AB418E70E}"/>
              </a:ext>
            </a:extLst>
          </p:cNvPr>
          <p:cNvSpPr>
            <a:spLocks noGrp="1"/>
          </p:cNvSpPr>
          <p:nvPr>
            <p:ph type="ftr" sz="quarter" idx="11"/>
          </p:nvPr>
        </p:nvSpPr>
        <p:spPr/>
        <p:txBody>
          <a:bodyPr/>
          <a:lstStyle/>
          <a:p>
            <a:r>
              <a:rPr lang="en-US"/>
              <a:t>June 2025</a:t>
            </a:r>
          </a:p>
        </p:txBody>
      </p:sp>
      <p:sp>
        <p:nvSpPr>
          <p:cNvPr id="7" name="Slide Number Placeholder 6">
            <a:extLst>
              <a:ext uri="{FF2B5EF4-FFF2-40B4-BE49-F238E27FC236}">
                <a16:creationId xmlns:a16="http://schemas.microsoft.com/office/drawing/2014/main" id="{E1C11911-F326-88B3-7E6F-42C9CF141E9B}"/>
              </a:ext>
            </a:extLst>
          </p:cNvPr>
          <p:cNvSpPr>
            <a:spLocks noGrp="1"/>
          </p:cNvSpPr>
          <p:nvPr>
            <p:ph type="sldNum" sz="quarter" idx="12"/>
          </p:nvPr>
        </p:nvSpPr>
        <p:spPr/>
        <p:txBody>
          <a:bodyPr/>
          <a:lstStyle/>
          <a:p>
            <a:fld id="{F8A4F5F0-250F-47E2-8D89-E24EAD38FDE3}" type="slidenum">
              <a:rPr lang="en-GB" smtClean="0"/>
              <a:t>4</a:t>
            </a:fld>
            <a:endParaRPr lang="en-US"/>
          </a:p>
        </p:txBody>
      </p:sp>
    </p:spTree>
    <p:extLst>
      <p:ext uri="{BB962C8B-B14F-4D97-AF65-F5344CB8AC3E}">
        <p14:creationId xmlns:p14="http://schemas.microsoft.com/office/powerpoint/2010/main" val="19446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4672" y="802955"/>
            <a:ext cx="4766330"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2"/>
                </a:solidFill>
                <a:latin typeface="+mj-lt"/>
                <a:ea typeface="+mj-ea"/>
                <a:cs typeface="+mj-cs"/>
              </a:rPr>
              <a:t>School Vision </a:t>
            </a:r>
          </a:p>
        </p:txBody>
      </p:sp>
      <p:sp>
        <p:nvSpPr>
          <p:cNvPr id="9" name="TextBox 8">
            <a:extLst>
              <a:ext uri="{FF2B5EF4-FFF2-40B4-BE49-F238E27FC236}">
                <a16:creationId xmlns:a16="http://schemas.microsoft.com/office/drawing/2014/main" id="{A3B6C445-17DD-4A3A-96DC-E2ED531A84A6}"/>
              </a:ext>
            </a:extLst>
          </p:cNvPr>
          <p:cNvSpPr txBox="1"/>
          <p:nvPr/>
        </p:nvSpPr>
        <p:spPr>
          <a:xfrm>
            <a:off x="804672" y="2421683"/>
            <a:ext cx="4765949" cy="3353476"/>
          </a:xfrm>
          <a:prstGeom prst="rect">
            <a:avLst/>
          </a:prstGeom>
        </p:spPr>
        <p:txBody>
          <a:bodyPr vert="horz" lIns="91440" tIns="45720" rIns="91440" bIns="45720" rtlCol="0" anchor="t">
            <a:normAutofit/>
          </a:bodyPr>
          <a:lstStyle/>
          <a:p>
            <a:pPr>
              <a:lnSpc>
                <a:spcPct val="90000"/>
              </a:lnSpc>
              <a:spcAft>
                <a:spcPts val="600"/>
              </a:spcAft>
            </a:pPr>
            <a:r>
              <a:rPr lang="en-US">
                <a:solidFill>
                  <a:schemeClr val="tx2"/>
                </a:solidFill>
              </a:rPr>
              <a:t>At Rosslyn School, our vision is that </a:t>
            </a:r>
            <a:r>
              <a:rPr lang="en-US" i="1">
                <a:solidFill>
                  <a:schemeClr val="tx2"/>
                </a:solidFill>
              </a:rPr>
              <a:t>all learning experiences</a:t>
            </a:r>
            <a:r>
              <a:rPr lang="en-US">
                <a:solidFill>
                  <a:schemeClr val="tx2"/>
                </a:solidFill>
              </a:rPr>
              <a:t> are </a:t>
            </a:r>
            <a:r>
              <a:rPr lang="en-US" i="1">
                <a:solidFill>
                  <a:schemeClr val="tx2"/>
                </a:solidFill>
              </a:rPr>
              <a:t>directly influenced</a:t>
            </a:r>
            <a:r>
              <a:rPr lang="en-US">
                <a:solidFill>
                  <a:schemeClr val="tx2"/>
                </a:solidFill>
              </a:rPr>
              <a:t> by:</a:t>
            </a:r>
          </a:p>
          <a:p>
            <a:pPr indent="-228600">
              <a:lnSpc>
                <a:spcPct val="90000"/>
              </a:lnSpc>
              <a:spcAft>
                <a:spcPts val="600"/>
              </a:spcAft>
              <a:buFont typeface="Arial" panose="020B0604020202020204" pitchFamily="34" charset="0"/>
              <a:buChar char="•"/>
            </a:pPr>
            <a:r>
              <a:rPr lang="en-US">
                <a:solidFill>
                  <a:schemeClr val="tx2"/>
                </a:solidFill>
              </a:rPr>
              <a:t>Family</a:t>
            </a:r>
          </a:p>
          <a:p>
            <a:pPr indent="-228600">
              <a:lnSpc>
                <a:spcPct val="90000"/>
              </a:lnSpc>
              <a:spcAft>
                <a:spcPts val="600"/>
              </a:spcAft>
              <a:buFont typeface="Arial" panose="020B0604020202020204" pitchFamily="34" charset="0"/>
              <a:buChar char="•"/>
            </a:pPr>
            <a:r>
              <a:rPr lang="en-US">
                <a:solidFill>
                  <a:schemeClr val="tx2"/>
                </a:solidFill>
              </a:rPr>
              <a:t>Relevance</a:t>
            </a:r>
          </a:p>
          <a:p>
            <a:pPr indent="-228600">
              <a:lnSpc>
                <a:spcPct val="90000"/>
              </a:lnSpc>
              <a:spcAft>
                <a:spcPts val="600"/>
              </a:spcAft>
              <a:buFont typeface="Arial" panose="020B0604020202020204" pitchFamily="34" charset="0"/>
              <a:buChar char="•"/>
            </a:pPr>
            <a:r>
              <a:rPr lang="en-US">
                <a:solidFill>
                  <a:schemeClr val="tx2"/>
                </a:solidFill>
              </a:rPr>
              <a:t>Inclusion</a:t>
            </a:r>
          </a:p>
          <a:p>
            <a:pPr indent="-228600">
              <a:lnSpc>
                <a:spcPct val="90000"/>
              </a:lnSpc>
              <a:spcAft>
                <a:spcPts val="600"/>
              </a:spcAft>
              <a:buFont typeface="Arial" panose="020B0604020202020204" pitchFamily="34" charset="0"/>
              <a:buChar char="•"/>
            </a:pPr>
            <a:r>
              <a:rPr lang="en-US">
                <a:solidFill>
                  <a:schemeClr val="tx2"/>
                </a:solidFill>
              </a:rPr>
              <a:t>Enjoyment</a:t>
            </a:r>
          </a:p>
          <a:p>
            <a:pPr indent="-228600">
              <a:lnSpc>
                <a:spcPct val="90000"/>
              </a:lnSpc>
              <a:spcAft>
                <a:spcPts val="600"/>
              </a:spcAft>
              <a:buFont typeface="Arial" panose="020B0604020202020204" pitchFamily="34" charset="0"/>
              <a:buChar char="•"/>
            </a:pPr>
            <a:r>
              <a:rPr lang="en-US">
                <a:solidFill>
                  <a:schemeClr val="tx2"/>
                </a:solidFill>
              </a:rPr>
              <a:t>Nurture</a:t>
            </a:r>
          </a:p>
          <a:p>
            <a:pPr indent="-228600">
              <a:lnSpc>
                <a:spcPct val="90000"/>
              </a:lnSpc>
              <a:spcAft>
                <a:spcPts val="600"/>
              </a:spcAft>
              <a:buFont typeface="Arial" panose="020B0604020202020204" pitchFamily="34" charset="0"/>
              <a:buChar char="•"/>
            </a:pPr>
            <a:r>
              <a:rPr lang="en-US">
                <a:solidFill>
                  <a:schemeClr val="tx2"/>
                </a:solidFill>
              </a:rPr>
              <a:t>Decisions</a:t>
            </a:r>
          </a:p>
          <a:p>
            <a:pPr indent="-228600">
              <a:lnSpc>
                <a:spcPct val="90000"/>
              </a:lnSpc>
              <a:spcAft>
                <a:spcPts val="600"/>
              </a:spcAft>
              <a:buFont typeface="Arial" panose="020B0604020202020204" pitchFamily="34" charset="0"/>
              <a:buChar char="•"/>
            </a:pPr>
            <a:r>
              <a:rPr lang="en-US">
                <a:solidFill>
                  <a:schemeClr val="tx2"/>
                </a:solidFill>
              </a:rPr>
              <a:t>Support</a:t>
            </a:r>
          </a:p>
          <a:p>
            <a:pPr indent="-228600">
              <a:lnSpc>
                <a:spcPct val="90000"/>
              </a:lnSpc>
              <a:spcAft>
                <a:spcPts val="600"/>
              </a:spcAft>
              <a:buFont typeface="Arial" panose="020B0604020202020204" pitchFamily="34" charset="0"/>
              <a:buChar char="•"/>
            </a:pPr>
            <a:endParaRPr lang="en-US">
              <a:solidFill>
                <a:schemeClr val="tx2"/>
              </a:solidFill>
            </a:endParaRPr>
          </a:p>
        </p:txBody>
      </p:sp>
      <p:grpSp>
        <p:nvGrpSpPr>
          <p:cNvPr id="27" name="Group 2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8" name="Freeform: Shape 2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EAC0658-6918-4080-B793-F70A10C7057A}"/>
              </a:ext>
            </a:extLst>
          </p:cNvPr>
          <p:cNvPicPr>
            <a:picLocks noChangeAspect="1"/>
          </p:cNvPicPr>
          <p:nvPr/>
        </p:nvPicPr>
        <p:blipFill>
          <a:blip r:embed="rId2"/>
          <a:stretch>
            <a:fillRect/>
          </a:stretch>
        </p:blipFill>
        <p:spPr>
          <a:xfrm>
            <a:off x="7708392" y="2337435"/>
            <a:ext cx="4142232" cy="310667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576" y="106718"/>
            <a:ext cx="776097" cy="776097"/>
          </a:xfrm>
          <a:prstGeom prst="rect">
            <a:avLst/>
          </a:prstGeom>
        </p:spPr>
      </p:pic>
      <p:pic>
        <p:nvPicPr>
          <p:cNvPr id="12" name="Picture 11"/>
          <p:cNvPicPr>
            <a:picLocks noChangeAspect="1"/>
          </p:cNvPicPr>
          <p:nvPr/>
        </p:nvPicPr>
        <p:blipFill>
          <a:blip r:embed="rId4"/>
          <a:stretch>
            <a:fillRect/>
          </a:stretch>
        </p:blipFill>
        <p:spPr>
          <a:xfrm>
            <a:off x="10205158" y="159457"/>
            <a:ext cx="652329" cy="670618"/>
          </a:xfrm>
          <a:prstGeom prst="rect">
            <a:avLst/>
          </a:prstGeom>
        </p:spPr>
      </p:pic>
      <p:sp>
        <p:nvSpPr>
          <p:cNvPr id="4" name="Footer Placeholder 3">
            <a:extLst>
              <a:ext uri="{FF2B5EF4-FFF2-40B4-BE49-F238E27FC236}">
                <a16:creationId xmlns:a16="http://schemas.microsoft.com/office/drawing/2014/main" id="{16364CB8-8E85-7F13-91EF-7C02692755D4}"/>
              </a:ext>
            </a:extLst>
          </p:cNvPr>
          <p:cNvSpPr>
            <a:spLocks noGrp="1"/>
          </p:cNvSpPr>
          <p:nvPr>
            <p:ph type="ftr" sz="quarter" idx="11"/>
          </p:nvPr>
        </p:nvSpPr>
        <p:spPr/>
        <p:txBody>
          <a:bodyPr/>
          <a:lstStyle/>
          <a:p>
            <a:r>
              <a:rPr lang="en-US"/>
              <a:t>June 2025</a:t>
            </a:r>
          </a:p>
        </p:txBody>
      </p:sp>
      <p:sp>
        <p:nvSpPr>
          <p:cNvPr id="5" name="Slide Number Placeholder 4">
            <a:extLst>
              <a:ext uri="{FF2B5EF4-FFF2-40B4-BE49-F238E27FC236}">
                <a16:creationId xmlns:a16="http://schemas.microsoft.com/office/drawing/2014/main" id="{96B4BDD3-E1FF-7526-7A86-50961F5D938E}"/>
              </a:ext>
            </a:extLst>
          </p:cNvPr>
          <p:cNvSpPr>
            <a:spLocks noGrp="1"/>
          </p:cNvSpPr>
          <p:nvPr>
            <p:ph type="sldNum" sz="quarter" idx="12"/>
          </p:nvPr>
        </p:nvSpPr>
        <p:spPr/>
        <p:txBody>
          <a:bodyPr/>
          <a:lstStyle/>
          <a:p>
            <a:fld id="{F8A4F5F0-250F-47E2-8D89-E24EAD38FDE3}" type="slidenum">
              <a:rPr lang="en-GB" smtClean="0"/>
              <a:t>5</a:t>
            </a:fld>
            <a:endParaRPr lang="en-US"/>
          </a:p>
        </p:txBody>
      </p:sp>
    </p:spTree>
    <p:extLst>
      <p:ext uri="{BB962C8B-B14F-4D97-AF65-F5344CB8AC3E}">
        <p14:creationId xmlns:p14="http://schemas.microsoft.com/office/powerpoint/2010/main" val="291235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79751B-93DB-4935-A1B6-CE564B3FFE15}"/>
              </a:ext>
            </a:extLst>
          </p:cNvPr>
          <p:cNvPicPr>
            <a:picLocks noChangeAspect="1"/>
          </p:cNvPicPr>
          <p:nvPr/>
        </p:nvPicPr>
        <p:blipFill>
          <a:blip r:embed="rId3"/>
          <a:stretch>
            <a:fillRect/>
          </a:stretch>
        </p:blipFill>
        <p:spPr>
          <a:xfrm>
            <a:off x="2052637" y="1123527"/>
            <a:ext cx="8086720" cy="4604800"/>
          </a:xfrm>
          <a:prstGeom prst="rect">
            <a:avLst/>
          </a:prstGeom>
        </p:spPr>
      </p:pic>
      <p:sp>
        <p:nvSpPr>
          <p:cNvPr id="6" name="Slide Number Placeholder 5">
            <a:extLst>
              <a:ext uri="{FF2B5EF4-FFF2-40B4-BE49-F238E27FC236}">
                <a16:creationId xmlns:a16="http://schemas.microsoft.com/office/drawing/2014/main" id="{76648B7D-22EB-8370-FDBB-5E327260A814}"/>
              </a:ext>
            </a:extLst>
          </p:cNvPr>
          <p:cNvSpPr>
            <a:spLocks noGrp="1"/>
          </p:cNvSpPr>
          <p:nvPr>
            <p:ph type="sldNum" sz="quarter" idx="12"/>
          </p:nvPr>
        </p:nvSpPr>
        <p:spPr/>
        <p:txBody>
          <a:bodyPr/>
          <a:lstStyle/>
          <a:p>
            <a:fld id="{F8A4F5F0-250F-47E2-8D89-E24EAD38FDE3}" type="slidenum">
              <a:rPr lang="en-GB" smtClean="0"/>
              <a:t>6</a:t>
            </a:fld>
            <a:endParaRPr lang="en-US"/>
          </a:p>
        </p:txBody>
      </p:sp>
    </p:spTree>
    <p:extLst>
      <p:ext uri="{BB962C8B-B14F-4D97-AF65-F5344CB8AC3E}">
        <p14:creationId xmlns:p14="http://schemas.microsoft.com/office/powerpoint/2010/main" val="422476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5" name="Slide Number Placeholder 4">
            <a:extLst>
              <a:ext uri="{FF2B5EF4-FFF2-40B4-BE49-F238E27FC236}">
                <a16:creationId xmlns:a16="http://schemas.microsoft.com/office/drawing/2014/main" id="{8C6D1444-9C31-D79B-D48F-F4384ABB4E75}"/>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7</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4283199382"/>
              </p:ext>
            </p:extLst>
          </p:nvPr>
        </p:nvGraphicFramePr>
        <p:xfrm>
          <a:off x="643467" y="978024"/>
          <a:ext cx="10905068" cy="5052104"/>
        </p:xfrm>
        <a:graphic>
          <a:graphicData uri="http://schemas.openxmlformats.org/drawingml/2006/table">
            <a:tbl>
              <a:tblPr firstRow="1" bandRow="1">
                <a:tableStyleId>{5C22544A-7EE6-4342-B048-85BDC9FD1C3A}</a:tableStyleId>
              </a:tblPr>
              <a:tblGrid>
                <a:gridCol w="2034042">
                  <a:extLst>
                    <a:ext uri="{9D8B030D-6E8A-4147-A177-3AD203B41FA5}">
                      <a16:colId xmlns:a16="http://schemas.microsoft.com/office/drawing/2014/main" val="4071375412"/>
                    </a:ext>
                  </a:extLst>
                </a:gridCol>
                <a:gridCol w="3395016">
                  <a:extLst>
                    <a:ext uri="{9D8B030D-6E8A-4147-A177-3AD203B41FA5}">
                      <a16:colId xmlns:a16="http://schemas.microsoft.com/office/drawing/2014/main" val="736271389"/>
                    </a:ext>
                  </a:extLst>
                </a:gridCol>
                <a:gridCol w="1692186">
                  <a:extLst>
                    <a:ext uri="{9D8B030D-6E8A-4147-A177-3AD203B41FA5}">
                      <a16:colId xmlns:a16="http://schemas.microsoft.com/office/drawing/2014/main" val="2751030581"/>
                    </a:ext>
                  </a:extLst>
                </a:gridCol>
                <a:gridCol w="2078396">
                  <a:extLst>
                    <a:ext uri="{9D8B030D-6E8A-4147-A177-3AD203B41FA5}">
                      <a16:colId xmlns:a16="http://schemas.microsoft.com/office/drawing/2014/main" val="4136092041"/>
                    </a:ext>
                  </a:extLst>
                </a:gridCol>
                <a:gridCol w="1705428">
                  <a:extLst>
                    <a:ext uri="{9D8B030D-6E8A-4147-A177-3AD203B41FA5}">
                      <a16:colId xmlns:a16="http://schemas.microsoft.com/office/drawing/2014/main" val="1895762142"/>
                    </a:ext>
                  </a:extLst>
                </a:gridCol>
              </a:tblGrid>
              <a:tr h="253406">
                <a:tc gridSpan="5">
                  <a:txBody>
                    <a:bodyPr/>
                    <a:lstStyle/>
                    <a:p>
                      <a:pPr marL="0" indent="0">
                        <a:buFont typeface="Arial" panose="020B0604020202020204" pitchFamily="34" charset="0"/>
                        <a:buNone/>
                      </a:pPr>
                      <a:r>
                        <a:rPr lang="en-GB" sz="1100">
                          <a:solidFill>
                            <a:schemeClr val="bg1"/>
                          </a:solidFill>
                        </a:rPr>
                        <a:t>Education Directorate Improvement Plan: Equality and Equity and Achievement</a:t>
                      </a:r>
                    </a:p>
                  </a:txBody>
                  <a:tcPr marL="62313" marR="62313" marT="31156" marB="31156">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419574">
                <a:tc gridSpan="5">
                  <a:txBody>
                    <a:bodyPr/>
                    <a:lstStyle/>
                    <a:p>
                      <a:r>
                        <a:rPr lang="en-GB" sz="1100"/>
                        <a:t>Focused Priority – </a:t>
                      </a:r>
                      <a:r>
                        <a:rPr lang="en-GB" sz="1100" b="1"/>
                        <a:t>Transforming Learning – All P6-S6 pupils will have their own device for learning. All learners within this target group will use the device to develop skills within digital literacy by exploring, playing and communicating using digital technology.  </a:t>
                      </a:r>
                    </a:p>
                  </a:txBody>
                  <a:tcPr marL="62313" marR="62313" marT="31156" marB="31156">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232635">
                <a:tc gridSpan="5">
                  <a:txBody>
                    <a:bodyPr/>
                    <a:lstStyle/>
                    <a:p>
                      <a:r>
                        <a:rPr lang="en-GB" sz="1000"/>
                        <a:t>HGIOS4 1.3 Leadership of change 2.2 Curriculum 2.3 Learning, teaching and assessment; 2.4 Personalised support; 3.2 Raising attainment and achievement    </a:t>
                      </a: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5903513"/>
                  </a:ext>
                </a:extLst>
              </a:tr>
              <a:tr h="274177">
                <a:tc>
                  <a:txBody>
                    <a:bodyPr/>
                    <a:lstStyle/>
                    <a:p>
                      <a:r>
                        <a:rPr lang="en-GB" sz="1200"/>
                        <a:t>Expected Impact</a:t>
                      </a: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Strategic Actions Planned </a:t>
                      </a: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Responsibilities</a:t>
                      </a: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Measures of Success</a:t>
                      </a: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Timescale </a:t>
                      </a: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4570499"/>
                  </a:ext>
                </a:extLst>
              </a:tr>
              <a:tr h="3722159">
                <a:tc>
                  <a:txBody>
                    <a:bodyPr/>
                    <a:lstStyle/>
                    <a:p>
                      <a:pPr marL="0" lvl="0" indent="0" algn="l">
                        <a:lnSpc>
                          <a:spcPct val="100000"/>
                        </a:lnSpc>
                        <a:spcBef>
                          <a:spcPts val="0"/>
                        </a:spcBef>
                        <a:spcAft>
                          <a:spcPts val="0"/>
                        </a:spcAft>
                        <a:buNone/>
                      </a:pPr>
                      <a:r>
                        <a:rPr lang="en-GB" sz="1000" b="1" i="0" u="none" strike="noStrike" kern="1200" noProof="0">
                          <a:solidFill>
                            <a:srgbClr val="424242"/>
                          </a:solidFill>
                          <a:effectLst/>
                        </a:rPr>
                        <a:t>Enhanced Digital Literacy:</a:t>
                      </a:r>
                      <a:endParaRPr lang="en-GB" sz="1000"/>
                    </a:p>
                    <a:p>
                      <a:pPr marL="0" lvl="0" indent="0" algn="l">
                        <a:lnSpc>
                          <a:spcPct val="100000"/>
                        </a:lnSpc>
                        <a:spcBef>
                          <a:spcPts val="0"/>
                        </a:spcBef>
                        <a:spcAft>
                          <a:spcPts val="0"/>
                        </a:spcAft>
                        <a:buNone/>
                      </a:pPr>
                      <a:r>
                        <a:rPr lang="en-GB" sz="1000" b="0" i="0" u="none" strike="noStrike" kern="1200" noProof="0">
                          <a:solidFill>
                            <a:srgbClr val="424242"/>
                          </a:solidFill>
                          <a:effectLst/>
                        </a:rPr>
                        <a:t>Pupils will develop critical digital literacy skills through hands-on exploration, interactive play, and effective communication using digital technology.</a:t>
                      </a:r>
                      <a:endParaRPr lang="en-GB" sz="1000"/>
                    </a:p>
                    <a:p>
                      <a:pPr marL="0" lvl="0" indent="0" algn="l">
                        <a:lnSpc>
                          <a:spcPct val="100000"/>
                        </a:lnSpc>
                        <a:spcBef>
                          <a:spcPts val="0"/>
                        </a:spcBef>
                        <a:spcAft>
                          <a:spcPts val="0"/>
                        </a:spcAft>
                        <a:buNone/>
                      </a:pPr>
                      <a:r>
                        <a:rPr lang="en-GB" sz="1000" b="1" i="0" u="none" strike="noStrike" kern="1200" noProof="0">
                          <a:solidFill>
                            <a:srgbClr val="424242"/>
                          </a:solidFill>
                          <a:effectLst/>
                        </a:rPr>
                        <a:t>Increased Engagement and Motivation:</a:t>
                      </a:r>
                      <a:endParaRPr lang="en-GB" sz="1000"/>
                    </a:p>
                    <a:p>
                      <a:pPr marL="0" lvl="0" indent="0" algn="l">
                        <a:lnSpc>
                          <a:spcPct val="100000"/>
                        </a:lnSpc>
                        <a:spcBef>
                          <a:spcPts val="0"/>
                        </a:spcBef>
                        <a:spcAft>
                          <a:spcPts val="0"/>
                        </a:spcAft>
                        <a:buNone/>
                      </a:pPr>
                      <a:r>
                        <a:rPr lang="en-GB" sz="1000" b="0" i="0" u="none" strike="noStrike" kern="1200" noProof="0">
                          <a:solidFill>
                            <a:srgbClr val="424242"/>
                          </a:solidFill>
                          <a:effectLst/>
                        </a:rPr>
                        <a:t>The use of technology is expected to increase learner engagement and motivation by making learning more interactive and enjoyable.</a:t>
                      </a:r>
                      <a:endParaRPr lang="en-GB" sz="1000"/>
                    </a:p>
                    <a:p>
                      <a:pPr marL="0" lvl="0" indent="0" algn="l">
                        <a:lnSpc>
                          <a:spcPct val="100000"/>
                        </a:lnSpc>
                        <a:spcBef>
                          <a:spcPts val="0"/>
                        </a:spcBef>
                        <a:spcAft>
                          <a:spcPts val="0"/>
                        </a:spcAft>
                        <a:buNone/>
                      </a:pPr>
                      <a:r>
                        <a:rPr lang="en-GB" sz="1000" b="0" i="0" u="none" strike="noStrike" kern="1200" noProof="0">
                          <a:solidFill>
                            <a:srgbClr val="424242"/>
                          </a:solidFill>
                          <a:effectLst/>
                        </a:rPr>
                        <a:t>Learners will have access to a variety of educational apps and resources that cater to their interests and learning preferences.</a:t>
                      </a:r>
                      <a:endParaRPr lang="en-GB" sz="1000"/>
                    </a:p>
                    <a:p>
                      <a:pPr marL="0" lvl="0" indent="0" algn="l">
                        <a:lnSpc>
                          <a:spcPct val="100000"/>
                        </a:lnSpc>
                        <a:spcBef>
                          <a:spcPts val="0"/>
                        </a:spcBef>
                        <a:spcAft>
                          <a:spcPts val="0"/>
                        </a:spcAft>
                        <a:buNone/>
                      </a:pPr>
                      <a:r>
                        <a:rPr lang="en-GB" sz="1000" b="1" i="0" u="none" strike="noStrike" kern="1200" noProof="0">
                          <a:solidFill>
                            <a:srgbClr val="424242"/>
                          </a:solidFill>
                          <a:effectLst/>
                        </a:rPr>
                        <a:t>Independence</a:t>
                      </a:r>
                      <a:r>
                        <a:rPr lang="en-GB" sz="1000" b="0" i="0" u="none" strike="noStrike" kern="1200" noProof="0">
                          <a:solidFill>
                            <a:srgbClr val="424242"/>
                          </a:solidFill>
                          <a:effectLst/>
                        </a:rPr>
                        <a:t>:</a:t>
                      </a:r>
                    </a:p>
                    <a:p>
                      <a:pPr marL="0" lvl="0" indent="0" algn="l">
                        <a:lnSpc>
                          <a:spcPct val="100000"/>
                        </a:lnSpc>
                        <a:spcBef>
                          <a:spcPts val="0"/>
                        </a:spcBef>
                        <a:spcAft>
                          <a:spcPts val="0"/>
                        </a:spcAft>
                        <a:buNone/>
                      </a:pPr>
                      <a:r>
                        <a:rPr lang="en-GB" sz="1000" b="0" i="0" u="none" strike="noStrike" kern="1200" noProof="0">
                          <a:solidFill>
                            <a:srgbClr val="424242"/>
                          </a:solidFill>
                          <a:effectLst/>
                        </a:rPr>
                        <a:t>Types of support will be scaffolded to ensure that the use of technology promotes independent learning within the PLP targets.</a:t>
                      </a:r>
                    </a:p>
                    <a:p>
                      <a:pPr marL="0" lvl="0" indent="0">
                        <a:buFont typeface="Arial" panose="020B0604020202020204" pitchFamily="34" charset="0"/>
                        <a:buNone/>
                      </a:pPr>
                      <a:endParaRPr lang="en-GB" sz="1000" kern="1200">
                        <a:solidFill>
                          <a:schemeClr val="tx1"/>
                        </a:solidFill>
                        <a:effectLst/>
                        <a:latin typeface="+mn-lt"/>
                        <a:ea typeface="+mn-ea"/>
                        <a:cs typeface="+mn-cs"/>
                      </a:endParaRPr>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1"/>
                        <a:t>Professional Learning </a:t>
                      </a:r>
                    </a:p>
                    <a:p>
                      <a:pPr marL="0" lvl="0" indent="0" algn="l">
                        <a:lnSpc>
                          <a:spcPct val="100000"/>
                        </a:lnSpc>
                        <a:spcBef>
                          <a:spcPts val="0"/>
                        </a:spcBef>
                        <a:spcAft>
                          <a:spcPts val="0"/>
                        </a:spcAft>
                        <a:buNone/>
                      </a:pPr>
                      <a:r>
                        <a:rPr lang="en-GB" sz="1000" b="0" i="0" u="none" strike="noStrike" noProof="0">
                          <a:solidFill>
                            <a:schemeClr val="tx1"/>
                          </a:solidFill>
                          <a:latin typeface="Calibri"/>
                        </a:rPr>
                        <a:t>Conduct comprehensive training sessions for teachers and support staff on using iPads and integrating them into the curriculum - Delivered by the transforming learning team (5 hours)</a:t>
                      </a:r>
                      <a:endParaRPr lang="en-GB" sz="1000" b="0">
                        <a:solidFill>
                          <a:schemeClr val="tx1"/>
                        </a:solidFill>
                      </a:endParaRPr>
                    </a:p>
                    <a:p>
                      <a:pPr marL="0" lvl="0" indent="0">
                        <a:buNone/>
                      </a:pPr>
                      <a:r>
                        <a:rPr lang="en-GB" sz="1000" b="0" i="0" u="none" strike="noStrike" noProof="0">
                          <a:solidFill>
                            <a:schemeClr val="tx1"/>
                          </a:solidFill>
                          <a:latin typeface="Calibri"/>
                        </a:rPr>
                        <a:t>Offer ongoing professional development opportunities to keep staff updated on the latest educational apps and digital teaching strategies.</a:t>
                      </a:r>
                      <a:endParaRPr lang="en-GB" sz="1000" b="0">
                        <a:solidFill>
                          <a:schemeClr val="tx1"/>
                        </a:solidFill>
                      </a:endParaRPr>
                    </a:p>
                    <a:p>
                      <a:pPr marL="0" lvl="0" indent="0">
                        <a:buNone/>
                      </a:pPr>
                      <a:r>
                        <a:rPr lang="en-GB" sz="1000" b="1">
                          <a:solidFill>
                            <a:schemeClr val="tx1"/>
                          </a:solidFill>
                        </a:rPr>
                        <a:t>Looking Outward/Collaboration</a:t>
                      </a:r>
                      <a:endParaRPr lang="en-GB" sz="1000" b="0">
                        <a:solidFill>
                          <a:schemeClr val="tx1"/>
                        </a:solidFill>
                      </a:endParaRPr>
                    </a:p>
                    <a:p>
                      <a:pPr marL="0" lvl="0" indent="0">
                        <a:buNone/>
                      </a:pPr>
                      <a:r>
                        <a:rPr lang="en-GB" sz="1000" b="0">
                          <a:solidFill>
                            <a:schemeClr val="tx1"/>
                          </a:solidFill>
                        </a:rPr>
                        <a:t>Teachers to link across Fife special schools as well as collaborating with a special school in Glasgow that already uses the devices to share what is working well. This will be facilitated by the additionality within the special schools (shared resource). </a:t>
                      </a:r>
                    </a:p>
                    <a:p>
                      <a:pPr marL="0" lvl="0" indent="0">
                        <a:buNone/>
                      </a:pPr>
                      <a:r>
                        <a:rPr lang="en-GB" sz="1000" b="0">
                          <a:solidFill>
                            <a:schemeClr val="tx1"/>
                          </a:solidFill>
                        </a:rPr>
                        <a:t>Link with CALL Scotland - attending conference events and using online resources. </a:t>
                      </a:r>
                    </a:p>
                    <a:p>
                      <a:pPr marL="0" lvl="0" indent="0">
                        <a:buNone/>
                      </a:pPr>
                      <a:r>
                        <a:rPr lang="en-GB" sz="1000" b="1">
                          <a:solidFill>
                            <a:schemeClr val="tx1"/>
                          </a:solidFill>
                        </a:rPr>
                        <a:t>Planning</a:t>
                      </a:r>
                      <a:endParaRPr lang="en-GB" sz="1000" b="0">
                        <a:solidFill>
                          <a:schemeClr val="tx1"/>
                        </a:solidFill>
                      </a:endParaRPr>
                    </a:p>
                    <a:p>
                      <a:pPr marL="0" lvl="0" indent="0">
                        <a:buNone/>
                      </a:pPr>
                      <a:r>
                        <a:rPr lang="en-GB" sz="1000" b="0">
                          <a:solidFill>
                            <a:schemeClr val="tx1"/>
                          </a:solidFill>
                        </a:rPr>
                        <a:t>Teachers will identify PLP targets where the use of technology could enhance outcomes for learners, focussing on literacy, numeracy and HWB. </a:t>
                      </a:r>
                    </a:p>
                    <a:p>
                      <a:pPr marL="0" lvl="0" indent="0">
                        <a:buNone/>
                      </a:pPr>
                      <a:r>
                        <a:rPr lang="en-GB" sz="1000" b="1" i="0" u="none" strike="noStrike" noProof="0">
                          <a:solidFill>
                            <a:srgbClr val="424242"/>
                          </a:solidFill>
                          <a:latin typeface="Calibri"/>
                        </a:rPr>
                        <a:t>Parental Involvement:</a:t>
                      </a:r>
                      <a:endParaRPr lang="en-GB" sz="1000"/>
                    </a:p>
                    <a:p>
                      <a:pPr marL="0" lvl="0" indent="0" algn="l">
                        <a:lnSpc>
                          <a:spcPct val="100000"/>
                        </a:lnSpc>
                        <a:spcBef>
                          <a:spcPts val="0"/>
                        </a:spcBef>
                        <a:spcAft>
                          <a:spcPts val="0"/>
                        </a:spcAft>
                        <a:buNone/>
                      </a:pPr>
                      <a:r>
                        <a:rPr lang="en-GB" sz="1000" b="0" i="0" u="none" strike="noStrike" noProof="0">
                          <a:solidFill>
                            <a:srgbClr val="424242"/>
                          </a:solidFill>
                          <a:latin typeface="Calibri"/>
                        </a:rPr>
                        <a:t>Engage parents and guardians by informing them about the initiative and its benefits.</a:t>
                      </a:r>
                      <a:endParaRPr lang="en-GB" sz="1000"/>
                    </a:p>
                    <a:p>
                      <a:pPr marL="0" lvl="0" indent="0" algn="l">
                        <a:lnSpc>
                          <a:spcPct val="100000"/>
                        </a:lnSpc>
                        <a:spcBef>
                          <a:spcPts val="0"/>
                        </a:spcBef>
                        <a:spcAft>
                          <a:spcPts val="0"/>
                        </a:spcAft>
                        <a:buNone/>
                      </a:pPr>
                      <a:r>
                        <a:rPr lang="en-GB" sz="1000" b="0" i="0" u="none" strike="noStrike" noProof="0">
                          <a:solidFill>
                            <a:srgbClr val="424242"/>
                          </a:solidFill>
                          <a:latin typeface="Calibri"/>
                        </a:rPr>
                        <a:t>Provide resources and training for parents to support their children's use of iPads at home.</a:t>
                      </a:r>
                      <a:endParaRPr lang="en-GB" sz="1000"/>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100"/>
                        <a:t>Megan Davidson – Lead role </a:t>
                      </a:r>
                    </a:p>
                    <a:p>
                      <a:pPr lvl="0">
                        <a:buNone/>
                      </a:pPr>
                      <a:endParaRPr lang="en-GB" sz="1100"/>
                    </a:p>
                    <a:p>
                      <a:pPr lvl="0">
                        <a:buNone/>
                      </a:pPr>
                      <a:r>
                        <a:rPr lang="en-GB" sz="1100"/>
                        <a:t>Danielle McKinnon – switching and access using the iPads. </a:t>
                      </a:r>
                    </a:p>
                    <a:p>
                      <a:pPr lvl="0">
                        <a:buNone/>
                      </a:pPr>
                      <a:endParaRPr lang="en-GB" sz="1100"/>
                    </a:p>
                    <a:p>
                      <a:pPr lvl="0">
                        <a:buNone/>
                      </a:pPr>
                      <a:r>
                        <a:rPr lang="en-GB" sz="1100"/>
                        <a:t>Class teachers </a:t>
                      </a:r>
                    </a:p>
                    <a:p>
                      <a:pPr lvl="0">
                        <a:buNone/>
                      </a:pPr>
                      <a:endParaRPr lang="en-GB" sz="1100"/>
                    </a:p>
                    <a:p>
                      <a:pPr lvl="0">
                        <a:buNone/>
                      </a:pPr>
                      <a:r>
                        <a:rPr lang="en-GB" sz="1100"/>
                        <a:t>PSA staff </a:t>
                      </a:r>
                    </a:p>
                    <a:p>
                      <a:pPr lvl="0">
                        <a:buNone/>
                      </a:pPr>
                      <a:endParaRPr lang="en-GB" sz="1100"/>
                    </a:p>
                    <a:p>
                      <a:endParaRPr lang="en-GB" sz="1000"/>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000" b="1"/>
                        <a:t>Observations –</a:t>
                      </a:r>
                      <a:r>
                        <a:rPr lang="en-GB" sz="1000" b="0"/>
                        <a:t> Staff record significant observations that feed back into the PLP in a personalised way. This will include the use of digital skills that impact on achievement. </a:t>
                      </a:r>
                    </a:p>
                    <a:p>
                      <a:pPr marL="0" lvl="0" indent="0">
                        <a:buFont typeface="Arial" panose="020B0604020202020204" pitchFamily="34" charset="0"/>
                        <a:buNone/>
                      </a:pPr>
                      <a:r>
                        <a:rPr lang="en-GB" sz="1000" b="1"/>
                        <a:t>Data – </a:t>
                      </a:r>
                      <a:r>
                        <a:rPr lang="en-GB" sz="1000" b="0"/>
                        <a:t>Data will be gathered in relation to the current number of milestones that have technology support. This will be gathered again in Jan 2026 and finally May 2026 to evidence if technology is supporting progress. </a:t>
                      </a:r>
                      <a:endParaRPr lang="en-GB" sz="1000" b="1"/>
                    </a:p>
                    <a:p>
                      <a:pPr marL="0" lvl="0" indent="0">
                        <a:buFont typeface="Arial" panose="020B0604020202020204" pitchFamily="34" charset="0"/>
                        <a:buNone/>
                      </a:pPr>
                      <a:r>
                        <a:rPr lang="en-GB" sz="1000" b="1" i="0" u="none" strike="noStrike" noProof="0">
                          <a:solidFill>
                            <a:srgbClr val="424242"/>
                          </a:solidFill>
                          <a:latin typeface="Calibri"/>
                        </a:rPr>
                        <a:t>Feedback and Improvement:</a:t>
                      </a:r>
                      <a:endParaRPr lang="en-GB" sz="1000"/>
                    </a:p>
                    <a:p>
                      <a:pPr marL="0" lvl="0" indent="0">
                        <a:buFont typeface="Arial" panose="020B0604020202020204" pitchFamily="34" charset="0"/>
                        <a:buNone/>
                      </a:pPr>
                      <a:r>
                        <a:rPr lang="en-GB" sz="1000" b="0" i="0" u="none" strike="noStrike" noProof="0">
                          <a:solidFill>
                            <a:srgbClr val="424242"/>
                          </a:solidFill>
                          <a:latin typeface="Calibri"/>
                        </a:rPr>
                        <a:t>Gather feedback from all stakeholders to continuously improve the implementation process.</a:t>
                      </a:r>
                      <a:endParaRPr lang="en-GB" sz="1000"/>
                    </a:p>
                    <a:p>
                      <a:pPr marL="0" lvl="0" indent="0">
                        <a:buFont typeface="Arial" panose="020B0604020202020204" pitchFamily="34" charset="0"/>
                        <a:buNone/>
                      </a:pPr>
                      <a:r>
                        <a:rPr lang="en-GB" sz="1000" b="0" i="0" u="none" strike="noStrike" noProof="0">
                          <a:solidFill>
                            <a:srgbClr val="424242"/>
                          </a:solidFill>
                          <a:latin typeface="Calibri"/>
                        </a:rPr>
                        <a:t>Use feedback from LP to refine strategies, address challenges, and enhance the overall effectiveness of the initiative.</a:t>
                      </a:r>
                      <a:endParaRPr lang="en-GB" sz="1000"/>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t>iPads due to arrive Aug 2025 </a:t>
                      </a:r>
                    </a:p>
                    <a:p>
                      <a:pPr lvl="0">
                        <a:buNone/>
                      </a:pPr>
                      <a:endParaRPr lang="en-GB" sz="1000"/>
                    </a:p>
                    <a:p>
                      <a:pPr lvl="0">
                        <a:buNone/>
                      </a:pPr>
                      <a:r>
                        <a:rPr lang="en-GB" sz="1000"/>
                        <a:t>Training will be completed by Dec 2025 </a:t>
                      </a:r>
                    </a:p>
                    <a:p>
                      <a:pPr lvl="0">
                        <a:buNone/>
                      </a:pPr>
                      <a:endParaRPr lang="en-GB" sz="1000"/>
                    </a:p>
                    <a:p>
                      <a:pPr lvl="0">
                        <a:buNone/>
                      </a:pPr>
                      <a:r>
                        <a:rPr lang="en-GB" sz="1000"/>
                        <a:t>Data – Sept 25, Jan 26, May 26</a:t>
                      </a:r>
                    </a:p>
                    <a:p>
                      <a:pPr lvl="0">
                        <a:buNone/>
                      </a:pPr>
                      <a:endParaRPr lang="en-GB" sz="1000"/>
                    </a:p>
                    <a:p>
                      <a:pPr lvl="0">
                        <a:buNone/>
                      </a:pPr>
                      <a:r>
                        <a:rPr lang="en-GB" sz="1000"/>
                        <a:t>Visits and partnerships will be created by Feb 2026 </a:t>
                      </a:r>
                    </a:p>
                    <a:p>
                      <a:pPr lvl="0">
                        <a:buNone/>
                      </a:pPr>
                      <a:endParaRPr lang="en-GB" sz="1000"/>
                    </a:p>
                    <a:p>
                      <a:pPr lvl="0">
                        <a:buNone/>
                      </a:pPr>
                      <a:endParaRPr lang="en-GB" sz="1000"/>
                    </a:p>
                    <a:p>
                      <a:pPr lvl="0">
                        <a:buNone/>
                      </a:pPr>
                      <a:endParaRPr lang="en-GB" sz="1000"/>
                    </a:p>
                  </a:txBody>
                  <a:tcPr marL="62313" marR="62313" marT="31156" marB="3115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83476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5" name="Slide Number Placeholder 4">
            <a:extLst>
              <a:ext uri="{FF2B5EF4-FFF2-40B4-BE49-F238E27FC236}">
                <a16:creationId xmlns:a16="http://schemas.microsoft.com/office/drawing/2014/main" id="{52B91ACE-7174-CD50-47F0-974B4283A78B}"/>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8</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159797979"/>
              </p:ext>
            </p:extLst>
          </p:nvPr>
        </p:nvGraphicFramePr>
        <p:xfrm>
          <a:off x="643467" y="1187054"/>
          <a:ext cx="10905069" cy="4483894"/>
        </p:xfrm>
        <a:graphic>
          <a:graphicData uri="http://schemas.openxmlformats.org/drawingml/2006/table">
            <a:tbl>
              <a:tblPr firstRow="1" bandRow="1">
                <a:tableStyleId>{5C22544A-7EE6-4342-B048-85BDC9FD1C3A}</a:tableStyleId>
              </a:tblPr>
              <a:tblGrid>
                <a:gridCol w="3063732">
                  <a:extLst>
                    <a:ext uri="{9D8B030D-6E8A-4147-A177-3AD203B41FA5}">
                      <a16:colId xmlns:a16="http://schemas.microsoft.com/office/drawing/2014/main" val="4071375412"/>
                    </a:ext>
                  </a:extLst>
                </a:gridCol>
                <a:gridCol w="2667525">
                  <a:extLst>
                    <a:ext uri="{9D8B030D-6E8A-4147-A177-3AD203B41FA5}">
                      <a16:colId xmlns:a16="http://schemas.microsoft.com/office/drawing/2014/main" val="736271389"/>
                    </a:ext>
                  </a:extLst>
                </a:gridCol>
                <a:gridCol w="1724517">
                  <a:extLst>
                    <a:ext uri="{9D8B030D-6E8A-4147-A177-3AD203B41FA5}">
                      <a16:colId xmlns:a16="http://schemas.microsoft.com/office/drawing/2014/main" val="2751030581"/>
                    </a:ext>
                  </a:extLst>
                </a:gridCol>
                <a:gridCol w="1725169">
                  <a:extLst>
                    <a:ext uri="{9D8B030D-6E8A-4147-A177-3AD203B41FA5}">
                      <a16:colId xmlns:a16="http://schemas.microsoft.com/office/drawing/2014/main" val="4136092041"/>
                    </a:ext>
                  </a:extLst>
                </a:gridCol>
                <a:gridCol w="1724126">
                  <a:extLst>
                    <a:ext uri="{9D8B030D-6E8A-4147-A177-3AD203B41FA5}">
                      <a16:colId xmlns:a16="http://schemas.microsoft.com/office/drawing/2014/main" val="1895762142"/>
                    </a:ext>
                  </a:extLst>
                </a:gridCol>
              </a:tblGrid>
              <a:tr h="254435">
                <a:tc gridSpan="5">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100">
                          <a:solidFill>
                            <a:schemeClr val="bg1"/>
                          </a:solidFill>
                        </a:rPr>
                        <a:t>Education Directorate Improvement Plan: Equality and Equity, Achievement and HWB </a:t>
                      </a:r>
                    </a:p>
                  </a:txBody>
                  <a:tcPr marL="62566" marR="62566" marT="31283" marB="3128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421278">
                <a:tc gridSpan="5">
                  <a:txBody>
                    <a:bodyPr/>
                    <a:lstStyle/>
                    <a:p>
                      <a:r>
                        <a:rPr lang="en-GB" sz="1100"/>
                        <a:t>Focused Priority – All learner profiles will be reviewed and updated developing a multi-agency profile book for each learner focussed on outcomes. This collaborative approach will impact learner readiness and achievement. </a:t>
                      </a:r>
                      <a:endParaRPr lang="en-GB" sz="1100" b="1"/>
                    </a:p>
                  </a:txBody>
                  <a:tcPr marL="62566" marR="62566" marT="31283" marB="31283">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233580">
                <a:tc gridSpan="5">
                  <a:txBody>
                    <a:bodyPr/>
                    <a:lstStyle/>
                    <a:p>
                      <a:r>
                        <a:rPr lang="en-GB" sz="1000"/>
                        <a:t>HGIOS4 1.2 Leadership of learning 1.3 Leadership of change 2.2 Curriculum 2.3 Learning, teaching and assessment; 2.4 Personalised support; 3.2 Raising attainment and achievement    </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5903513"/>
                  </a:ext>
                </a:extLst>
              </a:tr>
              <a:tr h="275291">
                <a:tc>
                  <a:txBody>
                    <a:bodyPr/>
                    <a:lstStyle/>
                    <a:p>
                      <a:r>
                        <a:rPr lang="en-GB" sz="1200"/>
                        <a:t>Expected Impact</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Strategic Actions Planned </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Responsibilities</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Measures of Success</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Timescales </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4570499"/>
                  </a:ext>
                </a:extLst>
              </a:tr>
              <a:tr h="3299310">
                <a:tc>
                  <a:txBody>
                    <a:bodyPr/>
                    <a:lstStyle/>
                    <a:p>
                      <a:pPr marL="0" lvl="0" indent="0" algn="l">
                        <a:lnSpc>
                          <a:spcPct val="100000"/>
                        </a:lnSpc>
                        <a:spcBef>
                          <a:spcPts val="0"/>
                        </a:spcBef>
                        <a:spcAft>
                          <a:spcPts val="0"/>
                        </a:spcAft>
                        <a:buNone/>
                      </a:pPr>
                      <a:r>
                        <a:rPr lang="en-GB" sz="1000" b="1" i="0" u="none" strike="noStrike" noProof="0">
                          <a:solidFill>
                            <a:schemeClr val="tx1"/>
                          </a:solidFill>
                          <a:latin typeface="Calibri"/>
                        </a:rPr>
                        <a:t>Holistic Understanding of Learners:</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The multi-agency profile book will provide a detailed and holistic understanding of each learner, incorporating insights from various professionals and stakeholders.</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This comprehensive profile will ensure that all aspects of a learner's development are considered, leading to more effective support and interventions.</a:t>
                      </a:r>
                      <a:endParaRPr lang="en-GB" sz="1000">
                        <a:solidFill>
                          <a:schemeClr val="tx1"/>
                        </a:solidFill>
                      </a:endParaRPr>
                    </a:p>
                    <a:p>
                      <a:pPr marL="0" lvl="0" indent="0" algn="l">
                        <a:lnSpc>
                          <a:spcPct val="100000"/>
                        </a:lnSpc>
                        <a:spcBef>
                          <a:spcPts val="0"/>
                        </a:spcBef>
                        <a:spcAft>
                          <a:spcPts val="0"/>
                        </a:spcAft>
                        <a:buNone/>
                      </a:pPr>
                      <a:r>
                        <a:rPr lang="en-GB" sz="1000" b="1" i="0" u="none" strike="noStrike" noProof="0">
                          <a:solidFill>
                            <a:schemeClr val="tx1"/>
                          </a:solidFill>
                          <a:latin typeface="Calibri"/>
                        </a:rPr>
                        <a:t>Improved Learner Readiness:</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By regularly reviewing and updating learner profiles, we can identify and address any barriers to learning promptly.</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This proactive approach will enhance learner readiness, ensuring that pupils are well-prepared to engage with their educational activities.</a:t>
                      </a:r>
                      <a:endParaRPr lang="en-GB" sz="1000">
                        <a:solidFill>
                          <a:schemeClr val="tx1"/>
                        </a:solidFill>
                      </a:endParaRPr>
                    </a:p>
                    <a:p>
                      <a:pPr marL="0" lvl="0" indent="0" algn="l">
                        <a:lnSpc>
                          <a:spcPct val="100000"/>
                        </a:lnSpc>
                        <a:spcBef>
                          <a:spcPts val="0"/>
                        </a:spcBef>
                        <a:spcAft>
                          <a:spcPts val="0"/>
                        </a:spcAft>
                        <a:buNone/>
                      </a:pPr>
                      <a:r>
                        <a:rPr lang="en-GB" sz="1000" b="1" i="0" u="none" strike="noStrike" noProof="0">
                          <a:solidFill>
                            <a:schemeClr val="tx1"/>
                          </a:solidFill>
                          <a:latin typeface="Calibri"/>
                        </a:rPr>
                        <a:t>Increased Engagement and Motivation:</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With a clear understanding of their goals and the support available, learners will be more engaged and motivated to succeed.</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This increased engagement is expected to lead to higher levels of participation and enthusiasm for learning.</a:t>
                      </a:r>
                      <a:endParaRPr lang="en-GB" sz="1000">
                        <a:solidFill>
                          <a:schemeClr val="tx1"/>
                        </a:solidFill>
                      </a:endParaRP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1"/>
                        <a:t>Professional Learning/Collaboration</a:t>
                      </a:r>
                    </a:p>
                    <a:p>
                      <a:pPr marL="0" lvl="0" indent="0" algn="l">
                        <a:lnSpc>
                          <a:spcPct val="100000"/>
                        </a:lnSpc>
                        <a:spcBef>
                          <a:spcPts val="0"/>
                        </a:spcBef>
                        <a:spcAft>
                          <a:spcPts val="0"/>
                        </a:spcAft>
                        <a:buNone/>
                      </a:pPr>
                      <a:r>
                        <a:rPr lang="en-GB" sz="1000" b="0" i="0" u="none" strike="noStrike" noProof="0">
                          <a:solidFill>
                            <a:schemeClr val="tx1"/>
                          </a:solidFill>
                        </a:rPr>
                        <a:t>Establish regular meetings and communication channels among educators, specialists, healthcare providers, and other relevant stakeholders.</a:t>
                      </a:r>
                    </a:p>
                    <a:p>
                      <a:pPr marL="0" lvl="0" indent="0" algn="l">
                        <a:lnSpc>
                          <a:spcPct val="100000"/>
                        </a:lnSpc>
                        <a:spcBef>
                          <a:spcPts val="0"/>
                        </a:spcBef>
                        <a:spcAft>
                          <a:spcPts val="0"/>
                        </a:spcAft>
                        <a:buNone/>
                      </a:pPr>
                      <a:r>
                        <a:rPr lang="en-GB" sz="1000" b="0" i="0" u="none" strike="noStrike" noProof="0">
                          <a:solidFill>
                            <a:schemeClr val="tx1"/>
                          </a:solidFill>
                        </a:rPr>
                        <a:t>Develop a standardised template for the multi-agency profile book that includes sections for social, emotional, and physical development.</a:t>
                      </a:r>
                      <a:endParaRPr lang="en-GB" sz="1000">
                        <a:solidFill>
                          <a:schemeClr val="tx1"/>
                        </a:solidFill>
                      </a:endParaRPr>
                    </a:p>
                    <a:p>
                      <a:pPr marL="0" lvl="0" indent="0" algn="l">
                        <a:lnSpc>
                          <a:spcPct val="100000"/>
                        </a:lnSpc>
                        <a:spcBef>
                          <a:spcPts val="0"/>
                        </a:spcBef>
                        <a:spcAft>
                          <a:spcPts val="0"/>
                        </a:spcAft>
                        <a:buNone/>
                      </a:pPr>
                      <a:r>
                        <a:rPr lang="en-GB" sz="1000" b="0" i="0" u="none" strike="noStrike" noProof="0">
                          <a:solidFill>
                            <a:schemeClr val="tx1"/>
                          </a:solidFill>
                          <a:latin typeface="Calibri"/>
                        </a:rPr>
                        <a:t>Offer regular professional development opportunities to keep staff updated on best practices and new strategies for supporting learners to maintain a high level of expertise and adaptability among staff to meet the evolving needs of learners.</a:t>
                      </a:r>
                      <a:endParaRPr lang="en-GB" sz="1000">
                        <a:solidFill>
                          <a:schemeClr val="tx1"/>
                        </a:solidFill>
                      </a:endParaRPr>
                    </a:p>
                    <a:p>
                      <a:pPr marL="0" lvl="0" indent="0" algn="l">
                        <a:lnSpc>
                          <a:spcPct val="100000"/>
                        </a:lnSpc>
                        <a:spcBef>
                          <a:spcPts val="0"/>
                        </a:spcBef>
                        <a:spcAft>
                          <a:spcPts val="0"/>
                        </a:spcAft>
                        <a:buNone/>
                      </a:pPr>
                      <a:r>
                        <a:rPr lang="en-GB" sz="1000" b="1"/>
                        <a:t>Looking Outwards </a:t>
                      </a:r>
                      <a:endParaRPr lang="en-GB" sz="1000" b="0"/>
                    </a:p>
                    <a:p>
                      <a:pPr lvl="0">
                        <a:buNone/>
                      </a:pPr>
                      <a:r>
                        <a:rPr lang="en-GB" sz="1000" b="0"/>
                        <a:t>Staff will explore a variety of frameworks and assessment tools that support identifying needs.</a:t>
                      </a:r>
                    </a:p>
                    <a:p>
                      <a:pPr lvl="0">
                        <a:buNone/>
                      </a:pPr>
                      <a:r>
                        <a:rPr lang="en-GB" sz="1000"/>
                        <a:t>HT will work collaboratively with the NCNN to ask for samples of what is used nationally. </a:t>
                      </a:r>
                      <a:r>
                        <a:rPr lang="en-GB" sz="1000" i="1"/>
                        <a:t>This is an extension of the Moderation Group 2024/25.</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t>HT Lead </a:t>
                      </a:r>
                    </a:p>
                    <a:p>
                      <a:pPr lvl="0">
                        <a:buNone/>
                      </a:pPr>
                      <a:endParaRPr lang="en-GB" sz="1000"/>
                    </a:p>
                    <a:p>
                      <a:pPr lvl="0">
                        <a:buNone/>
                      </a:pPr>
                      <a:r>
                        <a:rPr lang="en-GB" sz="1000"/>
                        <a:t>Class staff </a:t>
                      </a:r>
                    </a:p>
                    <a:p>
                      <a:pPr lvl="0">
                        <a:buNone/>
                      </a:pPr>
                      <a:endParaRPr lang="en-GB" sz="1000"/>
                    </a:p>
                    <a:p>
                      <a:pPr lvl="0">
                        <a:buNone/>
                      </a:pPr>
                      <a:r>
                        <a:rPr lang="en-GB" sz="1000"/>
                        <a:t>Physiotherapy </a:t>
                      </a:r>
                    </a:p>
                    <a:p>
                      <a:pPr lvl="0">
                        <a:buNone/>
                      </a:pPr>
                      <a:endParaRPr lang="en-GB" sz="1000"/>
                    </a:p>
                    <a:p>
                      <a:pPr lvl="0">
                        <a:buNone/>
                      </a:pPr>
                      <a:r>
                        <a:rPr lang="en-GB" sz="1000"/>
                        <a:t>Occupational Therapy</a:t>
                      </a:r>
                    </a:p>
                    <a:p>
                      <a:pPr lvl="0">
                        <a:buNone/>
                      </a:pPr>
                      <a:endParaRPr lang="en-GB" sz="1000"/>
                    </a:p>
                    <a:p>
                      <a:pPr lvl="0">
                        <a:buNone/>
                      </a:pPr>
                      <a:r>
                        <a:rPr lang="en-GB" sz="1000"/>
                        <a:t>Speech and Language Therapy </a:t>
                      </a:r>
                    </a:p>
                    <a:p>
                      <a:pPr lvl="0">
                        <a:buNone/>
                      </a:pPr>
                      <a:endParaRPr lang="en-GB" sz="1000"/>
                    </a:p>
                    <a:p>
                      <a:pPr lvl="0">
                        <a:buNone/>
                      </a:pPr>
                      <a:r>
                        <a:rPr lang="en-GB" sz="1000"/>
                        <a:t>VI Education Team </a:t>
                      </a:r>
                    </a:p>
                    <a:p>
                      <a:pPr lvl="0">
                        <a:buNone/>
                      </a:pPr>
                      <a:endParaRPr lang="en-GB" sz="1000"/>
                    </a:p>
                    <a:p>
                      <a:pPr lvl="0">
                        <a:buNone/>
                      </a:pPr>
                      <a:r>
                        <a:rPr lang="en-GB" sz="1000"/>
                        <a:t>Deaf Service </a:t>
                      </a:r>
                    </a:p>
                    <a:p>
                      <a:pPr lvl="0">
                        <a:buNone/>
                      </a:pPr>
                      <a:endParaRPr lang="en-GB" sz="1000"/>
                    </a:p>
                    <a:p>
                      <a:pPr lvl="0">
                        <a:buNone/>
                      </a:pPr>
                      <a:r>
                        <a:rPr lang="en-GB" sz="1000"/>
                        <a:t>FaacT</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000" b="1"/>
                        <a:t>Observations</a:t>
                      </a:r>
                    </a:p>
                    <a:p>
                      <a:pPr marL="0" lvl="0" indent="0">
                        <a:buFont typeface="Arial" panose="020B0604020202020204" pitchFamily="34" charset="0"/>
                        <a:buNone/>
                      </a:pPr>
                      <a:r>
                        <a:rPr lang="en-GB" sz="1000" b="0"/>
                        <a:t>Significant observations will be recorded in learner diaries and feed into PLP reviews. </a:t>
                      </a:r>
                    </a:p>
                    <a:p>
                      <a:pPr marL="0" lvl="0" indent="0">
                        <a:buFont typeface="Arial" panose="020B0604020202020204" pitchFamily="34" charset="0"/>
                        <a:buNone/>
                      </a:pPr>
                      <a:r>
                        <a:rPr lang="en-GB" sz="1000" b="1"/>
                        <a:t>People's Views</a:t>
                      </a:r>
                    </a:p>
                    <a:p>
                      <a:pPr marL="0" lvl="0" indent="0">
                        <a:buFont typeface="Arial" panose="020B0604020202020204" pitchFamily="34" charset="0"/>
                        <a:buNone/>
                      </a:pPr>
                      <a:r>
                        <a:rPr lang="en-GB" sz="1000" b="0"/>
                        <a:t>Comments from all stakeholders will evidence a more collaborative approach with clear roles and responsibilities in targeting barriers and planning around outcomes. </a:t>
                      </a:r>
                    </a:p>
                    <a:p>
                      <a:pPr marL="0" lvl="0" indent="0">
                        <a:buFont typeface="Arial" panose="020B0604020202020204" pitchFamily="34" charset="0"/>
                        <a:buNone/>
                      </a:pPr>
                      <a:r>
                        <a:rPr lang="en-GB" sz="1000" b="1"/>
                        <a:t>Data</a:t>
                      </a:r>
                      <a:endParaRPr lang="en-GB" sz="1000" b="0"/>
                    </a:p>
                    <a:p>
                      <a:pPr marL="0" lvl="0" indent="0">
                        <a:buFont typeface="Arial" panose="020B0604020202020204" pitchFamily="34" charset="0"/>
                        <a:buNone/>
                      </a:pPr>
                      <a:r>
                        <a:rPr lang="en-GB" sz="1000" b="0"/>
                        <a:t>Surveys will evidence a more effective collaborative model where all partners feel that their input impacts outcomes. </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t>Identify needs and develop story book profile by Oct 2025.</a:t>
                      </a:r>
                    </a:p>
                    <a:p>
                      <a:pPr lvl="0">
                        <a:buNone/>
                      </a:pPr>
                      <a:endParaRPr lang="en-GB" sz="1000"/>
                    </a:p>
                    <a:p>
                      <a:pPr lvl="0">
                        <a:buNone/>
                      </a:pPr>
                      <a:r>
                        <a:rPr lang="en-GB" sz="1000"/>
                        <a:t>Nov 2025  in-service training delivery by 3 groups of partners. </a:t>
                      </a:r>
                    </a:p>
                    <a:p>
                      <a:pPr lvl="0">
                        <a:buNone/>
                      </a:pPr>
                      <a:endParaRPr lang="en-GB" sz="1000"/>
                    </a:p>
                    <a:p>
                      <a:pPr lvl="0">
                        <a:buNone/>
                      </a:pPr>
                      <a:r>
                        <a:rPr lang="en-GB" sz="1000"/>
                        <a:t>Jan 2026 – Pilot a story book for 1 learner in each class. </a:t>
                      </a:r>
                    </a:p>
                    <a:p>
                      <a:pPr lvl="0">
                        <a:buNone/>
                      </a:pPr>
                      <a:endParaRPr lang="en-GB" sz="1000"/>
                    </a:p>
                    <a:p>
                      <a:pPr lvl="0">
                        <a:buNone/>
                      </a:pPr>
                      <a:r>
                        <a:rPr lang="en-GB" sz="1000"/>
                        <a:t>Feb in-service – feedback and agree universal model for Rosslyn learners. </a:t>
                      </a:r>
                    </a:p>
                  </a:txBody>
                  <a:tcPr marL="62566" marR="62566" marT="31283" marB="31283">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221682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a:xfrm>
            <a:off x="643467" y="6356350"/>
            <a:ext cx="2743200" cy="365125"/>
          </a:xfrm>
        </p:spPr>
        <p:txBody>
          <a:bodyPr>
            <a:normAutofit/>
          </a:bodyPr>
          <a:lstStyle/>
          <a:p>
            <a:pPr>
              <a:spcAft>
                <a:spcPts val="600"/>
              </a:spcAft>
            </a:pPr>
            <a:r>
              <a:rPr lang="en-US"/>
              <a:t>June 2024</a:t>
            </a:r>
            <a:endParaRPr lang="en-GB"/>
          </a:p>
        </p:txBody>
      </p:sp>
      <p:sp>
        <p:nvSpPr>
          <p:cNvPr id="5" name="Slide Number Placeholder 4">
            <a:extLst>
              <a:ext uri="{FF2B5EF4-FFF2-40B4-BE49-F238E27FC236}">
                <a16:creationId xmlns:a16="http://schemas.microsoft.com/office/drawing/2014/main" id="{620E9AF2-CC2D-8E2B-DB09-A15ED87112F7}"/>
              </a:ext>
            </a:extLst>
          </p:cNvPr>
          <p:cNvSpPr>
            <a:spLocks noGrp="1"/>
          </p:cNvSpPr>
          <p:nvPr>
            <p:ph type="sldNum" sz="quarter" idx="12"/>
          </p:nvPr>
        </p:nvSpPr>
        <p:spPr>
          <a:xfrm>
            <a:off x="8805333" y="6356350"/>
            <a:ext cx="2743200" cy="365125"/>
          </a:xfrm>
        </p:spPr>
        <p:txBody>
          <a:bodyPr>
            <a:normAutofit/>
          </a:bodyPr>
          <a:lstStyle/>
          <a:p>
            <a:pPr>
              <a:spcAft>
                <a:spcPts val="600"/>
              </a:spcAft>
            </a:pPr>
            <a:fld id="{F8A4F5F0-250F-47E2-8D89-E24EAD38FDE3}" type="slidenum">
              <a:rPr lang="en-GB" smtClean="0"/>
              <a:pPr>
                <a:spcAft>
                  <a:spcPts val="600"/>
                </a:spcAft>
              </a:pPr>
              <a:t>9</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751583660"/>
              </p:ext>
            </p:extLst>
          </p:nvPr>
        </p:nvGraphicFramePr>
        <p:xfrm>
          <a:off x="643467" y="871293"/>
          <a:ext cx="10905069" cy="5115416"/>
        </p:xfrm>
        <a:graphic>
          <a:graphicData uri="http://schemas.openxmlformats.org/drawingml/2006/table">
            <a:tbl>
              <a:tblPr firstRow="1" bandRow="1">
                <a:tableStyleId>{5C22544A-7EE6-4342-B048-85BDC9FD1C3A}</a:tableStyleId>
              </a:tblPr>
              <a:tblGrid>
                <a:gridCol w="1890477">
                  <a:extLst>
                    <a:ext uri="{9D8B030D-6E8A-4147-A177-3AD203B41FA5}">
                      <a16:colId xmlns:a16="http://schemas.microsoft.com/office/drawing/2014/main" val="4071375412"/>
                    </a:ext>
                  </a:extLst>
                </a:gridCol>
                <a:gridCol w="3703323">
                  <a:extLst>
                    <a:ext uri="{9D8B030D-6E8A-4147-A177-3AD203B41FA5}">
                      <a16:colId xmlns:a16="http://schemas.microsoft.com/office/drawing/2014/main" val="736271389"/>
                    </a:ext>
                  </a:extLst>
                </a:gridCol>
                <a:gridCol w="1301210">
                  <a:extLst>
                    <a:ext uri="{9D8B030D-6E8A-4147-A177-3AD203B41FA5}">
                      <a16:colId xmlns:a16="http://schemas.microsoft.com/office/drawing/2014/main" val="2751030581"/>
                    </a:ext>
                  </a:extLst>
                </a:gridCol>
                <a:gridCol w="2295400">
                  <a:extLst>
                    <a:ext uri="{9D8B030D-6E8A-4147-A177-3AD203B41FA5}">
                      <a16:colId xmlns:a16="http://schemas.microsoft.com/office/drawing/2014/main" val="4136092041"/>
                    </a:ext>
                  </a:extLst>
                </a:gridCol>
                <a:gridCol w="1714659">
                  <a:extLst>
                    <a:ext uri="{9D8B030D-6E8A-4147-A177-3AD203B41FA5}">
                      <a16:colId xmlns:a16="http://schemas.microsoft.com/office/drawing/2014/main" val="1895762142"/>
                    </a:ext>
                  </a:extLst>
                </a:gridCol>
              </a:tblGrid>
              <a:tr h="277370">
                <a:tc gridSpan="5">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200">
                          <a:solidFill>
                            <a:schemeClr val="bg1"/>
                          </a:solidFill>
                        </a:rPr>
                        <a:t>Education Directorate Improvement Plan: Equality and Equity, Achievement and Positive Destinations</a:t>
                      </a:r>
                    </a:p>
                  </a:txBody>
                  <a:tcPr marL="68205" marR="68205" marT="34103" marB="34103"/>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98937511"/>
                  </a:ext>
                </a:extLst>
              </a:tr>
              <a:tr h="459251">
                <a:tc gridSpan="5">
                  <a:txBody>
                    <a:bodyPr/>
                    <a:lstStyle/>
                    <a:p>
                      <a:pPr marL="0" marR="0" lvl="0" indent="0" algn="l" rtl="0" eaLnBrk="1" fontAlgn="auto" latinLnBrk="0" hangingPunct="1">
                        <a:lnSpc>
                          <a:spcPct val="100000"/>
                        </a:lnSpc>
                        <a:spcBef>
                          <a:spcPts val="0"/>
                        </a:spcBef>
                        <a:spcAft>
                          <a:spcPts val="0"/>
                        </a:spcAft>
                        <a:buClrTx/>
                        <a:buSzTx/>
                        <a:buFontTx/>
                        <a:buNone/>
                      </a:pPr>
                      <a:r>
                        <a:rPr lang="en-GB" sz="1200"/>
                        <a:t>Focused Priority – </a:t>
                      </a:r>
                      <a:r>
                        <a:rPr lang="en-GB" sz="1200" b="1"/>
                        <a:t>Develop a choice-based curriculum S1-3 building on PLP and IDL achievements throughout the BGE. Choices will be personalised and aligned with activities where learners have shown a particular interest, gift or skill level. </a:t>
                      </a:r>
                    </a:p>
                  </a:txBody>
                  <a:tcPr marL="68205" marR="68205" marT="34103" marB="34103"/>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9054683"/>
                  </a:ext>
                </a:extLst>
              </a:tr>
              <a:tr h="277370">
                <a:tc gridSpan="5">
                  <a:txBody>
                    <a:bodyPr/>
                    <a:lstStyle/>
                    <a:p>
                      <a:r>
                        <a:rPr lang="en-GB" sz="1000"/>
                        <a:t>HGIOS4 1.3 Leadership of change; 2.6 Transitions; 3.1 Improving wellbeing, equality and inclusion; 3.3 Increasing creativity and employability </a:t>
                      </a:r>
                      <a:r>
                        <a:rPr lang="en-GB" sz="1200"/>
                        <a:t>      </a:t>
                      </a:r>
                    </a:p>
                  </a:txBody>
                  <a:tcPr marL="68205" marR="68205" marT="34103" marB="34103"/>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5903513"/>
                  </a:ext>
                </a:extLst>
              </a:tr>
              <a:tr h="504721">
                <a:tc>
                  <a:txBody>
                    <a:bodyPr/>
                    <a:lstStyle/>
                    <a:p>
                      <a:r>
                        <a:rPr lang="en-GB" sz="1300"/>
                        <a:t>Expected Impact</a:t>
                      </a:r>
                    </a:p>
                  </a:txBody>
                  <a:tcPr marL="68205" marR="68205" marT="34103" marB="34103"/>
                </a:tc>
                <a:tc>
                  <a:txBody>
                    <a:bodyPr/>
                    <a:lstStyle/>
                    <a:p>
                      <a:r>
                        <a:rPr lang="en-GB" sz="1300"/>
                        <a:t>Strategic Actions Planned </a:t>
                      </a:r>
                    </a:p>
                  </a:txBody>
                  <a:tcPr marL="68205" marR="68205" marT="34103" marB="34103"/>
                </a:tc>
                <a:tc>
                  <a:txBody>
                    <a:bodyPr/>
                    <a:lstStyle/>
                    <a:p>
                      <a:r>
                        <a:rPr lang="en-GB" sz="1300"/>
                        <a:t>Responsibilities</a:t>
                      </a:r>
                    </a:p>
                  </a:txBody>
                  <a:tcPr marL="68205" marR="68205" marT="34103" marB="34103"/>
                </a:tc>
                <a:tc>
                  <a:txBody>
                    <a:bodyPr/>
                    <a:lstStyle/>
                    <a:p>
                      <a:r>
                        <a:rPr lang="en-GB" sz="1300"/>
                        <a:t>Measures of Success</a:t>
                      </a:r>
                    </a:p>
                  </a:txBody>
                  <a:tcPr marL="68205" marR="68205" marT="34103" marB="34103"/>
                </a:tc>
                <a:tc>
                  <a:txBody>
                    <a:bodyPr/>
                    <a:lstStyle/>
                    <a:p>
                      <a:r>
                        <a:rPr lang="en-GB" sz="1300"/>
                        <a:t>Timescale</a:t>
                      </a:r>
                    </a:p>
                  </a:txBody>
                  <a:tcPr marL="68205" marR="68205" marT="34103" marB="34103"/>
                </a:tc>
                <a:extLst>
                  <a:ext uri="{0D108BD9-81ED-4DB2-BD59-A6C34878D82A}">
                    <a16:rowId xmlns:a16="http://schemas.microsoft.com/office/drawing/2014/main" val="714570499"/>
                  </a:ext>
                </a:extLst>
              </a:tr>
              <a:tr h="3596704">
                <a:tc>
                  <a:txBody>
                    <a:bodyPr/>
                    <a:lstStyle/>
                    <a:p>
                      <a:pPr marL="0" lvl="0" indent="0">
                        <a:buNone/>
                      </a:pPr>
                      <a:r>
                        <a:rPr lang="en-GB" sz="1000" b="0" i="0" u="none" strike="noStrike" noProof="0">
                          <a:solidFill>
                            <a:schemeClr val="tx1"/>
                          </a:solidFill>
                        </a:rPr>
                        <a:t>The implementation of a choice-based curriculum for S1-S3 learners is expected to significantly enhance the educational experience, promote personalised learning, and prepare our pupils for a positive destination. By building on PLP and IDL achievements throughout the BGE, we aim to create a coherent and engaging learning pathway that supports the diverse needs of our learners and prepares them for senior phase.</a:t>
                      </a:r>
                      <a:r>
                        <a:rPr lang="en-GB" sz="1000" b="0" i="0" u="none" strike="noStrike" noProof="0">
                          <a:solidFill>
                            <a:srgbClr val="424242"/>
                          </a:solidFill>
                        </a:rPr>
                        <a:t> </a:t>
                      </a:r>
                    </a:p>
                  </a:txBody>
                  <a:tcPr marL="68205" marR="68205" marT="34103" marB="34103"/>
                </a:tc>
                <a:tc>
                  <a:txBody>
                    <a:bodyPr/>
                    <a:lstStyle/>
                    <a:p>
                      <a:pPr marL="0" lvl="0" indent="0" algn="l">
                        <a:lnSpc>
                          <a:spcPct val="100000"/>
                        </a:lnSpc>
                        <a:spcBef>
                          <a:spcPts val="0"/>
                        </a:spcBef>
                        <a:spcAft>
                          <a:spcPts val="0"/>
                        </a:spcAft>
                        <a:buNone/>
                      </a:pPr>
                      <a:r>
                        <a:rPr lang="en-GB" sz="1000" b="1" i="0" u="none" strike="noStrike" noProof="0">
                          <a:solidFill>
                            <a:srgbClr val="424242"/>
                          </a:solidFill>
                          <a:latin typeface="Calibri"/>
                        </a:rPr>
                        <a:t>Curriculum Design and Development:</a:t>
                      </a:r>
                      <a:endParaRPr lang="en-GB" sz="1000"/>
                    </a:p>
                    <a:p>
                      <a:pPr marL="0" lvl="0" indent="0" algn="l">
                        <a:lnSpc>
                          <a:spcPct val="100000"/>
                        </a:lnSpc>
                        <a:spcBef>
                          <a:spcPts val="0"/>
                        </a:spcBef>
                        <a:spcAft>
                          <a:spcPts val="0"/>
                        </a:spcAft>
                        <a:buNone/>
                      </a:pPr>
                      <a:r>
                        <a:rPr lang="en-GB" sz="1000" b="0" i="0" u="none" strike="noStrike" noProof="0">
                          <a:solidFill>
                            <a:srgbClr val="424242"/>
                          </a:solidFill>
                          <a:latin typeface="Calibri"/>
                        </a:rPr>
                        <a:t>Collaborate with educators, specialists, and stakeholders to design a flexible and inclusive choice-based curriculum.</a:t>
                      </a:r>
                      <a:endParaRPr lang="en-GB" sz="1000"/>
                    </a:p>
                    <a:p>
                      <a:pPr marL="0" lvl="0" indent="0" algn="l">
                        <a:lnSpc>
                          <a:spcPct val="100000"/>
                        </a:lnSpc>
                        <a:spcBef>
                          <a:spcPts val="0"/>
                        </a:spcBef>
                        <a:spcAft>
                          <a:spcPts val="0"/>
                        </a:spcAft>
                        <a:buNone/>
                      </a:pPr>
                      <a:r>
                        <a:rPr lang="en-GB" sz="1000" b="0" i="0" u="none" strike="noStrike" noProof="0">
                          <a:solidFill>
                            <a:srgbClr val="424242"/>
                          </a:solidFill>
                          <a:latin typeface="Calibri"/>
                        </a:rPr>
                        <a:t>Ensure the curriculum builds on PLP and IDL achievements throughout the BGE, providing continuity and coherence in learning.</a:t>
                      </a:r>
                      <a:endParaRPr lang="en-GB" sz="1000"/>
                    </a:p>
                    <a:p>
                      <a:pPr marL="0" lvl="0" indent="0" algn="l">
                        <a:lnSpc>
                          <a:spcPct val="100000"/>
                        </a:lnSpc>
                        <a:spcBef>
                          <a:spcPts val="0"/>
                        </a:spcBef>
                        <a:spcAft>
                          <a:spcPts val="0"/>
                        </a:spcAft>
                        <a:buNone/>
                      </a:pPr>
                      <a:r>
                        <a:rPr lang="en-GB" sz="1000" b="1" i="0" u="none" strike="noStrike" noProof="0">
                          <a:solidFill>
                            <a:srgbClr val="424242"/>
                          </a:solidFill>
                          <a:latin typeface="Calibri"/>
                        </a:rPr>
                        <a:t>Parental and Community Engagement:</a:t>
                      </a:r>
                    </a:p>
                    <a:p>
                      <a:pPr marL="0" lvl="0" indent="0" algn="l">
                        <a:lnSpc>
                          <a:spcPct val="100000"/>
                        </a:lnSpc>
                        <a:spcBef>
                          <a:spcPts val="0"/>
                        </a:spcBef>
                        <a:spcAft>
                          <a:spcPts val="0"/>
                        </a:spcAft>
                        <a:buNone/>
                      </a:pPr>
                      <a:r>
                        <a:rPr lang="en-GB" sz="1000" b="0" i="0" u="none" strike="noStrike" noProof="0">
                          <a:solidFill>
                            <a:srgbClr val="424242"/>
                          </a:solidFill>
                          <a:latin typeface="Calibri"/>
                        </a:rPr>
                        <a:t>Engage parents and guardians by informing them about the choice-based curriculum and its benefits.</a:t>
                      </a:r>
                      <a:endParaRPr lang="en-GB" sz="1000"/>
                    </a:p>
                    <a:p>
                      <a:pPr marL="0" lvl="0" indent="0" algn="l">
                        <a:lnSpc>
                          <a:spcPct val="100000"/>
                        </a:lnSpc>
                        <a:spcBef>
                          <a:spcPts val="0"/>
                        </a:spcBef>
                        <a:spcAft>
                          <a:spcPts val="0"/>
                        </a:spcAft>
                        <a:buNone/>
                      </a:pPr>
                      <a:r>
                        <a:rPr lang="en-GB" sz="1000" b="0" i="0" u="none" strike="noStrike" noProof="0">
                          <a:solidFill>
                            <a:srgbClr val="424242"/>
                          </a:solidFill>
                          <a:latin typeface="Calibri"/>
                        </a:rPr>
                        <a:t>Create opportunities for parents to participate in the curriculum planning process and support their children's learning at home.</a:t>
                      </a:r>
                      <a:endParaRPr lang="en-GB" sz="1000"/>
                    </a:p>
                    <a:p>
                      <a:pPr marL="0" lvl="0" indent="0">
                        <a:buFont typeface="Arial" panose="020B0604020202020204" pitchFamily="34" charset="0"/>
                        <a:buNone/>
                      </a:pPr>
                      <a:r>
                        <a:rPr lang="en-GB" sz="1000" b="1" i="0" u="none" strike="noStrike" noProof="0">
                          <a:solidFill>
                            <a:srgbClr val="424242"/>
                          </a:solidFill>
                          <a:latin typeface="Calibri"/>
                        </a:rPr>
                        <a:t>Resource Allocation and Infrastructure:</a:t>
                      </a:r>
                      <a:endParaRPr lang="en-GB" sz="1000"/>
                    </a:p>
                    <a:p>
                      <a:pPr marL="0" lvl="0" indent="0">
                        <a:buFont typeface="Arial" panose="020B0604020202020204" pitchFamily="34" charset="0"/>
                        <a:buNone/>
                      </a:pPr>
                      <a:r>
                        <a:rPr lang="en-GB" sz="1000" b="0" i="0" u="none" strike="noStrike" noProof="0">
                          <a:solidFill>
                            <a:srgbClr val="424242"/>
                          </a:solidFill>
                          <a:latin typeface="Calibri"/>
                        </a:rPr>
                        <a:t>Ensure that adequate resources, including digital tools, learning materials, and classroom infrastructure, are available to support the choice-based curriculum.</a:t>
                      </a:r>
                      <a:endParaRPr lang="en-GB" sz="1000"/>
                    </a:p>
                    <a:p>
                      <a:pPr marL="0" lvl="0" indent="0">
                        <a:buFont typeface="Arial" panose="020B0604020202020204" pitchFamily="34" charset="0"/>
                        <a:buNone/>
                      </a:pPr>
                      <a:r>
                        <a:rPr lang="en-GB" sz="1000" b="0" i="0" u="none" strike="noStrike" noProof="0">
                          <a:solidFill>
                            <a:srgbClr val="424242"/>
                          </a:solidFill>
                          <a:latin typeface="Calibri"/>
                        </a:rPr>
                        <a:t>Allocate budget and resources to develop and maintain a diverse range of learning activities and subjects.</a:t>
                      </a:r>
                      <a:endParaRPr lang="en-GB" sz="1000"/>
                    </a:p>
                    <a:p>
                      <a:pPr marL="0" lvl="0" indent="0" algn="l">
                        <a:lnSpc>
                          <a:spcPct val="100000"/>
                        </a:lnSpc>
                        <a:spcBef>
                          <a:spcPts val="0"/>
                        </a:spcBef>
                        <a:spcAft>
                          <a:spcPts val="0"/>
                        </a:spcAft>
                        <a:buNone/>
                      </a:pPr>
                      <a:r>
                        <a:rPr lang="en-GB" sz="1000" b="1" i="0" u="none" strike="noStrike" noProof="0">
                          <a:solidFill>
                            <a:srgbClr val="424242"/>
                          </a:solidFill>
                          <a:latin typeface="Calibri"/>
                        </a:rPr>
                        <a:t>Feedback and Continuous Improvement:</a:t>
                      </a:r>
                      <a:endParaRPr lang="en-GB" sz="1000"/>
                    </a:p>
                    <a:p>
                      <a:pPr marL="0" lvl="0" indent="0" algn="l">
                        <a:lnSpc>
                          <a:spcPct val="100000"/>
                        </a:lnSpc>
                        <a:spcBef>
                          <a:spcPts val="0"/>
                        </a:spcBef>
                        <a:spcAft>
                          <a:spcPts val="0"/>
                        </a:spcAft>
                        <a:buNone/>
                      </a:pPr>
                      <a:r>
                        <a:rPr lang="en-GB" sz="1000" b="0" i="0" u="none" strike="noStrike" noProof="0">
                          <a:solidFill>
                            <a:srgbClr val="424242"/>
                          </a:solidFill>
                          <a:latin typeface="Calibri"/>
                        </a:rPr>
                        <a:t>Gather feedback from students, teachers, and parents to continuously improve the choice-based curriculum.</a:t>
                      </a:r>
                    </a:p>
                    <a:p>
                      <a:pPr marL="0" lvl="0" indent="0" algn="l">
                        <a:lnSpc>
                          <a:spcPct val="100000"/>
                        </a:lnSpc>
                        <a:spcBef>
                          <a:spcPts val="0"/>
                        </a:spcBef>
                        <a:spcAft>
                          <a:spcPts val="0"/>
                        </a:spcAft>
                        <a:buNone/>
                      </a:pPr>
                      <a:r>
                        <a:rPr lang="en-GB" sz="1000" b="0" i="0" u="none" strike="noStrike" noProof="0">
                          <a:solidFill>
                            <a:srgbClr val="424242"/>
                          </a:solidFill>
                          <a:latin typeface="Calibri"/>
                        </a:rPr>
                        <a:t>Use feedback to refine strategies, address challenges, and enhance the overall effectiveness of the initiative.</a:t>
                      </a:r>
                      <a:endParaRPr lang="en-GB" sz="1000"/>
                    </a:p>
                  </a:txBody>
                  <a:tcPr marL="68205" marR="68205" marT="34103" marB="34103"/>
                </a:tc>
                <a:tc>
                  <a:txBody>
                    <a:bodyPr/>
                    <a:lstStyle/>
                    <a:p>
                      <a:r>
                        <a:rPr lang="en-GB" sz="1000"/>
                        <a:t>S1-S3 teaching staff </a:t>
                      </a:r>
                    </a:p>
                    <a:p>
                      <a:pPr lvl="0">
                        <a:buNone/>
                      </a:pPr>
                      <a:endParaRPr lang="en-GB" sz="1000"/>
                    </a:p>
                    <a:p>
                      <a:pPr lvl="0">
                        <a:buNone/>
                      </a:pPr>
                      <a:r>
                        <a:rPr lang="en-GB" sz="1000"/>
                        <a:t>PSA staff </a:t>
                      </a:r>
                    </a:p>
                    <a:p>
                      <a:pPr lvl="0">
                        <a:buNone/>
                      </a:pPr>
                      <a:endParaRPr lang="en-GB" sz="1000"/>
                    </a:p>
                    <a:p>
                      <a:pPr lvl="0">
                        <a:buNone/>
                      </a:pPr>
                      <a:r>
                        <a:rPr lang="en-GB" sz="1000"/>
                        <a:t>Families </a:t>
                      </a:r>
                    </a:p>
                    <a:p>
                      <a:pPr lvl="0">
                        <a:buNone/>
                      </a:pPr>
                      <a:endParaRPr lang="en-GB" sz="1000"/>
                    </a:p>
                    <a:p>
                      <a:pPr lvl="0">
                        <a:buNone/>
                      </a:pPr>
                      <a:endParaRPr lang="en-GB" sz="1000"/>
                    </a:p>
                  </a:txBody>
                  <a:tcPr marL="68205" marR="68205" marT="34103" marB="34103"/>
                </a:tc>
                <a:tc>
                  <a:txBody>
                    <a:bodyPr/>
                    <a:lstStyle/>
                    <a:p>
                      <a:pPr marL="0" marR="0" lvl="0" indent="0" algn="l">
                        <a:lnSpc>
                          <a:spcPct val="100000"/>
                        </a:lnSpc>
                        <a:spcBef>
                          <a:spcPts val="0"/>
                        </a:spcBef>
                        <a:spcAft>
                          <a:spcPts val="0"/>
                        </a:spcAft>
                        <a:buNone/>
                      </a:pPr>
                      <a:r>
                        <a:rPr lang="en-GB" sz="1000" b="1" i="0" u="none" strike="noStrike" noProof="0">
                          <a:solidFill>
                            <a:srgbClr val="424242"/>
                          </a:solidFill>
                          <a:latin typeface="Calibri"/>
                        </a:rPr>
                        <a:t>Active participation</a:t>
                      </a:r>
                      <a:r>
                        <a:rPr lang="en-GB" sz="1000" b="0" i="0" u="none" strike="noStrike" noProof="0">
                          <a:solidFill>
                            <a:srgbClr val="424242"/>
                          </a:solidFill>
                          <a:latin typeface="Calibri"/>
                        </a:rPr>
                        <a:t> and contributions from all stakeholders in the curriculum design process.</a:t>
                      </a:r>
                    </a:p>
                    <a:p>
                      <a:pPr marL="0" marR="0" lvl="0" indent="0" algn="l">
                        <a:lnSpc>
                          <a:spcPct val="100000"/>
                        </a:lnSpc>
                        <a:spcBef>
                          <a:spcPts val="0"/>
                        </a:spcBef>
                        <a:spcAft>
                          <a:spcPts val="0"/>
                        </a:spcAft>
                        <a:buNone/>
                      </a:pPr>
                      <a:r>
                        <a:rPr lang="en-GB" sz="1000" b="1" i="0" u="none" strike="noStrike" noProof="0">
                          <a:solidFill>
                            <a:srgbClr val="424242"/>
                          </a:solidFill>
                        </a:rPr>
                        <a:t>Positive feedback</a:t>
                      </a:r>
                      <a:r>
                        <a:rPr lang="en-GB" sz="1000" b="0" i="0" u="none" strike="noStrike" noProof="0">
                          <a:solidFill>
                            <a:srgbClr val="424242"/>
                          </a:solidFill>
                        </a:rPr>
                        <a:t> and high ratings on the inclusivity and flexibility of the curriculum.</a:t>
                      </a:r>
                      <a:endParaRPr lang="en-GB" sz="1000" b="0" i="0" u="none" strike="noStrike" noProof="0">
                        <a:solidFill>
                          <a:srgbClr val="424242"/>
                        </a:solidFill>
                        <a:latin typeface="Calibri"/>
                      </a:endParaRPr>
                    </a:p>
                    <a:p>
                      <a:pPr marL="0" marR="0" lvl="0" indent="0" algn="l">
                        <a:lnSpc>
                          <a:spcPct val="100000"/>
                        </a:lnSpc>
                        <a:spcBef>
                          <a:spcPts val="0"/>
                        </a:spcBef>
                        <a:spcAft>
                          <a:spcPts val="0"/>
                        </a:spcAft>
                        <a:buNone/>
                      </a:pPr>
                      <a:r>
                        <a:rPr lang="en-GB" sz="1000" b="1" i="0" u="none" strike="noStrike" noProof="0">
                          <a:solidFill>
                            <a:srgbClr val="424242"/>
                          </a:solidFill>
                          <a:latin typeface="Calibri"/>
                        </a:rPr>
                        <a:t>Smooth transition</a:t>
                      </a:r>
                      <a:r>
                        <a:rPr lang="en-GB" sz="1000" b="0" i="0" u="none" strike="noStrike" noProof="0">
                          <a:solidFill>
                            <a:srgbClr val="424242"/>
                          </a:solidFill>
                          <a:latin typeface="Calibri"/>
                        </a:rPr>
                        <a:t> and coherence in learning as evidenced by learner progress and achievements. </a:t>
                      </a:r>
                      <a:endParaRPr lang="en-GB" sz="1000" b="0" i="0" u="none" strike="noStrike" noProof="0">
                        <a:solidFill>
                          <a:srgbClr val="424242"/>
                        </a:solidFill>
                      </a:endParaRPr>
                    </a:p>
                    <a:p>
                      <a:pPr marL="0" marR="0" lvl="0" indent="0" algn="l">
                        <a:lnSpc>
                          <a:spcPct val="100000"/>
                        </a:lnSpc>
                        <a:spcBef>
                          <a:spcPts val="0"/>
                        </a:spcBef>
                        <a:spcAft>
                          <a:spcPts val="0"/>
                        </a:spcAft>
                        <a:buNone/>
                      </a:pPr>
                      <a:r>
                        <a:rPr lang="en-GB" sz="1000" b="1" i="0" u="none" strike="noStrike" noProof="0">
                          <a:solidFill>
                            <a:srgbClr val="424242"/>
                          </a:solidFill>
                        </a:rPr>
                        <a:t>Increased parental support</a:t>
                      </a:r>
                      <a:r>
                        <a:rPr lang="en-GB" sz="1000" b="0" i="0" u="none" strike="noStrike" noProof="0">
                          <a:solidFill>
                            <a:srgbClr val="424242"/>
                          </a:solidFill>
                        </a:rPr>
                        <a:t> and involvement in their children's learning as reported in surveys and feedback forms.</a:t>
                      </a:r>
                      <a:endParaRPr lang="en-GB" sz="1000" b="0" i="0" u="none" strike="noStrike" noProof="0">
                        <a:solidFill>
                          <a:srgbClr val="424242"/>
                        </a:solidFill>
                        <a:latin typeface="Calibri"/>
                      </a:endParaRPr>
                    </a:p>
                    <a:p>
                      <a:pPr marL="0" marR="0" lvl="0" indent="0" algn="l">
                        <a:lnSpc>
                          <a:spcPct val="100000"/>
                        </a:lnSpc>
                        <a:spcBef>
                          <a:spcPts val="0"/>
                        </a:spcBef>
                        <a:spcAft>
                          <a:spcPts val="0"/>
                        </a:spcAft>
                        <a:buNone/>
                      </a:pPr>
                      <a:r>
                        <a:rPr lang="en-GB" sz="1000" b="1" i="0" u="none" strike="noStrike" noProof="0">
                          <a:solidFill>
                            <a:srgbClr val="424242"/>
                          </a:solidFill>
                        </a:rPr>
                        <a:t>Observations</a:t>
                      </a:r>
                      <a:r>
                        <a:rPr lang="en-GB" sz="1000" b="0" i="0" u="none" strike="noStrike" noProof="0">
                          <a:solidFill>
                            <a:srgbClr val="424242"/>
                          </a:solidFill>
                        </a:rPr>
                        <a:t> from staff in significant observations diaries. </a:t>
                      </a:r>
                    </a:p>
                    <a:p>
                      <a:pPr marL="0" marR="0" lvl="0" indent="0" algn="l">
                        <a:lnSpc>
                          <a:spcPct val="100000"/>
                        </a:lnSpc>
                        <a:spcBef>
                          <a:spcPts val="0"/>
                        </a:spcBef>
                        <a:spcAft>
                          <a:spcPts val="0"/>
                        </a:spcAft>
                        <a:buNone/>
                      </a:pPr>
                      <a:r>
                        <a:rPr lang="en-GB" sz="1000" b="1" i="0" u="none" strike="noStrike" noProof="0">
                          <a:solidFill>
                            <a:srgbClr val="424242"/>
                          </a:solidFill>
                        </a:rPr>
                        <a:t>Data</a:t>
                      </a:r>
                      <a:r>
                        <a:rPr lang="en-GB" sz="1000" b="0" i="0" u="none" strike="noStrike" noProof="0">
                          <a:solidFill>
                            <a:srgbClr val="424242"/>
                          </a:solidFill>
                        </a:rPr>
                        <a:t> in relation to the number of skills within the milestones now support via technology. </a:t>
                      </a:r>
                    </a:p>
                  </a:txBody>
                  <a:tcPr marL="68205" marR="68205" marT="34103" marB="34103"/>
                </a:tc>
                <a:tc>
                  <a:txBody>
                    <a:bodyPr/>
                    <a:lstStyle/>
                    <a:p>
                      <a:pPr marL="0" indent="0">
                        <a:buFont typeface="Arial" panose="020B0604020202020204" pitchFamily="34" charset="0"/>
                        <a:buNone/>
                      </a:pPr>
                      <a:r>
                        <a:rPr lang="en-GB" sz="1000">
                          <a:solidFill>
                            <a:schemeClr val="tx1"/>
                          </a:solidFill>
                        </a:rPr>
                        <a:t>Consultation Oct 2025</a:t>
                      </a:r>
                    </a:p>
                    <a:p>
                      <a:pPr marL="0" lvl="0" indent="0">
                        <a:buFont typeface="Arial" panose="020B0604020202020204" pitchFamily="34" charset="0"/>
                        <a:buNone/>
                      </a:pPr>
                      <a:endParaRPr lang="en-GB" sz="1000">
                        <a:solidFill>
                          <a:schemeClr val="tx1"/>
                        </a:solidFill>
                      </a:endParaRPr>
                    </a:p>
                    <a:p>
                      <a:pPr marL="0" lvl="0" indent="0">
                        <a:buFont typeface="Arial" panose="020B0604020202020204" pitchFamily="34" charset="0"/>
                        <a:buNone/>
                      </a:pPr>
                      <a:endParaRPr lang="en-GB" sz="1000">
                        <a:solidFill>
                          <a:schemeClr val="tx1"/>
                        </a:solidFill>
                      </a:endParaRPr>
                    </a:p>
                    <a:p>
                      <a:pPr marL="0" lvl="0" indent="0">
                        <a:buFont typeface="Arial" panose="020B0604020202020204" pitchFamily="34" charset="0"/>
                        <a:buNone/>
                      </a:pPr>
                      <a:r>
                        <a:rPr lang="en-GB" sz="1000">
                          <a:solidFill>
                            <a:schemeClr val="tx1"/>
                          </a:solidFill>
                        </a:rPr>
                        <a:t>Planning </a:t>
                      </a:r>
                    </a:p>
                    <a:p>
                      <a:pPr marL="0" lvl="0" indent="0">
                        <a:buFont typeface="Arial" panose="020B0604020202020204" pitchFamily="34" charset="0"/>
                        <a:buNone/>
                      </a:pPr>
                      <a:r>
                        <a:rPr lang="en-GB" sz="1000">
                          <a:solidFill>
                            <a:schemeClr val="tx1"/>
                          </a:solidFill>
                        </a:rPr>
                        <a:t>Nov in-service day </a:t>
                      </a:r>
                    </a:p>
                    <a:p>
                      <a:pPr marL="0" lvl="0" indent="0">
                        <a:buFont typeface="Arial" panose="020B0604020202020204" pitchFamily="34" charset="0"/>
                        <a:buNone/>
                      </a:pPr>
                      <a:r>
                        <a:rPr lang="en-GB" sz="1000">
                          <a:solidFill>
                            <a:schemeClr val="tx1"/>
                          </a:solidFill>
                        </a:rPr>
                        <a:t>Nov 2025</a:t>
                      </a:r>
                    </a:p>
                    <a:p>
                      <a:pPr marL="0" lvl="0" indent="0">
                        <a:buFont typeface="Arial" panose="020B0604020202020204" pitchFamily="34" charset="0"/>
                        <a:buNone/>
                      </a:pPr>
                      <a:endParaRPr lang="en-GB" sz="1000">
                        <a:solidFill>
                          <a:schemeClr val="tx1"/>
                        </a:solidFill>
                      </a:endParaRPr>
                    </a:p>
                    <a:p>
                      <a:pPr marL="0" lvl="0" indent="0">
                        <a:buFont typeface="Arial" panose="020B0604020202020204" pitchFamily="34" charset="0"/>
                        <a:buNone/>
                      </a:pPr>
                      <a:r>
                        <a:rPr lang="en-GB" sz="1000">
                          <a:solidFill>
                            <a:schemeClr val="tx1"/>
                          </a:solidFill>
                        </a:rPr>
                        <a:t>Pilot new planning from Jan 2026</a:t>
                      </a:r>
                    </a:p>
                    <a:p>
                      <a:pPr marL="0" lvl="0" indent="0">
                        <a:buFont typeface="Arial" panose="020B0604020202020204" pitchFamily="34" charset="0"/>
                        <a:buNone/>
                      </a:pPr>
                      <a:endParaRPr lang="en-GB" sz="1000">
                        <a:solidFill>
                          <a:schemeClr val="tx1"/>
                        </a:solidFill>
                      </a:endParaRPr>
                    </a:p>
                    <a:p>
                      <a:pPr marL="0" lvl="0" indent="0">
                        <a:buFont typeface="Arial" panose="020B0604020202020204" pitchFamily="34" charset="0"/>
                        <a:buNone/>
                      </a:pPr>
                      <a:r>
                        <a:rPr lang="en-GB" sz="1000">
                          <a:solidFill>
                            <a:schemeClr val="tx1"/>
                          </a:solidFill>
                        </a:rPr>
                        <a:t>Review June 2026 </a:t>
                      </a:r>
                    </a:p>
                    <a:p>
                      <a:pPr marL="0" lvl="0" indent="0">
                        <a:buFont typeface="Arial" panose="020B0604020202020204" pitchFamily="34" charset="0"/>
                        <a:buNone/>
                      </a:pPr>
                      <a:endParaRPr lang="en-GB" sz="1000">
                        <a:solidFill>
                          <a:schemeClr val="tx1"/>
                        </a:solidFill>
                      </a:endParaRPr>
                    </a:p>
                    <a:p>
                      <a:pPr marL="0" lvl="0" indent="0">
                        <a:buFont typeface="Arial" panose="020B0604020202020204" pitchFamily="34" charset="0"/>
                        <a:buNone/>
                      </a:pPr>
                      <a:endParaRPr lang="en-GB" sz="1000">
                        <a:solidFill>
                          <a:schemeClr val="tx1"/>
                        </a:solidFill>
                      </a:endParaRPr>
                    </a:p>
                  </a:txBody>
                  <a:tcPr marL="68205" marR="68205" marT="34103" marB="34103"/>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147879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ademicYearReq xmlns="264c5323-e590-4694-88b8-b70f18bb79bc">2025-07-30T23:00:00+00:00</AcademicYearReq>
    <TaxCatchAll xmlns="264c5323-e590-4694-88b8-b70f18bb79bc">
      <Value>116</Value>
    </TaxCatchAll>
    <Protective_x0020_Marking xmlns="264c5323-e590-4694-88b8-b70f18bb79bc">OFFICIAL</Protective_x0020_Marking>
    <ef66387974efa53bb487b1b79241cd49 xmlns="7c0ea421-2f6e-4e41-9d78-b8260067eb27">
      <Terms xmlns="http://schemas.microsoft.com/office/infopath/2007/PartnerControls">
        <TermInfo xmlns="http://schemas.microsoft.com/office/infopath/2007/PartnerControls">
          <TermName xmlns="http://schemas.microsoft.com/office/infopath/2007/PartnerControls">Improvement Planning</TermName>
          <TermId xmlns="http://schemas.microsoft.com/office/infopath/2007/PartnerControls">c21c741e-f09a-4d80-87a0-fbac68cfee94</TermId>
        </TermInfo>
      </Terms>
    </ef66387974efa53bb487b1b79241cd49>
  </documentManagement>
</p:properties>
</file>

<file path=customXml/item2.xml><?xml version="1.0" encoding="utf-8"?>
<?mso-contentType ?>
<SharedContentType xmlns="Microsoft.SharePoint.Taxonomy.ContentTypeSync" SourceId="a91404d7-7751-41e8-a4ee-909c4e7c55f3" ContentTypeId="0x010100A2637EAA83360140BB49E0F830C79BBC01" PreviousValue="false" LastSyncTimeStamp="2022-09-05T11:41:00.917Z"/>
</file>

<file path=customXml/item3.xml><?xml version="1.0" encoding="utf-8"?>
<ct:contentTypeSchema xmlns:ct="http://schemas.microsoft.com/office/2006/metadata/contentType" xmlns:ma="http://schemas.microsoft.com/office/2006/metadata/properties/metaAttributes" ct:_="" ma:_="" ma:contentTypeName="Fife Document" ma:contentTypeID="0x010100A2637EAA83360140BB49E0F830C79BBC01005AF8CC4935C4FC4FB7EF8A338FFBD29C" ma:contentTypeVersion="6" ma:contentTypeDescription="" ma:contentTypeScope="" ma:versionID="3c96eda687a45418a630393f2138abb5">
  <xsd:schema xmlns:xsd="http://www.w3.org/2001/XMLSchema" xmlns:xs="http://www.w3.org/2001/XMLSchema" xmlns:p="http://schemas.microsoft.com/office/2006/metadata/properties" xmlns:ns2="264c5323-e590-4694-88b8-b70f18bb79bc" xmlns:ns3="7c0ea421-2f6e-4e41-9d78-b8260067eb27" targetNamespace="http://schemas.microsoft.com/office/2006/metadata/properties" ma:root="true" ma:fieldsID="287189c09b307b4e8fc750b6c8f43af0" ns2:_="" ns3:_="">
    <xsd:import namespace="264c5323-e590-4694-88b8-b70f18bb79bc"/>
    <xsd:import namespace="7c0ea421-2f6e-4e41-9d78-b8260067eb27"/>
    <xsd:element name="properties">
      <xsd:complexType>
        <xsd:sequence>
          <xsd:element name="documentManagement">
            <xsd:complexType>
              <xsd:all>
                <xsd:element ref="ns2:Protective_x0020_Marking"/>
                <xsd:element ref="ns2:AcademicYearReq"/>
                <xsd:element ref="ns3:ef66387974efa53bb487b1b79241cd49"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c5323-e590-4694-88b8-b70f18bb79bc" elementFormDefault="qualified">
    <xsd:import namespace="http://schemas.microsoft.com/office/2006/documentManagement/types"/>
    <xsd:import namespace="http://schemas.microsoft.com/office/infopath/2007/PartnerControls"/>
    <xsd:element name="Protective_x0020_Marking" ma:index="8" ma:displayName="Protective Marking" ma:default="OFFICIAL" ma:format="Dropdown" ma:internalName="Protective_x0020_Marking">
      <xsd:simpleType>
        <xsd:restriction base="dms:Choice">
          <xsd:enumeration value="OFFICIAL - Sensitive"/>
          <xsd:enumeration value="OFFICIAL"/>
        </xsd:restriction>
      </xsd:simpleType>
    </xsd:element>
    <xsd:element name="AcademicYearReq" ma:index="9" ma:displayName="Academic Year*" ma:default="2026-07-31T00:00:00Z" ma:format="DateOnly" ma:internalName="AcademicYearReq">
      <xsd:simpleType>
        <xsd:restriction base="dms:DateTime"/>
      </xsd:simpleType>
    </xsd:element>
    <xsd:element name="TaxCatchAll" ma:index="11" nillable="true" ma:displayName="Taxonomy Catch All Column" ma:hidden="true" ma:list="{70f09de1-2339-4a1d-8834-0394dbaa084f}" ma:internalName="TaxCatchAll" ma:showField="CatchAllData" ma:web="7c0ea421-2f6e-4e41-9d78-b8260067eb27">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0f09de1-2339-4a1d-8834-0394dbaa084f}" ma:internalName="TaxCatchAllLabel" ma:readOnly="true" ma:showField="CatchAllDataLabel" ma:web="7c0ea421-2f6e-4e41-9d78-b8260067eb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0ea421-2f6e-4e41-9d78-b8260067eb27" elementFormDefault="qualified">
    <xsd:import namespace="http://schemas.microsoft.com/office/2006/documentManagement/types"/>
    <xsd:import namespace="http://schemas.microsoft.com/office/infopath/2007/PartnerControls"/>
    <xsd:element name="ef66387974efa53bb487b1b79241cd49" ma:index="10" ma:taxonomy="true" ma:internalName="ef66387974efa53bb487b1b79241cd49" ma:taxonomyFieldName="CategorySIReq" ma:displayName="Category (SI)*" ma:fieldId="{ef663879-74ef-a53b-b487-b1b79241cd49}" ma:sspId="a91404d7-7751-41e8-a4ee-909c4e7c55f3" ma:termSetId="1ff4e009-9bce-4661-aa40-716d92ddd20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8DD609-A088-466D-93DF-FADE06F77CB7}">
  <ds:schemaRefs>
    <ds:schemaRef ds:uri="264c5323-e590-4694-88b8-b70f18bb79bc"/>
    <ds:schemaRef ds:uri="7c0ea421-2f6e-4e41-9d78-b8260067eb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5FB5EC-8548-4883-B870-8687908CA3F7}">
  <ds:schemaRefs>
    <ds:schemaRef ds:uri="Microsoft.SharePoint.Taxonomy.ContentTypeSync"/>
  </ds:schemaRefs>
</ds:datastoreItem>
</file>

<file path=customXml/itemProps3.xml><?xml version="1.0" encoding="utf-8"?>
<ds:datastoreItem xmlns:ds="http://schemas.openxmlformats.org/officeDocument/2006/customXml" ds:itemID="{E63BCA07-FE33-435B-BC63-3D3552965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4c5323-e590-4694-88b8-b70f18bb79bc"/>
    <ds:schemaRef ds:uri="7c0ea421-2f6e-4e41-9d78-b8260067e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22C709-00A0-44BA-9079-33318AC587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5017</Words>
  <Application>Microsoft Office PowerPoint</Application>
  <PresentationFormat>Widescreen</PresentationFormat>
  <Paragraphs>464</Paragraphs>
  <Slides>19</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Office Theme</vt:lpstr>
      <vt:lpstr>Picture</vt:lpstr>
      <vt:lpstr>Rosslyn School Improvement plan 2025 – 26 </vt:lpstr>
      <vt:lpstr>Contents </vt:lpstr>
      <vt:lpstr> Rosslyn School Background Information</vt:lpstr>
      <vt:lpstr>Mission Statement </vt:lpstr>
      <vt:lpstr>PowerPoint Presentation</vt:lpstr>
      <vt:lpstr>PowerPoint Presentation</vt:lpstr>
      <vt:lpstr>PowerPoint Presentation</vt:lpstr>
      <vt:lpstr>PowerPoint Presentation</vt:lpstr>
      <vt:lpstr>PowerPoint Presentation</vt:lpstr>
      <vt:lpstr>UNCRC – Progress towards Silver Award   </vt:lpstr>
      <vt:lpstr>Next Steps </vt:lpstr>
      <vt:lpstr>Pupil Equity Fund 2025 – 2026  </vt:lpstr>
      <vt:lpstr>Cost of the school day </vt:lpstr>
      <vt:lpstr>PowerPoint Presentation</vt:lpstr>
      <vt:lpstr>PowerPoint Presentation</vt:lpstr>
      <vt:lpstr>PowerPoint Presentation</vt:lpstr>
      <vt:lpstr>PowerPoint Presentation</vt:lpstr>
      <vt:lpstr>PowerPoint Presentation</vt:lpstr>
      <vt:lpstr>Pupil Equity Funding Projected Spend</vt:lpstr>
    </vt:vector>
  </TitlesOfParts>
  <Company>Fife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Duloch Primary School Improvement Plan 2016 -2017</dc:title>
  <dc:creator>Linda Skelding</dc:creator>
  <cp:lastModifiedBy>Mhairi Haig</cp:lastModifiedBy>
  <cp:revision>437</cp:revision>
  <cp:lastPrinted>2019-09-17T12:25:12Z</cp:lastPrinted>
  <dcterms:created xsi:type="dcterms:W3CDTF">2016-08-07T17:54:29Z</dcterms:created>
  <dcterms:modified xsi:type="dcterms:W3CDTF">2026-01-06T12:57:32Z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0x010100A2637EAA83360140BB49E0F830C79BBC01005AF8CC4935C4FC4FB7EF8A338FFBD29C</vt:lpwstr>
  </property>
  <property fmtid="{D5CDD505-2E9C-101B-9397-08002B2CF9AE}" pid="3" name="Order">
    <vt:r8>2000</vt:r8>
  </property>
  <property fmtid="{D5CDD505-2E9C-101B-9397-08002B2CF9AE}" pid="4" name="EmailCC">
    <vt:lpwstr/>
  </property>
  <property fmtid="{D5CDD505-2E9C-101B-9397-08002B2CF9AE}" pid="5" name="xd_Signature">
    <vt:bool>false</vt:bool>
  </property>
  <property fmtid="{D5CDD505-2E9C-101B-9397-08002B2CF9AE}" pid="6" name="xd_ProgID">
    <vt:lpwstr/>
  </property>
  <property fmtid="{D5CDD505-2E9C-101B-9397-08002B2CF9AE}" pid="7" name="DocumentSetDescription">
    <vt:lpwstr/>
  </property>
  <property fmtid="{D5CDD505-2E9C-101B-9397-08002B2CF9AE}" pid="8" name="EmailSubject1">
    <vt:lpwstr/>
  </property>
  <property fmtid="{D5CDD505-2E9C-101B-9397-08002B2CF9AE}" pid="9" name="EmailFrom1">
    <vt:lpwstr/>
  </property>
  <property fmtid="{D5CDD505-2E9C-101B-9397-08002B2CF9AE}" pid="10" name="ComplianceAssetId">
    <vt:lpwstr/>
  </property>
  <property fmtid="{D5CDD505-2E9C-101B-9397-08002B2CF9AE}" pid="11" name="TemplateUrl">
    <vt:lpwstr/>
  </property>
  <property fmtid="{D5CDD505-2E9C-101B-9397-08002B2CF9AE}" pid="12" name="EmailTo1">
    <vt:lpwstr/>
  </property>
  <property fmtid="{D5CDD505-2E9C-101B-9397-08002B2CF9AE}" pid="13" name="EmailBCC">
    <vt:lpwstr/>
  </property>
  <property fmtid="{D5CDD505-2E9C-101B-9397-08002B2CF9AE}" pid="14" name="_ExtendedDescription">
    <vt:lpwstr/>
  </property>
  <property fmtid="{D5CDD505-2E9C-101B-9397-08002B2CF9AE}" pid="15" name="TriggerFlowInfo">
    <vt:lpwstr/>
  </property>
  <property fmtid="{D5CDD505-2E9C-101B-9397-08002B2CF9AE}" pid="16" name="CategorySIReq">
    <vt:lpwstr>116;#Improvement Planning|c21c741e-f09a-4d80-87a0-fbac68cfee94</vt:lpwstr>
  </property>
  <property fmtid="{D5CDD505-2E9C-101B-9397-08002B2CF9AE}" pid="17" name="_SharedFileIndex">
    <vt:lpwstr/>
  </property>
  <property fmtid="{D5CDD505-2E9C-101B-9397-08002B2CF9AE}" pid="18" name="_SourceUrl">
    <vt:lpwstr/>
  </property>
</Properties>
</file>