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6"/>
  </p:notesMasterIdLst>
  <p:handoutMasterIdLst>
    <p:handoutMasterId r:id="rId17"/>
  </p:handoutMasterIdLst>
  <p:sldIdLst>
    <p:sldId id="256" r:id="rId2"/>
    <p:sldId id="304" r:id="rId3"/>
    <p:sldId id="258" r:id="rId4"/>
    <p:sldId id="305" r:id="rId5"/>
    <p:sldId id="291" r:id="rId6"/>
    <p:sldId id="290" r:id="rId7"/>
    <p:sldId id="306" r:id="rId8"/>
    <p:sldId id="301" r:id="rId9"/>
    <p:sldId id="302" r:id="rId10"/>
    <p:sldId id="312" r:id="rId11"/>
    <p:sldId id="308" r:id="rId12"/>
    <p:sldId id="314" r:id="rId13"/>
    <p:sldId id="315" r:id="rId14"/>
    <p:sldId id="311" r:id="rId15"/>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ie Urquhart" initials="JU" lastIdx="0" clrIdx="0">
    <p:extLst>
      <p:ext uri="{19B8F6BF-5375-455C-9EA6-DF929625EA0E}">
        <p15:presenceInfo xmlns:p15="http://schemas.microsoft.com/office/powerpoint/2012/main" userId="S-1-5-21-1919025527-1093607947-357205929-33644" providerId="AD"/>
      </p:ext>
    </p:extLst>
  </p:cmAuthor>
  <p:cmAuthor id="2" name="Jackie Urquhart" initials="JU [2]" lastIdx="1" clrIdx="1">
    <p:extLst>
      <p:ext uri="{19B8F6BF-5375-455C-9EA6-DF929625EA0E}">
        <p15:presenceInfo xmlns:p15="http://schemas.microsoft.com/office/powerpoint/2012/main" userId="S::jackie.urquhart@fife.gov.uk::dc959d4c-1ea7-4ea1-876d-fe0b0b44fd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14" autoAdjust="0"/>
    <p:restoredTop sz="94249" autoAdjust="0"/>
  </p:normalViewPr>
  <p:slideViewPr>
    <p:cSldViewPr snapToGrid="0">
      <p:cViewPr varScale="1">
        <p:scale>
          <a:sx n="90" d="100"/>
          <a:sy n="90" d="100"/>
        </p:scale>
        <p:origin x="792" y="90"/>
      </p:cViewPr>
      <p:guideLst/>
    </p:cSldViewPr>
  </p:slideViewPr>
  <p:outlineViewPr>
    <p:cViewPr>
      <p:scale>
        <a:sx n="33" d="100"/>
        <a:sy n="33" d="100"/>
      </p:scale>
      <p:origin x="0" y="-232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4" d="100"/>
          <a:sy n="64" d="100"/>
        </p:scale>
        <p:origin x="340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971187-3EFC-4724-85EC-2C5AE8FE66C1}" type="doc">
      <dgm:prSet loTypeId="urn:microsoft.com/office/officeart/2005/8/layout/hProcess9" loCatId="process" qsTypeId="urn:microsoft.com/office/officeart/2005/8/quickstyle/simple1" qsCatId="simple" csTypeId="urn:microsoft.com/office/officeart/2005/8/colors/accent1_2" csCatId="accent1" phldr="1"/>
      <dgm:spPr/>
    </dgm:pt>
    <dgm:pt modelId="{F0BF27D3-5ED1-4882-8A86-C826B51EE738}">
      <dgm:prSet phldrT="[Text]"/>
      <dgm:spPr/>
      <dgm:t>
        <a:bodyPr/>
        <a:lstStyle/>
        <a:p>
          <a:r>
            <a:rPr lang="en-GB" dirty="0"/>
            <a:t>Looking inwards </a:t>
          </a:r>
        </a:p>
        <a:p>
          <a:r>
            <a:rPr lang="en-GB" dirty="0"/>
            <a:t>Self-evaluation highlighted 3 key prioritise :</a:t>
          </a:r>
        </a:p>
        <a:p>
          <a:r>
            <a:rPr lang="en-GB" dirty="0"/>
            <a:t>Develop our play pedagogy and responsive planning to impact on pace and challenge </a:t>
          </a:r>
        </a:p>
        <a:p>
          <a:r>
            <a:rPr lang="en-GB" dirty="0"/>
            <a:t>Extend our  ‘off campus’ provision developing a smoother transition programme starting in S4</a:t>
          </a:r>
        </a:p>
        <a:p>
          <a:r>
            <a:rPr lang="en-GB" dirty="0"/>
            <a:t>Develop reading skills in our Pre Early group</a:t>
          </a:r>
        </a:p>
      </dgm:t>
    </dgm:pt>
    <dgm:pt modelId="{B3F3AC78-E75C-4737-9847-3F68AF634EEC}" type="parTrans" cxnId="{C33C99A9-FC15-4549-9B5B-4CED3EE055B0}">
      <dgm:prSet/>
      <dgm:spPr/>
      <dgm:t>
        <a:bodyPr/>
        <a:lstStyle/>
        <a:p>
          <a:endParaRPr lang="en-GB"/>
        </a:p>
      </dgm:t>
    </dgm:pt>
    <dgm:pt modelId="{B2A81A77-BDEA-45D8-B146-74A638224AC6}" type="sibTrans" cxnId="{C33C99A9-FC15-4549-9B5B-4CED3EE055B0}">
      <dgm:prSet/>
      <dgm:spPr/>
      <dgm:t>
        <a:bodyPr/>
        <a:lstStyle/>
        <a:p>
          <a:endParaRPr lang="en-GB"/>
        </a:p>
      </dgm:t>
    </dgm:pt>
    <dgm:pt modelId="{ED1F194E-04B0-4453-9D0B-233046239E64}">
      <dgm:prSet phldrT="[Text]"/>
      <dgm:spPr/>
      <dgm:t>
        <a:bodyPr/>
        <a:lstStyle/>
        <a:p>
          <a:r>
            <a:rPr lang="en-GB" dirty="0"/>
            <a:t>Outwards</a:t>
          </a:r>
        </a:p>
        <a:p>
          <a:r>
            <a:rPr lang="en-GB" dirty="0"/>
            <a:t>Visit ELC provisions across contexts </a:t>
          </a:r>
        </a:p>
        <a:p>
          <a:r>
            <a:rPr lang="en-GB" dirty="0"/>
            <a:t>Continue Parental Engagement group to develop creative pathways into adult services – Other National models to be explored </a:t>
          </a:r>
        </a:p>
        <a:p>
          <a:r>
            <a:rPr lang="en-GB" dirty="0"/>
            <a:t>Link with Fife SLS and CLPL to support reading </a:t>
          </a:r>
        </a:p>
        <a:p>
          <a:endParaRPr lang="en-GB" dirty="0"/>
        </a:p>
        <a:p>
          <a:endParaRPr lang="en-GB" dirty="0"/>
        </a:p>
      </dgm:t>
    </dgm:pt>
    <dgm:pt modelId="{F4DF4FE6-E040-47F3-9B4B-91A6540DB952}" type="parTrans" cxnId="{54848D2C-6E58-4939-BE21-CC0B52979E0B}">
      <dgm:prSet/>
      <dgm:spPr/>
      <dgm:t>
        <a:bodyPr/>
        <a:lstStyle/>
        <a:p>
          <a:endParaRPr lang="en-GB"/>
        </a:p>
      </dgm:t>
    </dgm:pt>
    <dgm:pt modelId="{560F60B7-EE99-4CA5-B329-37AA97B06281}" type="sibTrans" cxnId="{54848D2C-6E58-4939-BE21-CC0B52979E0B}">
      <dgm:prSet/>
      <dgm:spPr/>
      <dgm:t>
        <a:bodyPr/>
        <a:lstStyle/>
        <a:p>
          <a:endParaRPr lang="en-GB"/>
        </a:p>
      </dgm:t>
    </dgm:pt>
    <dgm:pt modelId="{35E2D874-B057-443F-8F2C-A334E8838FA7}">
      <dgm:prSet phldrT="[Text]"/>
      <dgm:spPr/>
      <dgm:t>
        <a:bodyPr/>
        <a:lstStyle/>
        <a:p>
          <a:r>
            <a:rPr lang="en-GB" dirty="0"/>
            <a:t>Forwards</a:t>
          </a:r>
        </a:p>
        <a:p>
          <a:r>
            <a:rPr lang="en-GB" dirty="0"/>
            <a:t>Responsive Planning will impact on our curriculum rationale and transform delivery of personalised learning across the school</a:t>
          </a:r>
        </a:p>
        <a:p>
          <a:r>
            <a:rPr lang="en-GB" dirty="0"/>
            <a:t>Moving towards a part time community based learning programme for senior phase </a:t>
          </a:r>
        </a:p>
        <a:p>
          <a:r>
            <a:rPr lang="en-GB" dirty="0"/>
            <a:t> </a:t>
          </a:r>
        </a:p>
      </dgm:t>
    </dgm:pt>
    <dgm:pt modelId="{735D6100-0A84-4CD5-AF72-4A6BE2CD7C34}" type="parTrans" cxnId="{8676BC10-C038-42BB-8A41-624A1522CCC2}">
      <dgm:prSet/>
      <dgm:spPr/>
      <dgm:t>
        <a:bodyPr/>
        <a:lstStyle/>
        <a:p>
          <a:endParaRPr lang="en-GB"/>
        </a:p>
      </dgm:t>
    </dgm:pt>
    <dgm:pt modelId="{A4EECF38-A2F0-4016-9210-E511997A964D}" type="sibTrans" cxnId="{8676BC10-C038-42BB-8A41-624A1522CCC2}">
      <dgm:prSet/>
      <dgm:spPr/>
      <dgm:t>
        <a:bodyPr/>
        <a:lstStyle/>
        <a:p>
          <a:endParaRPr lang="en-GB"/>
        </a:p>
      </dgm:t>
    </dgm:pt>
    <dgm:pt modelId="{E94F0DCF-1D02-4AB0-AD09-81BD1FE97B12}" type="pres">
      <dgm:prSet presAssocID="{5F971187-3EFC-4724-85EC-2C5AE8FE66C1}" presName="CompostProcess" presStyleCnt="0">
        <dgm:presLayoutVars>
          <dgm:dir/>
          <dgm:resizeHandles val="exact"/>
        </dgm:presLayoutVars>
      </dgm:prSet>
      <dgm:spPr/>
    </dgm:pt>
    <dgm:pt modelId="{D17D2DB4-3237-4CFB-AB89-9661DB51B541}" type="pres">
      <dgm:prSet presAssocID="{5F971187-3EFC-4724-85EC-2C5AE8FE66C1}" presName="arrow" presStyleLbl="bgShp" presStyleIdx="0" presStyleCnt="1"/>
      <dgm:spPr/>
    </dgm:pt>
    <dgm:pt modelId="{C45F8898-BECD-4865-84D5-649363EAC2DD}" type="pres">
      <dgm:prSet presAssocID="{5F971187-3EFC-4724-85EC-2C5AE8FE66C1}" presName="linearProcess" presStyleCnt="0"/>
      <dgm:spPr/>
    </dgm:pt>
    <dgm:pt modelId="{850B56D9-4E7D-47C3-BFB0-366764907A76}" type="pres">
      <dgm:prSet presAssocID="{F0BF27D3-5ED1-4882-8A86-C826B51EE738}" presName="textNode" presStyleLbl="node1" presStyleIdx="0" presStyleCnt="3">
        <dgm:presLayoutVars>
          <dgm:bulletEnabled val="1"/>
        </dgm:presLayoutVars>
      </dgm:prSet>
      <dgm:spPr/>
    </dgm:pt>
    <dgm:pt modelId="{BBD0CA2F-DAEB-46A2-8411-FD2204026F5D}" type="pres">
      <dgm:prSet presAssocID="{B2A81A77-BDEA-45D8-B146-74A638224AC6}" presName="sibTrans" presStyleCnt="0"/>
      <dgm:spPr/>
    </dgm:pt>
    <dgm:pt modelId="{C7214881-14D6-4CBC-8673-3AACB8889B42}" type="pres">
      <dgm:prSet presAssocID="{ED1F194E-04B0-4453-9D0B-233046239E64}" presName="textNode" presStyleLbl="node1" presStyleIdx="1" presStyleCnt="3" custLinFactNeighborX="-18470">
        <dgm:presLayoutVars>
          <dgm:bulletEnabled val="1"/>
        </dgm:presLayoutVars>
      </dgm:prSet>
      <dgm:spPr/>
    </dgm:pt>
    <dgm:pt modelId="{EAA21E94-401A-45AF-B700-DAC1502B214F}" type="pres">
      <dgm:prSet presAssocID="{560F60B7-EE99-4CA5-B329-37AA97B06281}" presName="sibTrans" presStyleCnt="0"/>
      <dgm:spPr/>
    </dgm:pt>
    <dgm:pt modelId="{189B6ED1-F05B-4ED0-93E4-8293C394E5BE}" type="pres">
      <dgm:prSet presAssocID="{35E2D874-B057-443F-8F2C-A334E8838FA7}" presName="textNode" presStyleLbl="node1" presStyleIdx="2" presStyleCnt="3" custLinFactNeighborX="-20115">
        <dgm:presLayoutVars>
          <dgm:bulletEnabled val="1"/>
        </dgm:presLayoutVars>
      </dgm:prSet>
      <dgm:spPr/>
    </dgm:pt>
  </dgm:ptLst>
  <dgm:cxnLst>
    <dgm:cxn modelId="{8676BC10-C038-42BB-8A41-624A1522CCC2}" srcId="{5F971187-3EFC-4724-85EC-2C5AE8FE66C1}" destId="{35E2D874-B057-443F-8F2C-A334E8838FA7}" srcOrd="2" destOrd="0" parTransId="{735D6100-0A84-4CD5-AF72-4A6BE2CD7C34}" sibTransId="{A4EECF38-A2F0-4016-9210-E511997A964D}"/>
    <dgm:cxn modelId="{54848D2C-6E58-4939-BE21-CC0B52979E0B}" srcId="{5F971187-3EFC-4724-85EC-2C5AE8FE66C1}" destId="{ED1F194E-04B0-4453-9D0B-233046239E64}" srcOrd="1" destOrd="0" parTransId="{F4DF4FE6-E040-47F3-9B4B-91A6540DB952}" sibTransId="{560F60B7-EE99-4CA5-B329-37AA97B06281}"/>
    <dgm:cxn modelId="{47AE8C58-DD6E-4242-A681-70752C627B2E}" type="presOf" srcId="{35E2D874-B057-443F-8F2C-A334E8838FA7}" destId="{189B6ED1-F05B-4ED0-93E4-8293C394E5BE}" srcOrd="0" destOrd="0" presId="urn:microsoft.com/office/officeart/2005/8/layout/hProcess9"/>
    <dgm:cxn modelId="{5C68E297-848E-4BFA-8DC9-F823DC8CD820}" type="presOf" srcId="{ED1F194E-04B0-4453-9D0B-233046239E64}" destId="{C7214881-14D6-4CBC-8673-3AACB8889B42}" srcOrd="0" destOrd="0" presId="urn:microsoft.com/office/officeart/2005/8/layout/hProcess9"/>
    <dgm:cxn modelId="{C33C99A9-FC15-4549-9B5B-4CED3EE055B0}" srcId="{5F971187-3EFC-4724-85EC-2C5AE8FE66C1}" destId="{F0BF27D3-5ED1-4882-8A86-C826B51EE738}" srcOrd="0" destOrd="0" parTransId="{B3F3AC78-E75C-4737-9847-3F68AF634EEC}" sibTransId="{B2A81A77-BDEA-45D8-B146-74A638224AC6}"/>
    <dgm:cxn modelId="{E03A7EAB-F0B7-4658-9517-63154FB810F5}" type="presOf" srcId="{F0BF27D3-5ED1-4882-8A86-C826B51EE738}" destId="{850B56D9-4E7D-47C3-BFB0-366764907A76}" srcOrd="0" destOrd="0" presId="urn:microsoft.com/office/officeart/2005/8/layout/hProcess9"/>
    <dgm:cxn modelId="{F26116B1-B9AE-4949-BA3B-0584952D3561}" type="presOf" srcId="{5F971187-3EFC-4724-85EC-2C5AE8FE66C1}" destId="{E94F0DCF-1D02-4AB0-AD09-81BD1FE97B12}" srcOrd="0" destOrd="0" presId="urn:microsoft.com/office/officeart/2005/8/layout/hProcess9"/>
    <dgm:cxn modelId="{626882FC-A5AA-4781-BD34-672BB39C5BA8}" type="presParOf" srcId="{E94F0DCF-1D02-4AB0-AD09-81BD1FE97B12}" destId="{D17D2DB4-3237-4CFB-AB89-9661DB51B541}" srcOrd="0" destOrd="0" presId="urn:microsoft.com/office/officeart/2005/8/layout/hProcess9"/>
    <dgm:cxn modelId="{5260A8D0-DBE5-47D2-810A-51233BFF02DD}" type="presParOf" srcId="{E94F0DCF-1D02-4AB0-AD09-81BD1FE97B12}" destId="{C45F8898-BECD-4865-84D5-649363EAC2DD}" srcOrd="1" destOrd="0" presId="urn:microsoft.com/office/officeart/2005/8/layout/hProcess9"/>
    <dgm:cxn modelId="{0C793928-4D10-4865-ABFA-CC0DEC8B0D58}" type="presParOf" srcId="{C45F8898-BECD-4865-84D5-649363EAC2DD}" destId="{850B56D9-4E7D-47C3-BFB0-366764907A76}" srcOrd="0" destOrd="0" presId="urn:microsoft.com/office/officeart/2005/8/layout/hProcess9"/>
    <dgm:cxn modelId="{A1F7C26F-EEE6-4032-9B4A-1FA5CD835E06}" type="presParOf" srcId="{C45F8898-BECD-4865-84D5-649363EAC2DD}" destId="{BBD0CA2F-DAEB-46A2-8411-FD2204026F5D}" srcOrd="1" destOrd="0" presId="urn:microsoft.com/office/officeart/2005/8/layout/hProcess9"/>
    <dgm:cxn modelId="{C136C919-22AF-472B-AE37-81771836E200}" type="presParOf" srcId="{C45F8898-BECD-4865-84D5-649363EAC2DD}" destId="{C7214881-14D6-4CBC-8673-3AACB8889B42}" srcOrd="2" destOrd="0" presId="urn:microsoft.com/office/officeart/2005/8/layout/hProcess9"/>
    <dgm:cxn modelId="{2DA766B5-EE8C-414A-88E4-2D1023791FBA}" type="presParOf" srcId="{C45F8898-BECD-4865-84D5-649363EAC2DD}" destId="{EAA21E94-401A-45AF-B700-DAC1502B214F}" srcOrd="3" destOrd="0" presId="urn:microsoft.com/office/officeart/2005/8/layout/hProcess9"/>
    <dgm:cxn modelId="{8F5AFA01-1DF5-46E1-939F-7CF0A9021CD1}" type="presParOf" srcId="{C45F8898-BECD-4865-84D5-649363EAC2DD}" destId="{189B6ED1-F05B-4ED0-93E4-8293C394E5BE}"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D2DB4-3237-4CFB-AB89-9661DB51B541}">
      <dsp:nvSpPr>
        <dsp:cNvPr id="0" name=""/>
        <dsp:cNvSpPr/>
      </dsp:nvSpPr>
      <dsp:spPr>
        <a:xfrm>
          <a:off x="872836" y="0"/>
          <a:ext cx="9892145" cy="658495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0B56D9-4E7D-47C3-BFB0-366764907A76}">
      <dsp:nvSpPr>
        <dsp:cNvPr id="0" name=""/>
        <dsp:cNvSpPr/>
      </dsp:nvSpPr>
      <dsp:spPr>
        <a:xfrm>
          <a:off x="12501" y="1975485"/>
          <a:ext cx="3745922" cy="26339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Looking inwards </a:t>
          </a:r>
        </a:p>
        <a:p>
          <a:pPr marL="0" lvl="0" indent="0" algn="ctr" defTabSz="622300">
            <a:lnSpc>
              <a:spcPct val="90000"/>
            </a:lnSpc>
            <a:spcBef>
              <a:spcPct val="0"/>
            </a:spcBef>
            <a:spcAft>
              <a:spcPct val="35000"/>
            </a:spcAft>
            <a:buNone/>
          </a:pPr>
          <a:r>
            <a:rPr lang="en-GB" sz="1400" kern="1200" dirty="0"/>
            <a:t>Self-evaluation highlighted 3 key prioritise :</a:t>
          </a:r>
        </a:p>
        <a:p>
          <a:pPr marL="0" lvl="0" indent="0" algn="ctr" defTabSz="622300">
            <a:lnSpc>
              <a:spcPct val="90000"/>
            </a:lnSpc>
            <a:spcBef>
              <a:spcPct val="0"/>
            </a:spcBef>
            <a:spcAft>
              <a:spcPct val="35000"/>
            </a:spcAft>
            <a:buNone/>
          </a:pPr>
          <a:r>
            <a:rPr lang="en-GB" sz="1400" kern="1200" dirty="0"/>
            <a:t>Develop our play pedagogy and responsive planning to impact on pace and challenge </a:t>
          </a:r>
        </a:p>
        <a:p>
          <a:pPr marL="0" lvl="0" indent="0" algn="ctr" defTabSz="622300">
            <a:lnSpc>
              <a:spcPct val="90000"/>
            </a:lnSpc>
            <a:spcBef>
              <a:spcPct val="0"/>
            </a:spcBef>
            <a:spcAft>
              <a:spcPct val="35000"/>
            </a:spcAft>
            <a:buNone/>
          </a:pPr>
          <a:r>
            <a:rPr lang="en-GB" sz="1400" kern="1200" dirty="0"/>
            <a:t>Extend our  ‘off campus’ provision developing a smoother transition programme starting in S4</a:t>
          </a:r>
        </a:p>
        <a:p>
          <a:pPr marL="0" lvl="0" indent="0" algn="ctr" defTabSz="622300">
            <a:lnSpc>
              <a:spcPct val="90000"/>
            </a:lnSpc>
            <a:spcBef>
              <a:spcPct val="0"/>
            </a:spcBef>
            <a:spcAft>
              <a:spcPct val="35000"/>
            </a:spcAft>
            <a:buNone/>
          </a:pPr>
          <a:r>
            <a:rPr lang="en-GB" sz="1400" kern="1200" dirty="0"/>
            <a:t>Develop reading skills in our Pre Early group</a:t>
          </a:r>
        </a:p>
      </dsp:txBody>
      <dsp:txXfrm>
        <a:off x="141081" y="2104065"/>
        <a:ext cx="3488762" cy="2376820"/>
      </dsp:txXfrm>
    </dsp:sp>
    <dsp:sp modelId="{C7214881-14D6-4CBC-8673-3AACB8889B42}">
      <dsp:nvSpPr>
        <dsp:cNvPr id="0" name=""/>
        <dsp:cNvSpPr/>
      </dsp:nvSpPr>
      <dsp:spPr>
        <a:xfrm>
          <a:off x="3911312" y="1975485"/>
          <a:ext cx="3745922" cy="26339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Outwards</a:t>
          </a:r>
        </a:p>
        <a:p>
          <a:pPr marL="0" lvl="0" indent="0" algn="ctr" defTabSz="622300">
            <a:lnSpc>
              <a:spcPct val="90000"/>
            </a:lnSpc>
            <a:spcBef>
              <a:spcPct val="0"/>
            </a:spcBef>
            <a:spcAft>
              <a:spcPct val="35000"/>
            </a:spcAft>
            <a:buNone/>
          </a:pPr>
          <a:r>
            <a:rPr lang="en-GB" sz="1400" kern="1200" dirty="0"/>
            <a:t>Visit ELC provisions across contexts </a:t>
          </a:r>
        </a:p>
        <a:p>
          <a:pPr marL="0" lvl="0" indent="0" algn="ctr" defTabSz="622300">
            <a:lnSpc>
              <a:spcPct val="90000"/>
            </a:lnSpc>
            <a:spcBef>
              <a:spcPct val="0"/>
            </a:spcBef>
            <a:spcAft>
              <a:spcPct val="35000"/>
            </a:spcAft>
            <a:buNone/>
          </a:pPr>
          <a:r>
            <a:rPr lang="en-GB" sz="1400" kern="1200" dirty="0"/>
            <a:t>Continue Parental Engagement group to develop creative pathways into adult services – Other National models to be explored </a:t>
          </a:r>
        </a:p>
        <a:p>
          <a:pPr marL="0" lvl="0" indent="0" algn="ctr" defTabSz="622300">
            <a:lnSpc>
              <a:spcPct val="90000"/>
            </a:lnSpc>
            <a:spcBef>
              <a:spcPct val="0"/>
            </a:spcBef>
            <a:spcAft>
              <a:spcPct val="35000"/>
            </a:spcAft>
            <a:buNone/>
          </a:pPr>
          <a:r>
            <a:rPr lang="en-GB" sz="1400" kern="1200" dirty="0"/>
            <a:t>Link with Fife SLS and CLPL to support reading </a:t>
          </a:r>
        </a:p>
        <a:p>
          <a:pPr marL="0" lvl="0" indent="0" algn="ctr" defTabSz="622300">
            <a:lnSpc>
              <a:spcPct val="90000"/>
            </a:lnSpc>
            <a:spcBef>
              <a:spcPct val="0"/>
            </a:spcBef>
            <a:spcAft>
              <a:spcPct val="35000"/>
            </a:spcAft>
            <a:buNone/>
          </a:pPr>
          <a:endParaRPr lang="en-GB" sz="1400" kern="1200" dirty="0"/>
        </a:p>
        <a:p>
          <a:pPr marL="0" lvl="0" indent="0" algn="ctr" defTabSz="622300">
            <a:lnSpc>
              <a:spcPct val="90000"/>
            </a:lnSpc>
            <a:spcBef>
              <a:spcPct val="0"/>
            </a:spcBef>
            <a:spcAft>
              <a:spcPct val="35000"/>
            </a:spcAft>
            <a:buNone/>
          </a:pPr>
          <a:endParaRPr lang="en-GB" sz="1400" kern="1200" dirty="0"/>
        </a:p>
      </dsp:txBody>
      <dsp:txXfrm>
        <a:off x="4039892" y="2104065"/>
        <a:ext cx="3488762" cy="2376820"/>
      </dsp:txXfrm>
    </dsp:sp>
    <dsp:sp modelId="{189B6ED1-F05B-4ED0-93E4-8293C394E5BE}">
      <dsp:nvSpPr>
        <dsp:cNvPr id="0" name=""/>
        <dsp:cNvSpPr/>
      </dsp:nvSpPr>
      <dsp:spPr>
        <a:xfrm>
          <a:off x="7841673" y="1975485"/>
          <a:ext cx="3745922" cy="26339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Forwards</a:t>
          </a:r>
        </a:p>
        <a:p>
          <a:pPr marL="0" lvl="0" indent="0" algn="ctr" defTabSz="622300">
            <a:lnSpc>
              <a:spcPct val="90000"/>
            </a:lnSpc>
            <a:spcBef>
              <a:spcPct val="0"/>
            </a:spcBef>
            <a:spcAft>
              <a:spcPct val="35000"/>
            </a:spcAft>
            <a:buNone/>
          </a:pPr>
          <a:r>
            <a:rPr lang="en-GB" sz="1400" kern="1200" dirty="0"/>
            <a:t>Responsive Planning will impact on our curriculum rationale and transform delivery of personalised learning across the school</a:t>
          </a:r>
        </a:p>
        <a:p>
          <a:pPr marL="0" lvl="0" indent="0" algn="ctr" defTabSz="622300">
            <a:lnSpc>
              <a:spcPct val="90000"/>
            </a:lnSpc>
            <a:spcBef>
              <a:spcPct val="0"/>
            </a:spcBef>
            <a:spcAft>
              <a:spcPct val="35000"/>
            </a:spcAft>
            <a:buNone/>
          </a:pPr>
          <a:r>
            <a:rPr lang="en-GB" sz="1400" kern="1200" dirty="0"/>
            <a:t>Moving towards a part time community based learning programme for senior phase </a:t>
          </a:r>
        </a:p>
        <a:p>
          <a:pPr marL="0" lvl="0" indent="0" algn="ctr" defTabSz="622300">
            <a:lnSpc>
              <a:spcPct val="90000"/>
            </a:lnSpc>
            <a:spcBef>
              <a:spcPct val="0"/>
            </a:spcBef>
            <a:spcAft>
              <a:spcPct val="35000"/>
            </a:spcAft>
            <a:buNone/>
          </a:pPr>
          <a:r>
            <a:rPr lang="en-GB" sz="1400" kern="1200" dirty="0"/>
            <a:t> </a:t>
          </a:r>
        </a:p>
      </dsp:txBody>
      <dsp:txXfrm>
        <a:off x="7970253" y="2104065"/>
        <a:ext cx="3488762" cy="237682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19525" y="0"/>
            <a:ext cx="2921000" cy="495300"/>
          </a:xfrm>
          <a:prstGeom prst="rect">
            <a:avLst/>
          </a:prstGeom>
        </p:spPr>
        <p:txBody>
          <a:bodyPr vert="horz" lIns="91440" tIns="45720" rIns="91440" bIns="45720" rtlCol="0"/>
          <a:lstStyle>
            <a:lvl1pPr algn="r">
              <a:defRPr sz="1200"/>
            </a:lvl1pPr>
          </a:lstStyle>
          <a:p>
            <a:fld id="{68F164F6-9358-4EBE-A001-A542CC72749A}" type="datetimeFigureOut">
              <a:rPr lang="en-GB" smtClean="0"/>
              <a:t>14/09/2023</a:t>
            </a:fld>
            <a:endParaRPr lang="en-GB" dirty="0"/>
          </a:p>
        </p:txBody>
      </p:sp>
      <p:sp>
        <p:nvSpPr>
          <p:cNvPr id="4" name="Footer Placeholder 3"/>
          <p:cNvSpPr>
            <a:spLocks noGrp="1"/>
          </p:cNvSpPr>
          <p:nvPr>
            <p:ph type="ftr" sz="quarter" idx="2"/>
          </p:nvPr>
        </p:nvSpPr>
        <p:spPr>
          <a:xfrm>
            <a:off x="0" y="9377363"/>
            <a:ext cx="2921000" cy="4953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19525" y="9377363"/>
            <a:ext cx="2921000" cy="495300"/>
          </a:xfrm>
          <a:prstGeom prst="rect">
            <a:avLst/>
          </a:prstGeom>
        </p:spPr>
        <p:txBody>
          <a:bodyPr vert="horz" lIns="91440" tIns="45720" rIns="91440" bIns="45720" rtlCol="0" anchor="b"/>
          <a:lstStyle>
            <a:lvl1pPr algn="r">
              <a:defRPr sz="1200"/>
            </a:lvl1pPr>
          </a:lstStyle>
          <a:p>
            <a:fld id="{E06C7747-6356-47C9-8BE5-4909A4CD373E}" type="slidenum">
              <a:rPr lang="en-GB" smtClean="0"/>
              <a:t>‹#›</a:t>
            </a:fld>
            <a:endParaRPr lang="en-GB" dirty="0"/>
          </a:p>
        </p:txBody>
      </p:sp>
    </p:spTree>
    <p:extLst>
      <p:ext uri="{BB962C8B-B14F-4D97-AF65-F5344CB8AC3E}">
        <p14:creationId xmlns:p14="http://schemas.microsoft.com/office/powerpoint/2010/main" val="246421317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11CC86AA-7FFE-4547-96E0-A83E15344C5F}" type="datetimeFigureOut">
              <a:rPr lang="en-GB" smtClean="0"/>
              <a:t>14/09/2023</a:t>
            </a:fld>
            <a:endParaRPr lang="en-GB" dirty="0"/>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4212" y="4751238"/>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36"/>
            <a:ext cx="2921582"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8971" y="9377336"/>
            <a:ext cx="2921582" cy="495347"/>
          </a:xfrm>
          <a:prstGeom prst="rect">
            <a:avLst/>
          </a:prstGeom>
        </p:spPr>
        <p:txBody>
          <a:bodyPr vert="horz" lIns="91440" tIns="45720" rIns="91440" bIns="45720" rtlCol="0" anchor="b"/>
          <a:lstStyle>
            <a:lvl1pPr algn="r">
              <a:defRPr sz="1200"/>
            </a:lvl1pPr>
          </a:lstStyle>
          <a:p>
            <a:fld id="{811C42D4-9193-4393-9398-1E2732EDF9DD}" type="slidenum">
              <a:rPr lang="en-GB" smtClean="0"/>
              <a:t>‹#›</a:t>
            </a:fld>
            <a:endParaRPr lang="en-GB" dirty="0"/>
          </a:p>
        </p:txBody>
      </p:sp>
    </p:spTree>
    <p:extLst>
      <p:ext uri="{BB962C8B-B14F-4D97-AF65-F5344CB8AC3E}">
        <p14:creationId xmlns:p14="http://schemas.microsoft.com/office/powerpoint/2010/main" val="284525789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1C42D4-9193-4393-9398-1E2732EDF9DD}" type="slidenum">
              <a:rPr lang="en-GB" smtClean="0"/>
              <a:t>1</a:t>
            </a:fld>
            <a:endParaRPr lang="en-GB" dirty="0"/>
          </a:p>
        </p:txBody>
      </p:sp>
      <p:sp>
        <p:nvSpPr>
          <p:cNvPr id="5" name="Header Placeholder 4"/>
          <p:cNvSpPr>
            <a:spLocks noGrp="1"/>
          </p:cNvSpPr>
          <p:nvPr>
            <p:ph type="hdr" sz="quarter" idx="11"/>
          </p:nvPr>
        </p:nvSpPr>
        <p:spPr/>
        <p:txBody>
          <a:bodyPr/>
          <a:lstStyle/>
          <a:p>
            <a:endParaRPr lang="en-GB" dirty="0"/>
          </a:p>
        </p:txBody>
      </p:sp>
    </p:spTree>
    <p:extLst>
      <p:ext uri="{BB962C8B-B14F-4D97-AF65-F5344CB8AC3E}">
        <p14:creationId xmlns:p14="http://schemas.microsoft.com/office/powerpoint/2010/main" val="2208191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811C42D4-9193-4393-9398-1E2732EDF9DD}" type="slidenum">
              <a:rPr lang="en-GB" smtClean="0"/>
              <a:t>11</a:t>
            </a:fld>
            <a:endParaRPr lang="en-GB" dirty="0"/>
          </a:p>
        </p:txBody>
      </p:sp>
    </p:spTree>
    <p:extLst>
      <p:ext uri="{BB962C8B-B14F-4D97-AF65-F5344CB8AC3E}">
        <p14:creationId xmlns:p14="http://schemas.microsoft.com/office/powerpoint/2010/main" val="3668767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811C42D4-9193-4393-9398-1E2732EDF9DD}" type="slidenum">
              <a:rPr lang="en-GB" smtClean="0"/>
              <a:t>12</a:t>
            </a:fld>
            <a:endParaRPr lang="en-GB" dirty="0"/>
          </a:p>
        </p:txBody>
      </p:sp>
    </p:spTree>
    <p:extLst>
      <p:ext uri="{BB962C8B-B14F-4D97-AF65-F5344CB8AC3E}">
        <p14:creationId xmlns:p14="http://schemas.microsoft.com/office/powerpoint/2010/main" val="3668767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811C42D4-9193-4393-9398-1E2732EDF9DD}" type="slidenum">
              <a:rPr lang="en-GB" smtClean="0"/>
              <a:t>13</a:t>
            </a:fld>
            <a:endParaRPr lang="en-GB" dirty="0"/>
          </a:p>
        </p:txBody>
      </p:sp>
    </p:spTree>
    <p:extLst>
      <p:ext uri="{BB962C8B-B14F-4D97-AF65-F5344CB8AC3E}">
        <p14:creationId xmlns:p14="http://schemas.microsoft.com/office/powerpoint/2010/main" val="3317113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dirty="0"/>
          </a:p>
        </p:txBody>
      </p:sp>
      <p:sp>
        <p:nvSpPr>
          <p:cNvPr id="5" name="Slide Number Placeholder 4"/>
          <p:cNvSpPr>
            <a:spLocks noGrp="1"/>
          </p:cNvSpPr>
          <p:nvPr>
            <p:ph type="sldNum" sz="quarter" idx="5"/>
          </p:nvPr>
        </p:nvSpPr>
        <p:spPr/>
        <p:txBody>
          <a:bodyPr/>
          <a:lstStyle/>
          <a:p>
            <a:fld id="{811C42D4-9193-4393-9398-1E2732EDF9DD}" type="slidenum">
              <a:rPr lang="en-GB" smtClean="0"/>
              <a:t>2</a:t>
            </a:fld>
            <a:endParaRPr lang="en-GB" dirty="0"/>
          </a:p>
        </p:txBody>
      </p:sp>
    </p:spTree>
    <p:extLst>
      <p:ext uri="{BB962C8B-B14F-4D97-AF65-F5344CB8AC3E}">
        <p14:creationId xmlns:p14="http://schemas.microsoft.com/office/powerpoint/2010/main" val="2824329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811C42D4-9193-4393-9398-1E2732EDF9DD}" type="slidenum">
              <a:rPr lang="en-GB" smtClean="0"/>
              <a:t>3</a:t>
            </a:fld>
            <a:endParaRPr lang="en-GB" dirty="0"/>
          </a:p>
        </p:txBody>
      </p:sp>
    </p:spTree>
    <p:extLst>
      <p:ext uri="{BB962C8B-B14F-4D97-AF65-F5344CB8AC3E}">
        <p14:creationId xmlns:p14="http://schemas.microsoft.com/office/powerpoint/2010/main" val="310492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dirty="0"/>
          </a:p>
        </p:txBody>
      </p:sp>
      <p:sp>
        <p:nvSpPr>
          <p:cNvPr id="5" name="Slide Number Placeholder 4"/>
          <p:cNvSpPr>
            <a:spLocks noGrp="1"/>
          </p:cNvSpPr>
          <p:nvPr>
            <p:ph type="sldNum" sz="quarter" idx="5"/>
          </p:nvPr>
        </p:nvSpPr>
        <p:spPr/>
        <p:txBody>
          <a:bodyPr/>
          <a:lstStyle/>
          <a:p>
            <a:fld id="{811C42D4-9193-4393-9398-1E2732EDF9DD}" type="slidenum">
              <a:rPr lang="en-GB" smtClean="0"/>
              <a:t>4</a:t>
            </a:fld>
            <a:endParaRPr lang="en-GB" dirty="0"/>
          </a:p>
        </p:txBody>
      </p:sp>
    </p:spTree>
    <p:extLst>
      <p:ext uri="{BB962C8B-B14F-4D97-AF65-F5344CB8AC3E}">
        <p14:creationId xmlns:p14="http://schemas.microsoft.com/office/powerpoint/2010/main" val="1696564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dirty="0"/>
          </a:p>
        </p:txBody>
      </p:sp>
      <p:sp>
        <p:nvSpPr>
          <p:cNvPr id="5" name="Slide Number Placeholder 4"/>
          <p:cNvSpPr>
            <a:spLocks noGrp="1"/>
          </p:cNvSpPr>
          <p:nvPr>
            <p:ph type="sldNum" sz="quarter" idx="5"/>
          </p:nvPr>
        </p:nvSpPr>
        <p:spPr/>
        <p:txBody>
          <a:bodyPr/>
          <a:lstStyle/>
          <a:p>
            <a:fld id="{811C42D4-9193-4393-9398-1E2732EDF9DD}" type="slidenum">
              <a:rPr lang="en-GB" smtClean="0"/>
              <a:t>6</a:t>
            </a:fld>
            <a:endParaRPr lang="en-GB" dirty="0"/>
          </a:p>
        </p:txBody>
      </p:sp>
    </p:spTree>
    <p:extLst>
      <p:ext uri="{BB962C8B-B14F-4D97-AF65-F5344CB8AC3E}">
        <p14:creationId xmlns:p14="http://schemas.microsoft.com/office/powerpoint/2010/main" val="1808166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dirty="0"/>
          </a:p>
        </p:txBody>
      </p:sp>
      <p:sp>
        <p:nvSpPr>
          <p:cNvPr id="5" name="Slide Number Placeholder 4"/>
          <p:cNvSpPr>
            <a:spLocks noGrp="1"/>
          </p:cNvSpPr>
          <p:nvPr>
            <p:ph type="sldNum" sz="quarter" idx="5"/>
          </p:nvPr>
        </p:nvSpPr>
        <p:spPr/>
        <p:txBody>
          <a:bodyPr/>
          <a:lstStyle/>
          <a:p>
            <a:fld id="{811C42D4-9193-4393-9398-1E2732EDF9DD}" type="slidenum">
              <a:rPr lang="en-GB" smtClean="0"/>
              <a:t>7</a:t>
            </a:fld>
            <a:endParaRPr lang="en-GB" dirty="0"/>
          </a:p>
        </p:txBody>
      </p:sp>
    </p:spTree>
    <p:extLst>
      <p:ext uri="{BB962C8B-B14F-4D97-AF65-F5344CB8AC3E}">
        <p14:creationId xmlns:p14="http://schemas.microsoft.com/office/powerpoint/2010/main" val="3865762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811C42D4-9193-4393-9398-1E2732EDF9DD}" type="slidenum">
              <a:rPr lang="en-GB" smtClean="0"/>
              <a:t>8</a:t>
            </a:fld>
            <a:endParaRPr lang="en-GB" dirty="0"/>
          </a:p>
        </p:txBody>
      </p:sp>
    </p:spTree>
    <p:extLst>
      <p:ext uri="{BB962C8B-B14F-4D97-AF65-F5344CB8AC3E}">
        <p14:creationId xmlns:p14="http://schemas.microsoft.com/office/powerpoint/2010/main" val="785089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811C42D4-9193-4393-9398-1E2732EDF9DD}" type="slidenum">
              <a:rPr lang="en-GB" smtClean="0"/>
              <a:t>9</a:t>
            </a:fld>
            <a:endParaRPr lang="en-GB" dirty="0"/>
          </a:p>
        </p:txBody>
      </p:sp>
    </p:spTree>
    <p:extLst>
      <p:ext uri="{BB962C8B-B14F-4D97-AF65-F5344CB8AC3E}">
        <p14:creationId xmlns:p14="http://schemas.microsoft.com/office/powerpoint/2010/main" val="647228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dirty="0"/>
          </a:p>
        </p:txBody>
      </p:sp>
      <p:sp>
        <p:nvSpPr>
          <p:cNvPr id="5" name="Slide Number Placeholder 4"/>
          <p:cNvSpPr>
            <a:spLocks noGrp="1"/>
          </p:cNvSpPr>
          <p:nvPr>
            <p:ph type="sldNum" sz="quarter" idx="5"/>
          </p:nvPr>
        </p:nvSpPr>
        <p:spPr/>
        <p:txBody>
          <a:bodyPr/>
          <a:lstStyle/>
          <a:p>
            <a:fld id="{811C42D4-9193-4393-9398-1E2732EDF9DD}" type="slidenum">
              <a:rPr lang="en-GB" smtClean="0"/>
              <a:t>10</a:t>
            </a:fld>
            <a:endParaRPr lang="en-GB" dirty="0"/>
          </a:p>
        </p:txBody>
      </p:sp>
    </p:spTree>
    <p:extLst>
      <p:ext uri="{BB962C8B-B14F-4D97-AF65-F5344CB8AC3E}">
        <p14:creationId xmlns:p14="http://schemas.microsoft.com/office/powerpoint/2010/main" val="832632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F28A5-8CBB-4701-9FD1-CA9D7A300B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C42FAA7-9D74-4713-AD06-44D0F4F91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C6C7246-C6EA-45DD-9BC8-B66F0EBC8DFC}"/>
              </a:ext>
            </a:extLst>
          </p:cNvPr>
          <p:cNvSpPr>
            <a:spLocks noGrp="1"/>
          </p:cNvSpPr>
          <p:nvPr>
            <p:ph type="dt" sz="half" idx="10"/>
          </p:nvPr>
        </p:nvSpPr>
        <p:spPr/>
        <p:txBody>
          <a:bodyPr/>
          <a:lstStyle/>
          <a:p>
            <a:r>
              <a:rPr lang="en-US" dirty="0"/>
              <a:t>June 2021 - 22</a:t>
            </a:r>
            <a:endParaRPr lang="en-GB" dirty="0"/>
          </a:p>
        </p:txBody>
      </p:sp>
      <p:sp>
        <p:nvSpPr>
          <p:cNvPr id="5" name="Footer Placeholder 4">
            <a:extLst>
              <a:ext uri="{FF2B5EF4-FFF2-40B4-BE49-F238E27FC236}">
                <a16:creationId xmlns:a16="http://schemas.microsoft.com/office/drawing/2014/main" id="{1B9F611A-255E-4EFF-9940-5F70E23FC43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A23A276-39CF-4B71-9BBD-9807A9F76966}"/>
              </a:ext>
            </a:extLst>
          </p:cNvPr>
          <p:cNvSpPr>
            <a:spLocks noGrp="1"/>
          </p:cNvSpPr>
          <p:nvPr>
            <p:ph type="sldNum" sz="quarter" idx="12"/>
          </p:nvPr>
        </p:nvSpPr>
        <p:spPr/>
        <p:txBody>
          <a:bodyPr/>
          <a:lstStyle/>
          <a:p>
            <a:fld id="{F8A4F5F0-250F-47E2-8D89-E24EAD38FDE3}" type="slidenum">
              <a:rPr lang="en-GB" smtClean="0"/>
              <a:t>‹#›</a:t>
            </a:fld>
            <a:endParaRPr lang="en-GB" dirty="0"/>
          </a:p>
        </p:txBody>
      </p:sp>
    </p:spTree>
    <p:extLst>
      <p:ext uri="{BB962C8B-B14F-4D97-AF65-F5344CB8AC3E}">
        <p14:creationId xmlns:p14="http://schemas.microsoft.com/office/powerpoint/2010/main" val="4285877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91FF8-FF00-4383-AA80-B599F4FE2AE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5A7685-6E43-4D94-B04D-6063D3295A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EDCD23-8F16-4C03-9805-03DC5FD1F1C3}"/>
              </a:ext>
            </a:extLst>
          </p:cNvPr>
          <p:cNvSpPr>
            <a:spLocks noGrp="1"/>
          </p:cNvSpPr>
          <p:nvPr>
            <p:ph type="dt" sz="half" idx="10"/>
          </p:nvPr>
        </p:nvSpPr>
        <p:spPr/>
        <p:txBody>
          <a:bodyPr/>
          <a:lstStyle/>
          <a:p>
            <a:r>
              <a:rPr lang="en-US" dirty="0"/>
              <a:t>June 2021 - 22</a:t>
            </a:r>
            <a:endParaRPr lang="en-GB" dirty="0"/>
          </a:p>
        </p:txBody>
      </p:sp>
      <p:sp>
        <p:nvSpPr>
          <p:cNvPr id="5" name="Footer Placeholder 4">
            <a:extLst>
              <a:ext uri="{FF2B5EF4-FFF2-40B4-BE49-F238E27FC236}">
                <a16:creationId xmlns:a16="http://schemas.microsoft.com/office/drawing/2014/main" id="{780A2D5C-B1E7-4AF6-B7DE-4F2FB4E772F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9E00B1-4598-4F9C-B062-53CA7B27B7B8}"/>
              </a:ext>
            </a:extLst>
          </p:cNvPr>
          <p:cNvSpPr>
            <a:spLocks noGrp="1"/>
          </p:cNvSpPr>
          <p:nvPr>
            <p:ph type="sldNum" sz="quarter" idx="12"/>
          </p:nvPr>
        </p:nvSpPr>
        <p:spPr/>
        <p:txBody>
          <a:bodyPr/>
          <a:lstStyle/>
          <a:p>
            <a:fld id="{F8A4F5F0-250F-47E2-8D89-E24EAD38FDE3}" type="slidenum">
              <a:rPr lang="en-GB" smtClean="0"/>
              <a:t>‹#›</a:t>
            </a:fld>
            <a:endParaRPr lang="en-GB" dirty="0"/>
          </a:p>
        </p:txBody>
      </p:sp>
    </p:spTree>
    <p:extLst>
      <p:ext uri="{BB962C8B-B14F-4D97-AF65-F5344CB8AC3E}">
        <p14:creationId xmlns:p14="http://schemas.microsoft.com/office/powerpoint/2010/main" val="3717018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BD204B-C719-4355-87D3-27E509079E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EA22C8-7F9F-4063-AFAD-16C7CBA7F5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606DFC-72D8-466B-B606-855527D47D59}"/>
              </a:ext>
            </a:extLst>
          </p:cNvPr>
          <p:cNvSpPr>
            <a:spLocks noGrp="1"/>
          </p:cNvSpPr>
          <p:nvPr>
            <p:ph type="dt" sz="half" idx="10"/>
          </p:nvPr>
        </p:nvSpPr>
        <p:spPr/>
        <p:txBody>
          <a:bodyPr/>
          <a:lstStyle/>
          <a:p>
            <a:r>
              <a:rPr lang="en-US" dirty="0"/>
              <a:t>June 2021 - 22</a:t>
            </a:r>
            <a:endParaRPr lang="en-GB" dirty="0"/>
          </a:p>
        </p:txBody>
      </p:sp>
      <p:sp>
        <p:nvSpPr>
          <p:cNvPr id="5" name="Footer Placeholder 4">
            <a:extLst>
              <a:ext uri="{FF2B5EF4-FFF2-40B4-BE49-F238E27FC236}">
                <a16:creationId xmlns:a16="http://schemas.microsoft.com/office/drawing/2014/main" id="{18EB8435-8246-4F4B-8A2A-64EE93F7EF1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7CC2A07-78F7-4C43-A3F7-2AACB9A5D0B3}"/>
              </a:ext>
            </a:extLst>
          </p:cNvPr>
          <p:cNvSpPr>
            <a:spLocks noGrp="1"/>
          </p:cNvSpPr>
          <p:nvPr>
            <p:ph type="sldNum" sz="quarter" idx="12"/>
          </p:nvPr>
        </p:nvSpPr>
        <p:spPr/>
        <p:txBody>
          <a:bodyPr/>
          <a:lstStyle/>
          <a:p>
            <a:fld id="{F8A4F5F0-250F-47E2-8D89-E24EAD38FDE3}" type="slidenum">
              <a:rPr lang="en-GB" smtClean="0"/>
              <a:t>‹#›</a:t>
            </a:fld>
            <a:endParaRPr lang="en-GB" dirty="0"/>
          </a:p>
        </p:txBody>
      </p:sp>
    </p:spTree>
    <p:extLst>
      <p:ext uri="{BB962C8B-B14F-4D97-AF65-F5344CB8AC3E}">
        <p14:creationId xmlns:p14="http://schemas.microsoft.com/office/powerpoint/2010/main" val="4280802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EEAFA-350C-4B39-85E9-3D8F185C27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5E4A56-CCEB-4B82-9618-50BADCC27B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FCD5E0-4E3B-4AB3-9E2D-3ACF232680CA}"/>
              </a:ext>
            </a:extLst>
          </p:cNvPr>
          <p:cNvSpPr>
            <a:spLocks noGrp="1"/>
          </p:cNvSpPr>
          <p:nvPr>
            <p:ph type="dt" sz="half" idx="10"/>
          </p:nvPr>
        </p:nvSpPr>
        <p:spPr/>
        <p:txBody>
          <a:bodyPr/>
          <a:lstStyle/>
          <a:p>
            <a:r>
              <a:rPr lang="en-US" dirty="0"/>
              <a:t>June 2021 - 22</a:t>
            </a:r>
            <a:endParaRPr lang="en-GB" dirty="0"/>
          </a:p>
        </p:txBody>
      </p:sp>
      <p:sp>
        <p:nvSpPr>
          <p:cNvPr id="5" name="Footer Placeholder 4">
            <a:extLst>
              <a:ext uri="{FF2B5EF4-FFF2-40B4-BE49-F238E27FC236}">
                <a16:creationId xmlns:a16="http://schemas.microsoft.com/office/drawing/2014/main" id="{AD1C6794-3786-4AED-B75D-B1CFF2F2CD9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3AFCCFC-F6E5-42CC-BA88-1B7EBA250E92}"/>
              </a:ext>
            </a:extLst>
          </p:cNvPr>
          <p:cNvSpPr>
            <a:spLocks noGrp="1"/>
          </p:cNvSpPr>
          <p:nvPr>
            <p:ph type="sldNum" sz="quarter" idx="12"/>
          </p:nvPr>
        </p:nvSpPr>
        <p:spPr/>
        <p:txBody>
          <a:bodyPr/>
          <a:lstStyle/>
          <a:p>
            <a:fld id="{F8A4F5F0-250F-47E2-8D89-E24EAD38FDE3}" type="slidenum">
              <a:rPr lang="en-GB" smtClean="0"/>
              <a:t>‹#›</a:t>
            </a:fld>
            <a:endParaRPr lang="en-GB" dirty="0"/>
          </a:p>
        </p:txBody>
      </p:sp>
    </p:spTree>
    <p:extLst>
      <p:ext uri="{BB962C8B-B14F-4D97-AF65-F5344CB8AC3E}">
        <p14:creationId xmlns:p14="http://schemas.microsoft.com/office/powerpoint/2010/main" val="1889594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53FDD-5C45-4E4C-8FDD-94379D6EA3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E33531-AB9D-4C6B-A0DC-62BACE99B2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B4BFF2-01C0-4C0F-BD77-8C63A6D105A9}"/>
              </a:ext>
            </a:extLst>
          </p:cNvPr>
          <p:cNvSpPr>
            <a:spLocks noGrp="1"/>
          </p:cNvSpPr>
          <p:nvPr>
            <p:ph type="dt" sz="half" idx="10"/>
          </p:nvPr>
        </p:nvSpPr>
        <p:spPr/>
        <p:txBody>
          <a:bodyPr/>
          <a:lstStyle/>
          <a:p>
            <a:r>
              <a:rPr lang="en-US" dirty="0"/>
              <a:t>June 2021 - 22</a:t>
            </a:r>
            <a:endParaRPr lang="en-GB" dirty="0"/>
          </a:p>
        </p:txBody>
      </p:sp>
      <p:sp>
        <p:nvSpPr>
          <p:cNvPr id="5" name="Footer Placeholder 4">
            <a:extLst>
              <a:ext uri="{FF2B5EF4-FFF2-40B4-BE49-F238E27FC236}">
                <a16:creationId xmlns:a16="http://schemas.microsoft.com/office/drawing/2014/main" id="{09AD8274-5CE7-40A5-9C04-3A295FCF0EE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C18CDC7-7014-484A-8229-002F8A1636E2}"/>
              </a:ext>
            </a:extLst>
          </p:cNvPr>
          <p:cNvSpPr>
            <a:spLocks noGrp="1"/>
          </p:cNvSpPr>
          <p:nvPr>
            <p:ph type="sldNum" sz="quarter" idx="12"/>
          </p:nvPr>
        </p:nvSpPr>
        <p:spPr/>
        <p:txBody>
          <a:bodyPr/>
          <a:lstStyle/>
          <a:p>
            <a:fld id="{F8A4F5F0-250F-47E2-8D89-E24EAD38FDE3}" type="slidenum">
              <a:rPr lang="en-GB" smtClean="0"/>
              <a:t>‹#›</a:t>
            </a:fld>
            <a:endParaRPr lang="en-GB" dirty="0"/>
          </a:p>
        </p:txBody>
      </p:sp>
    </p:spTree>
    <p:extLst>
      <p:ext uri="{BB962C8B-B14F-4D97-AF65-F5344CB8AC3E}">
        <p14:creationId xmlns:p14="http://schemas.microsoft.com/office/powerpoint/2010/main" val="3834162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229CB-36B1-4888-977E-6851C1B1EE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ABB8AF-A54A-49AC-91F1-F3AA216E3D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8B3EF5-E8DA-414C-9F74-838820B783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655B7E1-D777-4E59-9F13-92452B5D0418}"/>
              </a:ext>
            </a:extLst>
          </p:cNvPr>
          <p:cNvSpPr>
            <a:spLocks noGrp="1"/>
          </p:cNvSpPr>
          <p:nvPr>
            <p:ph type="dt" sz="half" idx="10"/>
          </p:nvPr>
        </p:nvSpPr>
        <p:spPr/>
        <p:txBody>
          <a:bodyPr/>
          <a:lstStyle/>
          <a:p>
            <a:r>
              <a:rPr lang="en-US" dirty="0"/>
              <a:t>June 2021 - 22</a:t>
            </a:r>
            <a:endParaRPr lang="en-GB" dirty="0"/>
          </a:p>
        </p:txBody>
      </p:sp>
      <p:sp>
        <p:nvSpPr>
          <p:cNvPr id="6" name="Footer Placeholder 5">
            <a:extLst>
              <a:ext uri="{FF2B5EF4-FFF2-40B4-BE49-F238E27FC236}">
                <a16:creationId xmlns:a16="http://schemas.microsoft.com/office/drawing/2014/main" id="{FCA3464A-2541-4E45-AA5C-957316E6906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222A71C-45C7-4713-AF16-02A20C654021}"/>
              </a:ext>
            </a:extLst>
          </p:cNvPr>
          <p:cNvSpPr>
            <a:spLocks noGrp="1"/>
          </p:cNvSpPr>
          <p:nvPr>
            <p:ph type="sldNum" sz="quarter" idx="12"/>
          </p:nvPr>
        </p:nvSpPr>
        <p:spPr/>
        <p:txBody>
          <a:bodyPr/>
          <a:lstStyle/>
          <a:p>
            <a:fld id="{F8A4F5F0-250F-47E2-8D89-E24EAD38FDE3}" type="slidenum">
              <a:rPr lang="en-GB" smtClean="0"/>
              <a:t>‹#›</a:t>
            </a:fld>
            <a:endParaRPr lang="en-GB" dirty="0"/>
          </a:p>
        </p:txBody>
      </p:sp>
    </p:spTree>
    <p:extLst>
      <p:ext uri="{BB962C8B-B14F-4D97-AF65-F5344CB8AC3E}">
        <p14:creationId xmlns:p14="http://schemas.microsoft.com/office/powerpoint/2010/main" val="1118515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25472-7DD1-4E05-9987-8223B68B5A7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D89D89-39C3-4F85-9F48-4F3E94D702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FF9308-2270-4AA9-AE79-F9F512C402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7732925-FE7C-4E4A-80E0-C8210C4431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350153-ECB6-454F-93EB-3D3145A755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AD770D-58C8-41D3-9E67-2FCAF892110D}"/>
              </a:ext>
            </a:extLst>
          </p:cNvPr>
          <p:cNvSpPr>
            <a:spLocks noGrp="1"/>
          </p:cNvSpPr>
          <p:nvPr>
            <p:ph type="dt" sz="half" idx="10"/>
          </p:nvPr>
        </p:nvSpPr>
        <p:spPr/>
        <p:txBody>
          <a:bodyPr/>
          <a:lstStyle/>
          <a:p>
            <a:r>
              <a:rPr lang="en-US" dirty="0"/>
              <a:t>June 2021 - 22</a:t>
            </a:r>
            <a:endParaRPr lang="en-GB" dirty="0"/>
          </a:p>
        </p:txBody>
      </p:sp>
      <p:sp>
        <p:nvSpPr>
          <p:cNvPr id="8" name="Footer Placeholder 7">
            <a:extLst>
              <a:ext uri="{FF2B5EF4-FFF2-40B4-BE49-F238E27FC236}">
                <a16:creationId xmlns:a16="http://schemas.microsoft.com/office/drawing/2014/main" id="{F27FA6EF-1466-4E87-BEAF-A6F2966A4B1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0F6EA41-6E83-403A-8C26-8A814D9EDF7B}"/>
              </a:ext>
            </a:extLst>
          </p:cNvPr>
          <p:cNvSpPr>
            <a:spLocks noGrp="1"/>
          </p:cNvSpPr>
          <p:nvPr>
            <p:ph type="sldNum" sz="quarter" idx="12"/>
          </p:nvPr>
        </p:nvSpPr>
        <p:spPr/>
        <p:txBody>
          <a:bodyPr/>
          <a:lstStyle/>
          <a:p>
            <a:fld id="{F8A4F5F0-250F-47E2-8D89-E24EAD38FDE3}" type="slidenum">
              <a:rPr lang="en-GB" smtClean="0"/>
              <a:t>‹#›</a:t>
            </a:fld>
            <a:endParaRPr lang="en-GB" dirty="0"/>
          </a:p>
        </p:txBody>
      </p:sp>
    </p:spTree>
    <p:extLst>
      <p:ext uri="{BB962C8B-B14F-4D97-AF65-F5344CB8AC3E}">
        <p14:creationId xmlns:p14="http://schemas.microsoft.com/office/powerpoint/2010/main" val="1807341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AD1ED-1FC9-4D3A-A457-60729A6E330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A06A21F-3905-4CD8-BC53-54654CE339CB}"/>
              </a:ext>
            </a:extLst>
          </p:cNvPr>
          <p:cNvSpPr>
            <a:spLocks noGrp="1"/>
          </p:cNvSpPr>
          <p:nvPr>
            <p:ph type="dt" sz="half" idx="10"/>
          </p:nvPr>
        </p:nvSpPr>
        <p:spPr/>
        <p:txBody>
          <a:bodyPr/>
          <a:lstStyle/>
          <a:p>
            <a:r>
              <a:rPr lang="en-US" dirty="0"/>
              <a:t>June 2021 - 22</a:t>
            </a:r>
            <a:endParaRPr lang="en-GB" dirty="0"/>
          </a:p>
        </p:txBody>
      </p:sp>
      <p:sp>
        <p:nvSpPr>
          <p:cNvPr id="4" name="Footer Placeholder 3">
            <a:extLst>
              <a:ext uri="{FF2B5EF4-FFF2-40B4-BE49-F238E27FC236}">
                <a16:creationId xmlns:a16="http://schemas.microsoft.com/office/drawing/2014/main" id="{EF8BD1B9-6342-4159-B0E2-26FB4C0410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C6658E3-3474-453C-B07D-4CA7F5A54FA5}"/>
              </a:ext>
            </a:extLst>
          </p:cNvPr>
          <p:cNvSpPr>
            <a:spLocks noGrp="1"/>
          </p:cNvSpPr>
          <p:nvPr>
            <p:ph type="sldNum" sz="quarter" idx="12"/>
          </p:nvPr>
        </p:nvSpPr>
        <p:spPr/>
        <p:txBody>
          <a:bodyPr/>
          <a:lstStyle/>
          <a:p>
            <a:fld id="{F8A4F5F0-250F-47E2-8D89-E24EAD38FDE3}" type="slidenum">
              <a:rPr lang="en-GB" smtClean="0"/>
              <a:t>‹#›</a:t>
            </a:fld>
            <a:endParaRPr lang="en-GB" dirty="0"/>
          </a:p>
        </p:txBody>
      </p:sp>
    </p:spTree>
    <p:extLst>
      <p:ext uri="{BB962C8B-B14F-4D97-AF65-F5344CB8AC3E}">
        <p14:creationId xmlns:p14="http://schemas.microsoft.com/office/powerpoint/2010/main" val="4010639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F482B7-71FC-4AA1-81C7-F1D0EAB2D366}"/>
              </a:ext>
            </a:extLst>
          </p:cNvPr>
          <p:cNvSpPr>
            <a:spLocks noGrp="1"/>
          </p:cNvSpPr>
          <p:nvPr>
            <p:ph type="dt" sz="half" idx="10"/>
          </p:nvPr>
        </p:nvSpPr>
        <p:spPr/>
        <p:txBody>
          <a:bodyPr/>
          <a:lstStyle/>
          <a:p>
            <a:r>
              <a:rPr lang="en-US" dirty="0"/>
              <a:t>June 2021 - 22</a:t>
            </a:r>
            <a:endParaRPr lang="en-GB" dirty="0"/>
          </a:p>
        </p:txBody>
      </p:sp>
      <p:sp>
        <p:nvSpPr>
          <p:cNvPr id="3" name="Footer Placeholder 2">
            <a:extLst>
              <a:ext uri="{FF2B5EF4-FFF2-40B4-BE49-F238E27FC236}">
                <a16:creationId xmlns:a16="http://schemas.microsoft.com/office/drawing/2014/main" id="{E45E2C7D-A1C9-4413-BCEB-0D557C805EE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54B46CBB-11B3-47F8-82BB-261E748CFD3B}"/>
              </a:ext>
            </a:extLst>
          </p:cNvPr>
          <p:cNvSpPr>
            <a:spLocks noGrp="1"/>
          </p:cNvSpPr>
          <p:nvPr>
            <p:ph type="sldNum" sz="quarter" idx="12"/>
          </p:nvPr>
        </p:nvSpPr>
        <p:spPr/>
        <p:txBody>
          <a:bodyPr/>
          <a:lstStyle/>
          <a:p>
            <a:fld id="{F8A4F5F0-250F-47E2-8D89-E24EAD38FDE3}" type="slidenum">
              <a:rPr lang="en-GB" smtClean="0"/>
              <a:t>‹#›</a:t>
            </a:fld>
            <a:endParaRPr lang="en-GB" dirty="0"/>
          </a:p>
        </p:txBody>
      </p:sp>
    </p:spTree>
    <p:extLst>
      <p:ext uri="{BB962C8B-B14F-4D97-AF65-F5344CB8AC3E}">
        <p14:creationId xmlns:p14="http://schemas.microsoft.com/office/powerpoint/2010/main" val="752536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2B643-EAF9-4E9D-BBA7-F601E0049C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BC7FD66-6862-4D30-A031-50289051D2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EB50FD8-93BB-4703-B4B6-92B09B4AAD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5DAAD8-D0EB-4E64-B954-E91961FCE9C5}"/>
              </a:ext>
            </a:extLst>
          </p:cNvPr>
          <p:cNvSpPr>
            <a:spLocks noGrp="1"/>
          </p:cNvSpPr>
          <p:nvPr>
            <p:ph type="dt" sz="half" idx="10"/>
          </p:nvPr>
        </p:nvSpPr>
        <p:spPr/>
        <p:txBody>
          <a:bodyPr/>
          <a:lstStyle/>
          <a:p>
            <a:r>
              <a:rPr lang="en-US" dirty="0"/>
              <a:t>June 2021 - 22</a:t>
            </a:r>
            <a:endParaRPr lang="en-GB" dirty="0"/>
          </a:p>
        </p:txBody>
      </p:sp>
      <p:sp>
        <p:nvSpPr>
          <p:cNvPr id="6" name="Footer Placeholder 5">
            <a:extLst>
              <a:ext uri="{FF2B5EF4-FFF2-40B4-BE49-F238E27FC236}">
                <a16:creationId xmlns:a16="http://schemas.microsoft.com/office/drawing/2014/main" id="{1AE644DC-9D61-47F8-A186-CC74B66990E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203786F-BD8F-4D2D-9B36-84F26298370A}"/>
              </a:ext>
            </a:extLst>
          </p:cNvPr>
          <p:cNvSpPr>
            <a:spLocks noGrp="1"/>
          </p:cNvSpPr>
          <p:nvPr>
            <p:ph type="sldNum" sz="quarter" idx="12"/>
          </p:nvPr>
        </p:nvSpPr>
        <p:spPr/>
        <p:txBody>
          <a:bodyPr/>
          <a:lstStyle/>
          <a:p>
            <a:fld id="{F8A4F5F0-250F-47E2-8D89-E24EAD38FDE3}" type="slidenum">
              <a:rPr lang="en-GB" smtClean="0"/>
              <a:t>‹#›</a:t>
            </a:fld>
            <a:endParaRPr lang="en-GB" dirty="0"/>
          </a:p>
        </p:txBody>
      </p:sp>
    </p:spTree>
    <p:extLst>
      <p:ext uri="{BB962C8B-B14F-4D97-AF65-F5344CB8AC3E}">
        <p14:creationId xmlns:p14="http://schemas.microsoft.com/office/powerpoint/2010/main" val="1345076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3AEE4-872A-4FA6-9CCA-9FA2F2AA37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5EB1D4E-B0A6-4E54-8D97-A8A96965E0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B15DC93-3C99-414E-907B-540D70228C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139DEA-D07A-4F91-808B-CBF730D5157F}"/>
              </a:ext>
            </a:extLst>
          </p:cNvPr>
          <p:cNvSpPr>
            <a:spLocks noGrp="1"/>
          </p:cNvSpPr>
          <p:nvPr>
            <p:ph type="dt" sz="half" idx="10"/>
          </p:nvPr>
        </p:nvSpPr>
        <p:spPr/>
        <p:txBody>
          <a:bodyPr/>
          <a:lstStyle/>
          <a:p>
            <a:r>
              <a:rPr lang="en-US" dirty="0"/>
              <a:t>June 2021 - 22</a:t>
            </a:r>
            <a:endParaRPr lang="en-GB" dirty="0"/>
          </a:p>
        </p:txBody>
      </p:sp>
      <p:sp>
        <p:nvSpPr>
          <p:cNvPr id="6" name="Footer Placeholder 5">
            <a:extLst>
              <a:ext uri="{FF2B5EF4-FFF2-40B4-BE49-F238E27FC236}">
                <a16:creationId xmlns:a16="http://schemas.microsoft.com/office/drawing/2014/main" id="{28B7832C-D286-4DC5-885E-ACE322BED0E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DD15241-FB7F-48A1-B6D6-A39D352BD092}"/>
              </a:ext>
            </a:extLst>
          </p:cNvPr>
          <p:cNvSpPr>
            <a:spLocks noGrp="1"/>
          </p:cNvSpPr>
          <p:nvPr>
            <p:ph type="sldNum" sz="quarter" idx="12"/>
          </p:nvPr>
        </p:nvSpPr>
        <p:spPr/>
        <p:txBody>
          <a:bodyPr/>
          <a:lstStyle/>
          <a:p>
            <a:fld id="{F8A4F5F0-250F-47E2-8D89-E24EAD38FDE3}" type="slidenum">
              <a:rPr lang="en-GB" smtClean="0"/>
              <a:t>‹#›</a:t>
            </a:fld>
            <a:endParaRPr lang="en-GB" dirty="0"/>
          </a:p>
        </p:txBody>
      </p:sp>
    </p:spTree>
    <p:extLst>
      <p:ext uri="{BB962C8B-B14F-4D97-AF65-F5344CB8AC3E}">
        <p14:creationId xmlns:p14="http://schemas.microsoft.com/office/powerpoint/2010/main" val="2849447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5BEFD8-4F8A-4325-9948-6C7E52518C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1ED9CF-C74D-4F56-BE76-4BC6EE1C0D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E9EC3E-10FB-4D62-8A27-66FD24BC44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June 2021 - 22</a:t>
            </a:r>
            <a:endParaRPr lang="en-GB" dirty="0"/>
          </a:p>
        </p:txBody>
      </p:sp>
      <p:sp>
        <p:nvSpPr>
          <p:cNvPr id="5" name="Footer Placeholder 4">
            <a:extLst>
              <a:ext uri="{FF2B5EF4-FFF2-40B4-BE49-F238E27FC236}">
                <a16:creationId xmlns:a16="http://schemas.microsoft.com/office/drawing/2014/main" id="{B11EE08D-6F41-4696-B3AA-17739B187F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BAD0E7A4-9B92-4B57-B159-9AAAC15068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4F5F0-250F-47E2-8D89-E24EAD38FDE3}" type="slidenum">
              <a:rPr lang="en-GB" smtClean="0"/>
              <a:t>‹#›</a:t>
            </a:fld>
            <a:endParaRPr lang="en-GB" dirty="0"/>
          </a:p>
        </p:txBody>
      </p:sp>
    </p:spTree>
    <p:extLst>
      <p:ext uri="{BB962C8B-B14F-4D97-AF65-F5344CB8AC3E}">
        <p14:creationId xmlns:p14="http://schemas.microsoft.com/office/powerpoint/2010/main" val="361678719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image" Target="../media/image7.w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sway.office.com/p5eWdwiqgeSolWuX?ref=Link"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a:extLst>
              <a:ext uri="{FF2B5EF4-FFF2-40B4-BE49-F238E27FC236}">
                <a16:creationId xmlns:a16="http://schemas.microsoft.com/office/drawing/2014/main" id="{C7EF9355-A766-4BFE-A09A-F07054E51A15}"/>
              </a:ext>
            </a:extLst>
          </p:cNvPr>
          <p:cNvSpPr>
            <a:spLocks noGrp="1"/>
          </p:cNvSpPr>
          <p:nvPr>
            <p:ph type="ctrTitle"/>
          </p:nvPr>
        </p:nvSpPr>
        <p:spPr>
          <a:xfrm>
            <a:off x="804672" y="5116529"/>
            <a:ext cx="10592174" cy="1000655"/>
          </a:xfrm>
        </p:spPr>
        <p:txBody>
          <a:bodyPr vert="horz" lIns="91440" tIns="45720" rIns="91440" bIns="45720" rtlCol="0" anchor="t">
            <a:normAutofit/>
          </a:bodyPr>
          <a:lstStyle/>
          <a:p>
            <a:pPr algn="l"/>
            <a:r>
              <a:rPr lang="en-US" sz="4000" dirty="0">
                <a:solidFill>
                  <a:schemeClr val="tx2"/>
                </a:solidFill>
              </a:rPr>
              <a:t>Rosslyn School Improvement plan 2023 – 24 </a:t>
            </a:r>
          </a:p>
        </p:txBody>
      </p:sp>
      <p:pic>
        <p:nvPicPr>
          <p:cNvPr id="13" name="Picture 12">
            <a:extLst>
              <a:ext uri="{FF2B5EF4-FFF2-40B4-BE49-F238E27FC236}">
                <a16:creationId xmlns:a16="http://schemas.microsoft.com/office/drawing/2014/main" id="{DD3B4E0F-ED59-4BA5-954A-E5FFD4AB0CB2}"/>
              </a:ext>
            </a:extLst>
          </p:cNvPr>
          <p:cNvPicPr>
            <a:picLocks noChangeAspect="1"/>
          </p:cNvPicPr>
          <p:nvPr/>
        </p:nvPicPr>
        <p:blipFill rotWithShape="1">
          <a:blip r:embed="rId3"/>
          <a:srcRect t="11060" b="11062"/>
          <a:stretch/>
        </p:blipFill>
        <p:spPr>
          <a:xfrm>
            <a:off x="-1" y="10"/>
            <a:ext cx="12192001" cy="4201449"/>
          </a:xfrm>
          <a:prstGeom prst="rect">
            <a:avLst/>
          </a:prstGeom>
        </p:spPr>
      </p:pic>
      <p:grpSp>
        <p:nvGrpSpPr>
          <p:cNvPr id="27" name="Group 26">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28" name="Freeform: Shape 27">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dirty="0"/>
            </a:p>
          </p:txBody>
        </p:sp>
      </p:grpSp>
      <p:sp>
        <p:nvSpPr>
          <p:cNvPr id="20" name="Date Placeholder 19"/>
          <p:cNvSpPr>
            <a:spLocks noGrp="1"/>
          </p:cNvSpPr>
          <p:nvPr>
            <p:ph type="dt" sz="half" idx="10"/>
          </p:nvPr>
        </p:nvSpPr>
        <p:spPr>
          <a:xfrm>
            <a:off x="804672" y="6356350"/>
            <a:ext cx="2743200" cy="365125"/>
          </a:xfrm>
        </p:spPr>
        <p:txBody>
          <a:bodyPr vert="horz" lIns="91440" tIns="45720" rIns="91440" bIns="45720" rtlCol="0">
            <a:normAutofit/>
          </a:bodyPr>
          <a:lstStyle/>
          <a:p>
            <a:pPr defTabSz="457200">
              <a:spcAft>
                <a:spcPts val="600"/>
              </a:spcAft>
            </a:pPr>
            <a:r>
              <a:rPr lang="en-US" dirty="0">
                <a:solidFill>
                  <a:prstClr val="black">
                    <a:tint val="75000"/>
                  </a:prstClr>
                </a:solidFill>
              </a:rPr>
              <a:t>June 2021 - 22</a:t>
            </a:r>
          </a:p>
        </p:txBody>
      </p:sp>
    </p:spTree>
    <p:extLst>
      <p:ext uri="{BB962C8B-B14F-4D97-AF65-F5344CB8AC3E}">
        <p14:creationId xmlns:p14="http://schemas.microsoft.com/office/powerpoint/2010/main" val="322947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7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 name="Title 1">
            <a:extLst>
              <a:ext uri="{FF2B5EF4-FFF2-40B4-BE49-F238E27FC236}">
                <a16:creationId xmlns:a16="http://schemas.microsoft.com/office/drawing/2014/main" id="{DEC83AEB-9C2B-4985-9623-6055EBE92499}"/>
              </a:ext>
            </a:extLst>
          </p:cNvPr>
          <p:cNvSpPr>
            <a:spLocks noGrp="1"/>
          </p:cNvSpPr>
          <p:nvPr>
            <p:ph type="title"/>
          </p:nvPr>
        </p:nvSpPr>
        <p:spPr>
          <a:xfrm>
            <a:off x="991949" y="471692"/>
            <a:ext cx="9833548" cy="1325563"/>
          </a:xfrm>
        </p:spPr>
        <p:txBody>
          <a:bodyPr anchor="b">
            <a:normAutofit/>
          </a:bodyPr>
          <a:lstStyle/>
          <a:p>
            <a:pPr algn="ctr"/>
            <a:r>
              <a:rPr lang="en-GB" sz="3600" dirty="0">
                <a:solidFill>
                  <a:schemeClr val="tx2"/>
                </a:solidFill>
              </a:rPr>
              <a:t>Pupil Equity Fund 2023 – 2024  </a:t>
            </a:r>
          </a:p>
        </p:txBody>
      </p:sp>
      <p:grpSp>
        <p:nvGrpSpPr>
          <p:cNvPr id="36" name="Group 35">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7" name="Freeform: Shape 36">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65A22A1C-10C3-4DED-B6D2-CC8784DEFEF5}"/>
              </a:ext>
            </a:extLst>
          </p:cNvPr>
          <p:cNvSpPr>
            <a:spLocks noGrp="1"/>
          </p:cNvSpPr>
          <p:nvPr>
            <p:ph idx="1"/>
          </p:nvPr>
        </p:nvSpPr>
        <p:spPr>
          <a:xfrm>
            <a:off x="991949" y="2209986"/>
            <a:ext cx="10208102" cy="3470302"/>
          </a:xfrm>
        </p:spPr>
        <p:txBody>
          <a:bodyPr>
            <a:normAutofit/>
          </a:bodyPr>
          <a:lstStyle/>
          <a:p>
            <a:endParaRPr lang="en-GB" dirty="0">
              <a:solidFill>
                <a:schemeClr val="tx2"/>
              </a:solidFill>
            </a:endParaRPr>
          </a:p>
          <a:p>
            <a:endParaRPr lang="en-GB" sz="1300" dirty="0">
              <a:solidFill>
                <a:schemeClr val="tx2"/>
              </a:solidFill>
            </a:endParaRPr>
          </a:p>
          <a:p>
            <a:endParaRPr lang="en-GB" sz="1300" dirty="0">
              <a:solidFill>
                <a:schemeClr val="tx2"/>
              </a:solidFill>
            </a:endParaRPr>
          </a:p>
        </p:txBody>
      </p:sp>
      <p:sp>
        <p:nvSpPr>
          <p:cNvPr id="4" name="Date Placeholder 3">
            <a:extLst>
              <a:ext uri="{FF2B5EF4-FFF2-40B4-BE49-F238E27FC236}">
                <a16:creationId xmlns:a16="http://schemas.microsoft.com/office/drawing/2014/main" id="{C217C9A5-E972-4FCF-9385-1E924F96E19E}"/>
              </a:ext>
            </a:extLst>
          </p:cNvPr>
          <p:cNvSpPr>
            <a:spLocks noGrp="1"/>
          </p:cNvSpPr>
          <p:nvPr>
            <p:ph type="dt" sz="half" idx="10"/>
          </p:nvPr>
        </p:nvSpPr>
        <p:spPr>
          <a:xfrm>
            <a:off x="804672" y="6356350"/>
            <a:ext cx="2743200" cy="365125"/>
          </a:xfrm>
        </p:spPr>
        <p:txBody>
          <a:bodyPr>
            <a:normAutofit/>
          </a:bodyPr>
          <a:lstStyle/>
          <a:p>
            <a:pPr>
              <a:spcAft>
                <a:spcPts val="600"/>
              </a:spcAft>
            </a:pPr>
            <a:r>
              <a:rPr lang="en-US" dirty="0"/>
              <a:t>June 2021 - 22</a:t>
            </a:r>
            <a:endParaRPr lang="en-GB" dirty="0"/>
          </a:p>
        </p:txBody>
      </p:sp>
      <p:grpSp>
        <p:nvGrpSpPr>
          <p:cNvPr id="42" name="Group 41">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43" name="Freeform: Shape 42">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a:extLst>
              <a:ext uri="{FF2B5EF4-FFF2-40B4-BE49-F238E27FC236}">
                <a16:creationId xmlns:a16="http://schemas.microsoft.com/office/drawing/2014/main" id="{AD7CE87E-599C-48B3-84BF-1333F37C58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8169" y="251809"/>
            <a:ext cx="776097" cy="776097"/>
          </a:xfrm>
          <a:prstGeom prst="rect">
            <a:avLst/>
          </a:prstGeom>
        </p:spPr>
      </p:pic>
      <p:pic>
        <p:nvPicPr>
          <p:cNvPr id="7" name="Picture 6">
            <a:extLst>
              <a:ext uri="{FF2B5EF4-FFF2-40B4-BE49-F238E27FC236}">
                <a16:creationId xmlns:a16="http://schemas.microsoft.com/office/drawing/2014/main" id="{6FE5EFE9-77C1-4B7E-93DD-EC55B4C360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8968" y="270990"/>
            <a:ext cx="776097" cy="776097"/>
          </a:xfrm>
          <a:prstGeom prst="rect">
            <a:avLst/>
          </a:prstGeom>
        </p:spPr>
      </p:pic>
      <p:sp>
        <p:nvSpPr>
          <p:cNvPr id="5" name="TextBox 4">
            <a:extLst>
              <a:ext uri="{FF2B5EF4-FFF2-40B4-BE49-F238E27FC236}">
                <a16:creationId xmlns:a16="http://schemas.microsoft.com/office/drawing/2014/main" id="{E37D3A62-D76B-40DE-8220-95D9E0CAD936}"/>
              </a:ext>
            </a:extLst>
          </p:cNvPr>
          <p:cNvSpPr txBox="1"/>
          <p:nvPr/>
        </p:nvSpPr>
        <p:spPr>
          <a:xfrm>
            <a:off x="1201479" y="2721935"/>
            <a:ext cx="9409814" cy="3231654"/>
          </a:xfrm>
          <a:prstGeom prst="rect">
            <a:avLst/>
          </a:prstGeom>
          <a:noFill/>
        </p:spPr>
        <p:txBody>
          <a:bodyPr wrap="square" rtlCol="0">
            <a:spAutoFit/>
          </a:bodyPr>
          <a:lstStyle/>
          <a:p>
            <a:pPr marL="285750" indent="-285750">
              <a:buFont typeface="Arial" panose="020B0604020202020204" pitchFamily="34" charset="0"/>
              <a:buChar char="•"/>
            </a:pPr>
            <a:r>
              <a:rPr lang="en-GB" sz="2400" dirty="0"/>
              <a:t>Developing Literacy – Reading for Enjoyment </a:t>
            </a:r>
            <a:endParaRPr lang="en-GB" sz="2400" i="1" dirty="0"/>
          </a:p>
          <a:p>
            <a:pPr marL="285750" indent="-285750">
              <a:buFont typeface="Arial" panose="020B0604020202020204" pitchFamily="34" charset="0"/>
              <a:buChar char="•"/>
            </a:pPr>
            <a:r>
              <a:rPr lang="en-GB" sz="2400" dirty="0"/>
              <a:t>Continue Hairdresser – Accessing the community </a:t>
            </a:r>
          </a:p>
          <a:p>
            <a:pPr marL="285750" indent="-285750">
              <a:buFont typeface="Arial" panose="020B0604020202020204" pitchFamily="34" charset="0"/>
              <a:buChar char="•"/>
            </a:pPr>
            <a:r>
              <a:rPr lang="en-GB" sz="2400" dirty="0"/>
              <a:t>Support inclusion as part of RRS Silver Award Proposal (Staffing links with mainstream)</a:t>
            </a:r>
          </a:p>
          <a:p>
            <a:pPr marL="285750" indent="-285750">
              <a:buFont typeface="Arial" panose="020B0604020202020204" pitchFamily="34" charset="0"/>
              <a:buChar char="•"/>
            </a:pPr>
            <a:endParaRPr lang="en-GB" dirty="0"/>
          </a:p>
          <a:p>
            <a:r>
              <a:rPr lang="en-GB" dirty="0"/>
              <a:t> </a:t>
            </a:r>
            <a:r>
              <a:rPr lang="en-GB" dirty="0">
                <a:solidFill>
                  <a:schemeClr val="bg1"/>
                </a:solidFill>
              </a:rPr>
              <a:t>Attainment Fund Rationale</a:t>
            </a:r>
          </a:p>
          <a:p>
            <a:r>
              <a:rPr lang="en-GB" dirty="0">
                <a:solidFill>
                  <a:schemeClr val="bg1"/>
                </a:solidFill>
              </a:rPr>
              <a:t>Developing wellbeing and communication through rebound therapy </a:t>
            </a:r>
          </a:p>
          <a:p>
            <a:r>
              <a:rPr lang="en-GB" dirty="0">
                <a:solidFill>
                  <a:schemeClr val="bg1"/>
                </a:solidFill>
              </a:rPr>
              <a:t>Attainment Fund Rationale</a:t>
            </a:r>
          </a:p>
          <a:p>
            <a:r>
              <a:rPr lang="en-GB" dirty="0">
                <a:solidFill>
                  <a:schemeClr val="bg1"/>
                </a:solidFill>
              </a:rPr>
              <a:t>Developing wellbeing and communication through rebound therapy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954216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D1646-194D-49AC-BC3F-D45071408883}"/>
              </a:ext>
            </a:extLst>
          </p:cNvPr>
          <p:cNvSpPr>
            <a:spLocks noGrp="1"/>
          </p:cNvSpPr>
          <p:nvPr>
            <p:ph type="dt" sz="half" idx="10"/>
          </p:nvPr>
        </p:nvSpPr>
        <p:spPr/>
        <p:txBody>
          <a:bodyPr/>
          <a:lstStyle/>
          <a:p>
            <a:r>
              <a:rPr lang="en-US" dirty="0"/>
              <a:t>June 2021 - 22</a:t>
            </a:r>
            <a:endParaRPr lang="en-GB" dirty="0"/>
          </a:p>
        </p:txBody>
      </p:sp>
      <p:graphicFrame>
        <p:nvGraphicFramePr>
          <p:cNvPr id="6" name="Table 5">
            <a:extLst>
              <a:ext uri="{FF2B5EF4-FFF2-40B4-BE49-F238E27FC236}">
                <a16:creationId xmlns:a16="http://schemas.microsoft.com/office/drawing/2014/main" id="{EA100557-0C97-4210-83A5-F6D189FB6A16}"/>
              </a:ext>
            </a:extLst>
          </p:cNvPr>
          <p:cNvGraphicFramePr>
            <a:graphicFrameLocks noGrp="1"/>
          </p:cNvGraphicFramePr>
          <p:nvPr>
            <p:extLst>
              <p:ext uri="{D42A27DB-BD31-4B8C-83A1-F6EECF244321}">
                <p14:modId xmlns:p14="http://schemas.microsoft.com/office/powerpoint/2010/main" val="3616117526"/>
              </p:ext>
            </p:extLst>
          </p:nvPr>
        </p:nvGraphicFramePr>
        <p:xfrm>
          <a:off x="138223" y="93238"/>
          <a:ext cx="12024056" cy="6657356"/>
        </p:xfrm>
        <a:graphic>
          <a:graphicData uri="http://schemas.openxmlformats.org/drawingml/2006/table">
            <a:tbl>
              <a:tblPr firstRow="1" bandRow="1">
                <a:tableStyleId>{5C22544A-7EE6-4342-B048-85BDC9FD1C3A}</a:tableStyleId>
              </a:tblPr>
              <a:tblGrid>
                <a:gridCol w="3211033">
                  <a:extLst>
                    <a:ext uri="{9D8B030D-6E8A-4147-A177-3AD203B41FA5}">
                      <a16:colId xmlns:a16="http://schemas.microsoft.com/office/drawing/2014/main" val="4071375412"/>
                    </a:ext>
                  </a:extLst>
                </a:gridCol>
                <a:gridCol w="2873419">
                  <a:extLst>
                    <a:ext uri="{9D8B030D-6E8A-4147-A177-3AD203B41FA5}">
                      <a16:colId xmlns:a16="http://schemas.microsoft.com/office/drawing/2014/main" val="2751030581"/>
                    </a:ext>
                  </a:extLst>
                </a:gridCol>
                <a:gridCol w="454572">
                  <a:extLst>
                    <a:ext uri="{9D8B030D-6E8A-4147-A177-3AD203B41FA5}">
                      <a16:colId xmlns:a16="http://schemas.microsoft.com/office/drawing/2014/main" val="3925220826"/>
                    </a:ext>
                  </a:extLst>
                </a:gridCol>
                <a:gridCol w="2664592">
                  <a:extLst>
                    <a:ext uri="{9D8B030D-6E8A-4147-A177-3AD203B41FA5}">
                      <a16:colId xmlns:a16="http://schemas.microsoft.com/office/drawing/2014/main" val="3318021627"/>
                    </a:ext>
                  </a:extLst>
                </a:gridCol>
                <a:gridCol w="2820440">
                  <a:extLst>
                    <a:ext uri="{9D8B030D-6E8A-4147-A177-3AD203B41FA5}">
                      <a16:colId xmlns:a16="http://schemas.microsoft.com/office/drawing/2014/main" val="1895762142"/>
                    </a:ext>
                  </a:extLst>
                </a:gridCol>
              </a:tblGrid>
              <a:tr h="605159">
                <a:tc gridSpan="2">
                  <a:txBody>
                    <a:bodyPr/>
                    <a:lstStyle/>
                    <a:p>
                      <a:pPr marL="0" indent="0">
                        <a:buFont typeface="Arial" panose="020B0604020202020204" pitchFamily="34" charset="0"/>
                        <a:buNone/>
                      </a:pPr>
                      <a:r>
                        <a:rPr lang="en-GB" sz="1600" dirty="0">
                          <a:solidFill>
                            <a:schemeClr val="bg1"/>
                          </a:solidFill>
                        </a:rPr>
                        <a:t>Attainment Fund Rationale   </a:t>
                      </a:r>
                    </a:p>
                    <a:p>
                      <a:pPr marL="0" indent="0">
                        <a:buFont typeface="Arial" panose="020B0604020202020204" pitchFamily="34" charset="0"/>
                        <a:buNone/>
                      </a:pPr>
                      <a:r>
                        <a:rPr lang="en-GB" sz="1600" dirty="0">
                          <a:solidFill>
                            <a:schemeClr val="bg1"/>
                          </a:solidFill>
                        </a:rPr>
                        <a:t>Developing literacy – Reading </a:t>
                      </a:r>
                      <a:endParaRPr lang="en-GB" sz="1600" i="1" dirty="0">
                        <a:solidFill>
                          <a:schemeClr val="bg1"/>
                        </a:solidFill>
                      </a:endParaRPr>
                    </a:p>
                  </a:txBody>
                  <a:tcPr/>
                </a:tc>
                <a:tc hMerge="1">
                  <a:txBody>
                    <a:bodyPr/>
                    <a:lstStyle/>
                    <a:p>
                      <a:endParaRPr lang="en-GB" dirty="0"/>
                    </a:p>
                  </a:txBody>
                  <a:tcPr/>
                </a:tc>
                <a:tc gridSpan="3">
                  <a:txBody>
                    <a:bodyPr/>
                    <a:lstStyle/>
                    <a:p>
                      <a:pPr marL="0" indent="0">
                        <a:buFont typeface="Arial" panose="020B0604020202020204" pitchFamily="34" charset="0"/>
                        <a:buNone/>
                      </a:pPr>
                      <a:r>
                        <a:rPr lang="en-GB" sz="1600" dirty="0">
                          <a:solidFill>
                            <a:schemeClr val="bg1"/>
                          </a:solidFill>
                        </a:rPr>
                        <a:t>Amount of Fund £12,800 approx.</a:t>
                      </a:r>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4098937511"/>
                  </a:ext>
                </a:extLst>
              </a:tr>
              <a:tr h="859963">
                <a:tc gridSpan="5">
                  <a:txBody>
                    <a:bodyPr/>
                    <a:lstStyle/>
                    <a:p>
                      <a:r>
                        <a:rPr lang="en-GB" sz="1600" b="0" dirty="0">
                          <a:solidFill>
                            <a:schemeClr val="tx1"/>
                          </a:solidFill>
                        </a:rPr>
                        <a:t>Having targeted symbol and object recognition we plan to target reading for </a:t>
                      </a:r>
                      <a:r>
                        <a:rPr lang="en-GB" sz="1600" b="0" i="1" dirty="0">
                          <a:solidFill>
                            <a:schemeClr val="tx1"/>
                          </a:solidFill>
                        </a:rPr>
                        <a:t>enjoyment</a:t>
                      </a:r>
                      <a:r>
                        <a:rPr lang="en-GB" sz="1600" b="0" dirty="0">
                          <a:solidFill>
                            <a:schemeClr val="tx1"/>
                          </a:solidFill>
                        </a:rPr>
                        <a:t>, and not just for </a:t>
                      </a:r>
                      <a:r>
                        <a:rPr lang="en-GB" sz="1600" b="0" i="1" dirty="0">
                          <a:solidFill>
                            <a:schemeClr val="tx1"/>
                          </a:solidFill>
                        </a:rPr>
                        <a:t>choice</a:t>
                      </a:r>
                      <a:r>
                        <a:rPr lang="en-GB" sz="1400" b="0" dirty="0">
                          <a:solidFill>
                            <a:schemeClr val="tx1"/>
                          </a:solidFill>
                        </a:rPr>
                        <a:t>. </a:t>
                      </a:r>
                      <a:r>
                        <a:rPr lang="en-GB" sz="1600" b="0" dirty="0">
                          <a:solidFill>
                            <a:schemeClr val="tx1"/>
                          </a:solidFill>
                        </a:rPr>
                        <a:t>All Pre-Early learners (potentially 11 in this group) will have planned opportunities to develop ‘tools for reading’ and ‘finding and using information’. </a:t>
                      </a:r>
                    </a:p>
                  </a:txBody>
                  <a:tcPr/>
                </a:tc>
                <a:tc hMerge="1">
                  <a:txBody>
                    <a:bodyPr/>
                    <a:lstStyle/>
                    <a:p>
                      <a:endParaRPr lang="en-GB" dirty="0"/>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4249054683"/>
                  </a:ext>
                </a:extLst>
              </a:tr>
              <a:tr h="955514">
                <a:tc>
                  <a:txBody>
                    <a:bodyPr/>
                    <a:lstStyle/>
                    <a:p>
                      <a:r>
                        <a:rPr lang="en-GB" dirty="0"/>
                        <a:t>Expected Impact</a:t>
                      </a:r>
                    </a:p>
                  </a:txBody>
                  <a:tcPr/>
                </a:tc>
                <a:tc gridSpan="2">
                  <a:txBody>
                    <a:bodyPr/>
                    <a:lstStyle/>
                    <a:p>
                      <a:r>
                        <a:rPr lang="en-GB" dirty="0"/>
                        <a:t>Interventions Planned                                              </a:t>
                      </a:r>
                    </a:p>
                  </a:txBody>
                  <a:tcPr>
                    <a:lnR w="12700" cmpd="sng">
                      <a:noFill/>
                    </a:lnR>
                    <a:lnB w="12700" cmpd="sng">
                      <a:noFill/>
                    </a:lnB>
                    <a:lnTlToBr w="12700" cmpd="sng">
                      <a:noFill/>
                      <a:prstDash val="solid"/>
                    </a:lnTlToBr>
                    <a:lnBlToTr w="12700" cmpd="sng">
                      <a:noFill/>
                      <a:prstDash val="solid"/>
                    </a:lnBlToTr>
                  </a:tcPr>
                </a:tc>
                <a:tc hMerge="1">
                  <a:txBody>
                    <a:bodyPr/>
                    <a:lstStyle/>
                    <a:p>
                      <a:r>
                        <a:rPr lang="en-GB" dirty="0"/>
                        <a:t>Measures of Success</a:t>
                      </a:r>
                    </a:p>
                    <a:p>
                      <a:r>
                        <a:rPr lang="en-GB" sz="1200" dirty="0"/>
                        <a:t>(Triangulation of Evidence/QI Methodology)</a:t>
                      </a:r>
                    </a:p>
                  </a:txBody>
                  <a:tcPr>
                    <a:lnL w="12700" cmpd="sng">
                      <a:noFill/>
                    </a:lnL>
                  </a:tcPr>
                </a:tc>
                <a:tc>
                  <a:txBody>
                    <a:bodyPr/>
                    <a:lstStyle/>
                    <a:p>
                      <a:r>
                        <a:rPr lang="en-GB" dirty="0"/>
                        <a:t>Measures of Success</a:t>
                      </a:r>
                    </a:p>
                    <a:p>
                      <a:r>
                        <a:rPr lang="en-GB" sz="1200" dirty="0"/>
                        <a:t>(Triangulation of Evidence/QI Methodology)</a:t>
                      </a:r>
                    </a:p>
                  </a:txBody>
                  <a:tcPr>
                    <a:lnL w="12700" cmpd="sng">
                      <a:noFill/>
                    </a:lnL>
                  </a:tcPr>
                </a:tc>
                <a:tc>
                  <a:txBody>
                    <a:bodyPr/>
                    <a:lstStyle/>
                    <a:p>
                      <a:r>
                        <a:rPr lang="en-GB" dirty="0"/>
                        <a:t>Impact on learners </a:t>
                      </a:r>
                    </a:p>
                    <a:p>
                      <a:r>
                        <a:rPr lang="en-GB" dirty="0"/>
                        <a:t>Ongoing evaluation Dec/June </a:t>
                      </a:r>
                    </a:p>
                  </a:txBody>
                  <a:tcPr/>
                </a:tc>
                <a:extLst>
                  <a:ext uri="{0D108BD9-81ED-4DB2-BD59-A6C34878D82A}">
                    <a16:rowId xmlns:a16="http://schemas.microsoft.com/office/drawing/2014/main" val="714570499"/>
                  </a:ext>
                </a:extLst>
              </a:tr>
              <a:tr h="4207602">
                <a:tc>
                  <a:txBody>
                    <a:bodyPr/>
                    <a:lstStyle/>
                    <a:p>
                      <a:pPr marL="285750" indent="-285750">
                        <a:buFont typeface="Arial" panose="020B0604020202020204" pitchFamily="34" charset="0"/>
                        <a:buChar char="•"/>
                      </a:pPr>
                      <a:r>
                        <a:rPr lang="en-GB" sz="1600" dirty="0"/>
                        <a:t>While tracking reading skills in school there can be a focus on choice making. We plan to assess learners recognition of letters, sounds, and full words. Few learners may also start constructing sentences using sentence starters, (I want/need/see/feel etc.)</a:t>
                      </a:r>
                    </a:p>
                    <a:p>
                      <a:pPr marL="285750" indent="-285750">
                        <a:buFont typeface="Arial" panose="020B0604020202020204" pitchFamily="34" charset="0"/>
                        <a:buChar char="•"/>
                      </a:pPr>
                      <a:r>
                        <a:rPr lang="en-GB" sz="1600" dirty="0"/>
                        <a:t>Small target group (3 learners) will progress to reading for understanding</a:t>
                      </a:r>
                    </a:p>
                    <a:p>
                      <a:pPr marL="0" indent="0">
                        <a:buFont typeface="Arial" panose="020B0604020202020204" pitchFamily="34" charset="0"/>
                        <a:buNone/>
                      </a:pPr>
                      <a:endParaRPr lang="en-GB" sz="1600" dirty="0"/>
                    </a:p>
                    <a:p>
                      <a:endParaRPr lang="en-GB" sz="1600" dirty="0"/>
                    </a:p>
                  </a:txBody>
                  <a:tcPr/>
                </a:tc>
                <a:tc gridSpan="2">
                  <a:txBody>
                    <a:bodyPr/>
                    <a:lstStyle/>
                    <a:p>
                      <a:pPr marL="285750" indent="-285750">
                        <a:buFont typeface="Arial" panose="020B0604020202020204" pitchFamily="34" charset="0"/>
                        <a:buChar char="•"/>
                      </a:pPr>
                      <a:r>
                        <a:rPr lang="en-GB" sz="1600" dirty="0"/>
                        <a:t>Gemma Byres – class teacher </a:t>
                      </a:r>
                    </a:p>
                    <a:p>
                      <a:r>
                        <a:rPr lang="en-GB" sz="1600" dirty="0"/>
                        <a:t>       Kirsty Collier – PSA </a:t>
                      </a:r>
                    </a:p>
                    <a:p>
                      <a:r>
                        <a:rPr lang="en-GB" sz="1600" dirty="0"/>
                        <a:t>       Alt Wednesdays in school </a:t>
                      </a:r>
                    </a:p>
                    <a:p>
                      <a:pPr marL="285750" indent="-285750">
                        <a:buFont typeface="Arial" panose="020B0604020202020204" pitchFamily="34" charset="0"/>
                        <a:buChar char="•"/>
                      </a:pPr>
                      <a:r>
                        <a:rPr lang="en-GB" sz="1600" dirty="0"/>
                        <a:t>Target S1 group initially</a:t>
                      </a:r>
                    </a:p>
                    <a:p>
                      <a:pPr marL="285750" indent="-285750">
                        <a:buFont typeface="Arial" panose="020B0604020202020204" pitchFamily="34" charset="0"/>
                        <a:buChar char="•"/>
                      </a:pPr>
                      <a:r>
                        <a:rPr lang="en-GB" sz="1600" dirty="0"/>
                        <a:t>Plan blocks of assessment and leave the teachers a programme to follow.</a:t>
                      </a:r>
                    </a:p>
                    <a:p>
                      <a:pPr marL="285750" indent="-285750">
                        <a:buFont typeface="Arial" panose="020B0604020202020204" pitchFamily="34" charset="0"/>
                        <a:buChar char="•"/>
                      </a:pPr>
                      <a:r>
                        <a:rPr lang="en-GB" sz="1600" dirty="0"/>
                        <a:t>Staff training on Workshop for Literacy, Clicker 8, Phonics, PECS etc. </a:t>
                      </a:r>
                    </a:p>
                    <a:p>
                      <a:pPr marL="285750" indent="-285750">
                        <a:buFont typeface="Arial" panose="020B0604020202020204" pitchFamily="34" charset="0"/>
                        <a:buChar char="•"/>
                      </a:pPr>
                      <a:r>
                        <a:rPr lang="en-GB" sz="1600" dirty="0"/>
                        <a:t>Kirsty and Gemma to cascade training offering CPD and in-service sessions</a:t>
                      </a:r>
                    </a:p>
                    <a:p>
                      <a:pPr marL="285750" indent="-285750">
                        <a:buFont typeface="Arial" panose="020B0604020202020204" pitchFamily="34" charset="0"/>
                        <a:buChar char="•"/>
                      </a:pPr>
                      <a:r>
                        <a:rPr lang="en-GB" sz="1600" dirty="0"/>
                        <a:t>Link with SLS service  </a:t>
                      </a:r>
                    </a:p>
                    <a:p>
                      <a:pPr marL="285750" indent="-285750">
                        <a:buFont typeface="Arial" panose="020B0604020202020204" pitchFamily="34" charset="0"/>
                        <a:buChar char="•"/>
                      </a:pPr>
                      <a:r>
                        <a:rPr lang="en-GB" sz="1600" dirty="0"/>
                        <a:t>Family Learning opportunities to improve confidence in use of PECS and reading at home</a:t>
                      </a:r>
                    </a:p>
                  </a:txBody>
                  <a:tcPr>
                    <a:lnT w="12700" cmpd="sng">
                      <a:noFill/>
                    </a:lnT>
                  </a:tcPr>
                </a:tc>
                <a:tc hMerge="1">
                  <a:txBody>
                    <a:bodyPr/>
                    <a:lstStyle/>
                    <a:p>
                      <a:endParaRPr lang="en-GB" dirty="0"/>
                    </a:p>
                  </a:txBody>
                  <a:tcPr/>
                </a:tc>
                <a:tc>
                  <a:txBody>
                    <a:bodyPr/>
                    <a:lstStyle/>
                    <a:p>
                      <a:pPr marL="285750" indent="-285750">
                        <a:buFont typeface="Arial" panose="020B0604020202020204" pitchFamily="34" charset="0"/>
                        <a:buChar char="•"/>
                      </a:pPr>
                      <a:r>
                        <a:rPr lang="en-GB" sz="1600" dirty="0"/>
                        <a:t>Data using the Pre-Early milestones and Early Level Benchmarks </a:t>
                      </a:r>
                    </a:p>
                    <a:p>
                      <a:pPr marL="285750" indent="-285750">
                        <a:buFont typeface="Arial" panose="020B0604020202020204" pitchFamily="34" charset="0"/>
                        <a:buChar char="•"/>
                      </a:pPr>
                      <a:r>
                        <a:rPr lang="en-GB" sz="1600" dirty="0"/>
                        <a:t>Observations from class staff to inform next steps </a:t>
                      </a:r>
                    </a:p>
                    <a:p>
                      <a:pPr marL="285750" indent="-285750">
                        <a:buFont typeface="Arial" panose="020B0604020202020204" pitchFamily="34" charset="0"/>
                        <a:buChar char="•"/>
                      </a:pPr>
                      <a:r>
                        <a:rPr lang="en-GB" sz="1600" dirty="0"/>
                        <a:t>Comments from families </a:t>
                      </a:r>
                    </a:p>
                    <a:p>
                      <a:pPr marL="285750" indent="-285750">
                        <a:buFont typeface="Arial" panose="020B0604020202020204" pitchFamily="34" charset="0"/>
                        <a:buChar char="•"/>
                      </a:pPr>
                      <a:r>
                        <a:rPr lang="en-GB" sz="1600" dirty="0"/>
                        <a:t>Summary reports from PEF staff </a:t>
                      </a:r>
                    </a:p>
                    <a:p>
                      <a:pPr marL="285750" indent="-285750">
                        <a:buFont typeface="Arial" panose="020B0604020202020204" pitchFamily="34" charset="0"/>
                        <a:buChar char="•"/>
                      </a:pPr>
                      <a:r>
                        <a:rPr lang="en-GB" sz="1600" dirty="0"/>
                        <a:t>PECS assessment phases </a:t>
                      </a:r>
                    </a:p>
                    <a:p>
                      <a:endParaRPr lang="en-GB" sz="1600" dirty="0"/>
                    </a:p>
                    <a:p>
                      <a:endParaRPr lang="en-GB" sz="1600" dirty="0"/>
                    </a:p>
                    <a:p>
                      <a:endParaRPr lang="en-GB" sz="1600" dirty="0"/>
                    </a:p>
                  </a:txBody>
                  <a:tcPr/>
                </a:tc>
                <a:tc>
                  <a:txBody>
                    <a:bodyPr/>
                    <a:lstStyle/>
                    <a:p>
                      <a:endParaRPr lang="en-GB" sz="1600" dirty="0"/>
                    </a:p>
                  </a:txBody>
                  <a:tcPr/>
                </a:tc>
                <a:extLst>
                  <a:ext uri="{0D108BD9-81ED-4DB2-BD59-A6C34878D82A}">
                    <a16:rowId xmlns:a16="http://schemas.microsoft.com/office/drawing/2014/main" val="3766974216"/>
                  </a:ext>
                </a:extLst>
              </a:tr>
            </a:tbl>
          </a:graphicData>
        </a:graphic>
      </p:graphicFrame>
    </p:spTree>
    <p:extLst>
      <p:ext uri="{BB962C8B-B14F-4D97-AF65-F5344CB8AC3E}">
        <p14:creationId xmlns:p14="http://schemas.microsoft.com/office/powerpoint/2010/main" val="3087973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D1646-194D-49AC-BC3F-D45071408883}"/>
              </a:ext>
            </a:extLst>
          </p:cNvPr>
          <p:cNvSpPr>
            <a:spLocks noGrp="1"/>
          </p:cNvSpPr>
          <p:nvPr>
            <p:ph type="dt" sz="half" idx="10"/>
          </p:nvPr>
        </p:nvSpPr>
        <p:spPr/>
        <p:txBody>
          <a:bodyPr/>
          <a:lstStyle/>
          <a:p>
            <a:r>
              <a:rPr lang="en-US" dirty="0"/>
              <a:t>June 2021 - 22</a:t>
            </a:r>
            <a:endParaRPr lang="en-GB" dirty="0"/>
          </a:p>
        </p:txBody>
      </p:sp>
      <p:graphicFrame>
        <p:nvGraphicFramePr>
          <p:cNvPr id="6" name="Table 5">
            <a:extLst>
              <a:ext uri="{FF2B5EF4-FFF2-40B4-BE49-F238E27FC236}">
                <a16:creationId xmlns:a16="http://schemas.microsoft.com/office/drawing/2014/main" id="{EA100557-0C97-4210-83A5-F6D189FB6A16}"/>
              </a:ext>
            </a:extLst>
          </p:cNvPr>
          <p:cNvGraphicFramePr>
            <a:graphicFrameLocks noGrp="1"/>
          </p:cNvGraphicFramePr>
          <p:nvPr>
            <p:extLst>
              <p:ext uri="{D42A27DB-BD31-4B8C-83A1-F6EECF244321}">
                <p14:modId xmlns:p14="http://schemas.microsoft.com/office/powerpoint/2010/main" val="1946994780"/>
              </p:ext>
            </p:extLst>
          </p:nvPr>
        </p:nvGraphicFramePr>
        <p:xfrm>
          <a:off x="138223" y="93237"/>
          <a:ext cx="12024056" cy="6674107"/>
        </p:xfrm>
        <a:graphic>
          <a:graphicData uri="http://schemas.openxmlformats.org/drawingml/2006/table">
            <a:tbl>
              <a:tblPr firstRow="1" bandRow="1">
                <a:tableStyleId>{5C22544A-7EE6-4342-B048-85BDC9FD1C3A}</a:tableStyleId>
              </a:tblPr>
              <a:tblGrid>
                <a:gridCol w="3625703">
                  <a:extLst>
                    <a:ext uri="{9D8B030D-6E8A-4147-A177-3AD203B41FA5}">
                      <a16:colId xmlns:a16="http://schemas.microsoft.com/office/drawing/2014/main" val="4071375412"/>
                    </a:ext>
                  </a:extLst>
                </a:gridCol>
                <a:gridCol w="2458749">
                  <a:extLst>
                    <a:ext uri="{9D8B030D-6E8A-4147-A177-3AD203B41FA5}">
                      <a16:colId xmlns:a16="http://schemas.microsoft.com/office/drawing/2014/main" val="2751030581"/>
                    </a:ext>
                  </a:extLst>
                </a:gridCol>
                <a:gridCol w="805446">
                  <a:extLst>
                    <a:ext uri="{9D8B030D-6E8A-4147-A177-3AD203B41FA5}">
                      <a16:colId xmlns:a16="http://schemas.microsoft.com/office/drawing/2014/main" val="3925220826"/>
                    </a:ext>
                  </a:extLst>
                </a:gridCol>
                <a:gridCol w="2679405">
                  <a:extLst>
                    <a:ext uri="{9D8B030D-6E8A-4147-A177-3AD203B41FA5}">
                      <a16:colId xmlns:a16="http://schemas.microsoft.com/office/drawing/2014/main" val="3318021627"/>
                    </a:ext>
                  </a:extLst>
                </a:gridCol>
                <a:gridCol w="2454753">
                  <a:extLst>
                    <a:ext uri="{9D8B030D-6E8A-4147-A177-3AD203B41FA5}">
                      <a16:colId xmlns:a16="http://schemas.microsoft.com/office/drawing/2014/main" val="1895762142"/>
                    </a:ext>
                  </a:extLst>
                </a:gridCol>
              </a:tblGrid>
              <a:tr h="609347">
                <a:tc gridSpan="2">
                  <a:txBody>
                    <a:bodyPr/>
                    <a:lstStyle/>
                    <a:p>
                      <a:pPr marL="0" indent="0">
                        <a:buFont typeface="Arial" panose="020B0604020202020204" pitchFamily="34" charset="0"/>
                        <a:buNone/>
                      </a:pPr>
                      <a:r>
                        <a:rPr lang="en-GB" sz="1600" dirty="0">
                          <a:solidFill>
                            <a:schemeClr val="bg1"/>
                          </a:solidFill>
                        </a:rPr>
                        <a:t>Attainment Fund Rationale   </a:t>
                      </a:r>
                    </a:p>
                    <a:p>
                      <a:pPr marL="0" indent="0">
                        <a:buFont typeface="Arial" panose="020B0604020202020204" pitchFamily="34" charset="0"/>
                        <a:buNone/>
                      </a:pPr>
                      <a:r>
                        <a:rPr lang="en-GB" sz="1600" dirty="0">
                          <a:solidFill>
                            <a:schemeClr val="bg1"/>
                          </a:solidFill>
                        </a:rPr>
                        <a:t>Developing life skills – Managing a hair cut/shaving</a:t>
                      </a:r>
                    </a:p>
                  </a:txBody>
                  <a:tcPr/>
                </a:tc>
                <a:tc hMerge="1">
                  <a:txBody>
                    <a:bodyPr/>
                    <a:lstStyle/>
                    <a:p>
                      <a:endParaRPr lang="en-GB" dirty="0"/>
                    </a:p>
                  </a:txBody>
                  <a:tcPr/>
                </a:tc>
                <a:tc gridSpan="3">
                  <a:txBody>
                    <a:bodyPr/>
                    <a:lstStyle/>
                    <a:p>
                      <a:pPr marL="0" indent="0">
                        <a:buFont typeface="Arial" panose="020B0604020202020204" pitchFamily="34" charset="0"/>
                        <a:buNone/>
                      </a:pPr>
                      <a:r>
                        <a:rPr lang="en-GB" sz="1600" dirty="0">
                          <a:solidFill>
                            <a:schemeClr val="bg1"/>
                          </a:solidFill>
                        </a:rPr>
                        <a:t>Amount of Fund £7,000 approx.</a:t>
                      </a:r>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4098937511"/>
                  </a:ext>
                </a:extLst>
              </a:tr>
              <a:tr h="865914">
                <a:tc gridSpan="5">
                  <a:txBody>
                    <a:bodyPr/>
                    <a:lstStyle/>
                    <a:p>
                      <a:r>
                        <a:rPr lang="en-GB" sz="1600" b="0" dirty="0">
                          <a:solidFill>
                            <a:schemeClr val="tx1"/>
                          </a:solidFill>
                        </a:rPr>
                        <a:t>All learners continue to require de-sensitisation to using a salon, use of equipment, hairstyling/shaving and trimming and cutting. Within this cohort are learners who would not be able to go to a salon due to financial or social issues. </a:t>
                      </a:r>
                    </a:p>
                    <a:p>
                      <a:endParaRPr lang="en-GB" sz="1600" b="1" dirty="0">
                        <a:solidFill>
                          <a:srgbClr val="00B050"/>
                        </a:solidFill>
                      </a:endParaRPr>
                    </a:p>
                  </a:txBody>
                  <a:tcPr/>
                </a:tc>
                <a:tc hMerge="1">
                  <a:txBody>
                    <a:bodyPr/>
                    <a:lstStyle/>
                    <a:p>
                      <a:endParaRPr lang="en-GB" dirty="0"/>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4249054683"/>
                  </a:ext>
                </a:extLst>
              </a:tr>
              <a:tr h="962126">
                <a:tc>
                  <a:txBody>
                    <a:bodyPr/>
                    <a:lstStyle/>
                    <a:p>
                      <a:r>
                        <a:rPr lang="en-GB" dirty="0"/>
                        <a:t>Expected Impact</a:t>
                      </a:r>
                    </a:p>
                  </a:txBody>
                  <a:tcPr/>
                </a:tc>
                <a:tc gridSpan="2">
                  <a:txBody>
                    <a:bodyPr/>
                    <a:lstStyle/>
                    <a:p>
                      <a:r>
                        <a:rPr lang="en-GB" dirty="0"/>
                        <a:t>Interventions Planned                                              </a:t>
                      </a:r>
                    </a:p>
                  </a:txBody>
                  <a:tcPr>
                    <a:lnR w="12700" cmpd="sng">
                      <a:noFill/>
                    </a:lnR>
                    <a:lnB w="12700" cmpd="sng">
                      <a:noFill/>
                    </a:lnB>
                    <a:lnTlToBr w="12700" cmpd="sng">
                      <a:noFill/>
                      <a:prstDash val="solid"/>
                    </a:lnTlToBr>
                    <a:lnBlToTr w="12700" cmpd="sng">
                      <a:noFill/>
                      <a:prstDash val="solid"/>
                    </a:lnBlToTr>
                  </a:tcPr>
                </a:tc>
                <a:tc hMerge="1">
                  <a:txBody>
                    <a:bodyPr/>
                    <a:lstStyle/>
                    <a:p>
                      <a:r>
                        <a:rPr lang="en-GB" dirty="0"/>
                        <a:t>Measures of Success</a:t>
                      </a:r>
                    </a:p>
                    <a:p>
                      <a:r>
                        <a:rPr lang="en-GB" sz="1200" dirty="0"/>
                        <a:t>(Triangulation of Evidence/QI Methodology)</a:t>
                      </a:r>
                    </a:p>
                  </a:txBody>
                  <a:tcPr>
                    <a:lnL w="12700" cmpd="sng">
                      <a:noFill/>
                    </a:lnL>
                  </a:tcPr>
                </a:tc>
                <a:tc>
                  <a:txBody>
                    <a:bodyPr/>
                    <a:lstStyle/>
                    <a:p>
                      <a:r>
                        <a:rPr lang="en-GB" dirty="0"/>
                        <a:t>Measures of Success</a:t>
                      </a:r>
                    </a:p>
                    <a:p>
                      <a:r>
                        <a:rPr lang="en-GB" sz="1200" dirty="0"/>
                        <a:t>(Triangulation of Evidence/QI Methodology)</a:t>
                      </a:r>
                    </a:p>
                  </a:txBody>
                  <a:tcPr>
                    <a:lnL w="12700" cmpd="sng">
                      <a:noFill/>
                    </a:lnL>
                  </a:tcPr>
                </a:tc>
                <a:tc>
                  <a:txBody>
                    <a:bodyPr/>
                    <a:lstStyle/>
                    <a:p>
                      <a:r>
                        <a:rPr lang="en-GB" dirty="0"/>
                        <a:t>Impact on learners </a:t>
                      </a:r>
                    </a:p>
                    <a:p>
                      <a:r>
                        <a:rPr lang="en-GB" dirty="0"/>
                        <a:t>Ongoing evaluation Dec/June </a:t>
                      </a:r>
                    </a:p>
                  </a:txBody>
                  <a:tcPr/>
                </a:tc>
                <a:extLst>
                  <a:ext uri="{0D108BD9-81ED-4DB2-BD59-A6C34878D82A}">
                    <a16:rowId xmlns:a16="http://schemas.microsoft.com/office/drawing/2014/main" val="714570499"/>
                  </a:ext>
                </a:extLst>
              </a:tr>
              <a:tr h="4190851">
                <a:tc>
                  <a:txBody>
                    <a:bodyPr/>
                    <a:lstStyle/>
                    <a:p>
                      <a:pPr marL="285750" indent="-285750">
                        <a:buFont typeface="Arial" panose="020B0604020202020204" pitchFamily="34" charset="0"/>
                        <a:buChar char="•"/>
                      </a:pPr>
                      <a:r>
                        <a:rPr lang="en-GB" sz="1600" dirty="0"/>
                        <a:t>Learners have a personalised tracker that assesses their ability to regulate within experiences. This may focus on just entering the salon; exploring the environment; reactions to sounds only; reactions to touch using equipment; hairstyling or shaving stimuli; trimming and cutting. The hairdresser will focus on the areas of distress(coded red), working towards compliance over the year. </a:t>
                      </a:r>
                    </a:p>
                    <a:p>
                      <a:pPr marL="285750" indent="-285750">
                        <a:buFont typeface="Arial" panose="020B0604020202020204" pitchFamily="34" charset="0"/>
                        <a:buChar char="•"/>
                      </a:pPr>
                      <a:r>
                        <a:rPr lang="en-GB" sz="1600" dirty="0"/>
                        <a:t>Sharon will also deliver support to families this year as well as supporting a small target group using a salon in the community. </a:t>
                      </a:r>
                    </a:p>
                  </a:txBody>
                  <a:tcPr/>
                </a:tc>
                <a:tc gridSpan="2">
                  <a:txBody>
                    <a:bodyPr/>
                    <a:lstStyle/>
                    <a:p>
                      <a:pPr marL="285750" indent="-285750">
                        <a:buFont typeface="Arial" panose="020B0604020202020204" pitchFamily="34" charset="0"/>
                        <a:buChar char="•"/>
                      </a:pPr>
                      <a:r>
                        <a:rPr lang="en-GB" sz="1600" dirty="0"/>
                        <a:t>Hairdresser visits twice weekly</a:t>
                      </a:r>
                    </a:p>
                    <a:p>
                      <a:pPr marL="285750" indent="-285750">
                        <a:buFont typeface="Arial" panose="020B0604020202020204" pitchFamily="34" charset="0"/>
                        <a:buChar char="•"/>
                      </a:pPr>
                      <a:r>
                        <a:rPr lang="en-GB" sz="1600" dirty="0"/>
                        <a:t>Hairdresser sessions available for staff to use regularly in a planned way </a:t>
                      </a:r>
                    </a:p>
                    <a:p>
                      <a:pPr marL="285750" indent="-285750">
                        <a:buFont typeface="Arial" panose="020B0604020202020204" pitchFamily="34" charset="0"/>
                        <a:buChar char="•"/>
                      </a:pPr>
                      <a:r>
                        <a:rPr lang="en-GB" sz="1600" dirty="0"/>
                        <a:t>Development of hairdresser passport (new learners)</a:t>
                      </a:r>
                    </a:p>
                    <a:p>
                      <a:pPr marL="285750" indent="-285750">
                        <a:buFont typeface="Arial" panose="020B0604020202020204" pitchFamily="34" charset="0"/>
                        <a:buChar char="•"/>
                      </a:pPr>
                      <a:r>
                        <a:rPr lang="en-GB" sz="1600" dirty="0"/>
                        <a:t>Target learners who may be able to generalise in the community </a:t>
                      </a:r>
                    </a:p>
                    <a:p>
                      <a:pPr marL="285750" indent="-285750">
                        <a:buFont typeface="Arial" panose="020B0604020202020204" pitchFamily="34" charset="0"/>
                        <a:buChar char="•"/>
                      </a:pPr>
                      <a:r>
                        <a:rPr lang="en-GB" sz="1600" dirty="0"/>
                        <a:t>Share success with families Parental engagement sessions </a:t>
                      </a:r>
                    </a:p>
                    <a:p>
                      <a:pPr marL="285750" indent="-285750">
                        <a:buFont typeface="Arial" panose="020B0604020202020204" pitchFamily="34" charset="0"/>
                        <a:buChar char="•"/>
                      </a:pPr>
                      <a:r>
                        <a:rPr lang="en-GB" sz="1600" dirty="0"/>
                        <a:t>Senior pupils from Viewforth with an interest in hairdressing as a career to support Sharon and work with pupils to ensure they all have 2 visits. </a:t>
                      </a:r>
                    </a:p>
                  </a:txBody>
                  <a:tcPr>
                    <a:lnT w="12700" cmpd="sng">
                      <a:noFill/>
                    </a:lnT>
                  </a:tcPr>
                </a:tc>
                <a:tc hMerge="1">
                  <a:txBody>
                    <a:bodyPr/>
                    <a:lstStyle/>
                    <a:p>
                      <a:endParaRPr lang="en-GB" dirty="0"/>
                    </a:p>
                  </a:txBody>
                  <a:tcPr/>
                </a:tc>
                <a:tc>
                  <a:txBody>
                    <a:bodyPr/>
                    <a:lstStyle/>
                    <a:p>
                      <a:pPr marL="285750" indent="-285750">
                        <a:buFont typeface="Arial" panose="020B0604020202020204" pitchFamily="34" charset="0"/>
                        <a:buChar char="•"/>
                      </a:pPr>
                      <a:r>
                        <a:rPr lang="en-GB" sz="1600" dirty="0"/>
                        <a:t>Data from tracker – weekly to assess compliance, (other factors are taken into account when making assessments i.e. mood/health etc.)</a:t>
                      </a:r>
                    </a:p>
                    <a:p>
                      <a:pPr marL="285750" indent="-285750">
                        <a:buFont typeface="Arial" panose="020B0604020202020204" pitchFamily="34" charset="0"/>
                        <a:buChar char="•"/>
                      </a:pPr>
                      <a:r>
                        <a:rPr lang="en-GB" sz="1600" dirty="0"/>
                        <a:t>HT meetings termly to discuss progress and identify new pupils </a:t>
                      </a:r>
                    </a:p>
                    <a:p>
                      <a:pPr marL="285750" indent="-285750">
                        <a:buFont typeface="Arial" panose="020B0604020202020204" pitchFamily="34" charset="0"/>
                        <a:buChar char="•"/>
                      </a:pPr>
                      <a:r>
                        <a:rPr lang="en-GB" sz="1600" dirty="0"/>
                        <a:t>Observations and photo evidence from hairdresser and staff</a:t>
                      </a:r>
                    </a:p>
                    <a:p>
                      <a:pPr marL="285750" indent="-285750">
                        <a:buFont typeface="Arial" panose="020B0604020202020204" pitchFamily="34" charset="0"/>
                        <a:buChar char="•"/>
                      </a:pPr>
                      <a:r>
                        <a:rPr lang="en-GB" sz="1600" dirty="0"/>
                        <a:t>Parental comments</a:t>
                      </a:r>
                    </a:p>
                    <a:p>
                      <a:pPr marL="285750" indent="-285750">
                        <a:buFont typeface="Arial" panose="020B0604020202020204" pitchFamily="34" charset="0"/>
                        <a:buChar char="•"/>
                      </a:pPr>
                      <a:r>
                        <a:rPr lang="en-GB" sz="1600" dirty="0"/>
                        <a:t>Target group using a salon in the community (2 or 3)</a:t>
                      </a:r>
                    </a:p>
                    <a:p>
                      <a:endParaRPr lang="en-GB" sz="1600" dirty="0"/>
                    </a:p>
                    <a:p>
                      <a:endParaRPr lang="en-GB" sz="1600" dirty="0"/>
                    </a:p>
                  </a:txBody>
                  <a:tcPr/>
                </a:tc>
                <a:tc>
                  <a:txBody>
                    <a:bodyPr/>
                    <a:lstStyle/>
                    <a:p>
                      <a:endParaRPr lang="en-GB" sz="1600" dirty="0"/>
                    </a:p>
                  </a:txBody>
                  <a:tcPr/>
                </a:tc>
                <a:extLst>
                  <a:ext uri="{0D108BD9-81ED-4DB2-BD59-A6C34878D82A}">
                    <a16:rowId xmlns:a16="http://schemas.microsoft.com/office/drawing/2014/main" val="3766974216"/>
                  </a:ext>
                </a:extLst>
              </a:tr>
            </a:tbl>
          </a:graphicData>
        </a:graphic>
      </p:graphicFrame>
    </p:spTree>
    <p:extLst>
      <p:ext uri="{BB962C8B-B14F-4D97-AF65-F5344CB8AC3E}">
        <p14:creationId xmlns:p14="http://schemas.microsoft.com/office/powerpoint/2010/main" val="1078390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D1646-194D-49AC-BC3F-D45071408883}"/>
              </a:ext>
            </a:extLst>
          </p:cNvPr>
          <p:cNvSpPr>
            <a:spLocks noGrp="1"/>
          </p:cNvSpPr>
          <p:nvPr>
            <p:ph type="dt" sz="half" idx="10"/>
          </p:nvPr>
        </p:nvSpPr>
        <p:spPr/>
        <p:txBody>
          <a:bodyPr/>
          <a:lstStyle/>
          <a:p>
            <a:r>
              <a:rPr lang="en-US" dirty="0"/>
              <a:t>June 2021 - 22</a:t>
            </a:r>
            <a:endParaRPr lang="en-GB" dirty="0"/>
          </a:p>
        </p:txBody>
      </p:sp>
      <p:graphicFrame>
        <p:nvGraphicFramePr>
          <p:cNvPr id="6" name="Table 5">
            <a:extLst>
              <a:ext uri="{FF2B5EF4-FFF2-40B4-BE49-F238E27FC236}">
                <a16:creationId xmlns:a16="http://schemas.microsoft.com/office/drawing/2014/main" id="{EA100557-0C97-4210-83A5-F6D189FB6A16}"/>
              </a:ext>
            </a:extLst>
          </p:cNvPr>
          <p:cNvGraphicFramePr>
            <a:graphicFrameLocks noGrp="1"/>
          </p:cNvGraphicFramePr>
          <p:nvPr>
            <p:extLst>
              <p:ext uri="{D42A27DB-BD31-4B8C-83A1-F6EECF244321}">
                <p14:modId xmlns:p14="http://schemas.microsoft.com/office/powerpoint/2010/main" val="3322325612"/>
              </p:ext>
            </p:extLst>
          </p:nvPr>
        </p:nvGraphicFramePr>
        <p:xfrm>
          <a:off x="74428" y="93237"/>
          <a:ext cx="12087851" cy="6628238"/>
        </p:xfrm>
        <a:graphic>
          <a:graphicData uri="http://schemas.openxmlformats.org/drawingml/2006/table">
            <a:tbl>
              <a:tblPr firstRow="1" bandRow="1">
                <a:tableStyleId>{5C22544A-7EE6-4342-B048-85BDC9FD1C3A}</a:tableStyleId>
              </a:tblPr>
              <a:tblGrid>
                <a:gridCol w="3274828">
                  <a:extLst>
                    <a:ext uri="{9D8B030D-6E8A-4147-A177-3AD203B41FA5}">
                      <a16:colId xmlns:a16="http://schemas.microsoft.com/office/drawing/2014/main" val="4071375412"/>
                    </a:ext>
                  </a:extLst>
                </a:gridCol>
                <a:gridCol w="2873419">
                  <a:extLst>
                    <a:ext uri="{9D8B030D-6E8A-4147-A177-3AD203B41FA5}">
                      <a16:colId xmlns:a16="http://schemas.microsoft.com/office/drawing/2014/main" val="2751030581"/>
                    </a:ext>
                  </a:extLst>
                </a:gridCol>
                <a:gridCol w="454572">
                  <a:extLst>
                    <a:ext uri="{9D8B030D-6E8A-4147-A177-3AD203B41FA5}">
                      <a16:colId xmlns:a16="http://schemas.microsoft.com/office/drawing/2014/main" val="3925220826"/>
                    </a:ext>
                  </a:extLst>
                </a:gridCol>
                <a:gridCol w="2664592">
                  <a:extLst>
                    <a:ext uri="{9D8B030D-6E8A-4147-A177-3AD203B41FA5}">
                      <a16:colId xmlns:a16="http://schemas.microsoft.com/office/drawing/2014/main" val="3318021627"/>
                    </a:ext>
                  </a:extLst>
                </a:gridCol>
                <a:gridCol w="2820440">
                  <a:extLst>
                    <a:ext uri="{9D8B030D-6E8A-4147-A177-3AD203B41FA5}">
                      <a16:colId xmlns:a16="http://schemas.microsoft.com/office/drawing/2014/main" val="1895762142"/>
                    </a:ext>
                  </a:extLst>
                </a:gridCol>
              </a:tblGrid>
              <a:tr h="609347">
                <a:tc gridSpan="2">
                  <a:txBody>
                    <a:bodyPr/>
                    <a:lstStyle/>
                    <a:p>
                      <a:pPr marL="285750" indent="-285750">
                        <a:buFont typeface="Arial" panose="020B0604020202020204" pitchFamily="34" charset="0"/>
                        <a:buChar char="•"/>
                      </a:pPr>
                      <a:r>
                        <a:rPr lang="en-GB" sz="1600" dirty="0">
                          <a:solidFill>
                            <a:schemeClr val="bg1"/>
                          </a:solidFill>
                        </a:rPr>
                        <a:t>Attainment Fund Rationale   </a:t>
                      </a:r>
                    </a:p>
                    <a:p>
                      <a:pPr marL="285750" indent="-285750">
                        <a:buFont typeface="Arial" panose="020B0604020202020204" pitchFamily="34" charset="0"/>
                        <a:buChar char="•"/>
                      </a:pPr>
                      <a:r>
                        <a:rPr lang="en-GB" sz="1600" dirty="0">
                          <a:solidFill>
                            <a:schemeClr val="bg1"/>
                          </a:solidFill>
                        </a:rPr>
                        <a:t>RRS – Silver Award Proposal – Supporting inclusion in mainstream </a:t>
                      </a:r>
                    </a:p>
                  </a:txBody>
                  <a:tcPr/>
                </a:tc>
                <a:tc hMerge="1">
                  <a:txBody>
                    <a:bodyPr/>
                    <a:lstStyle/>
                    <a:p>
                      <a:endParaRPr lang="en-GB" dirty="0"/>
                    </a:p>
                  </a:txBody>
                  <a:tcPr/>
                </a:tc>
                <a:tc gridSpan="3">
                  <a:txBody>
                    <a:bodyPr/>
                    <a:lstStyle/>
                    <a:p>
                      <a:pPr marL="285750" indent="-285750">
                        <a:buFont typeface="Arial" panose="020B0604020202020204" pitchFamily="34" charset="0"/>
                        <a:buChar char="•"/>
                      </a:pPr>
                      <a:r>
                        <a:rPr lang="en-GB" sz="1600" dirty="0">
                          <a:solidFill>
                            <a:schemeClr val="bg1"/>
                          </a:solidFill>
                        </a:rPr>
                        <a:t>Amount of Fund £6,500 approx.</a:t>
                      </a:r>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4098937511"/>
                  </a:ext>
                </a:extLst>
              </a:tr>
              <a:tr h="865914">
                <a:tc gridSpan="5">
                  <a:txBody>
                    <a:bodyPr/>
                    <a:lstStyle/>
                    <a:p>
                      <a:pPr marL="285750" indent="-285750">
                        <a:buFont typeface="Arial" panose="020B0604020202020204" pitchFamily="34" charset="0"/>
                        <a:buChar char="•"/>
                      </a:pPr>
                      <a:r>
                        <a:rPr lang="en-GB" sz="1600" b="0" dirty="0">
                          <a:solidFill>
                            <a:schemeClr val="tx1"/>
                          </a:solidFill>
                        </a:rPr>
                        <a:t>Small group to be supported in accessing mainstream setting for targeted activities to support communication and understanding of social expectations. </a:t>
                      </a:r>
                    </a:p>
                  </a:txBody>
                  <a:tcPr/>
                </a:tc>
                <a:tc hMerge="1">
                  <a:txBody>
                    <a:bodyPr/>
                    <a:lstStyle/>
                    <a:p>
                      <a:endParaRPr lang="en-GB" dirty="0"/>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4249054683"/>
                  </a:ext>
                </a:extLst>
              </a:tr>
              <a:tr h="962126">
                <a:tc>
                  <a:txBody>
                    <a:bodyPr/>
                    <a:lstStyle/>
                    <a:p>
                      <a:pPr marL="285750" indent="-285750">
                        <a:buFont typeface="Arial" panose="020B0604020202020204" pitchFamily="34" charset="0"/>
                        <a:buChar char="•"/>
                      </a:pPr>
                      <a:r>
                        <a:rPr lang="en-GB" dirty="0"/>
                        <a:t>Expected Impact</a:t>
                      </a:r>
                    </a:p>
                  </a:txBody>
                  <a:tcPr/>
                </a:tc>
                <a:tc gridSpan="2">
                  <a:txBody>
                    <a:bodyPr/>
                    <a:lstStyle/>
                    <a:p>
                      <a:pPr marL="285750" indent="-285750">
                        <a:buFont typeface="Arial" panose="020B0604020202020204" pitchFamily="34" charset="0"/>
                        <a:buChar char="•"/>
                      </a:pPr>
                      <a:r>
                        <a:rPr lang="en-GB" dirty="0"/>
                        <a:t>Interventions Planned                                              </a:t>
                      </a:r>
                    </a:p>
                  </a:txBody>
                  <a:tcPr>
                    <a:lnR w="12700" cmpd="sng">
                      <a:noFill/>
                    </a:lnR>
                    <a:lnB w="12700" cmpd="sng">
                      <a:noFill/>
                    </a:lnB>
                    <a:lnTlToBr w="12700" cmpd="sng">
                      <a:noFill/>
                      <a:prstDash val="solid"/>
                    </a:lnTlToBr>
                    <a:lnBlToTr w="12700" cmpd="sng">
                      <a:noFill/>
                      <a:prstDash val="solid"/>
                    </a:lnBlToTr>
                  </a:tcPr>
                </a:tc>
                <a:tc hMerge="1">
                  <a:txBody>
                    <a:bodyPr/>
                    <a:lstStyle/>
                    <a:p>
                      <a:r>
                        <a:rPr lang="en-GB" dirty="0"/>
                        <a:t>Measures of Success</a:t>
                      </a:r>
                    </a:p>
                    <a:p>
                      <a:r>
                        <a:rPr lang="en-GB" sz="1200" dirty="0"/>
                        <a:t>(Triangulation of Evidence/QI Methodology)</a:t>
                      </a:r>
                    </a:p>
                  </a:txBody>
                  <a:tcPr>
                    <a:lnL w="12700" cmpd="sng">
                      <a:noFill/>
                    </a:lnL>
                  </a:tcPr>
                </a:tc>
                <a:tc>
                  <a:txBody>
                    <a:bodyPr/>
                    <a:lstStyle/>
                    <a:p>
                      <a:pPr marL="285750" indent="-285750">
                        <a:buFont typeface="Arial" panose="020B0604020202020204" pitchFamily="34" charset="0"/>
                        <a:buChar char="•"/>
                      </a:pPr>
                      <a:r>
                        <a:rPr lang="en-GB" dirty="0"/>
                        <a:t>Measures of Success</a:t>
                      </a:r>
                    </a:p>
                    <a:p>
                      <a:pPr marL="171450" indent="-171450">
                        <a:buFont typeface="Arial" panose="020B0604020202020204" pitchFamily="34" charset="0"/>
                        <a:buChar char="•"/>
                      </a:pPr>
                      <a:r>
                        <a:rPr lang="en-GB" sz="1200" dirty="0"/>
                        <a:t>(Triangulation of Evidence/QI Methodology)</a:t>
                      </a:r>
                    </a:p>
                  </a:txBody>
                  <a:tcPr>
                    <a:lnL w="12700" cmpd="sng">
                      <a:noFill/>
                    </a:lnL>
                  </a:tcPr>
                </a:tc>
                <a:tc>
                  <a:txBody>
                    <a:bodyPr/>
                    <a:lstStyle/>
                    <a:p>
                      <a:pPr marL="285750" indent="-285750">
                        <a:buFont typeface="Arial" panose="020B0604020202020204" pitchFamily="34" charset="0"/>
                        <a:buChar char="•"/>
                      </a:pPr>
                      <a:r>
                        <a:rPr lang="en-GB" dirty="0"/>
                        <a:t>Impact on learners </a:t>
                      </a:r>
                    </a:p>
                    <a:p>
                      <a:pPr marL="285750" indent="-285750">
                        <a:buFont typeface="Arial" panose="020B0604020202020204" pitchFamily="34" charset="0"/>
                        <a:buChar char="•"/>
                      </a:pPr>
                      <a:r>
                        <a:rPr lang="en-GB" dirty="0"/>
                        <a:t>Ongoing evaluation Dec/June </a:t>
                      </a:r>
                    </a:p>
                  </a:txBody>
                  <a:tcPr/>
                </a:tc>
                <a:extLst>
                  <a:ext uri="{0D108BD9-81ED-4DB2-BD59-A6C34878D82A}">
                    <a16:rowId xmlns:a16="http://schemas.microsoft.com/office/drawing/2014/main" val="714570499"/>
                  </a:ext>
                </a:extLst>
              </a:tr>
              <a:tr h="4190851">
                <a:tc>
                  <a:txBody>
                    <a:bodyPr/>
                    <a:lstStyle/>
                    <a:p>
                      <a:pPr marL="285750" indent="-285750">
                        <a:buFont typeface="Arial" panose="020B0604020202020204" pitchFamily="34" charset="0"/>
                        <a:buChar char="•"/>
                      </a:pPr>
                      <a:r>
                        <a:rPr lang="en-GB" sz="1600" dirty="0"/>
                        <a:t>2 learners identified for a mainstream link. This will impact on generalisation of listening and talking skills. Social skills will also be targeted including turn taking, social greetings, moving to locations etc. </a:t>
                      </a:r>
                    </a:p>
                  </a:txBody>
                  <a:tcPr/>
                </a:tc>
                <a:tc gridSpan="2">
                  <a:txBody>
                    <a:bodyPr/>
                    <a:lstStyle/>
                    <a:p>
                      <a:pPr marL="285750" indent="-285750">
                        <a:buFont typeface="Arial" panose="020B0604020202020204" pitchFamily="34" charset="0"/>
                        <a:buChar char="•"/>
                      </a:pPr>
                      <a:r>
                        <a:rPr lang="en-GB" sz="1600" dirty="0"/>
                        <a:t>Additional staff 1 day a week Targeting P4-7 </a:t>
                      </a:r>
                    </a:p>
                    <a:p>
                      <a:pPr marL="285750" indent="-285750">
                        <a:buFont typeface="Arial" panose="020B0604020202020204" pitchFamily="34" charset="0"/>
                        <a:buChar char="•"/>
                      </a:pPr>
                      <a:r>
                        <a:rPr lang="en-GB" sz="1600" dirty="0"/>
                        <a:t>Links with Sinclairtown:</a:t>
                      </a:r>
                    </a:p>
                    <a:p>
                      <a:pPr marL="0" indent="0">
                        <a:buFont typeface="Arial" panose="020B0604020202020204" pitchFamily="34" charset="0"/>
                        <a:buNone/>
                      </a:pPr>
                      <a:r>
                        <a:rPr lang="en-GB" sz="1600" dirty="0"/>
                        <a:t>      Arnas – Music </a:t>
                      </a:r>
                    </a:p>
                    <a:p>
                      <a:pPr marL="0" indent="0">
                        <a:buFont typeface="Arial" panose="020B0604020202020204" pitchFamily="34" charset="0"/>
                        <a:buNone/>
                      </a:pPr>
                      <a:r>
                        <a:rPr lang="en-GB" sz="1600" dirty="0"/>
                        <a:t>      Olivia – TBA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txBody>
                  <a:tcPr>
                    <a:lnT w="12700" cmpd="sng">
                      <a:noFill/>
                    </a:lnT>
                  </a:tcPr>
                </a:tc>
                <a:tc hMerge="1">
                  <a:txBody>
                    <a:bodyPr/>
                    <a:lstStyle/>
                    <a:p>
                      <a:endParaRPr lang="en-GB" dirty="0"/>
                    </a:p>
                  </a:txBody>
                  <a:tcPr/>
                </a:tc>
                <a:tc>
                  <a:txBody>
                    <a:bodyPr/>
                    <a:lstStyle/>
                    <a:p>
                      <a:pPr marL="285750" indent="-285750">
                        <a:buFont typeface="Arial" panose="020B0604020202020204" pitchFamily="34" charset="0"/>
                        <a:buChar char="•"/>
                      </a:pPr>
                      <a:r>
                        <a:rPr lang="en-GB" sz="1600" dirty="0"/>
                        <a:t>Data on generalisation of listening and talking skills using the milestones tracker </a:t>
                      </a:r>
                    </a:p>
                    <a:p>
                      <a:pPr marL="285750" indent="-285750">
                        <a:buFont typeface="Arial" panose="020B0604020202020204" pitchFamily="34" charset="0"/>
                        <a:buChar char="•"/>
                      </a:pPr>
                      <a:r>
                        <a:rPr lang="en-GB" sz="1600" dirty="0"/>
                        <a:t>Observations and comments from staff </a:t>
                      </a:r>
                    </a:p>
                    <a:p>
                      <a:pPr marL="285750" indent="-285750">
                        <a:buFont typeface="Arial" panose="020B0604020202020204" pitchFamily="34" charset="0"/>
                        <a:buChar char="•"/>
                      </a:pPr>
                      <a:r>
                        <a:rPr lang="en-GB" sz="1600" dirty="0"/>
                        <a:t>Pupil voice – Talking Mats will be used to capture how learners feel about their peers and activities</a:t>
                      </a:r>
                    </a:p>
                    <a:p>
                      <a:pPr marL="285750" indent="-285750">
                        <a:buFont typeface="Arial" panose="020B0604020202020204" pitchFamily="34" charset="0"/>
                        <a:buChar char="•"/>
                      </a:pPr>
                      <a:endParaRPr lang="en-GB" sz="1600" dirty="0"/>
                    </a:p>
                  </a:txBody>
                  <a:tcPr/>
                </a:tc>
                <a:tc>
                  <a:txBody>
                    <a:bodyPr/>
                    <a:lstStyle/>
                    <a:p>
                      <a:pPr marL="285750" indent="-285750">
                        <a:buFont typeface="Arial" panose="020B0604020202020204" pitchFamily="34" charset="0"/>
                        <a:buChar char="•"/>
                      </a:pPr>
                      <a:endParaRPr lang="en-GB" sz="1600" dirty="0"/>
                    </a:p>
                  </a:txBody>
                  <a:tcPr/>
                </a:tc>
                <a:extLst>
                  <a:ext uri="{0D108BD9-81ED-4DB2-BD59-A6C34878D82A}">
                    <a16:rowId xmlns:a16="http://schemas.microsoft.com/office/drawing/2014/main" val="3766974216"/>
                  </a:ext>
                </a:extLst>
              </a:tr>
            </a:tbl>
          </a:graphicData>
        </a:graphic>
      </p:graphicFrame>
    </p:spTree>
    <p:extLst>
      <p:ext uri="{BB962C8B-B14F-4D97-AF65-F5344CB8AC3E}">
        <p14:creationId xmlns:p14="http://schemas.microsoft.com/office/powerpoint/2010/main" val="3944233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DD34C-8DB0-49DE-9218-44767C89AC22}"/>
              </a:ext>
            </a:extLst>
          </p:cNvPr>
          <p:cNvSpPr>
            <a:spLocks noGrp="1"/>
          </p:cNvSpPr>
          <p:nvPr>
            <p:ph type="title"/>
          </p:nvPr>
        </p:nvSpPr>
        <p:spPr>
          <a:xfrm>
            <a:off x="178982" y="136525"/>
            <a:ext cx="11782646" cy="581173"/>
          </a:xfrm>
        </p:spPr>
        <p:txBody>
          <a:bodyPr>
            <a:normAutofit fontScale="90000"/>
          </a:bodyPr>
          <a:lstStyle/>
          <a:p>
            <a:r>
              <a:rPr lang="en-GB" dirty="0"/>
              <a:t>Pupil Equity Funding Projected Spend</a:t>
            </a:r>
          </a:p>
        </p:txBody>
      </p:sp>
      <p:graphicFrame>
        <p:nvGraphicFramePr>
          <p:cNvPr id="7" name="Content Placeholder 6">
            <a:extLst>
              <a:ext uri="{FF2B5EF4-FFF2-40B4-BE49-F238E27FC236}">
                <a16:creationId xmlns:a16="http://schemas.microsoft.com/office/drawing/2014/main" id="{78D5D5B9-BA2B-4E2B-A86C-6598387A10D6}"/>
              </a:ext>
            </a:extLst>
          </p:cNvPr>
          <p:cNvGraphicFramePr>
            <a:graphicFrameLocks noGrp="1"/>
          </p:cNvGraphicFramePr>
          <p:nvPr>
            <p:ph idx="1"/>
            <p:extLst>
              <p:ext uri="{D42A27DB-BD31-4B8C-83A1-F6EECF244321}">
                <p14:modId xmlns:p14="http://schemas.microsoft.com/office/powerpoint/2010/main" val="3645761016"/>
              </p:ext>
            </p:extLst>
          </p:nvPr>
        </p:nvGraphicFramePr>
        <p:xfrm>
          <a:off x="198475" y="851619"/>
          <a:ext cx="4839586" cy="1402080"/>
        </p:xfrm>
        <a:graphic>
          <a:graphicData uri="http://schemas.openxmlformats.org/drawingml/2006/table">
            <a:tbl>
              <a:tblPr firstRow="1" bandRow="1">
                <a:tableStyleId>{5C22544A-7EE6-4342-B048-85BDC9FD1C3A}</a:tableStyleId>
              </a:tblPr>
              <a:tblGrid>
                <a:gridCol w="4839586">
                  <a:extLst>
                    <a:ext uri="{9D8B030D-6E8A-4147-A177-3AD203B41FA5}">
                      <a16:colId xmlns:a16="http://schemas.microsoft.com/office/drawing/2014/main" val="3716497931"/>
                    </a:ext>
                  </a:extLst>
                </a:gridCol>
              </a:tblGrid>
              <a:tr h="182563">
                <a:tc>
                  <a:txBody>
                    <a:bodyPr/>
                    <a:lstStyle/>
                    <a:p>
                      <a:r>
                        <a:rPr lang="en-GB" sz="1600" dirty="0"/>
                        <a:t>School:  Rosslyn School</a:t>
                      </a:r>
                    </a:p>
                  </a:txBody>
                  <a:tcPr/>
                </a:tc>
                <a:extLst>
                  <a:ext uri="{0D108BD9-81ED-4DB2-BD59-A6C34878D82A}">
                    <a16:rowId xmlns:a16="http://schemas.microsoft.com/office/drawing/2014/main" val="291678760"/>
                  </a:ext>
                </a:extLst>
              </a:tr>
              <a:tr h="182563">
                <a:tc>
                  <a:txBody>
                    <a:bodyPr/>
                    <a:lstStyle/>
                    <a:p>
                      <a:r>
                        <a:rPr lang="en-GB" sz="1600" dirty="0"/>
                        <a:t>PEF Allocation 2023/24:  £25,725</a:t>
                      </a:r>
                    </a:p>
                    <a:p>
                      <a:r>
                        <a:rPr lang="en-GB" sz="1600" dirty="0"/>
                        <a:t>Carry Forward - £3,670.87</a:t>
                      </a:r>
                    </a:p>
                    <a:p>
                      <a:r>
                        <a:rPr lang="en-GB" sz="1600" dirty="0"/>
                        <a:t>Total £29,395.87</a:t>
                      </a:r>
                    </a:p>
                    <a:p>
                      <a:endParaRPr lang="en-GB" sz="1600" dirty="0"/>
                    </a:p>
                  </a:txBody>
                  <a:tcPr/>
                </a:tc>
                <a:extLst>
                  <a:ext uri="{0D108BD9-81ED-4DB2-BD59-A6C34878D82A}">
                    <a16:rowId xmlns:a16="http://schemas.microsoft.com/office/drawing/2014/main" val="1526772436"/>
                  </a:ext>
                </a:extLst>
              </a:tr>
            </a:tbl>
          </a:graphicData>
        </a:graphic>
      </p:graphicFrame>
      <p:sp>
        <p:nvSpPr>
          <p:cNvPr id="4" name="Date Placeholder 3">
            <a:extLst>
              <a:ext uri="{FF2B5EF4-FFF2-40B4-BE49-F238E27FC236}">
                <a16:creationId xmlns:a16="http://schemas.microsoft.com/office/drawing/2014/main" id="{D2F58615-CCBF-4F17-BB12-FEB6536F29AD}"/>
              </a:ext>
            </a:extLst>
          </p:cNvPr>
          <p:cNvSpPr>
            <a:spLocks noGrp="1"/>
          </p:cNvSpPr>
          <p:nvPr>
            <p:ph type="dt" sz="half" idx="10"/>
          </p:nvPr>
        </p:nvSpPr>
        <p:spPr/>
        <p:txBody>
          <a:bodyPr/>
          <a:lstStyle/>
          <a:p>
            <a:r>
              <a:rPr lang="en-US" dirty="0"/>
              <a:t>June 2021 - 22</a:t>
            </a:r>
            <a:endParaRPr lang="en-GB" dirty="0"/>
          </a:p>
        </p:txBody>
      </p:sp>
      <p:sp>
        <p:nvSpPr>
          <p:cNvPr id="5" name="Footer Placeholder 4">
            <a:extLst>
              <a:ext uri="{FF2B5EF4-FFF2-40B4-BE49-F238E27FC236}">
                <a16:creationId xmlns:a16="http://schemas.microsoft.com/office/drawing/2014/main" id="{A60FFC11-CAF0-4E56-812D-B7270BE7AA7C}"/>
              </a:ext>
            </a:extLst>
          </p:cNvPr>
          <p:cNvSpPr>
            <a:spLocks noGrp="1"/>
          </p:cNvSpPr>
          <p:nvPr>
            <p:ph type="ftr" sz="quarter" idx="11"/>
          </p:nvPr>
        </p:nvSpPr>
        <p:spPr/>
        <p:txBody>
          <a:bodyPr/>
          <a:lstStyle/>
          <a:p>
            <a:endParaRPr lang="en-GB" dirty="0"/>
          </a:p>
        </p:txBody>
      </p:sp>
      <p:graphicFrame>
        <p:nvGraphicFramePr>
          <p:cNvPr id="6" name="Object 5">
            <a:extLst>
              <a:ext uri="{FF2B5EF4-FFF2-40B4-BE49-F238E27FC236}">
                <a16:creationId xmlns:a16="http://schemas.microsoft.com/office/drawing/2014/main" id="{8E0E8BA4-E985-4488-8781-C908B973C7D5}"/>
              </a:ext>
            </a:extLst>
          </p:cNvPr>
          <p:cNvGraphicFramePr>
            <a:graphicFrameLocks noChangeAspect="1"/>
          </p:cNvGraphicFramePr>
          <p:nvPr>
            <p:extLst>
              <p:ext uri="{D42A27DB-BD31-4B8C-83A1-F6EECF244321}">
                <p14:modId xmlns:p14="http://schemas.microsoft.com/office/powerpoint/2010/main" val="3933747460"/>
              </p:ext>
            </p:extLst>
          </p:nvPr>
        </p:nvGraphicFramePr>
        <p:xfrm>
          <a:off x="8257556" y="174698"/>
          <a:ext cx="3458047" cy="1037414"/>
        </p:xfrm>
        <a:graphic>
          <a:graphicData uri="http://schemas.openxmlformats.org/presentationml/2006/ole">
            <mc:AlternateContent xmlns:mc="http://schemas.openxmlformats.org/markup-compatibility/2006">
              <mc:Choice xmlns:v="urn:schemas-microsoft-com:vml" Requires="v">
                <p:oleObj spid="_x0000_s1080" name="Picture" r:id="rId3" imgW="1680840" imgH="770760" progId="Word.Picture.8">
                  <p:embed/>
                </p:oleObj>
              </mc:Choice>
              <mc:Fallback>
                <p:oleObj name="Picture" r:id="rId3" imgW="1680840" imgH="77076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7556" y="174698"/>
                        <a:ext cx="3458047" cy="1037414"/>
                      </a:xfrm>
                      <a:prstGeom prst="rect">
                        <a:avLst/>
                      </a:prstGeom>
                      <a:noFill/>
                      <a:ln>
                        <a:noFill/>
                      </a:ln>
                      <a:effectLst/>
                    </p:spPr>
                  </p:pic>
                </p:oleObj>
              </mc:Fallback>
            </mc:AlternateContent>
          </a:graphicData>
        </a:graphic>
      </p:graphicFrame>
      <p:graphicFrame>
        <p:nvGraphicFramePr>
          <p:cNvPr id="8" name="Table 7">
            <a:extLst>
              <a:ext uri="{FF2B5EF4-FFF2-40B4-BE49-F238E27FC236}">
                <a16:creationId xmlns:a16="http://schemas.microsoft.com/office/drawing/2014/main" id="{A51D8E75-605B-4B92-87D8-F8C26E18CE4F}"/>
              </a:ext>
            </a:extLst>
          </p:cNvPr>
          <p:cNvGraphicFramePr>
            <a:graphicFrameLocks noGrp="1"/>
          </p:cNvGraphicFramePr>
          <p:nvPr>
            <p:extLst>
              <p:ext uri="{D42A27DB-BD31-4B8C-83A1-F6EECF244321}">
                <p14:modId xmlns:p14="http://schemas.microsoft.com/office/powerpoint/2010/main" val="1344838641"/>
              </p:ext>
            </p:extLst>
          </p:nvPr>
        </p:nvGraphicFramePr>
        <p:xfrm>
          <a:off x="84767" y="2766295"/>
          <a:ext cx="3821259" cy="2088409"/>
        </p:xfrm>
        <a:graphic>
          <a:graphicData uri="http://schemas.openxmlformats.org/drawingml/2006/table">
            <a:tbl>
              <a:tblPr firstRow="1" bandRow="1">
                <a:tableStyleId>{5C22544A-7EE6-4342-B048-85BDC9FD1C3A}</a:tableStyleId>
              </a:tblPr>
              <a:tblGrid>
                <a:gridCol w="1273753">
                  <a:extLst>
                    <a:ext uri="{9D8B030D-6E8A-4147-A177-3AD203B41FA5}">
                      <a16:colId xmlns:a16="http://schemas.microsoft.com/office/drawing/2014/main" val="3828271654"/>
                    </a:ext>
                  </a:extLst>
                </a:gridCol>
                <a:gridCol w="1273753">
                  <a:extLst>
                    <a:ext uri="{9D8B030D-6E8A-4147-A177-3AD203B41FA5}">
                      <a16:colId xmlns:a16="http://schemas.microsoft.com/office/drawing/2014/main" val="151048686"/>
                    </a:ext>
                  </a:extLst>
                </a:gridCol>
                <a:gridCol w="1273753">
                  <a:extLst>
                    <a:ext uri="{9D8B030D-6E8A-4147-A177-3AD203B41FA5}">
                      <a16:colId xmlns:a16="http://schemas.microsoft.com/office/drawing/2014/main" val="1149508963"/>
                    </a:ext>
                  </a:extLst>
                </a:gridCol>
              </a:tblGrid>
              <a:tr h="351292">
                <a:tc>
                  <a:txBody>
                    <a:bodyPr/>
                    <a:lstStyle/>
                    <a:p>
                      <a:endParaRPr lang="en-GB" sz="1000" dirty="0"/>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GB" sz="1400" dirty="0"/>
                        <a:t>Hairdresser</a:t>
                      </a:r>
                    </a:p>
                  </a:txBody>
                  <a:tcPr>
                    <a:lnL w="12700" cmpd="sng">
                      <a:noFill/>
                    </a:lnL>
                    <a:lnR w="12700" cap="flat" cmpd="sng" algn="ctr">
                      <a:noFill/>
                      <a:prstDash val="solid"/>
                      <a:round/>
                      <a:headEnd type="none" w="med" len="med"/>
                      <a:tailEnd type="none" w="med" len="med"/>
                    </a:lnR>
                  </a:tcPr>
                </a:tc>
                <a:tc>
                  <a:txBody>
                    <a:bodyPr/>
                    <a:lstStyle/>
                    <a:p>
                      <a:endParaRPr lang="en-GB"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770940286"/>
                  </a:ext>
                </a:extLst>
              </a:tr>
              <a:tr h="345359">
                <a:tc>
                  <a:txBody>
                    <a:bodyPr/>
                    <a:lstStyle/>
                    <a:p>
                      <a:r>
                        <a:rPr lang="en-GB" sz="1000" b="1" dirty="0"/>
                        <a:t>Category</a:t>
                      </a:r>
                    </a:p>
                  </a:txBody>
                  <a:tcPr>
                    <a:lnT w="38100" cmpd="sng">
                      <a:noFill/>
                    </a:lnT>
                  </a:tcPr>
                </a:tc>
                <a:tc>
                  <a:txBody>
                    <a:bodyPr/>
                    <a:lstStyle/>
                    <a:p>
                      <a:r>
                        <a:rPr lang="en-GB" sz="1000" b="1" dirty="0"/>
                        <a:t>Brief Description</a:t>
                      </a:r>
                    </a:p>
                  </a:txBody>
                  <a:tcPr/>
                </a:tc>
                <a:tc>
                  <a:txBody>
                    <a:bodyPr/>
                    <a:lstStyle/>
                    <a:p>
                      <a:r>
                        <a:rPr lang="en-GB" sz="1000" b="1" dirty="0"/>
                        <a:t>Cost</a:t>
                      </a:r>
                    </a:p>
                  </a:txBody>
                  <a:tcPr>
                    <a:lnT w="38100" cmpd="sng">
                      <a:noFill/>
                    </a:lnT>
                  </a:tcPr>
                </a:tc>
                <a:extLst>
                  <a:ext uri="{0D108BD9-81ED-4DB2-BD59-A6C34878D82A}">
                    <a16:rowId xmlns:a16="http://schemas.microsoft.com/office/drawing/2014/main" val="3380278576"/>
                  </a:ext>
                </a:extLst>
              </a:tr>
              <a:tr h="654226">
                <a:tc>
                  <a:txBody>
                    <a:bodyPr/>
                    <a:lstStyle/>
                    <a:p>
                      <a:r>
                        <a:rPr lang="en-GB" sz="1000" dirty="0"/>
                        <a:t>HWB</a:t>
                      </a:r>
                    </a:p>
                  </a:txBody>
                  <a:tcPr/>
                </a:tc>
                <a:tc>
                  <a:txBody>
                    <a:bodyPr/>
                    <a:lstStyle/>
                    <a:p>
                      <a:r>
                        <a:rPr lang="en-GB" sz="1000" dirty="0"/>
                        <a:t>Salon sessions </a:t>
                      </a:r>
                    </a:p>
                    <a:p>
                      <a:r>
                        <a:rPr lang="en-GB" sz="1000" dirty="0"/>
                        <a:t>Professional hairdresser 2 half days </a:t>
                      </a:r>
                    </a:p>
                  </a:txBody>
                  <a:tcPr/>
                </a:tc>
                <a:tc>
                  <a:txBody>
                    <a:bodyPr/>
                    <a:lstStyle/>
                    <a:p>
                      <a:r>
                        <a:rPr lang="en-GB" sz="1000" dirty="0"/>
                        <a:t>£7000</a:t>
                      </a:r>
                    </a:p>
                  </a:txBody>
                  <a:tcPr/>
                </a:tc>
                <a:extLst>
                  <a:ext uri="{0D108BD9-81ED-4DB2-BD59-A6C34878D82A}">
                    <a16:rowId xmlns:a16="http://schemas.microsoft.com/office/drawing/2014/main" val="3064621499"/>
                  </a:ext>
                </a:extLst>
              </a:tr>
              <a:tr h="345359">
                <a:tc>
                  <a:txBody>
                    <a:bodyPr/>
                    <a:lstStyle/>
                    <a:p>
                      <a:endParaRPr lang="en-GB" sz="1000" dirty="0"/>
                    </a:p>
                  </a:txBody>
                  <a:tcPr/>
                </a:tc>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4171044996"/>
                  </a:ext>
                </a:extLst>
              </a:tr>
              <a:tr h="345359">
                <a:tc>
                  <a:txBody>
                    <a:bodyPr/>
                    <a:lstStyle/>
                    <a:p>
                      <a:endParaRPr lang="en-GB" sz="1000" dirty="0"/>
                    </a:p>
                  </a:txBody>
                  <a:tcPr/>
                </a:tc>
                <a:tc>
                  <a:txBody>
                    <a:bodyPr/>
                    <a:lstStyle/>
                    <a:p>
                      <a:endParaRPr lang="en-GB" sz="1000" dirty="0"/>
                    </a:p>
                  </a:txBody>
                  <a:tcPr/>
                </a:tc>
                <a:tc>
                  <a:txBody>
                    <a:bodyPr/>
                    <a:lstStyle/>
                    <a:p>
                      <a:r>
                        <a:rPr lang="en-GB" sz="1000" dirty="0"/>
                        <a:t>£7000 total</a:t>
                      </a:r>
                    </a:p>
                  </a:txBody>
                  <a:tcPr/>
                </a:tc>
                <a:extLst>
                  <a:ext uri="{0D108BD9-81ED-4DB2-BD59-A6C34878D82A}">
                    <a16:rowId xmlns:a16="http://schemas.microsoft.com/office/drawing/2014/main" val="804167092"/>
                  </a:ext>
                </a:extLst>
              </a:tr>
            </a:tbl>
          </a:graphicData>
        </a:graphic>
      </p:graphicFrame>
      <p:graphicFrame>
        <p:nvGraphicFramePr>
          <p:cNvPr id="10" name="Table 9">
            <a:extLst>
              <a:ext uri="{FF2B5EF4-FFF2-40B4-BE49-F238E27FC236}">
                <a16:creationId xmlns:a16="http://schemas.microsoft.com/office/drawing/2014/main" id="{88B7F50C-DA7B-42F2-86A2-D79C4CB9A05F}"/>
              </a:ext>
            </a:extLst>
          </p:cNvPr>
          <p:cNvGraphicFramePr>
            <a:graphicFrameLocks noGrp="1"/>
          </p:cNvGraphicFramePr>
          <p:nvPr>
            <p:extLst>
              <p:ext uri="{D42A27DB-BD31-4B8C-83A1-F6EECF244321}">
                <p14:modId xmlns:p14="http://schemas.microsoft.com/office/powerpoint/2010/main" val="1580125029"/>
              </p:ext>
            </p:extLst>
          </p:nvPr>
        </p:nvGraphicFramePr>
        <p:xfrm>
          <a:off x="4142756" y="2779542"/>
          <a:ext cx="3654645" cy="2045149"/>
        </p:xfrm>
        <a:graphic>
          <a:graphicData uri="http://schemas.openxmlformats.org/drawingml/2006/table">
            <a:tbl>
              <a:tblPr firstRow="1" bandRow="1">
                <a:tableStyleId>{5C22544A-7EE6-4342-B048-85BDC9FD1C3A}</a:tableStyleId>
              </a:tblPr>
              <a:tblGrid>
                <a:gridCol w="1218215">
                  <a:extLst>
                    <a:ext uri="{9D8B030D-6E8A-4147-A177-3AD203B41FA5}">
                      <a16:colId xmlns:a16="http://schemas.microsoft.com/office/drawing/2014/main" val="4038746011"/>
                    </a:ext>
                  </a:extLst>
                </a:gridCol>
                <a:gridCol w="1218215">
                  <a:extLst>
                    <a:ext uri="{9D8B030D-6E8A-4147-A177-3AD203B41FA5}">
                      <a16:colId xmlns:a16="http://schemas.microsoft.com/office/drawing/2014/main" val="2914567301"/>
                    </a:ext>
                  </a:extLst>
                </a:gridCol>
                <a:gridCol w="1218215">
                  <a:extLst>
                    <a:ext uri="{9D8B030D-6E8A-4147-A177-3AD203B41FA5}">
                      <a16:colId xmlns:a16="http://schemas.microsoft.com/office/drawing/2014/main" val="4105187265"/>
                    </a:ext>
                  </a:extLst>
                </a:gridCol>
              </a:tblGrid>
              <a:tr h="311868">
                <a:tc>
                  <a:txBody>
                    <a:bodyPr/>
                    <a:lstStyle/>
                    <a:p>
                      <a:endParaRPr lang="en-GB" sz="1000" dirty="0"/>
                    </a:p>
                  </a:txBody>
                  <a:tcPr>
                    <a:lnR w="12700" cmpd="sng">
                      <a:noFill/>
                    </a:lnR>
                  </a:tcPr>
                </a:tc>
                <a:tc>
                  <a:txBody>
                    <a:bodyPr/>
                    <a:lstStyle/>
                    <a:p>
                      <a:r>
                        <a:rPr lang="en-GB" sz="1400" dirty="0"/>
                        <a:t>Reading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endParaRPr lang="en-GB" sz="1000" dirty="0"/>
                    </a:p>
                  </a:txBody>
                  <a:tcPr>
                    <a:lnL w="12700" cmpd="sng">
                      <a:noFill/>
                    </a:lnL>
                  </a:tcPr>
                </a:tc>
                <a:extLst>
                  <a:ext uri="{0D108BD9-81ED-4DB2-BD59-A6C34878D82A}">
                    <a16:rowId xmlns:a16="http://schemas.microsoft.com/office/drawing/2014/main" val="3216626141"/>
                  </a:ext>
                </a:extLst>
              </a:tr>
              <a:tr h="379439">
                <a:tc>
                  <a:txBody>
                    <a:bodyPr/>
                    <a:lstStyle/>
                    <a:p>
                      <a:r>
                        <a:rPr lang="en-GB" sz="1000" b="1" dirty="0"/>
                        <a:t>Category</a:t>
                      </a:r>
                    </a:p>
                  </a:txBody>
                  <a:tcPr/>
                </a:tc>
                <a:tc>
                  <a:txBody>
                    <a:bodyPr/>
                    <a:lstStyle/>
                    <a:p>
                      <a:r>
                        <a:rPr lang="en-GB" sz="1000" b="1" dirty="0"/>
                        <a:t>Brief Description</a:t>
                      </a:r>
                    </a:p>
                  </a:txBody>
                  <a:tcPr>
                    <a:lnT w="38100" cmpd="sng">
                      <a:noFill/>
                    </a:lnT>
                  </a:tcPr>
                </a:tc>
                <a:tc>
                  <a:txBody>
                    <a:bodyPr/>
                    <a:lstStyle/>
                    <a:p>
                      <a:r>
                        <a:rPr lang="en-GB" sz="1000" b="1" dirty="0"/>
                        <a:t>Cost</a:t>
                      </a:r>
                    </a:p>
                  </a:txBody>
                  <a:tcPr/>
                </a:tc>
                <a:extLst>
                  <a:ext uri="{0D108BD9-81ED-4DB2-BD59-A6C34878D82A}">
                    <a16:rowId xmlns:a16="http://schemas.microsoft.com/office/drawing/2014/main" val="2907199429"/>
                  </a:ext>
                </a:extLst>
              </a:tr>
              <a:tr h="561362">
                <a:tc>
                  <a:txBody>
                    <a:bodyPr/>
                    <a:lstStyle/>
                    <a:p>
                      <a:r>
                        <a:rPr lang="en-GB" sz="1000" dirty="0"/>
                        <a:t>Literacy - Reading</a:t>
                      </a:r>
                    </a:p>
                  </a:txBody>
                  <a:tcPr/>
                </a:tc>
                <a:tc>
                  <a:txBody>
                    <a:bodyPr/>
                    <a:lstStyle/>
                    <a:p>
                      <a:r>
                        <a:rPr lang="en-GB" sz="1000" dirty="0"/>
                        <a:t>Half day a week – teacher Gemma Byres </a:t>
                      </a:r>
                    </a:p>
                  </a:txBody>
                  <a:tcPr/>
                </a:tc>
                <a:tc>
                  <a:txBody>
                    <a:bodyPr/>
                    <a:lstStyle/>
                    <a:p>
                      <a:r>
                        <a:rPr lang="en-GB" sz="1000" dirty="0"/>
                        <a:t>£6,500 approx.</a:t>
                      </a:r>
                    </a:p>
                  </a:txBody>
                  <a:tcPr/>
                </a:tc>
                <a:extLst>
                  <a:ext uri="{0D108BD9-81ED-4DB2-BD59-A6C34878D82A}">
                    <a16:rowId xmlns:a16="http://schemas.microsoft.com/office/drawing/2014/main" val="463966771"/>
                  </a:ext>
                </a:extLst>
              </a:tr>
              <a:tr h="379439">
                <a:tc>
                  <a:txBody>
                    <a:bodyPr/>
                    <a:lstStyle/>
                    <a:p>
                      <a:endParaRPr lang="en-GB" sz="1000" dirty="0"/>
                    </a:p>
                  </a:txBody>
                  <a:tcPr/>
                </a:tc>
                <a:tc>
                  <a:txBody>
                    <a:bodyPr/>
                    <a:lstStyle/>
                    <a:p>
                      <a:r>
                        <a:rPr lang="en-GB" sz="1000" dirty="0"/>
                        <a:t>Half day a week – PSA Kirsty Collier </a:t>
                      </a:r>
                    </a:p>
                  </a:txBody>
                  <a:tcPr/>
                </a:tc>
                <a:tc>
                  <a:txBody>
                    <a:bodyPr/>
                    <a:lstStyle/>
                    <a:p>
                      <a:r>
                        <a:rPr lang="en-GB" sz="1000" dirty="0"/>
                        <a:t>£4,500 approx.</a:t>
                      </a:r>
                    </a:p>
                  </a:txBody>
                  <a:tcPr/>
                </a:tc>
                <a:extLst>
                  <a:ext uri="{0D108BD9-81ED-4DB2-BD59-A6C34878D82A}">
                    <a16:rowId xmlns:a16="http://schemas.microsoft.com/office/drawing/2014/main" val="3219419558"/>
                  </a:ext>
                </a:extLst>
              </a:tr>
              <a:tr h="379439">
                <a:tc>
                  <a:txBody>
                    <a:bodyPr/>
                    <a:lstStyle/>
                    <a:p>
                      <a:endParaRPr lang="en-GB" sz="1000" dirty="0"/>
                    </a:p>
                  </a:txBody>
                  <a:tcPr/>
                </a:tc>
                <a:tc>
                  <a:txBody>
                    <a:bodyPr/>
                    <a:lstStyle/>
                    <a:p>
                      <a:r>
                        <a:rPr lang="en-GB" sz="1000" dirty="0"/>
                        <a:t>Clicker Resource </a:t>
                      </a:r>
                    </a:p>
                    <a:p>
                      <a:r>
                        <a:rPr lang="en-GB" sz="1000" dirty="0"/>
                        <a:t>£1800</a:t>
                      </a:r>
                    </a:p>
                  </a:txBody>
                  <a:tcPr/>
                </a:tc>
                <a:tc>
                  <a:txBody>
                    <a:bodyPr/>
                    <a:lstStyle/>
                    <a:p>
                      <a:r>
                        <a:rPr lang="en-GB" sz="1000" dirty="0"/>
                        <a:t>£12,800 total</a:t>
                      </a:r>
                    </a:p>
                  </a:txBody>
                  <a:tcPr/>
                </a:tc>
                <a:extLst>
                  <a:ext uri="{0D108BD9-81ED-4DB2-BD59-A6C34878D82A}">
                    <a16:rowId xmlns:a16="http://schemas.microsoft.com/office/drawing/2014/main" val="1484994478"/>
                  </a:ext>
                </a:extLst>
              </a:tr>
            </a:tbl>
          </a:graphicData>
        </a:graphic>
      </p:graphicFrame>
      <p:graphicFrame>
        <p:nvGraphicFramePr>
          <p:cNvPr id="11" name="Table 10">
            <a:extLst>
              <a:ext uri="{FF2B5EF4-FFF2-40B4-BE49-F238E27FC236}">
                <a16:creationId xmlns:a16="http://schemas.microsoft.com/office/drawing/2014/main" id="{659382E9-4FCC-49DB-BEAB-800ECB2F191B}"/>
              </a:ext>
            </a:extLst>
          </p:cNvPr>
          <p:cNvGraphicFramePr>
            <a:graphicFrameLocks noGrp="1"/>
          </p:cNvGraphicFramePr>
          <p:nvPr>
            <p:extLst>
              <p:ext uri="{D42A27DB-BD31-4B8C-83A1-F6EECF244321}">
                <p14:modId xmlns:p14="http://schemas.microsoft.com/office/powerpoint/2010/main" val="1511734821"/>
              </p:ext>
            </p:extLst>
          </p:nvPr>
        </p:nvGraphicFramePr>
        <p:xfrm>
          <a:off x="84767" y="5162521"/>
          <a:ext cx="3654646" cy="304800"/>
        </p:xfrm>
        <a:graphic>
          <a:graphicData uri="http://schemas.openxmlformats.org/drawingml/2006/table">
            <a:tbl>
              <a:tblPr firstRow="1" bandRow="1">
                <a:tableStyleId>{5C22544A-7EE6-4342-B048-85BDC9FD1C3A}</a:tableStyleId>
              </a:tblPr>
              <a:tblGrid>
                <a:gridCol w="3654646">
                  <a:extLst>
                    <a:ext uri="{9D8B030D-6E8A-4147-A177-3AD203B41FA5}">
                      <a16:colId xmlns:a16="http://schemas.microsoft.com/office/drawing/2014/main" val="1354894656"/>
                    </a:ext>
                  </a:extLst>
                </a:gridCol>
              </a:tblGrid>
              <a:tr h="212946">
                <a:tc>
                  <a:txBody>
                    <a:bodyPr/>
                    <a:lstStyle/>
                    <a:p>
                      <a:r>
                        <a:rPr lang="en-GB" sz="1400" dirty="0"/>
                        <a:t>Amount of spend planned :  £26,300</a:t>
                      </a:r>
                    </a:p>
                  </a:txBody>
                  <a:tcPr/>
                </a:tc>
                <a:extLst>
                  <a:ext uri="{0D108BD9-81ED-4DB2-BD59-A6C34878D82A}">
                    <a16:rowId xmlns:a16="http://schemas.microsoft.com/office/drawing/2014/main" val="61099420"/>
                  </a:ext>
                </a:extLst>
              </a:tr>
            </a:tbl>
          </a:graphicData>
        </a:graphic>
      </p:graphicFrame>
      <p:graphicFrame>
        <p:nvGraphicFramePr>
          <p:cNvPr id="12" name="Table 11">
            <a:extLst>
              <a:ext uri="{FF2B5EF4-FFF2-40B4-BE49-F238E27FC236}">
                <a16:creationId xmlns:a16="http://schemas.microsoft.com/office/drawing/2014/main" id="{783F25D3-E0C7-4DDE-881A-A58329FB301F}"/>
              </a:ext>
            </a:extLst>
          </p:cNvPr>
          <p:cNvGraphicFramePr>
            <a:graphicFrameLocks noGrp="1"/>
          </p:cNvGraphicFramePr>
          <p:nvPr>
            <p:extLst>
              <p:ext uri="{D42A27DB-BD31-4B8C-83A1-F6EECF244321}">
                <p14:modId xmlns:p14="http://schemas.microsoft.com/office/powerpoint/2010/main" val="3117735239"/>
              </p:ext>
            </p:extLst>
          </p:nvPr>
        </p:nvGraphicFramePr>
        <p:xfrm>
          <a:off x="4142756" y="5149608"/>
          <a:ext cx="3654646" cy="330625"/>
        </p:xfrm>
        <a:graphic>
          <a:graphicData uri="http://schemas.openxmlformats.org/drawingml/2006/table">
            <a:tbl>
              <a:tblPr firstRow="1" bandRow="1">
                <a:tableStyleId>{5C22544A-7EE6-4342-B048-85BDC9FD1C3A}</a:tableStyleId>
              </a:tblPr>
              <a:tblGrid>
                <a:gridCol w="3654646">
                  <a:extLst>
                    <a:ext uri="{9D8B030D-6E8A-4147-A177-3AD203B41FA5}">
                      <a16:colId xmlns:a16="http://schemas.microsoft.com/office/drawing/2014/main" val="2991763191"/>
                    </a:ext>
                  </a:extLst>
                </a:gridCol>
              </a:tblGrid>
              <a:tr h="330625">
                <a:tc>
                  <a:txBody>
                    <a:bodyPr/>
                    <a:lstStyle/>
                    <a:p>
                      <a:r>
                        <a:rPr lang="en-GB" sz="1400" dirty="0"/>
                        <a:t>Unallocated Spend : £3,095.87</a:t>
                      </a:r>
                    </a:p>
                  </a:txBody>
                  <a:tcPr/>
                </a:tc>
                <a:extLst>
                  <a:ext uri="{0D108BD9-81ED-4DB2-BD59-A6C34878D82A}">
                    <a16:rowId xmlns:a16="http://schemas.microsoft.com/office/drawing/2014/main" val="1924667112"/>
                  </a:ext>
                </a:extLst>
              </a:tr>
            </a:tbl>
          </a:graphicData>
        </a:graphic>
      </p:graphicFrame>
      <p:pic>
        <p:nvPicPr>
          <p:cNvPr id="13" name="Picture 12" descr="C:\Users\athomson-gw3\AppData\Local\Microsoft\Windows\INetCache\Content.MSO\ED3F661D.tmp">
            <a:extLst>
              <a:ext uri="{FF2B5EF4-FFF2-40B4-BE49-F238E27FC236}">
                <a16:creationId xmlns:a16="http://schemas.microsoft.com/office/drawing/2014/main" id="{F8D91CF7-C1EF-4828-9B01-33AFA14B886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84782" y="4946315"/>
            <a:ext cx="3527720" cy="1321210"/>
          </a:xfrm>
          <a:prstGeom prst="rect">
            <a:avLst/>
          </a:prstGeom>
          <a:noFill/>
          <a:ln>
            <a:noFill/>
          </a:ln>
        </p:spPr>
      </p:pic>
      <p:graphicFrame>
        <p:nvGraphicFramePr>
          <p:cNvPr id="14" name="Table 13">
            <a:extLst>
              <a:ext uri="{FF2B5EF4-FFF2-40B4-BE49-F238E27FC236}">
                <a16:creationId xmlns:a16="http://schemas.microsoft.com/office/drawing/2014/main" id="{99A5BEA9-0DA3-4A76-BA88-0F1BE0DFC074}"/>
              </a:ext>
            </a:extLst>
          </p:cNvPr>
          <p:cNvGraphicFramePr>
            <a:graphicFrameLocks noGrp="1"/>
          </p:cNvGraphicFramePr>
          <p:nvPr>
            <p:extLst>
              <p:ext uri="{D42A27DB-BD31-4B8C-83A1-F6EECF244321}">
                <p14:modId xmlns:p14="http://schemas.microsoft.com/office/powerpoint/2010/main" val="1405194253"/>
              </p:ext>
            </p:extLst>
          </p:nvPr>
        </p:nvGraphicFramePr>
        <p:xfrm>
          <a:off x="7933368" y="2779542"/>
          <a:ext cx="3821259" cy="1990839"/>
        </p:xfrm>
        <a:graphic>
          <a:graphicData uri="http://schemas.openxmlformats.org/drawingml/2006/table">
            <a:tbl>
              <a:tblPr firstRow="1" bandRow="1">
                <a:tableStyleId>{5C22544A-7EE6-4342-B048-85BDC9FD1C3A}</a:tableStyleId>
              </a:tblPr>
              <a:tblGrid>
                <a:gridCol w="1273753">
                  <a:extLst>
                    <a:ext uri="{9D8B030D-6E8A-4147-A177-3AD203B41FA5}">
                      <a16:colId xmlns:a16="http://schemas.microsoft.com/office/drawing/2014/main" val="4038746011"/>
                    </a:ext>
                  </a:extLst>
                </a:gridCol>
                <a:gridCol w="1273753">
                  <a:extLst>
                    <a:ext uri="{9D8B030D-6E8A-4147-A177-3AD203B41FA5}">
                      <a16:colId xmlns:a16="http://schemas.microsoft.com/office/drawing/2014/main" val="2914567301"/>
                    </a:ext>
                  </a:extLst>
                </a:gridCol>
                <a:gridCol w="1273753">
                  <a:extLst>
                    <a:ext uri="{9D8B030D-6E8A-4147-A177-3AD203B41FA5}">
                      <a16:colId xmlns:a16="http://schemas.microsoft.com/office/drawing/2014/main" val="4105187265"/>
                    </a:ext>
                  </a:extLst>
                </a:gridCol>
              </a:tblGrid>
              <a:tr h="308657">
                <a:tc>
                  <a:txBody>
                    <a:bodyPr/>
                    <a:lstStyle/>
                    <a:p>
                      <a:endParaRPr lang="en-GB" sz="1000" dirty="0"/>
                    </a:p>
                  </a:txBody>
                  <a:tcPr>
                    <a:lnR w="12700" cmpd="sng">
                      <a:noFill/>
                    </a:lnR>
                  </a:tcPr>
                </a:tc>
                <a:tc>
                  <a:txBody>
                    <a:bodyPr/>
                    <a:lstStyle/>
                    <a:p>
                      <a:r>
                        <a:rPr lang="en-GB" sz="1400" dirty="0"/>
                        <a:t>RRS – Silver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endParaRPr lang="en-GB" sz="1000" dirty="0"/>
                    </a:p>
                  </a:txBody>
                  <a:tcPr>
                    <a:lnL w="12700" cmpd="sng">
                      <a:noFill/>
                    </a:lnL>
                  </a:tcPr>
                </a:tc>
                <a:extLst>
                  <a:ext uri="{0D108BD9-81ED-4DB2-BD59-A6C34878D82A}">
                    <a16:rowId xmlns:a16="http://schemas.microsoft.com/office/drawing/2014/main" val="3216626141"/>
                  </a:ext>
                </a:extLst>
              </a:tr>
              <a:tr h="375533">
                <a:tc>
                  <a:txBody>
                    <a:bodyPr/>
                    <a:lstStyle/>
                    <a:p>
                      <a:r>
                        <a:rPr lang="en-GB" sz="1000" b="1" dirty="0"/>
                        <a:t>Category</a:t>
                      </a:r>
                    </a:p>
                  </a:txBody>
                  <a:tcPr/>
                </a:tc>
                <a:tc>
                  <a:txBody>
                    <a:bodyPr/>
                    <a:lstStyle/>
                    <a:p>
                      <a:r>
                        <a:rPr lang="en-GB" sz="1000" b="1" dirty="0"/>
                        <a:t>Brief Description</a:t>
                      </a:r>
                    </a:p>
                  </a:txBody>
                  <a:tcPr>
                    <a:lnT w="38100" cmpd="sng">
                      <a:noFill/>
                    </a:lnT>
                  </a:tcPr>
                </a:tc>
                <a:tc>
                  <a:txBody>
                    <a:bodyPr/>
                    <a:lstStyle/>
                    <a:p>
                      <a:r>
                        <a:rPr lang="en-GB" sz="1000" b="1" dirty="0"/>
                        <a:t>Cost</a:t>
                      </a:r>
                    </a:p>
                  </a:txBody>
                  <a:tcPr/>
                </a:tc>
                <a:extLst>
                  <a:ext uri="{0D108BD9-81ED-4DB2-BD59-A6C34878D82A}">
                    <a16:rowId xmlns:a16="http://schemas.microsoft.com/office/drawing/2014/main" val="2907199429"/>
                  </a:ext>
                </a:extLst>
              </a:tr>
              <a:tr h="555583">
                <a:tc>
                  <a:txBody>
                    <a:bodyPr/>
                    <a:lstStyle/>
                    <a:p>
                      <a:r>
                        <a:rPr lang="en-GB" sz="1000" dirty="0"/>
                        <a:t>RRS – UNCRC </a:t>
                      </a:r>
                    </a:p>
                  </a:txBody>
                  <a:tcPr/>
                </a:tc>
                <a:tc>
                  <a:txBody>
                    <a:bodyPr/>
                    <a:lstStyle/>
                    <a:p>
                      <a:r>
                        <a:rPr lang="en-GB" sz="1000" dirty="0"/>
                        <a:t>1 Day a week to support inclusion activities </a:t>
                      </a:r>
                    </a:p>
                  </a:txBody>
                  <a:tcPr/>
                </a:tc>
                <a:tc>
                  <a:txBody>
                    <a:bodyPr/>
                    <a:lstStyle/>
                    <a:p>
                      <a:r>
                        <a:rPr lang="en-GB" sz="1000" dirty="0"/>
                        <a:t>£6,500 approx. </a:t>
                      </a:r>
                    </a:p>
                  </a:txBody>
                  <a:tcPr/>
                </a:tc>
                <a:extLst>
                  <a:ext uri="{0D108BD9-81ED-4DB2-BD59-A6C34878D82A}">
                    <a16:rowId xmlns:a16="http://schemas.microsoft.com/office/drawing/2014/main" val="463966771"/>
                  </a:ext>
                </a:extLst>
              </a:tr>
              <a:tr h="375533">
                <a:tc>
                  <a:txBody>
                    <a:bodyPr/>
                    <a:lstStyle/>
                    <a:p>
                      <a:endParaRPr lang="en-GB" sz="1000" dirty="0"/>
                    </a:p>
                  </a:txBody>
                  <a:tcPr/>
                </a:tc>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3219419558"/>
                  </a:ext>
                </a:extLst>
              </a:tr>
              <a:tr h="375533">
                <a:tc>
                  <a:txBody>
                    <a:bodyPr/>
                    <a:lstStyle/>
                    <a:p>
                      <a:endParaRPr lang="en-GB" sz="1000" dirty="0"/>
                    </a:p>
                  </a:txBody>
                  <a:tcPr/>
                </a:tc>
                <a:tc>
                  <a:txBody>
                    <a:bodyPr/>
                    <a:lstStyle/>
                    <a:p>
                      <a:endParaRPr lang="en-GB" sz="1000" dirty="0"/>
                    </a:p>
                  </a:txBody>
                  <a:tcPr/>
                </a:tc>
                <a:tc>
                  <a:txBody>
                    <a:bodyPr/>
                    <a:lstStyle/>
                    <a:p>
                      <a:r>
                        <a:rPr lang="en-GB" sz="1000" dirty="0"/>
                        <a:t>£</a:t>
                      </a:r>
                      <a:r>
                        <a:rPr lang="en-GB" sz="1000"/>
                        <a:t>6,500 total</a:t>
                      </a:r>
                      <a:endParaRPr lang="en-GB" sz="1000" dirty="0"/>
                    </a:p>
                  </a:txBody>
                  <a:tcPr/>
                </a:tc>
                <a:extLst>
                  <a:ext uri="{0D108BD9-81ED-4DB2-BD59-A6C34878D82A}">
                    <a16:rowId xmlns:a16="http://schemas.microsoft.com/office/drawing/2014/main" val="1484994478"/>
                  </a:ext>
                </a:extLst>
              </a:tr>
            </a:tbl>
          </a:graphicData>
        </a:graphic>
      </p:graphicFrame>
    </p:spTree>
    <p:extLst>
      <p:ext uri="{BB962C8B-B14F-4D97-AF65-F5344CB8AC3E}">
        <p14:creationId xmlns:p14="http://schemas.microsoft.com/office/powerpoint/2010/main" val="847775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 name="Title 1">
            <a:extLst>
              <a:ext uri="{FF2B5EF4-FFF2-40B4-BE49-F238E27FC236}">
                <a16:creationId xmlns:a16="http://schemas.microsoft.com/office/drawing/2014/main" id="{DEC83AEB-9C2B-4985-9623-6055EBE92499}"/>
              </a:ext>
            </a:extLst>
          </p:cNvPr>
          <p:cNvSpPr>
            <a:spLocks noGrp="1"/>
          </p:cNvSpPr>
          <p:nvPr>
            <p:ph type="title"/>
          </p:nvPr>
        </p:nvSpPr>
        <p:spPr>
          <a:xfrm>
            <a:off x="991949" y="471692"/>
            <a:ext cx="9833548" cy="1325563"/>
          </a:xfrm>
        </p:spPr>
        <p:txBody>
          <a:bodyPr anchor="b">
            <a:normAutofit/>
          </a:bodyPr>
          <a:lstStyle/>
          <a:p>
            <a:pPr algn="ctr"/>
            <a:r>
              <a:rPr lang="en-GB" sz="3600" dirty="0">
                <a:solidFill>
                  <a:schemeClr val="tx2"/>
                </a:solidFill>
              </a:rPr>
              <a:t>Contents </a:t>
            </a:r>
          </a:p>
        </p:txBody>
      </p:sp>
      <p:grpSp>
        <p:nvGrpSpPr>
          <p:cNvPr id="36" name="Group 35">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37" name="Freeform: Shape 36">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65A22A1C-10C3-4DED-B6D2-CC8784DEFEF5}"/>
              </a:ext>
            </a:extLst>
          </p:cNvPr>
          <p:cNvSpPr>
            <a:spLocks noGrp="1"/>
          </p:cNvSpPr>
          <p:nvPr>
            <p:ph idx="1"/>
          </p:nvPr>
        </p:nvSpPr>
        <p:spPr>
          <a:xfrm>
            <a:off x="1077009" y="1845123"/>
            <a:ext cx="10208102" cy="4317005"/>
          </a:xfrm>
        </p:spPr>
        <p:txBody>
          <a:bodyPr>
            <a:normAutofit fontScale="77500" lnSpcReduction="20000"/>
          </a:bodyPr>
          <a:lstStyle/>
          <a:p>
            <a:r>
              <a:rPr lang="en-GB" dirty="0">
                <a:solidFill>
                  <a:schemeClr val="tx2"/>
                </a:solidFill>
              </a:rPr>
              <a:t>Background Information</a:t>
            </a:r>
          </a:p>
          <a:p>
            <a:r>
              <a:rPr lang="en-GB" dirty="0">
                <a:solidFill>
                  <a:schemeClr val="tx2"/>
                </a:solidFill>
              </a:rPr>
              <a:t>Mission Statement</a:t>
            </a:r>
          </a:p>
          <a:p>
            <a:r>
              <a:rPr lang="en-GB" dirty="0">
                <a:solidFill>
                  <a:schemeClr val="tx2"/>
                </a:solidFill>
              </a:rPr>
              <a:t>School Vision</a:t>
            </a:r>
          </a:p>
          <a:p>
            <a:r>
              <a:rPr lang="en-GB" dirty="0">
                <a:solidFill>
                  <a:schemeClr val="tx2"/>
                </a:solidFill>
              </a:rPr>
              <a:t>School Values</a:t>
            </a:r>
          </a:p>
          <a:p>
            <a:r>
              <a:rPr lang="en-GB" dirty="0">
                <a:solidFill>
                  <a:schemeClr val="tx2"/>
                </a:solidFill>
              </a:rPr>
              <a:t>Looking inwards, outwards and forwards </a:t>
            </a:r>
          </a:p>
          <a:p>
            <a:r>
              <a:rPr lang="en-GB" dirty="0">
                <a:solidFill>
                  <a:schemeClr val="tx2"/>
                </a:solidFill>
              </a:rPr>
              <a:t>School Improvement priorities; </a:t>
            </a:r>
          </a:p>
          <a:p>
            <a:pPr marL="0" indent="0">
              <a:buNone/>
            </a:pPr>
            <a:r>
              <a:rPr lang="en-GB" dirty="0">
                <a:solidFill>
                  <a:schemeClr val="tx2"/>
                </a:solidFill>
              </a:rPr>
              <a:t>    Play Pedagogy and Responsive Planning in the BGE  </a:t>
            </a:r>
          </a:p>
          <a:p>
            <a:pPr marL="0" indent="0">
              <a:buNone/>
            </a:pPr>
            <a:r>
              <a:rPr lang="en-GB" dirty="0">
                <a:solidFill>
                  <a:schemeClr val="tx2"/>
                </a:solidFill>
              </a:rPr>
              <a:t>    Community Learning that leads to Positive Destinations</a:t>
            </a:r>
          </a:p>
          <a:p>
            <a:r>
              <a:rPr lang="en-GB" dirty="0">
                <a:solidFill>
                  <a:schemeClr val="tx2"/>
                </a:solidFill>
              </a:rPr>
              <a:t>PEF Plan;</a:t>
            </a:r>
          </a:p>
          <a:p>
            <a:pPr marL="0" indent="0">
              <a:buNone/>
            </a:pPr>
            <a:r>
              <a:rPr lang="en-GB" dirty="0">
                <a:solidFill>
                  <a:schemeClr val="tx2"/>
                </a:solidFill>
              </a:rPr>
              <a:t>    Reading for Enjoyment </a:t>
            </a:r>
          </a:p>
          <a:p>
            <a:pPr marL="0" indent="0">
              <a:buNone/>
            </a:pPr>
            <a:r>
              <a:rPr lang="en-GB" dirty="0">
                <a:solidFill>
                  <a:schemeClr val="tx2"/>
                </a:solidFill>
              </a:rPr>
              <a:t>    Hairdresser HWB </a:t>
            </a:r>
          </a:p>
          <a:p>
            <a:pPr marL="0" indent="0">
              <a:buNone/>
            </a:pPr>
            <a:r>
              <a:rPr lang="en-GB" dirty="0">
                <a:solidFill>
                  <a:schemeClr val="tx2"/>
                </a:solidFill>
              </a:rPr>
              <a:t>    RRS Silver Award – Supporting inclusion </a:t>
            </a:r>
          </a:p>
          <a:p>
            <a:endParaRPr lang="en-GB" dirty="0">
              <a:solidFill>
                <a:schemeClr val="tx2"/>
              </a:solidFill>
            </a:endParaRPr>
          </a:p>
          <a:p>
            <a:endParaRPr lang="en-GB" sz="1300" dirty="0">
              <a:solidFill>
                <a:schemeClr val="tx2"/>
              </a:solidFill>
            </a:endParaRPr>
          </a:p>
          <a:p>
            <a:endParaRPr lang="en-GB" sz="1300" dirty="0">
              <a:solidFill>
                <a:schemeClr val="tx2"/>
              </a:solidFill>
            </a:endParaRPr>
          </a:p>
        </p:txBody>
      </p:sp>
      <p:sp>
        <p:nvSpPr>
          <p:cNvPr id="4" name="Date Placeholder 3">
            <a:extLst>
              <a:ext uri="{FF2B5EF4-FFF2-40B4-BE49-F238E27FC236}">
                <a16:creationId xmlns:a16="http://schemas.microsoft.com/office/drawing/2014/main" id="{C217C9A5-E972-4FCF-9385-1E924F96E19E}"/>
              </a:ext>
            </a:extLst>
          </p:cNvPr>
          <p:cNvSpPr>
            <a:spLocks noGrp="1"/>
          </p:cNvSpPr>
          <p:nvPr>
            <p:ph type="dt" sz="half" idx="10"/>
          </p:nvPr>
        </p:nvSpPr>
        <p:spPr>
          <a:xfrm>
            <a:off x="804672" y="6356350"/>
            <a:ext cx="2743200" cy="365125"/>
          </a:xfrm>
        </p:spPr>
        <p:txBody>
          <a:bodyPr>
            <a:normAutofit/>
          </a:bodyPr>
          <a:lstStyle/>
          <a:p>
            <a:pPr>
              <a:spcAft>
                <a:spcPts val="600"/>
              </a:spcAft>
            </a:pPr>
            <a:r>
              <a:rPr lang="en-US" dirty="0"/>
              <a:t>June 2021 - 22</a:t>
            </a:r>
            <a:endParaRPr lang="en-GB" dirty="0"/>
          </a:p>
        </p:txBody>
      </p:sp>
      <p:grpSp>
        <p:nvGrpSpPr>
          <p:cNvPr id="42" name="Group 41">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43" name="Freeform: Shape 42">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a:extLst>
              <a:ext uri="{FF2B5EF4-FFF2-40B4-BE49-F238E27FC236}">
                <a16:creationId xmlns:a16="http://schemas.microsoft.com/office/drawing/2014/main" id="{AD7CE87E-599C-48B3-84BF-1333F37C58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8169" y="251809"/>
            <a:ext cx="776097" cy="776097"/>
          </a:xfrm>
          <a:prstGeom prst="rect">
            <a:avLst/>
          </a:prstGeom>
        </p:spPr>
      </p:pic>
      <p:pic>
        <p:nvPicPr>
          <p:cNvPr id="7" name="Picture 6">
            <a:extLst>
              <a:ext uri="{FF2B5EF4-FFF2-40B4-BE49-F238E27FC236}">
                <a16:creationId xmlns:a16="http://schemas.microsoft.com/office/drawing/2014/main" id="{6FE5EFE9-77C1-4B7E-93DD-EC55B4C360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8968" y="270990"/>
            <a:ext cx="776097" cy="776097"/>
          </a:xfrm>
          <a:prstGeom prst="rect">
            <a:avLst/>
          </a:prstGeom>
        </p:spPr>
      </p:pic>
    </p:spTree>
    <p:extLst>
      <p:ext uri="{BB962C8B-B14F-4D97-AF65-F5344CB8AC3E}">
        <p14:creationId xmlns:p14="http://schemas.microsoft.com/office/powerpoint/2010/main" val="349247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7" name="Group 16">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8" name="Freeform: Shape 17">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p:cNvSpPr>
            <a:spLocks noGrp="1"/>
          </p:cNvSpPr>
          <p:nvPr>
            <p:ph type="title"/>
          </p:nvPr>
        </p:nvSpPr>
        <p:spPr>
          <a:xfrm>
            <a:off x="640080" y="1243013"/>
            <a:ext cx="3855720" cy="4371974"/>
          </a:xfrm>
        </p:spPr>
        <p:txBody>
          <a:bodyPr>
            <a:normAutofit/>
          </a:bodyPr>
          <a:lstStyle/>
          <a:p>
            <a:br>
              <a:rPr lang="en-GB" sz="3600" dirty="0">
                <a:solidFill>
                  <a:schemeClr val="tx2"/>
                </a:solidFill>
              </a:rPr>
            </a:br>
            <a:r>
              <a:rPr lang="en-GB" sz="3600" b="1" dirty="0">
                <a:solidFill>
                  <a:schemeClr val="tx2"/>
                </a:solidFill>
              </a:rPr>
              <a:t>Rosslyn School</a:t>
            </a:r>
            <a:br>
              <a:rPr lang="en-GB" sz="3600" b="1" dirty="0">
                <a:solidFill>
                  <a:schemeClr val="tx2"/>
                </a:solidFill>
              </a:rPr>
            </a:br>
            <a:r>
              <a:rPr lang="en-GB" sz="3600" b="1" dirty="0">
                <a:solidFill>
                  <a:schemeClr val="tx2"/>
                </a:solidFill>
              </a:rPr>
              <a:t>Background Information</a:t>
            </a:r>
          </a:p>
        </p:txBody>
      </p:sp>
      <p:sp>
        <p:nvSpPr>
          <p:cNvPr id="3" name="Content Placeholder 2"/>
          <p:cNvSpPr>
            <a:spLocks noGrp="1"/>
          </p:cNvSpPr>
          <p:nvPr>
            <p:ph idx="1"/>
          </p:nvPr>
        </p:nvSpPr>
        <p:spPr>
          <a:xfrm>
            <a:off x="5090213" y="256834"/>
            <a:ext cx="6837460" cy="6491665"/>
          </a:xfrm>
        </p:spPr>
        <p:txBody>
          <a:bodyPr anchor="ctr">
            <a:normAutofit fontScale="92500" lnSpcReduction="20000"/>
          </a:bodyPr>
          <a:lstStyle/>
          <a:p>
            <a:pPr marL="0" indent="0">
              <a:buNone/>
            </a:pPr>
            <a:endParaRPr lang="en-GB" sz="1000" dirty="0">
              <a:solidFill>
                <a:schemeClr val="tx2"/>
              </a:solidFill>
            </a:endParaRPr>
          </a:p>
          <a:p>
            <a:pPr marL="0" indent="0">
              <a:buNone/>
            </a:pPr>
            <a:endParaRPr lang="en-GB" sz="1000" dirty="0">
              <a:solidFill>
                <a:schemeClr val="tx2"/>
              </a:solidFill>
            </a:endParaRPr>
          </a:p>
          <a:p>
            <a:pPr marL="0" indent="0">
              <a:buNone/>
            </a:pPr>
            <a:endParaRPr lang="en-GB" sz="1000" dirty="0">
              <a:solidFill>
                <a:schemeClr val="tx2"/>
              </a:solidFill>
            </a:endParaRPr>
          </a:p>
          <a:p>
            <a:r>
              <a:rPr lang="en-GB" sz="1700" dirty="0">
                <a:solidFill>
                  <a:schemeClr val="tx2"/>
                </a:solidFill>
              </a:rPr>
              <a:t>Rosslyn School provides specialist education to meet the needs of learners aged 3 to 18 with complex additional support needs. </a:t>
            </a:r>
          </a:p>
          <a:p>
            <a:r>
              <a:rPr lang="en-GB" sz="1700" dirty="0">
                <a:solidFill>
                  <a:schemeClr val="tx2"/>
                </a:solidFill>
              </a:rPr>
              <a:t>The school is part of Windmill Community Campus and has access to campus facilities including the library, café (The Street), and Viewforth classrooms including the P.E. department.</a:t>
            </a:r>
          </a:p>
          <a:p>
            <a:r>
              <a:rPr lang="en-GB" sz="1700" dirty="0">
                <a:solidFill>
                  <a:schemeClr val="tx2"/>
                </a:solidFill>
              </a:rPr>
              <a:t>We have 5 classrooms all with the highest quality facilities built in, including an early years provision. </a:t>
            </a:r>
          </a:p>
          <a:p>
            <a:r>
              <a:rPr lang="en-GB" sz="1700" dirty="0">
                <a:solidFill>
                  <a:schemeClr val="tx2"/>
                </a:solidFill>
              </a:rPr>
              <a:t>Class groupings are in age; N3 – P1/2, P2 – P4/5, P5 – S1, S2 – S4, S4 – S6 with approximately 6 pupils in a class. </a:t>
            </a:r>
          </a:p>
          <a:p>
            <a:r>
              <a:rPr lang="en-GB" sz="1700" dirty="0">
                <a:solidFill>
                  <a:schemeClr val="tx2"/>
                </a:solidFill>
              </a:rPr>
              <a:t>Teachers plan in line with our curriculum rationale ensuring that learning experiences are relevant, motivating, and engaging. </a:t>
            </a:r>
          </a:p>
          <a:p>
            <a:r>
              <a:rPr lang="en-GB" sz="1700" dirty="0">
                <a:solidFill>
                  <a:schemeClr val="tx2"/>
                </a:solidFill>
              </a:rPr>
              <a:t>Our location gives us good access to the surrounding community to develop learning opportunities including; supermarkets, shops, café’s, community swimming pool, woodland walks, parks and play facilities. </a:t>
            </a:r>
          </a:p>
          <a:p>
            <a:r>
              <a:rPr lang="en-GB" sz="1700" dirty="0">
                <a:solidFill>
                  <a:schemeClr val="tx2"/>
                </a:solidFill>
              </a:rPr>
              <a:t>Planning for all our pupils in Rosslyn is personalised and differentiated to meet the needs of learners. Progress is tracked and reported in line with Education Scotland Milestones for Complex Learners and the Benchmarks. </a:t>
            </a:r>
          </a:p>
          <a:p>
            <a:r>
              <a:rPr lang="en-GB" sz="1700" dirty="0">
                <a:solidFill>
                  <a:schemeClr val="tx2"/>
                </a:solidFill>
              </a:rPr>
              <a:t>Pupils in the senior school access SQA National level 1courses and level 2 units, or Personal Achievement Awards as appropriate. </a:t>
            </a:r>
          </a:p>
          <a:p>
            <a:r>
              <a:rPr lang="en-GB" sz="1700" dirty="0">
                <a:solidFill>
                  <a:schemeClr val="tx2"/>
                </a:solidFill>
              </a:rPr>
              <a:t>The staff : pupil ratio enables pupils to follow a bespoke timetable with a balance of personal targets, BGE entitlements or SQA courses, and health needs.</a:t>
            </a:r>
          </a:p>
          <a:p>
            <a:r>
              <a:rPr lang="en-GB" sz="1700" dirty="0"/>
              <a:t>SIMD profile - At Rosslyn we have 12 families in SIMD 1 and 2; 1 family in 3; 10 families in 5 to 7; and 4 families in 9 to 10.</a:t>
            </a:r>
          </a:p>
          <a:p>
            <a:endParaRPr lang="en-GB" sz="1000" dirty="0">
              <a:solidFill>
                <a:schemeClr val="tx2"/>
              </a:solidFill>
            </a:endParaRPr>
          </a:p>
        </p:txBody>
      </p:sp>
      <p:sp>
        <p:nvSpPr>
          <p:cNvPr id="6" name="Date Placeholder 5"/>
          <p:cNvSpPr>
            <a:spLocks noGrp="1"/>
          </p:cNvSpPr>
          <p:nvPr>
            <p:ph type="dt" sz="half" idx="10"/>
          </p:nvPr>
        </p:nvSpPr>
        <p:spPr>
          <a:xfrm>
            <a:off x="804672" y="6356350"/>
            <a:ext cx="2743200" cy="365125"/>
          </a:xfrm>
        </p:spPr>
        <p:txBody>
          <a:bodyPr>
            <a:normAutofit/>
          </a:bodyPr>
          <a:lstStyle/>
          <a:p>
            <a:pPr>
              <a:spcAft>
                <a:spcPts val="600"/>
              </a:spcAft>
            </a:pPr>
            <a:r>
              <a:rPr lang="en-US" dirty="0"/>
              <a:t>June 2021 - 22</a:t>
            </a:r>
            <a:endParaRPr lang="en-GB" dirty="0"/>
          </a:p>
        </p:txBody>
      </p:sp>
      <p:sp>
        <p:nvSpPr>
          <p:cNvPr id="4" name="TextBox 3"/>
          <p:cNvSpPr txBox="1"/>
          <p:nvPr/>
        </p:nvSpPr>
        <p:spPr>
          <a:xfrm>
            <a:off x="10557164" y="142504"/>
            <a:ext cx="1634836" cy="1579418"/>
          </a:xfrm>
          <a:prstGeom prst="rect">
            <a:avLst/>
          </a:prstGeom>
          <a:noFill/>
        </p:spPr>
        <p:txBody>
          <a:bodyPr wrap="square" rtlCol="0">
            <a:spAutoFit/>
          </a:bodyPr>
          <a:lstStyle/>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0446" y="142504"/>
            <a:ext cx="733435" cy="76277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1576" y="142504"/>
            <a:ext cx="776097" cy="776097"/>
          </a:xfrm>
          <a:prstGeom prst="rect">
            <a:avLst/>
          </a:prstGeom>
        </p:spPr>
      </p:pic>
    </p:spTree>
    <p:extLst>
      <p:ext uri="{BB962C8B-B14F-4D97-AF65-F5344CB8AC3E}">
        <p14:creationId xmlns:p14="http://schemas.microsoft.com/office/powerpoint/2010/main" val="1623908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 name="Title 1">
            <a:extLst>
              <a:ext uri="{FF2B5EF4-FFF2-40B4-BE49-F238E27FC236}">
                <a16:creationId xmlns:a16="http://schemas.microsoft.com/office/drawing/2014/main" id="{A2CC6958-8ED4-4DFC-84ED-1846321EF298}"/>
              </a:ext>
            </a:extLst>
          </p:cNvPr>
          <p:cNvSpPr>
            <a:spLocks noGrp="1"/>
          </p:cNvSpPr>
          <p:nvPr>
            <p:ph type="title"/>
          </p:nvPr>
        </p:nvSpPr>
        <p:spPr>
          <a:xfrm>
            <a:off x="804672" y="1243013"/>
            <a:ext cx="3855720" cy="4371974"/>
          </a:xfrm>
        </p:spPr>
        <p:txBody>
          <a:bodyPr>
            <a:normAutofit/>
          </a:bodyPr>
          <a:lstStyle/>
          <a:p>
            <a:r>
              <a:rPr lang="en-GB" sz="3600" b="1" dirty="0">
                <a:solidFill>
                  <a:schemeClr val="tx2"/>
                </a:solidFill>
              </a:rPr>
              <a:t>Mission Statement </a:t>
            </a:r>
          </a:p>
        </p:txBody>
      </p:sp>
      <p:grpSp>
        <p:nvGrpSpPr>
          <p:cNvPr id="35" name="Group 34">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36" name="Freeform: Shape 35">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51859CBF-CF76-4281-97BD-2E8D1C7B20FA}"/>
              </a:ext>
            </a:extLst>
          </p:cNvPr>
          <p:cNvSpPr>
            <a:spLocks noGrp="1"/>
          </p:cNvSpPr>
          <p:nvPr>
            <p:ph idx="1"/>
          </p:nvPr>
        </p:nvSpPr>
        <p:spPr>
          <a:xfrm>
            <a:off x="6632812" y="1032987"/>
            <a:ext cx="4919108" cy="4792027"/>
          </a:xfrm>
        </p:spPr>
        <p:txBody>
          <a:bodyPr anchor="ctr">
            <a:normAutofit/>
          </a:bodyPr>
          <a:lstStyle/>
          <a:p>
            <a:pPr marL="0" indent="0">
              <a:buNone/>
            </a:pPr>
            <a:r>
              <a:rPr lang="en-GB" sz="2000" dirty="0">
                <a:solidFill>
                  <a:schemeClr val="tx2"/>
                </a:solidFill>
              </a:rPr>
              <a:t>“We have a dream…… that all learners who come to Rosslyn School will have opportunities to </a:t>
            </a:r>
            <a:r>
              <a:rPr lang="en-GB" sz="2000" i="1" dirty="0">
                <a:solidFill>
                  <a:schemeClr val="tx2"/>
                </a:solidFill>
              </a:rPr>
              <a:t>continue</a:t>
            </a:r>
            <a:r>
              <a:rPr lang="en-GB" sz="2000" dirty="0">
                <a:solidFill>
                  <a:schemeClr val="tx2"/>
                </a:solidFill>
              </a:rPr>
              <a:t> to learn and grow </a:t>
            </a:r>
            <a:r>
              <a:rPr lang="en-GB" sz="2000" i="1" dirty="0">
                <a:solidFill>
                  <a:schemeClr val="tx2"/>
                </a:solidFill>
              </a:rPr>
              <a:t>throughout</a:t>
            </a:r>
            <a:r>
              <a:rPr lang="en-GB" sz="2000" dirty="0">
                <a:solidFill>
                  <a:schemeClr val="tx2"/>
                </a:solidFill>
              </a:rPr>
              <a:t> their life. That they will live in a community that </a:t>
            </a:r>
            <a:r>
              <a:rPr lang="en-GB" sz="2000" i="1" dirty="0">
                <a:solidFill>
                  <a:schemeClr val="tx2"/>
                </a:solidFill>
              </a:rPr>
              <a:t>values</a:t>
            </a:r>
            <a:r>
              <a:rPr lang="en-GB" sz="2000" dirty="0">
                <a:solidFill>
                  <a:schemeClr val="tx2"/>
                </a:solidFill>
              </a:rPr>
              <a:t> their contribution and skills, and </a:t>
            </a:r>
            <a:r>
              <a:rPr lang="en-GB" sz="2000" i="1" dirty="0">
                <a:solidFill>
                  <a:schemeClr val="tx2"/>
                </a:solidFill>
              </a:rPr>
              <a:t>understands</a:t>
            </a:r>
            <a:r>
              <a:rPr lang="en-GB" sz="2000" dirty="0">
                <a:solidFill>
                  <a:schemeClr val="tx2"/>
                </a:solidFill>
              </a:rPr>
              <a:t> them for who they are, and what they </a:t>
            </a:r>
            <a:r>
              <a:rPr lang="en-GB" sz="2000" i="1" dirty="0">
                <a:solidFill>
                  <a:schemeClr val="tx2"/>
                </a:solidFill>
              </a:rPr>
              <a:t>can do</a:t>
            </a:r>
            <a:r>
              <a:rPr lang="en-GB" sz="2000" dirty="0">
                <a:solidFill>
                  <a:schemeClr val="tx2"/>
                </a:solidFill>
              </a:rPr>
              <a:t>.”</a:t>
            </a:r>
          </a:p>
        </p:txBody>
      </p:sp>
      <p:sp>
        <p:nvSpPr>
          <p:cNvPr id="4" name="Date Placeholder 3">
            <a:extLst>
              <a:ext uri="{FF2B5EF4-FFF2-40B4-BE49-F238E27FC236}">
                <a16:creationId xmlns:a16="http://schemas.microsoft.com/office/drawing/2014/main" id="{ED529653-5F0E-48CE-9FEE-401938125C11}"/>
              </a:ext>
            </a:extLst>
          </p:cNvPr>
          <p:cNvSpPr>
            <a:spLocks noGrp="1"/>
          </p:cNvSpPr>
          <p:nvPr>
            <p:ph type="dt" sz="half" idx="10"/>
          </p:nvPr>
        </p:nvSpPr>
        <p:spPr>
          <a:xfrm>
            <a:off x="804672" y="6356350"/>
            <a:ext cx="2743200" cy="365125"/>
          </a:xfrm>
        </p:spPr>
        <p:txBody>
          <a:bodyPr>
            <a:normAutofit/>
          </a:bodyPr>
          <a:lstStyle/>
          <a:p>
            <a:pPr>
              <a:spcAft>
                <a:spcPts val="600"/>
              </a:spcAft>
            </a:pPr>
            <a:r>
              <a:rPr lang="en-US" dirty="0"/>
              <a:t>June 2021 - 22</a:t>
            </a:r>
            <a:endParaRPr lang="en-GB" dirty="0"/>
          </a:p>
        </p:txBody>
      </p:sp>
    </p:spTree>
    <p:extLst>
      <p:ext uri="{BB962C8B-B14F-4D97-AF65-F5344CB8AC3E}">
        <p14:creationId xmlns:p14="http://schemas.microsoft.com/office/powerpoint/2010/main" val="1944625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04672" y="802955"/>
            <a:ext cx="4766330" cy="14540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kern="1200" dirty="0">
                <a:solidFill>
                  <a:schemeClr val="tx2"/>
                </a:solidFill>
                <a:latin typeface="+mj-lt"/>
                <a:ea typeface="+mj-ea"/>
                <a:cs typeface="+mj-cs"/>
              </a:rPr>
              <a:t>School Vision </a:t>
            </a:r>
          </a:p>
        </p:txBody>
      </p:sp>
      <p:sp>
        <p:nvSpPr>
          <p:cNvPr id="9" name="TextBox 8">
            <a:extLst>
              <a:ext uri="{FF2B5EF4-FFF2-40B4-BE49-F238E27FC236}">
                <a16:creationId xmlns:a16="http://schemas.microsoft.com/office/drawing/2014/main" id="{A3B6C445-17DD-4A3A-96DC-E2ED531A84A6}"/>
              </a:ext>
            </a:extLst>
          </p:cNvPr>
          <p:cNvSpPr txBox="1"/>
          <p:nvPr/>
        </p:nvSpPr>
        <p:spPr>
          <a:xfrm>
            <a:off x="804672" y="2421683"/>
            <a:ext cx="4765949" cy="3353476"/>
          </a:xfrm>
          <a:prstGeom prst="rect">
            <a:avLst/>
          </a:prstGeom>
        </p:spPr>
        <p:txBody>
          <a:bodyPr vert="horz" lIns="91440" tIns="45720" rIns="91440" bIns="45720" rtlCol="0" anchor="t">
            <a:normAutofit/>
          </a:bodyPr>
          <a:lstStyle/>
          <a:p>
            <a:pPr>
              <a:lnSpc>
                <a:spcPct val="90000"/>
              </a:lnSpc>
              <a:spcAft>
                <a:spcPts val="600"/>
              </a:spcAft>
            </a:pPr>
            <a:r>
              <a:rPr lang="en-US" dirty="0">
                <a:solidFill>
                  <a:schemeClr val="tx2"/>
                </a:solidFill>
              </a:rPr>
              <a:t>At Rosslyn School, our vision is that </a:t>
            </a:r>
            <a:r>
              <a:rPr lang="en-US" i="1" dirty="0">
                <a:solidFill>
                  <a:schemeClr val="tx2"/>
                </a:solidFill>
              </a:rPr>
              <a:t>all learning experiences</a:t>
            </a:r>
            <a:r>
              <a:rPr lang="en-US" dirty="0">
                <a:solidFill>
                  <a:schemeClr val="tx2"/>
                </a:solidFill>
              </a:rPr>
              <a:t> are </a:t>
            </a:r>
            <a:r>
              <a:rPr lang="en-US" i="1" dirty="0">
                <a:solidFill>
                  <a:schemeClr val="tx2"/>
                </a:solidFill>
              </a:rPr>
              <a:t>directly influenced</a:t>
            </a:r>
            <a:r>
              <a:rPr lang="en-US" dirty="0">
                <a:solidFill>
                  <a:schemeClr val="tx2"/>
                </a:solidFill>
              </a:rPr>
              <a:t> by:</a:t>
            </a:r>
          </a:p>
          <a:p>
            <a:pPr indent="-228600">
              <a:lnSpc>
                <a:spcPct val="90000"/>
              </a:lnSpc>
              <a:spcAft>
                <a:spcPts val="600"/>
              </a:spcAft>
              <a:buFont typeface="Arial" panose="020B0604020202020204" pitchFamily="34" charset="0"/>
              <a:buChar char="•"/>
            </a:pPr>
            <a:r>
              <a:rPr lang="en-US" dirty="0">
                <a:solidFill>
                  <a:schemeClr val="tx2"/>
                </a:solidFill>
              </a:rPr>
              <a:t>Family</a:t>
            </a:r>
          </a:p>
          <a:p>
            <a:pPr indent="-228600">
              <a:lnSpc>
                <a:spcPct val="90000"/>
              </a:lnSpc>
              <a:spcAft>
                <a:spcPts val="600"/>
              </a:spcAft>
              <a:buFont typeface="Arial" panose="020B0604020202020204" pitchFamily="34" charset="0"/>
              <a:buChar char="•"/>
            </a:pPr>
            <a:r>
              <a:rPr lang="en-US" dirty="0">
                <a:solidFill>
                  <a:schemeClr val="tx2"/>
                </a:solidFill>
              </a:rPr>
              <a:t>Relevance</a:t>
            </a:r>
          </a:p>
          <a:p>
            <a:pPr indent="-228600">
              <a:lnSpc>
                <a:spcPct val="90000"/>
              </a:lnSpc>
              <a:spcAft>
                <a:spcPts val="600"/>
              </a:spcAft>
              <a:buFont typeface="Arial" panose="020B0604020202020204" pitchFamily="34" charset="0"/>
              <a:buChar char="•"/>
            </a:pPr>
            <a:r>
              <a:rPr lang="en-US" dirty="0">
                <a:solidFill>
                  <a:schemeClr val="tx2"/>
                </a:solidFill>
              </a:rPr>
              <a:t>Inclusion</a:t>
            </a:r>
          </a:p>
          <a:p>
            <a:pPr indent="-228600">
              <a:lnSpc>
                <a:spcPct val="90000"/>
              </a:lnSpc>
              <a:spcAft>
                <a:spcPts val="600"/>
              </a:spcAft>
              <a:buFont typeface="Arial" panose="020B0604020202020204" pitchFamily="34" charset="0"/>
              <a:buChar char="•"/>
            </a:pPr>
            <a:r>
              <a:rPr lang="en-US" dirty="0">
                <a:solidFill>
                  <a:schemeClr val="tx2"/>
                </a:solidFill>
              </a:rPr>
              <a:t>Enjoyment</a:t>
            </a:r>
          </a:p>
          <a:p>
            <a:pPr indent="-228600">
              <a:lnSpc>
                <a:spcPct val="90000"/>
              </a:lnSpc>
              <a:spcAft>
                <a:spcPts val="600"/>
              </a:spcAft>
              <a:buFont typeface="Arial" panose="020B0604020202020204" pitchFamily="34" charset="0"/>
              <a:buChar char="•"/>
            </a:pPr>
            <a:r>
              <a:rPr lang="en-US" dirty="0">
                <a:solidFill>
                  <a:schemeClr val="tx2"/>
                </a:solidFill>
              </a:rPr>
              <a:t>Nurture</a:t>
            </a:r>
          </a:p>
          <a:p>
            <a:pPr indent="-228600">
              <a:lnSpc>
                <a:spcPct val="90000"/>
              </a:lnSpc>
              <a:spcAft>
                <a:spcPts val="600"/>
              </a:spcAft>
              <a:buFont typeface="Arial" panose="020B0604020202020204" pitchFamily="34" charset="0"/>
              <a:buChar char="•"/>
            </a:pPr>
            <a:r>
              <a:rPr lang="en-US" dirty="0">
                <a:solidFill>
                  <a:schemeClr val="tx2"/>
                </a:solidFill>
              </a:rPr>
              <a:t>Decisions</a:t>
            </a:r>
          </a:p>
          <a:p>
            <a:pPr indent="-228600">
              <a:lnSpc>
                <a:spcPct val="90000"/>
              </a:lnSpc>
              <a:spcAft>
                <a:spcPts val="600"/>
              </a:spcAft>
              <a:buFont typeface="Arial" panose="020B0604020202020204" pitchFamily="34" charset="0"/>
              <a:buChar char="•"/>
            </a:pPr>
            <a:r>
              <a:rPr lang="en-US" dirty="0">
                <a:solidFill>
                  <a:schemeClr val="tx2"/>
                </a:solidFill>
              </a:rPr>
              <a:t>Support</a:t>
            </a:r>
          </a:p>
          <a:p>
            <a:pPr indent="-228600">
              <a:lnSpc>
                <a:spcPct val="90000"/>
              </a:lnSpc>
              <a:spcAft>
                <a:spcPts val="600"/>
              </a:spcAft>
              <a:buFont typeface="Arial" panose="020B0604020202020204" pitchFamily="34" charset="0"/>
              <a:buChar char="•"/>
            </a:pPr>
            <a:endParaRPr lang="en-US" dirty="0">
              <a:solidFill>
                <a:schemeClr val="tx2"/>
              </a:solidFill>
            </a:endParaRPr>
          </a:p>
        </p:txBody>
      </p:sp>
      <p:grpSp>
        <p:nvGrpSpPr>
          <p:cNvPr id="27" name="Group 26">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28" name="Freeform: Shape 27">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a:extLst>
              <a:ext uri="{FF2B5EF4-FFF2-40B4-BE49-F238E27FC236}">
                <a16:creationId xmlns:a16="http://schemas.microsoft.com/office/drawing/2014/main" id="{5EAC0658-6918-4080-B793-F70A10C7057A}"/>
              </a:ext>
            </a:extLst>
          </p:cNvPr>
          <p:cNvPicPr>
            <a:picLocks noChangeAspect="1"/>
          </p:cNvPicPr>
          <p:nvPr/>
        </p:nvPicPr>
        <p:blipFill>
          <a:blip r:embed="rId2"/>
          <a:stretch>
            <a:fillRect/>
          </a:stretch>
        </p:blipFill>
        <p:spPr>
          <a:xfrm>
            <a:off x="7708392" y="2337435"/>
            <a:ext cx="4142232" cy="3106674"/>
          </a:xfrm>
          <a:prstGeom prst="rect">
            <a:avLst/>
          </a:prstGeom>
        </p:spPr>
      </p:pic>
      <p:sp>
        <p:nvSpPr>
          <p:cNvPr id="2" name="Date Placeholder 1"/>
          <p:cNvSpPr>
            <a:spLocks noGrp="1"/>
          </p:cNvSpPr>
          <p:nvPr>
            <p:ph type="dt" sz="half" idx="10"/>
          </p:nvPr>
        </p:nvSpPr>
        <p:spPr>
          <a:xfrm>
            <a:off x="804672" y="6356350"/>
            <a:ext cx="2743200" cy="365125"/>
          </a:xfrm>
        </p:spPr>
        <p:txBody>
          <a:bodyPr vert="horz" lIns="91440" tIns="45720" rIns="91440" bIns="45720" rtlCol="0" anchor="ctr">
            <a:normAutofit/>
          </a:bodyPr>
          <a:lstStyle/>
          <a:p>
            <a:pPr>
              <a:spcAft>
                <a:spcPts val="600"/>
              </a:spcAft>
            </a:pPr>
            <a:r>
              <a:rPr lang="en-US" dirty="0"/>
              <a:t>June 2021 - 22</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6576" y="106718"/>
            <a:ext cx="776097" cy="776097"/>
          </a:xfrm>
          <a:prstGeom prst="rect">
            <a:avLst/>
          </a:prstGeom>
        </p:spPr>
      </p:pic>
      <p:pic>
        <p:nvPicPr>
          <p:cNvPr id="12" name="Picture 11"/>
          <p:cNvPicPr>
            <a:picLocks noChangeAspect="1"/>
          </p:cNvPicPr>
          <p:nvPr/>
        </p:nvPicPr>
        <p:blipFill>
          <a:blip r:embed="rId4"/>
          <a:stretch>
            <a:fillRect/>
          </a:stretch>
        </p:blipFill>
        <p:spPr>
          <a:xfrm>
            <a:off x="10205158" y="159457"/>
            <a:ext cx="652329" cy="670618"/>
          </a:xfrm>
          <a:prstGeom prst="rect">
            <a:avLst/>
          </a:prstGeom>
        </p:spPr>
      </p:pic>
    </p:spTree>
    <p:extLst>
      <p:ext uri="{BB962C8B-B14F-4D97-AF65-F5344CB8AC3E}">
        <p14:creationId xmlns:p14="http://schemas.microsoft.com/office/powerpoint/2010/main" val="2912355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6F79751B-93DB-4935-A1B6-CE564B3FFE15}"/>
              </a:ext>
            </a:extLst>
          </p:cNvPr>
          <p:cNvPicPr>
            <a:picLocks noChangeAspect="1"/>
          </p:cNvPicPr>
          <p:nvPr/>
        </p:nvPicPr>
        <p:blipFill>
          <a:blip r:embed="rId3"/>
          <a:stretch>
            <a:fillRect/>
          </a:stretch>
        </p:blipFill>
        <p:spPr>
          <a:xfrm>
            <a:off x="2052637" y="1123527"/>
            <a:ext cx="8086720" cy="4604800"/>
          </a:xfrm>
          <a:prstGeom prst="rect">
            <a:avLst/>
          </a:prstGeom>
        </p:spPr>
      </p:pic>
      <p:sp>
        <p:nvSpPr>
          <p:cNvPr id="2" name="Date Placeholder 1"/>
          <p:cNvSpPr>
            <a:spLocks noGrp="1"/>
          </p:cNvSpPr>
          <p:nvPr>
            <p:ph type="dt" sz="half" idx="10"/>
          </p:nvPr>
        </p:nvSpPr>
        <p:spPr>
          <a:xfrm>
            <a:off x="838200" y="6356350"/>
            <a:ext cx="2743200" cy="365125"/>
          </a:xfrm>
        </p:spPr>
        <p:txBody>
          <a:bodyPr>
            <a:normAutofit/>
          </a:bodyPr>
          <a:lstStyle/>
          <a:p>
            <a:pPr>
              <a:spcAft>
                <a:spcPts val="600"/>
              </a:spcAft>
            </a:pPr>
            <a:r>
              <a:rPr lang="en-US" dirty="0">
                <a:solidFill>
                  <a:srgbClr val="FFFFFF"/>
                </a:solidFill>
              </a:rPr>
              <a:t>June 2021 - 22</a:t>
            </a:r>
            <a:endParaRPr lang="en-GB" dirty="0">
              <a:solidFill>
                <a:srgbClr val="FFFFFF"/>
              </a:solidFill>
            </a:endParaRPr>
          </a:p>
        </p:txBody>
      </p:sp>
    </p:spTree>
    <p:extLst>
      <p:ext uri="{BB962C8B-B14F-4D97-AF65-F5344CB8AC3E}">
        <p14:creationId xmlns:p14="http://schemas.microsoft.com/office/powerpoint/2010/main" val="4224760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C56834-74E5-44FF-A9BE-9659E8998787}"/>
              </a:ext>
            </a:extLst>
          </p:cNvPr>
          <p:cNvSpPr>
            <a:spLocks noGrp="1"/>
          </p:cNvSpPr>
          <p:nvPr>
            <p:ph type="dt" sz="half" idx="10"/>
          </p:nvPr>
        </p:nvSpPr>
        <p:spPr/>
        <p:txBody>
          <a:bodyPr/>
          <a:lstStyle/>
          <a:p>
            <a:r>
              <a:rPr lang="en-US" dirty="0"/>
              <a:t>June 2021 - 22</a:t>
            </a:r>
            <a:endParaRPr lang="en-GB" dirty="0"/>
          </a:p>
        </p:txBody>
      </p:sp>
      <p:sp>
        <p:nvSpPr>
          <p:cNvPr id="3" name="Footer Placeholder 2">
            <a:extLst>
              <a:ext uri="{FF2B5EF4-FFF2-40B4-BE49-F238E27FC236}">
                <a16:creationId xmlns:a16="http://schemas.microsoft.com/office/drawing/2014/main" id="{30349D14-1978-4F91-9364-66906BE397E9}"/>
              </a:ext>
            </a:extLst>
          </p:cNvPr>
          <p:cNvSpPr>
            <a:spLocks noGrp="1"/>
          </p:cNvSpPr>
          <p:nvPr>
            <p:ph type="ftr" sz="quarter" idx="11"/>
          </p:nvPr>
        </p:nvSpPr>
        <p:spPr/>
        <p:txBody>
          <a:bodyPr/>
          <a:lstStyle/>
          <a:p>
            <a:endParaRPr lang="en-GB" dirty="0"/>
          </a:p>
        </p:txBody>
      </p:sp>
      <p:graphicFrame>
        <p:nvGraphicFramePr>
          <p:cNvPr id="4" name="Diagram 3">
            <a:extLst>
              <a:ext uri="{FF2B5EF4-FFF2-40B4-BE49-F238E27FC236}">
                <a16:creationId xmlns:a16="http://schemas.microsoft.com/office/drawing/2014/main" id="{E0D87BE9-D913-4358-A8E8-58D9B3F3EA34}"/>
              </a:ext>
            </a:extLst>
          </p:cNvPr>
          <p:cNvGraphicFramePr/>
          <p:nvPr>
            <p:extLst>
              <p:ext uri="{D42A27DB-BD31-4B8C-83A1-F6EECF244321}">
                <p14:modId xmlns:p14="http://schemas.microsoft.com/office/powerpoint/2010/main" val="1329212726"/>
              </p:ext>
            </p:extLst>
          </p:nvPr>
        </p:nvGraphicFramePr>
        <p:xfrm>
          <a:off x="311727" y="136525"/>
          <a:ext cx="11637818" cy="6584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7158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D1646-194D-49AC-BC3F-D45071408883}"/>
              </a:ext>
            </a:extLst>
          </p:cNvPr>
          <p:cNvSpPr>
            <a:spLocks noGrp="1"/>
          </p:cNvSpPr>
          <p:nvPr>
            <p:ph type="dt" sz="half" idx="10"/>
          </p:nvPr>
        </p:nvSpPr>
        <p:spPr/>
        <p:txBody>
          <a:bodyPr/>
          <a:lstStyle/>
          <a:p>
            <a:r>
              <a:rPr lang="en-US" dirty="0"/>
              <a:t>June 2021 - 22</a:t>
            </a:r>
            <a:endParaRPr lang="en-GB" dirty="0"/>
          </a:p>
        </p:txBody>
      </p:sp>
      <p:graphicFrame>
        <p:nvGraphicFramePr>
          <p:cNvPr id="6" name="Table 5">
            <a:extLst>
              <a:ext uri="{FF2B5EF4-FFF2-40B4-BE49-F238E27FC236}">
                <a16:creationId xmlns:a16="http://schemas.microsoft.com/office/drawing/2014/main" id="{EA100557-0C97-4210-83A5-F6D189FB6A16}"/>
              </a:ext>
            </a:extLst>
          </p:cNvPr>
          <p:cNvGraphicFramePr>
            <a:graphicFrameLocks noGrp="1"/>
          </p:cNvGraphicFramePr>
          <p:nvPr>
            <p:extLst>
              <p:ext uri="{D42A27DB-BD31-4B8C-83A1-F6EECF244321}">
                <p14:modId xmlns:p14="http://schemas.microsoft.com/office/powerpoint/2010/main" val="1166515"/>
              </p:ext>
            </p:extLst>
          </p:nvPr>
        </p:nvGraphicFramePr>
        <p:xfrm>
          <a:off x="85060" y="136532"/>
          <a:ext cx="12025423" cy="6697844"/>
        </p:xfrm>
        <a:graphic>
          <a:graphicData uri="http://schemas.openxmlformats.org/drawingml/2006/table">
            <a:tbl>
              <a:tblPr firstRow="1" bandRow="1">
                <a:tableStyleId>{5C22544A-7EE6-4342-B048-85BDC9FD1C3A}</a:tableStyleId>
              </a:tblPr>
              <a:tblGrid>
                <a:gridCol w="2190307">
                  <a:extLst>
                    <a:ext uri="{9D8B030D-6E8A-4147-A177-3AD203B41FA5}">
                      <a16:colId xmlns:a16="http://schemas.microsoft.com/office/drawing/2014/main" val="4071375412"/>
                    </a:ext>
                  </a:extLst>
                </a:gridCol>
                <a:gridCol w="4253024">
                  <a:extLst>
                    <a:ext uri="{9D8B030D-6E8A-4147-A177-3AD203B41FA5}">
                      <a16:colId xmlns:a16="http://schemas.microsoft.com/office/drawing/2014/main" val="736271389"/>
                    </a:ext>
                  </a:extLst>
                </a:gridCol>
                <a:gridCol w="1679944">
                  <a:extLst>
                    <a:ext uri="{9D8B030D-6E8A-4147-A177-3AD203B41FA5}">
                      <a16:colId xmlns:a16="http://schemas.microsoft.com/office/drawing/2014/main" val="2751030581"/>
                    </a:ext>
                  </a:extLst>
                </a:gridCol>
                <a:gridCol w="2349795">
                  <a:extLst>
                    <a:ext uri="{9D8B030D-6E8A-4147-A177-3AD203B41FA5}">
                      <a16:colId xmlns:a16="http://schemas.microsoft.com/office/drawing/2014/main" val="4136092041"/>
                    </a:ext>
                  </a:extLst>
                </a:gridCol>
                <a:gridCol w="1552353">
                  <a:extLst>
                    <a:ext uri="{9D8B030D-6E8A-4147-A177-3AD203B41FA5}">
                      <a16:colId xmlns:a16="http://schemas.microsoft.com/office/drawing/2014/main" val="1895762142"/>
                    </a:ext>
                  </a:extLst>
                </a:gridCol>
              </a:tblGrid>
              <a:tr h="804143">
                <a:tc gridSpan="5">
                  <a:txBody>
                    <a:bodyPr/>
                    <a:lstStyle/>
                    <a:p>
                      <a:pPr marL="0" indent="0">
                        <a:buFont typeface="Arial" panose="020B0604020202020204" pitchFamily="34" charset="0"/>
                        <a:buNone/>
                      </a:pPr>
                      <a:r>
                        <a:rPr lang="en-GB" sz="1600" dirty="0"/>
                        <a:t>NIF PRIORITY: Placing the human rights and needs of every child and young person at the centre of education; </a:t>
                      </a:r>
                      <a:r>
                        <a:rPr lang="en-GB" sz="1600" dirty="0">
                          <a:solidFill>
                            <a:schemeClr val="bg1"/>
                          </a:solidFill>
                        </a:rPr>
                        <a:t>Improvement in attainment, particularly in literacy and numeracy</a:t>
                      </a:r>
                    </a:p>
                    <a:p>
                      <a:pPr marL="0" indent="0">
                        <a:buFont typeface="Arial" panose="020B0604020202020204" pitchFamily="34" charset="0"/>
                        <a:buNone/>
                      </a:pPr>
                      <a:r>
                        <a:rPr lang="en-GB" sz="1600" dirty="0">
                          <a:solidFill>
                            <a:schemeClr val="bg1"/>
                          </a:solidFill>
                        </a:rPr>
                        <a:t>NIF Drivers: School and ELC Leadership; School and ELC improvement; Curriculum and assessment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098937511"/>
                  </a:ext>
                </a:extLst>
              </a:tr>
              <a:tr h="580679">
                <a:tc gridSpan="5">
                  <a:txBody>
                    <a:bodyPr/>
                    <a:lstStyle/>
                    <a:p>
                      <a:r>
                        <a:rPr lang="en-GB" sz="1600" dirty="0"/>
                        <a:t>Focused Priority – Play pedagogy and responsive planning. We plan on developing a more child-led approach throughout the BGE. This will look different as learners progress through the stages. Differentiating contexts for learning as well as success criteria to meet individual needs.  </a:t>
                      </a:r>
                      <a:endParaRPr lang="en-GB" sz="1600" b="1" dirty="0">
                        <a:solidFill>
                          <a:srgbClr val="00B050"/>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249054683"/>
                  </a:ext>
                </a:extLst>
              </a:tr>
              <a:tr h="609942">
                <a:tc gridSpan="5">
                  <a:txBody>
                    <a:bodyPr/>
                    <a:lstStyle/>
                    <a:p>
                      <a:r>
                        <a:rPr lang="en-GB" sz="1600" dirty="0"/>
                        <a:t>HGIOS4 and HGIOELC 1.3 Leadership of change 2.2 Curriculum 2.3 Learning, teaching and assessment; 2.4 Personalised support; 3.2 Raising attainment and achievement HGIOELC Securing children’s progress     UNCRC article 3, 23, 29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35903513"/>
                  </a:ext>
                </a:extLst>
              </a:tr>
              <a:tr h="569463">
                <a:tc>
                  <a:txBody>
                    <a:bodyPr/>
                    <a:lstStyle/>
                    <a:p>
                      <a:r>
                        <a:rPr lang="en-GB" dirty="0"/>
                        <a:t>Expected Impact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dirty="0"/>
                        <a:t>Strategic Actions Planned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dirty="0"/>
                        <a:t>Responsibilities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dirty="0"/>
                        <a:t>Measures of Success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dirty="0"/>
                        <a:t>Timescales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14570499"/>
                  </a:ext>
                </a:extLst>
              </a:tr>
              <a:tr h="4020716">
                <a:tc>
                  <a:txBody>
                    <a:bodyPr/>
                    <a:lstStyle/>
                    <a:p>
                      <a:pPr marL="0" indent="0">
                        <a:buFont typeface="Arial" panose="020B0604020202020204" pitchFamily="34" charset="0"/>
                        <a:buNone/>
                      </a:pPr>
                      <a:r>
                        <a:rPr lang="en-GB" sz="1400" dirty="0"/>
                        <a:t>We expect that our new approach will impact on learner’s:</a:t>
                      </a:r>
                    </a:p>
                    <a:p>
                      <a:pPr marL="285750" indent="-285750">
                        <a:buFont typeface="Arial" panose="020B0604020202020204" pitchFamily="34" charset="0"/>
                        <a:buChar char="•"/>
                      </a:pPr>
                      <a:r>
                        <a:rPr lang="en-GB" sz="1400" dirty="0"/>
                        <a:t>Pace and challenge in learning</a:t>
                      </a:r>
                    </a:p>
                    <a:p>
                      <a:pPr marL="285750" indent="-285750">
                        <a:buFont typeface="Arial" panose="020B0604020202020204" pitchFamily="34" charset="0"/>
                        <a:buChar char="•"/>
                      </a:pPr>
                      <a:r>
                        <a:rPr lang="en-GB" sz="1400" dirty="0"/>
                        <a:t>Progress through the milestones (skills) and not just in engagement and independence; literacy and numeracy or communication and making connections </a:t>
                      </a:r>
                    </a:p>
                    <a:p>
                      <a:pPr marL="285750" indent="-285750">
                        <a:buFont typeface="Arial" panose="020B0604020202020204" pitchFamily="34" charset="0"/>
                        <a:buChar char="•"/>
                      </a:pPr>
                      <a:r>
                        <a:rPr lang="en-GB" sz="1400" dirty="0"/>
                        <a:t>Improved engagement choosing contexts that are </a:t>
                      </a:r>
                      <a:r>
                        <a:rPr lang="en-GB" sz="1400" b="1" dirty="0"/>
                        <a:t>relevant</a:t>
                      </a:r>
                      <a:r>
                        <a:rPr lang="en-GB" sz="1400" dirty="0"/>
                        <a:t> and </a:t>
                      </a:r>
                      <a:r>
                        <a:rPr lang="en-GB" sz="1400" b="1" dirty="0"/>
                        <a:t>specific</a:t>
                      </a:r>
                      <a:r>
                        <a:rPr lang="en-GB" sz="1400" dirty="0"/>
                        <a:t> to individual needs </a:t>
                      </a:r>
                    </a:p>
                    <a:p>
                      <a:pPr marL="285750" indent="-285750">
                        <a:buFont typeface="Arial" panose="020B0604020202020204" pitchFamily="34" charset="0"/>
                        <a:buChar char="•"/>
                      </a:pPr>
                      <a:endParaRPr lang="en-GB" sz="1400" dirty="0"/>
                    </a:p>
                    <a:p>
                      <a:endParaRPr lang="en-GB"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GB" sz="1400" dirty="0"/>
                        <a:t>In-service Aug 2023 – Launch play approach to all staff – JU </a:t>
                      </a:r>
                    </a:p>
                    <a:p>
                      <a:pPr marL="285750" indent="-285750">
                        <a:buFont typeface="Arial" panose="020B0604020202020204" pitchFamily="34" charset="0"/>
                        <a:buChar char="•"/>
                      </a:pPr>
                      <a:r>
                        <a:rPr lang="en-GB" sz="1400" dirty="0"/>
                        <a:t>CPD - Ruth Munro will support our learning  of play for PMLD learners Nov 2023 </a:t>
                      </a:r>
                    </a:p>
                    <a:p>
                      <a:pPr marL="285750" indent="-285750">
                        <a:buFont typeface="Arial" panose="020B0604020202020204" pitchFamily="34" charset="0"/>
                        <a:buChar char="•"/>
                      </a:pPr>
                      <a:r>
                        <a:rPr lang="en-GB" sz="1400" dirty="0"/>
                        <a:t>Develop a new draft planning format that captures our holistic approach by Oct 2023 </a:t>
                      </a:r>
                    </a:p>
                    <a:p>
                      <a:pPr marL="285750" indent="-285750">
                        <a:buFont typeface="Arial" panose="020B0604020202020204" pitchFamily="34" charset="0"/>
                        <a:buChar char="•"/>
                      </a:pPr>
                      <a:r>
                        <a:rPr lang="en-GB" sz="1400" dirty="0"/>
                        <a:t>Update the Curriculum Rationale to reflect our approaches (ongoing)</a:t>
                      </a:r>
                    </a:p>
                    <a:p>
                      <a:pPr marL="285750" indent="-285750">
                        <a:buFont typeface="Arial" panose="020B0604020202020204" pitchFamily="34" charset="0"/>
                        <a:buChar char="•"/>
                      </a:pPr>
                      <a:r>
                        <a:rPr lang="en-GB" sz="1400" dirty="0"/>
                        <a:t>Visit ELC and P1/2 settings in mainstream and ASN to learn the success’s and challenges of responsive planning (SEIC)</a:t>
                      </a:r>
                    </a:p>
                    <a:p>
                      <a:pPr marL="285750" indent="-285750">
                        <a:buFont typeface="Arial" panose="020B0604020202020204" pitchFamily="34" charset="0"/>
                        <a:buChar char="•"/>
                      </a:pPr>
                      <a:r>
                        <a:rPr lang="en-GB" sz="1400" dirty="0"/>
                        <a:t>HT is part of a SEIC Trio and will focus on this within the partnership  (Design Thinking’ approach)</a:t>
                      </a:r>
                    </a:p>
                    <a:p>
                      <a:pPr marL="285750" indent="-285750">
                        <a:buFont typeface="Arial" panose="020B0604020202020204" pitchFamily="34" charset="0"/>
                        <a:buChar char="•"/>
                      </a:pPr>
                      <a:r>
                        <a:rPr lang="en-GB" sz="1400" dirty="0"/>
                        <a:t>Participation in LA focus group to explore the value of ‘Progress’ for complex needs learners </a:t>
                      </a:r>
                    </a:p>
                    <a:p>
                      <a:pPr marL="285750" indent="-285750">
                        <a:buFont typeface="Arial" panose="020B0604020202020204" pitchFamily="34" charset="0"/>
                        <a:buChar char="•"/>
                      </a:pPr>
                      <a:r>
                        <a:rPr lang="en-GB" sz="1400" dirty="0"/>
                        <a:t>Use ‘Design Thinking Progress’ with staff developing a prototype and focussing on the process </a:t>
                      </a:r>
                    </a:p>
                    <a:p>
                      <a:endParaRPr lang="en-GB"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dirty="0"/>
                        <a:t>JU – SEIC</a:t>
                      </a:r>
                    </a:p>
                    <a:p>
                      <a:r>
                        <a:rPr lang="en-GB" sz="1400" dirty="0"/>
                        <a:t>BGE class teachers – Planning and tracking </a:t>
                      </a:r>
                    </a:p>
                    <a:p>
                      <a:r>
                        <a:rPr lang="en-GB" sz="1400" dirty="0"/>
                        <a:t>PSA staff – Evaluative comments and observations</a:t>
                      </a:r>
                    </a:p>
                    <a:p>
                      <a:endParaRPr lang="en-GB"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GB" sz="1400" dirty="0"/>
                        <a:t>Direct contrast between 2022/23 data and 2023/24 data with a focus on progress through the skills </a:t>
                      </a:r>
                    </a:p>
                    <a:p>
                      <a:pPr marL="285750" indent="-285750">
                        <a:buFont typeface="Arial" panose="020B0604020202020204" pitchFamily="34" charset="0"/>
                        <a:buChar char="•"/>
                      </a:pPr>
                      <a:r>
                        <a:rPr lang="en-GB" sz="1400" dirty="0"/>
                        <a:t>Quality observations and comments from staff to inform next steps </a:t>
                      </a:r>
                    </a:p>
                    <a:p>
                      <a:pPr marL="285750" indent="-285750">
                        <a:buFont typeface="Arial" panose="020B0604020202020204" pitchFamily="34" charset="0"/>
                        <a:buChar char="•"/>
                      </a:pPr>
                      <a:r>
                        <a:rPr lang="en-GB" sz="1400" dirty="0"/>
                        <a:t>Test and Reflection stage of the process will capture staff observations  </a:t>
                      </a:r>
                    </a:p>
                    <a:p>
                      <a:pPr marL="285750" indent="-285750">
                        <a:buFont typeface="Arial" panose="020B0604020202020204" pitchFamily="34" charset="0"/>
                        <a:buChar char="•"/>
                      </a:pPr>
                      <a:r>
                        <a:rPr lang="en-GB" sz="1400" dirty="0"/>
                        <a:t>Learning visits from SLT and LP feedback on personalised experiences, interactions and spaces as well as play based approaches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GB" sz="1400" dirty="0"/>
                        <a:t>Tracking 2022/23 to be agreed by new teams Oct 2023 </a:t>
                      </a:r>
                    </a:p>
                    <a:p>
                      <a:pPr marL="285750" indent="-285750">
                        <a:buFont typeface="Arial" panose="020B0604020202020204" pitchFamily="34" charset="0"/>
                        <a:buChar char="•"/>
                      </a:pPr>
                      <a:r>
                        <a:rPr lang="en-GB" sz="1400" dirty="0"/>
                        <a:t>Mid term check of skills Jan/Feb 2024  </a:t>
                      </a:r>
                    </a:p>
                    <a:p>
                      <a:pPr marL="285750" indent="-285750">
                        <a:buFont typeface="Arial" panose="020B0604020202020204" pitchFamily="34" charset="0"/>
                        <a:buChar char="•"/>
                      </a:pPr>
                      <a:r>
                        <a:rPr lang="en-GB" sz="1400" dirty="0"/>
                        <a:t>Final assessment and tracker update June 2024 </a:t>
                      </a:r>
                    </a:p>
                    <a:p>
                      <a:pPr marL="285750" indent="-285750">
                        <a:buFont typeface="Arial" panose="020B0604020202020204" pitchFamily="34" charset="0"/>
                        <a:buChar char="•"/>
                      </a:pPr>
                      <a:r>
                        <a:rPr lang="en-GB" sz="1400" dirty="0"/>
                        <a:t>Prototype phase of the model by May 2024</a:t>
                      </a:r>
                    </a:p>
                    <a:p>
                      <a:endParaRPr lang="en-GB"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66974216"/>
                  </a:ext>
                </a:extLst>
              </a:tr>
            </a:tbl>
          </a:graphicData>
        </a:graphic>
      </p:graphicFrame>
    </p:spTree>
    <p:extLst>
      <p:ext uri="{BB962C8B-B14F-4D97-AF65-F5344CB8AC3E}">
        <p14:creationId xmlns:p14="http://schemas.microsoft.com/office/powerpoint/2010/main" val="834766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D1646-194D-49AC-BC3F-D45071408883}"/>
              </a:ext>
            </a:extLst>
          </p:cNvPr>
          <p:cNvSpPr>
            <a:spLocks noGrp="1"/>
          </p:cNvSpPr>
          <p:nvPr>
            <p:ph type="dt" sz="half" idx="10"/>
          </p:nvPr>
        </p:nvSpPr>
        <p:spPr/>
        <p:txBody>
          <a:bodyPr/>
          <a:lstStyle/>
          <a:p>
            <a:r>
              <a:rPr lang="en-US" dirty="0"/>
              <a:t>June 2021 - 22</a:t>
            </a:r>
            <a:endParaRPr lang="en-GB" dirty="0"/>
          </a:p>
        </p:txBody>
      </p:sp>
      <p:graphicFrame>
        <p:nvGraphicFramePr>
          <p:cNvPr id="6" name="Table 5">
            <a:extLst>
              <a:ext uri="{FF2B5EF4-FFF2-40B4-BE49-F238E27FC236}">
                <a16:creationId xmlns:a16="http://schemas.microsoft.com/office/drawing/2014/main" id="{EA100557-0C97-4210-83A5-F6D189FB6A16}"/>
              </a:ext>
            </a:extLst>
          </p:cNvPr>
          <p:cNvGraphicFramePr>
            <a:graphicFrameLocks noGrp="1"/>
          </p:cNvGraphicFramePr>
          <p:nvPr>
            <p:extLst>
              <p:ext uri="{D42A27DB-BD31-4B8C-83A1-F6EECF244321}">
                <p14:modId xmlns:p14="http://schemas.microsoft.com/office/powerpoint/2010/main" val="739442586"/>
              </p:ext>
            </p:extLst>
          </p:nvPr>
        </p:nvGraphicFramePr>
        <p:xfrm>
          <a:off x="85060" y="54149"/>
          <a:ext cx="11975765" cy="6766560"/>
        </p:xfrm>
        <a:graphic>
          <a:graphicData uri="http://schemas.openxmlformats.org/drawingml/2006/table">
            <a:tbl>
              <a:tblPr firstRow="1" bandRow="1">
                <a:tableStyleId>{5C22544A-7EE6-4342-B048-85BDC9FD1C3A}</a:tableStyleId>
              </a:tblPr>
              <a:tblGrid>
                <a:gridCol w="2796363">
                  <a:extLst>
                    <a:ext uri="{9D8B030D-6E8A-4147-A177-3AD203B41FA5}">
                      <a16:colId xmlns:a16="http://schemas.microsoft.com/office/drawing/2014/main" val="4071375412"/>
                    </a:ext>
                  </a:extLst>
                </a:gridCol>
                <a:gridCol w="2796363">
                  <a:extLst>
                    <a:ext uri="{9D8B030D-6E8A-4147-A177-3AD203B41FA5}">
                      <a16:colId xmlns:a16="http://schemas.microsoft.com/office/drawing/2014/main" val="736271389"/>
                    </a:ext>
                  </a:extLst>
                </a:gridCol>
                <a:gridCol w="1924493">
                  <a:extLst>
                    <a:ext uri="{9D8B030D-6E8A-4147-A177-3AD203B41FA5}">
                      <a16:colId xmlns:a16="http://schemas.microsoft.com/office/drawing/2014/main" val="2751030581"/>
                    </a:ext>
                  </a:extLst>
                </a:gridCol>
                <a:gridCol w="1796902">
                  <a:extLst>
                    <a:ext uri="{9D8B030D-6E8A-4147-A177-3AD203B41FA5}">
                      <a16:colId xmlns:a16="http://schemas.microsoft.com/office/drawing/2014/main" val="4136092041"/>
                    </a:ext>
                  </a:extLst>
                </a:gridCol>
                <a:gridCol w="2661644">
                  <a:extLst>
                    <a:ext uri="{9D8B030D-6E8A-4147-A177-3AD203B41FA5}">
                      <a16:colId xmlns:a16="http://schemas.microsoft.com/office/drawing/2014/main" val="1895762142"/>
                    </a:ext>
                  </a:extLst>
                </a:gridCol>
              </a:tblGrid>
              <a:tr h="803467">
                <a:tc gridSpan="5">
                  <a:txBody>
                    <a:bodyPr/>
                    <a:lstStyle/>
                    <a:p>
                      <a:pPr marL="0" indent="0">
                        <a:buFont typeface="Arial" panose="020B0604020202020204" pitchFamily="34" charset="0"/>
                        <a:buNone/>
                      </a:pPr>
                      <a:r>
                        <a:rPr lang="en-GB" sz="1600" dirty="0"/>
                        <a:t>NIF PRIORITY: Placing the human rights and needs of every child and young person at the centre of education; </a:t>
                      </a:r>
                      <a:r>
                        <a:rPr lang="en-GB" sz="1600" dirty="0">
                          <a:solidFill>
                            <a:schemeClr val="bg1"/>
                          </a:solidFill>
                        </a:rPr>
                        <a:t>Improvement in skills and sustained, positive school-leaver destinations for all young people  </a:t>
                      </a:r>
                    </a:p>
                    <a:p>
                      <a:pPr marL="0" indent="0">
                        <a:buFont typeface="Arial" panose="020B0604020202020204" pitchFamily="34" charset="0"/>
                        <a:buNone/>
                      </a:pPr>
                      <a:r>
                        <a:rPr lang="en-GB" sz="1600" dirty="0">
                          <a:solidFill>
                            <a:schemeClr val="bg1"/>
                          </a:solidFill>
                        </a:rPr>
                        <a:t>NIF Drivers: Parent/carer involvement and engagement; Curriculum and assessment </a:t>
                      </a: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098937511"/>
                  </a:ext>
                </a:extLst>
              </a:tr>
              <a:tr h="565403">
                <a:tc gridSpan="5">
                  <a:txBody>
                    <a:bodyPr/>
                    <a:lstStyle/>
                    <a:p>
                      <a:r>
                        <a:rPr lang="en-GB" sz="1600" dirty="0"/>
                        <a:t>Focused Priority – All senior phase learners from S4 – S6 will have a part time school and part time community based curriculum with activities focussed on health needs, social skills and continued learning opportunities </a:t>
                      </a:r>
                      <a:endParaRPr lang="en-GB" sz="1600" b="1" dirty="0">
                        <a:solidFill>
                          <a:srgbClr val="00B050"/>
                        </a:solidFill>
                      </a:endParaRP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249054683"/>
                  </a:ext>
                </a:extLst>
              </a:tr>
              <a:tr h="565403">
                <a:tc gridSpan="5">
                  <a:txBody>
                    <a:bodyPr/>
                    <a:lstStyle/>
                    <a:p>
                      <a:r>
                        <a:rPr lang="en-GB" sz="1600" dirty="0"/>
                        <a:t>HGIOS4 1.3 Leadership of change; 2.6 Transitions; 2.7 Partnerships;  3.1 Improving wellbeing, equality and inclusion; 3.3 Increasing creativity and employability       UNCRC article 3, 23, 29 and 31 </a:t>
                      </a: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35903513"/>
                  </a:ext>
                </a:extLst>
              </a:tr>
              <a:tr h="624919">
                <a:tc>
                  <a:txBody>
                    <a:bodyPr/>
                    <a:lstStyle/>
                    <a:p>
                      <a:r>
                        <a:rPr lang="en-GB" dirty="0"/>
                        <a:t>Expected Impact</a:t>
                      </a:r>
                    </a:p>
                  </a:txBody>
                  <a:tcPr/>
                </a:tc>
                <a:tc>
                  <a:txBody>
                    <a:bodyPr/>
                    <a:lstStyle/>
                    <a:p>
                      <a:r>
                        <a:rPr lang="en-GB" dirty="0"/>
                        <a:t>Strategic Actions Planned </a:t>
                      </a:r>
                    </a:p>
                  </a:txBody>
                  <a:tcPr/>
                </a:tc>
                <a:tc>
                  <a:txBody>
                    <a:bodyPr/>
                    <a:lstStyle/>
                    <a:p>
                      <a:r>
                        <a:rPr lang="en-GB" dirty="0"/>
                        <a:t>Responsibilities</a:t>
                      </a:r>
                    </a:p>
                  </a:txBody>
                  <a:tcPr/>
                </a:tc>
                <a:tc>
                  <a:txBody>
                    <a:bodyPr/>
                    <a:lstStyle/>
                    <a:p>
                      <a:r>
                        <a:rPr lang="en-GB" dirty="0"/>
                        <a:t>Measures of Success</a:t>
                      </a:r>
                    </a:p>
                  </a:txBody>
                  <a:tcPr/>
                </a:tc>
                <a:tc>
                  <a:txBody>
                    <a:bodyPr/>
                    <a:lstStyle/>
                    <a:p>
                      <a:r>
                        <a:rPr lang="en-GB" dirty="0"/>
                        <a:t>Timescales </a:t>
                      </a:r>
                    </a:p>
                  </a:txBody>
                  <a:tcPr/>
                </a:tc>
                <a:extLst>
                  <a:ext uri="{0D108BD9-81ED-4DB2-BD59-A6C34878D82A}">
                    <a16:rowId xmlns:a16="http://schemas.microsoft.com/office/drawing/2014/main" val="714570499"/>
                  </a:ext>
                </a:extLst>
              </a:tr>
              <a:tr h="4108134">
                <a:tc>
                  <a:txBody>
                    <a:bodyPr/>
                    <a:lstStyle/>
                    <a:p>
                      <a:pPr marL="285750" indent="-285750">
                        <a:buFont typeface="Arial" panose="020B0604020202020204" pitchFamily="34" charset="0"/>
                        <a:buChar char="•"/>
                      </a:pPr>
                      <a:r>
                        <a:rPr lang="en-GB" sz="1400" dirty="0"/>
                        <a:t>Two S6 leavers to transition to a positive destination June 2024</a:t>
                      </a:r>
                    </a:p>
                    <a:p>
                      <a:pPr marL="285750" indent="-285750">
                        <a:buFont typeface="Arial" panose="020B0604020202020204" pitchFamily="34" charset="0"/>
                        <a:buChar char="•"/>
                      </a:pPr>
                      <a:r>
                        <a:rPr lang="en-GB" sz="1400" dirty="0"/>
                        <a:t>S4 – S6 to access ‘Out and About Days’ with community activities that meet their specific needs for education, health and social opportunities </a:t>
                      </a:r>
                    </a:p>
                    <a:p>
                      <a:pPr marL="285750" indent="-285750">
                        <a:buFont typeface="Arial" panose="020B0604020202020204" pitchFamily="34" charset="0"/>
                        <a:buChar char="•"/>
                      </a:pPr>
                      <a:endParaRPr lang="en-GB" sz="1400" dirty="0"/>
                    </a:p>
                  </a:txBody>
                  <a:tcPr/>
                </a:tc>
                <a:tc>
                  <a:txBody>
                    <a:bodyPr/>
                    <a:lstStyle/>
                    <a:p>
                      <a:pPr marL="285750" indent="-285750">
                        <a:buFont typeface="Arial" panose="020B0604020202020204" pitchFamily="34" charset="0"/>
                        <a:buChar char="•"/>
                      </a:pPr>
                      <a:r>
                        <a:rPr lang="en-GB" sz="1400" dirty="0"/>
                        <a:t>Strategic action group with members from:</a:t>
                      </a:r>
                    </a:p>
                    <a:p>
                      <a:r>
                        <a:rPr lang="en-GB" sz="1400" dirty="0"/>
                        <a:t>Children and families LD SW</a:t>
                      </a:r>
                    </a:p>
                    <a:p>
                      <a:r>
                        <a:rPr lang="en-GB" sz="1400" dirty="0"/>
                        <a:t>Adult LD SW team</a:t>
                      </a:r>
                    </a:p>
                    <a:p>
                      <a:r>
                        <a:rPr lang="en-GB" sz="1400" dirty="0"/>
                        <a:t>Nourish</a:t>
                      </a:r>
                    </a:p>
                    <a:p>
                      <a:r>
                        <a:rPr lang="en-GB" sz="1400" dirty="0"/>
                        <a:t>Fife Community Learning Team </a:t>
                      </a:r>
                    </a:p>
                    <a:p>
                      <a:r>
                        <a:rPr lang="en-GB" sz="1400" dirty="0"/>
                        <a:t>Rosslyn families </a:t>
                      </a:r>
                    </a:p>
                    <a:p>
                      <a:pPr marL="285750" indent="-285750">
                        <a:buFont typeface="Arial" panose="020B0604020202020204" pitchFamily="34" charset="0"/>
                        <a:buChar char="•"/>
                      </a:pPr>
                      <a:r>
                        <a:rPr lang="en-GB" sz="1400" dirty="0"/>
                        <a:t>Further develop our links with partner agencies and continue to develop our transitions Policy/Resource (SWAY document)</a:t>
                      </a:r>
                    </a:p>
                    <a:p>
                      <a:pPr marL="285750" indent="-285750">
                        <a:buFont typeface="Arial" panose="020B0604020202020204" pitchFamily="34" charset="0"/>
                        <a:buChar char="•"/>
                      </a:pPr>
                      <a:r>
                        <a:rPr lang="en-GB" sz="1400" dirty="0"/>
                        <a:t>Link with other Special Schools to extend this resource </a:t>
                      </a:r>
                    </a:p>
                    <a:p>
                      <a:r>
                        <a:rPr lang="en-GB" sz="1400" dirty="0"/>
                        <a:t>A collaborative approach and looking outwards will be essential to the plan </a:t>
                      </a:r>
                    </a:p>
                    <a:p>
                      <a:r>
                        <a:rPr lang="en-GB" sz="1400" dirty="0">
                          <a:hlinkClick r:id="rId3"/>
                        </a:rPr>
                        <a:t>https://sway.office.com/p5eWdwiqgeSolWuX?ref=Link</a:t>
                      </a:r>
                      <a:endParaRPr lang="en-GB" sz="1400" dirty="0"/>
                    </a:p>
                  </a:txBody>
                  <a:tcPr/>
                </a:tc>
                <a:tc>
                  <a:txBody>
                    <a:bodyPr/>
                    <a:lstStyle/>
                    <a:p>
                      <a:r>
                        <a:rPr lang="en-GB" sz="1400" dirty="0"/>
                        <a:t>Andy Brison CT will be responsible for the development of the senior phase programme</a:t>
                      </a:r>
                    </a:p>
                    <a:p>
                      <a:r>
                        <a:rPr lang="en-GB" sz="1400" dirty="0"/>
                        <a:t> </a:t>
                      </a:r>
                    </a:p>
                    <a:p>
                      <a:r>
                        <a:rPr lang="en-GB" sz="1400" dirty="0"/>
                        <a:t>Jackie Urquhart HT will be responsible for the development of the school policy/family resource and the strategic action group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Model for improvement to measure participation and engagement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S6 Families will be confident in managing community based programmes supported by SW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S4 cohort will have 1 day community based; S5 2 days; S6 3 days by June 2024</a:t>
                      </a:r>
                    </a:p>
                  </a:txBody>
                  <a:tcPr/>
                </a:tc>
                <a:tc>
                  <a:txBody>
                    <a:bodyPr/>
                    <a:lstStyle/>
                    <a:p>
                      <a:pPr marL="285750" indent="-285750">
                        <a:buFont typeface="Arial" panose="020B0604020202020204" pitchFamily="34" charset="0"/>
                        <a:buChar char="•"/>
                      </a:pPr>
                      <a:r>
                        <a:rPr lang="en-GB" sz="1400" dirty="0"/>
                        <a:t>Phase 1 all senior phase learners – 1 day out a week by Dec 2023</a:t>
                      </a:r>
                    </a:p>
                    <a:p>
                      <a:pPr marL="285750" indent="-285750">
                        <a:buFont typeface="Arial" panose="020B0604020202020204" pitchFamily="34" charset="0"/>
                        <a:buChar char="•"/>
                      </a:pPr>
                      <a:r>
                        <a:rPr lang="en-GB" sz="1400" dirty="0"/>
                        <a:t>Phase 2 all senior phase learners – 2 days out a week by April 2024</a:t>
                      </a:r>
                    </a:p>
                    <a:p>
                      <a:pPr marL="285750" indent="-285750">
                        <a:buFont typeface="Arial" panose="020B0604020202020204" pitchFamily="34" charset="0"/>
                        <a:buChar char="•"/>
                      </a:pPr>
                      <a:r>
                        <a:rPr lang="en-GB" sz="1400" dirty="0"/>
                        <a:t>Phase 3 S6 Leavers group - 3 days out a week by June 2024</a:t>
                      </a:r>
                    </a:p>
                    <a:p>
                      <a:pPr marL="285750" indent="-285750">
                        <a:buFont typeface="Arial" panose="020B0604020202020204" pitchFamily="34" charset="0"/>
                        <a:buChar char="•"/>
                      </a:pPr>
                      <a:r>
                        <a:rPr lang="en-GB" sz="1400" dirty="0"/>
                        <a:t>School Policy/Family Resource will be completed by May 2024 </a:t>
                      </a:r>
                    </a:p>
                    <a:p>
                      <a:pPr marL="285750" indent="-285750">
                        <a:buFont typeface="Arial" panose="020B0604020202020204" pitchFamily="34" charset="0"/>
                        <a:buChar char="•"/>
                      </a:pPr>
                      <a:r>
                        <a:rPr lang="en-GB" sz="1400" dirty="0">
                          <a:solidFill>
                            <a:schemeClr val="tx1"/>
                          </a:solidFill>
                        </a:rPr>
                        <a:t>Strategic action group will meet twice termly</a:t>
                      </a:r>
                    </a:p>
                    <a:p>
                      <a:pPr marL="285750" indent="-285750">
                        <a:buFont typeface="Arial" panose="020B0604020202020204" pitchFamily="34" charset="0"/>
                        <a:buChar char="•"/>
                      </a:pPr>
                      <a:r>
                        <a:rPr lang="en-GB" sz="1400" dirty="0">
                          <a:solidFill>
                            <a:schemeClr val="tx1"/>
                          </a:solidFill>
                        </a:rPr>
                        <a:t>Families/Support staff will take part in community based programmes summer term 2024 </a:t>
                      </a:r>
                    </a:p>
                  </a:txBody>
                  <a:tcPr/>
                </a:tc>
                <a:extLst>
                  <a:ext uri="{0D108BD9-81ED-4DB2-BD59-A6C34878D82A}">
                    <a16:rowId xmlns:a16="http://schemas.microsoft.com/office/drawing/2014/main" val="3766974216"/>
                  </a:ext>
                </a:extLst>
              </a:tr>
            </a:tbl>
          </a:graphicData>
        </a:graphic>
      </p:graphicFrame>
    </p:spTree>
    <p:extLst>
      <p:ext uri="{BB962C8B-B14F-4D97-AF65-F5344CB8AC3E}">
        <p14:creationId xmlns:p14="http://schemas.microsoft.com/office/powerpoint/2010/main" val="1478792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7549</TotalTime>
  <Words>2315</Words>
  <Application>Microsoft Office PowerPoint</Application>
  <PresentationFormat>Widescreen</PresentationFormat>
  <Paragraphs>258</Paragraphs>
  <Slides>14</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9" baseType="lpstr">
      <vt:lpstr>Arial</vt:lpstr>
      <vt:lpstr>Calibri</vt:lpstr>
      <vt:lpstr>Calibri Light</vt:lpstr>
      <vt:lpstr>Office Theme</vt:lpstr>
      <vt:lpstr>Picture</vt:lpstr>
      <vt:lpstr>Rosslyn School Improvement plan 2023 – 24 </vt:lpstr>
      <vt:lpstr>Contents </vt:lpstr>
      <vt:lpstr> Rosslyn School Background Information</vt:lpstr>
      <vt:lpstr>Mission Statement </vt:lpstr>
      <vt:lpstr>PowerPoint Presentation</vt:lpstr>
      <vt:lpstr>PowerPoint Presentation</vt:lpstr>
      <vt:lpstr>PowerPoint Presentation</vt:lpstr>
      <vt:lpstr>PowerPoint Presentation</vt:lpstr>
      <vt:lpstr>PowerPoint Presentation</vt:lpstr>
      <vt:lpstr>Pupil Equity Fund 2023 – 2024  </vt:lpstr>
      <vt:lpstr>PowerPoint Presentation</vt:lpstr>
      <vt:lpstr>PowerPoint Presentation</vt:lpstr>
      <vt:lpstr>PowerPoint Presentation</vt:lpstr>
      <vt:lpstr>Pupil Equity Funding Projected Spend</vt:lpstr>
    </vt:vector>
  </TitlesOfParts>
  <Company>Fife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Duloch Primary School Improvement Plan 2016 -2017</dc:title>
  <dc:creator>Linda Skelding</dc:creator>
  <cp:lastModifiedBy>Jackie Urquhart</cp:lastModifiedBy>
  <cp:revision>874</cp:revision>
  <cp:lastPrinted>2019-09-17T12:25:12Z</cp:lastPrinted>
  <dcterms:created xsi:type="dcterms:W3CDTF">2016-08-07T17:54:29Z</dcterms:created>
  <dcterms:modified xsi:type="dcterms:W3CDTF">2023-09-14T11:15:59Z</dcterms:modified>
</cp:coreProperties>
</file>