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 id="2147483684" r:id="rId3"/>
  </p:sldMasterIdLst>
  <p:notesMasterIdLst>
    <p:notesMasterId r:id="rId14"/>
  </p:notesMasterIdLst>
  <p:sldIdLst>
    <p:sldId id="604" r:id="rId4"/>
    <p:sldId id="597" r:id="rId5"/>
    <p:sldId id="606" r:id="rId6"/>
    <p:sldId id="612" r:id="rId7"/>
    <p:sldId id="611" r:id="rId8"/>
    <p:sldId id="603" r:id="rId9"/>
    <p:sldId id="595" r:id="rId10"/>
    <p:sldId id="601" r:id="rId11"/>
    <p:sldId id="600" r:id="rId12"/>
    <p:sldId id="602" r:id="rId13"/>
  </p:sldIdLst>
  <p:sldSz cx="12192000" cy="6858000"/>
  <p:notesSz cx="6669088" cy="9926638"/>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BF6778-0F7D-7B3B-2F1B-D186188106F9}" v="68" dt="2025-09-28T14:15:40.058"/>
    <p1510:client id="{B55FB91B-59E2-4FD0-590B-999E39F7EFE1}" v="49" dt="2025-09-28T14:21:17.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EADF9-AC36-4D18-8E86-C649C8163DF6}"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A4B2B1B7-848C-45CC-808A-E3ADAA31EFE0}">
      <dgm:prSet/>
      <dgm:spPr/>
      <dgm:t>
        <a:bodyPr/>
        <a:lstStyle/>
        <a:p>
          <a:r>
            <a:rPr lang="en-GB"/>
            <a:t>Pupilwise Survey</a:t>
          </a:r>
          <a:endParaRPr lang="en-US"/>
        </a:p>
      </dgm:t>
    </dgm:pt>
    <dgm:pt modelId="{4A0F166F-2FD4-4878-B22F-E304C778B435}" type="parTrans" cxnId="{8CEE5EE2-29D4-4997-A5C7-CA9FA3D1A7C1}">
      <dgm:prSet/>
      <dgm:spPr/>
      <dgm:t>
        <a:bodyPr/>
        <a:lstStyle/>
        <a:p>
          <a:endParaRPr lang="en-US"/>
        </a:p>
      </dgm:t>
    </dgm:pt>
    <dgm:pt modelId="{5FF081B7-3832-476D-8E39-3EDA13D42962}" type="sibTrans" cxnId="{8CEE5EE2-29D4-4997-A5C7-CA9FA3D1A7C1}">
      <dgm:prSet/>
      <dgm:spPr/>
      <dgm:t>
        <a:bodyPr/>
        <a:lstStyle/>
        <a:p>
          <a:endParaRPr lang="en-US"/>
        </a:p>
      </dgm:t>
    </dgm:pt>
    <dgm:pt modelId="{7533D337-14FF-41F9-8406-239EE31C0557}">
      <dgm:prSet/>
      <dgm:spPr/>
      <dgm:t>
        <a:bodyPr/>
        <a:lstStyle/>
        <a:p>
          <a:r>
            <a:rPr lang="en-GB"/>
            <a:t>Nursery, primary and secondary sectors</a:t>
          </a:r>
          <a:endParaRPr lang="en-US"/>
        </a:p>
      </dgm:t>
    </dgm:pt>
    <dgm:pt modelId="{EBEF9206-2FE0-43E3-8231-D85BBDA034F3}" type="parTrans" cxnId="{4C35DE50-8B6C-46B0-8866-DA05AA9A95FC}">
      <dgm:prSet/>
      <dgm:spPr/>
      <dgm:t>
        <a:bodyPr/>
        <a:lstStyle/>
        <a:p>
          <a:endParaRPr lang="en-US"/>
        </a:p>
      </dgm:t>
    </dgm:pt>
    <dgm:pt modelId="{FE06D057-CA17-48B1-B31D-8C4820469A13}" type="sibTrans" cxnId="{4C35DE50-8B6C-46B0-8866-DA05AA9A95FC}">
      <dgm:prSet/>
      <dgm:spPr/>
      <dgm:t>
        <a:bodyPr/>
        <a:lstStyle/>
        <a:p>
          <a:endParaRPr lang="en-US"/>
        </a:p>
      </dgm:t>
    </dgm:pt>
    <dgm:pt modelId="{B6AC182B-2B80-4479-B895-DA2DA0960F16}">
      <dgm:prSet/>
      <dgm:spPr/>
      <dgm:t>
        <a:bodyPr/>
        <a:lstStyle/>
        <a:p>
          <a:r>
            <a:rPr lang="en-GB"/>
            <a:t>19</a:t>
          </a:r>
          <a:r>
            <a:rPr lang="en-GB" baseline="30000"/>
            <a:t>th</a:t>
          </a:r>
          <a:r>
            <a:rPr lang="en-GB"/>
            <a:t> Jan – 27</a:t>
          </a:r>
          <a:r>
            <a:rPr lang="en-GB" baseline="30000"/>
            <a:t>th</a:t>
          </a:r>
          <a:r>
            <a:rPr lang="en-GB"/>
            <a:t> Feb 2026</a:t>
          </a:r>
          <a:endParaRPr lang="en-US"/>
        </a:p>
      </dgm:t>
    </dgm:pt>
    <dgm:pt modelId="{A134740A-0569-4935-8128-A8A73AB63836}" type="parTrans" cxnId="{90468EA5-86A6-46B1-9993-58F6FC64DE68}">
      <dgm:prSet/>
      <dgm:spPr/>
      <dgm:t>
        <a:bodyPr/>
        <a:lstStyle/>
        <a:p>
          <a:endParaRPr lang="en-US"/>
        </a:p>
      </dgm:t>
    </dgm:pt>
    <dgm:pt modelId="{359DDC41-C5CF-4C7E-BA1D-AF2DC2D3249F}" type="sibTrans" cxnId="{90468EA5-86A6-46B1-9993-58F6FC64DE68}">
      <dgm:prSet/>
      <dgm:spPr/>
      <dgm:t>
        <a:bodyPr/>
        <a:lstStyle/>
        <a:p>
          <a:endParaRPr lang="en-US"/>
        </a:p>
      </dgm:t>
    </dgm:pt>
    <dgm:pt modelId="{4EFBD686-2E81-4CFE-8941-6CA8C14CD269}">
      <dgm:prSet/>
      <dgm:spPr/>
      <dgm:t>
        <a:bodyPr/>
        <a:lstStyle/>
        <a:p>
          <a:r>
            <a:rPr lang="en-GB"/>
            <a:t>Parentwise Survey</a:t>
          </a:r>
          <a:endParaRPr lang="en-US"/>
        </a:p>
      </dgm:t>
    </dgm:pt>
    <dgm:pt modelId="{98963D2C-6A31-4023-911F-FAF072C5D464}" type="parTrans" cxnId="{07AC75CD-F87B-4770-A86B-E7DBC37A695B}">
      <dgm:prSet/>
      <dgm:spPr/>
      <dgm:t>
        <a:bodyPr/>
        <a:lstStyle/>
        <a:p>
          <a:endParaRPr lang="en-US"/>
        </a:p>
      </dgm:t>
    </dgm:pt>
    <dgm:pt modelId="{85A8F923-4EEB-4550-8567-A0AD075F8BAD}" type="sibTrans" cxnId="{07AC75CD-F87B-4770-A86B-E7DBC37A695B}">
      <dgm:prSet/>
      <dgm:spPr/>
      <dgm:t>
        <a:bodyPr/>
        <a:lstStyle/>
        <a:p>
          <a:endParaRPr lang="en-US"/>
        </a:p>
      </dgm:t>
    </dgm:pt>
    <dgm:pt modelId="{600067AA-C07D-4676-8D87-F98C4BD9C15C}">
      <dgm:prSet/>
      <dgm:spPr/>
      <dgm:t>
        <a:bodyPr/>
        <a:lstStyle/>
        <a:p>
          <a:r>
            <a:rPr lang="en-GB"/>
            <a:t>All parents and carers</a:t>
          </a:r>
          <a:endParaRPr lang="en-US"/>
        </a:p>
      </dgm:t>
    </dgm:pt>
    <dgm:pt modelId="{C2C32679-84AD-436D-A72E-B86A1A3A009D}" type="parTrans" cxnId="{E216B5CA-1917-4CC9-BF1E-0D8D23853803}">
      <dgm:prSet/>
      <dgm:spPr/>
      <dgm:t>
        <a:bodyPr/>
        <a:lstStyle/>
        <a:p>
          <a:endParaRPr lang="en-US"/>
        </a:p>
      </dgm:t>
    </dgm:pt>
    <dgm:pt modelId="{F03A6D9C-6DB5-4605-AEC1-0B2AE56E61F7}" type="sibTrans" cxnId="{E216B5CA-1917-4CC9-BF1E-0D8D23853803}">
      <dgm:prSet/>
      <dgm:spPr/>
      <dgm:t>
        <a:bodyPr/>
        <a:lstStyle/>
        <a:p>
          <a:endParaRPr lang="en-US"/>
        </a:p>
      </dgm:t>
    </dgm:pt>
    <dgm:pt modelId="{6A79C5A8-50B9-4870-8746-88B7A49F461C}">
      <dgm:prSet/>
      <dgm:spPr/>
      <dgm:t>
        <a:bodyPr/>
        <a:lstStyle/>
        <a:p>
          <a:r>
            <a:rPr lang="en-GB"/>
            <a:t>19</a:t>
          </a:r>
          <a:r>
            <a:rPr lang="en-GB" baseline="30000"/>
            <a:t>th</a:t>
          </a:r>
          <a:r>
            <a:rPr lang="en-GB"/>
            <a:t> Jan – 27</a:t>
          </a:r>
          <a:r>
            <a:rPr lang="en-GB" baseline="30000"/>
            <a:t>th</a:t>
          </a:r>
          <a:r>
            <a:rPr lang="en-GB"/>
            <a:t> Feb 2026</a:t>
          </a:r>
          <a:endParaRPr lang="en-US"/>
        </a:p>
      </dgm:t>
    </dgm:pt>
    <dgm:pt modelId="{E555A067-D037-462B-9D45-D3A20F7FEC6E}" type="parTrans" cxnId="{30A45247-19F3-4251-B500-6C997956F9F3}">
      <dgm:prSet/>
      <dgm:spPr/>
      <dgm:t>
        <a:bodyPr/>
        <a:lstStyle/>
        <a:p>
          <a:endParaRPr lang="en-US"/>
        </a:p>
      </dgm:t>
    </dgm:pt>
    <dgm:pt modelId="{22EBD48E-F335-4447-B910-4A7183AB8F6D}" type="sibTrans" cxnId="{30A45247-19F3-4251-B500-6C997956F9F3}">
      <dgm:prSet/>
      <dgm:spPr/>
      <dgm:t>
        <a:bodyPr/>
        <a:lstStyle/>
        <a:p>
          <a:endParaRPr lang="en-US"/>
        </a:p>
      </dgm:t>
    </dgm:pt>
    <dgm:pt modelId="{8BBC7201-086D-4E9D-A9B6-41C241627BD4}">
      <dgm:prSet/>
      <dgm:spPr/>
      <dgm:t>
        <a:bodyPr/>
        <a:lstStyle/>
        <a:p>
          <a:r>
            <a:rPr lang="en-GB"/>
            <a:t>Staffwise</a:t>
          </a:r>
          <a:endParaRPr lang="en-US"/>
        </a:p>
      </dgm:t>
    </dgm:pt>
    <dgm:pt modelId="{A5581A09-390E-413A-AB21-43A132CDBE53}" type="parTrans" cxnId="{ACC2534E-1684-413B-AE26-89D628E327E1}">
      <dgm:prSet/>
      <dgm:spPr/>
      <dgm:t>
        <a:bodyPr/>
        <a:lstStyle/>
        <a:p>
          <a:endParaRPr lang="en-US"/>
        </a:p>
      </dgm:t>
    </dgm:pt>
    <dgm:pt modelId="{81A3B5CF-3043-44EF-8AAC-88945D8A922F}" type="sibTrans" cxnId="{ACC2534E-1684-413B-AE26-89D628E327E1}">
      <dgm:prSet/>
      <dgm:spPr/>
      <dgm:t>
        <a:bodyPr/>
        <a:lstStyle/>
        <a:p>
          <a:endParaRPr lang="en-US"/>
        </a:p>
      </dgm:t>
    </dgm:pt>
    <dgm:pt modelId="{27099B29-46E3-4010-BBEB-0F119473E152}">
      <dgm:prSet/>
      <dgm:spPr/>
      <dgm:t>
        <a:bodyPr/>
        <a:lstStyle/>
        <a:p>
          <a:r>
            <a:rPr lang="en-GB"/>
            <a:t>All Education staff</a:t>
          </a:r>
          <a:endParaRPr lang="en-US"/>
        </a:p>
      </dgm:t>
    </dgm:pt>
    <dgm:pt modelId="{FC0CD2D9-2B0E-436F-918A-4A1309579F0A}" type="parTrans" cxnId="{AAAE5448-C908-4663-9E58-27F34BFD7E95}">
      <dgm:prSet/>
      <dgm:spPr/>
      <dgm:t>
        <a:bodyPr/>
        <a:lstStyle/>
        <a:p>
          <a:endParaRPr lang="en-US"/>
        </a:p>
      </dgm:t>
    </dgm:pt>
    <dgm:pt modelId="{352D6807-1C61-44EB-B6F7-2DC1455D8491}" type="sibTrans" cxnId="{AAAE5448-C908-4663-9E58-27F34BFD7E95}">
      <dgm:prSet/>
      <dgm:spPr/>
      <dgm:t>
        <a:bodyPr/>
        <a:lstStyle/>
        <a:p>
          <a:endParaRPr lang="en-US"/>
        </a:p>
      </dgm:t>
    </dgm:pt>
    <dgm:pt modelId="{2626FC66-AE15-41C8-8140-E82071058BF3}">
      <dgm:prSet/>
      <dgm:spPr/>
      <dgm:t>
        <a:bodyPr/>
        <a:lstStyle/>
        <a:p>
          <a:r>
            <a:rPr lang="en-GB"/>
            <a:t>19</a:t>
          </a:r>
          <a:r>
            <a:rPr lang="en-GB" baseline="30000"/>
            <a:t>th</a:t>
          </a:r>
          <a:r>
            <a:rPr lang="en-GB"/>
            <a:t> Jan – 27</a:t>
          </a:r>
          <a:r>
            <a:rPr lang="en-GB" baseline="30000"/>
            <a:t>th</a:t>
          </a:r>
          <a:r>
            <a:rPr lang="en-GB"/>
            <a:t> Feb 2026</a:t>
          </a:r>
          <a:endParaRPr lang="en-US"/>
        </a:p>
      </dgm:t>
    </dgm:pt>
    <dgm:pt modelId="{E0BC15DE-FD26-4239-9FA1-05B16F79D501}" type="parTrans" cxnId="{9BBC9F2D-74A6-474B-8FA1-8653D9502F80}">
      <dgm:prSet/>
      <dgm:spPr/>
      <dgm:t>
        <a:bodyPr/>
        <a:lstStyle/>
        <a:p>
          <a:endParaRPr lang="en-US"/>
        </a:p>
      </dgm:t>
    </dgm:pt>
    <dgm:pt modelId="{AC2ACE60-8138-45CD-81C6-63E14E019555}" type="sibTrans" cxnId="{9BBC9F2D-74A6-474B-8FA1-8653D9502F80}">
      <dgm:prSet/>
      <dgm:spPr/>
      <dgm:t>
        <a:bodyPr/>
        <a:lstStyle/>
        <a:p>
          <a:endParaRPr lang="en-US"/>
        </a:p>
      </dgm:t>
    </dgm:pt>
    <dgm:pt modelId="{DC66F6D1-7DF9-454F-9968-97CDED8B61F4}">
      <dgm:prSet/>
      <dgm:spPr/>
      <dgm:t>
        <a:bodyPr/>
        <a:lstStyle/>
        <a:p>
          <a:r>
            <a:rPr lang="en-GB"/>
            <a:t>Fife Young People Health &amp; Wellbeing Survey</a:t>
          </a:r>
          <a:endParaRPr lang="en-US"/>
        </a:p>
      </dgm:t>
    </dgm:pt>
    <dgm:pt modelId="{BB3FC542-BC24-4BC3-B497-F1EACD5297C9}" type="parTrans" cxnId="{50E0C5E7-1861-4832-8172-8C36106B6686}">
      <dgm:prSet/>
      <dgm:spPr/>
      <dgm:t>
        <a:bodyPr/>
        <a:lstStyle/>
        <a:p>
          <a:endParaRPr lang="en-US"/>
        </a:p>
      </dgm:t>
    </dgm:pt>
    <dgm:pt modelId="{25275703-E50D-4991-B6F8-B09E3649F333}" type="sibTrans" cxnId="{50E0C5E7-1861-4832-8172-8C36106B6686}">
      <dgm:prSet/>
      <dgm:spPr/>
      <dgm:t>
        <a:bodyPr/>
        <a:lstStyle/>
        <a:p>
          <a:endParaRPr lang="en-US"/>
        </a:p>
      </dgm:t>
    </dgm:pt>
    <dgm:pt modelId="{6B321112-A787-4270-ABC5-9CCB3DBA7D05}">
      <dgm:prSet/>
      <dgm:spPr/>
      <dgm:t>
        <a:bodyPr/>
        <a:lstStyle/>
        <a:p>
          <a:r>
            <a:rPr lang="en-GB"/>
            <a:t>P5 – S6 pupils</a:t>
          </a:r>
          <a:endParaRPr lang="en-US"/>
        </a:p>
      </dgm:t>
    </dgm:pt>
    <dgm:pt modelId="{BACF51B3-DD1D-48A8-A76D-6BFF040C95D7}" type="parTrans" cxnId="{A45EA7E6-2040-4F22-9E0B-495430342351}">
      <dgm:prSet/>
      <dgm:spPr/>
      <dgm:t>
        <a:bodyPr/>
        <a:lstStyle/>
        <a:p>
          <a:endParaRPr lang="en-US"/>
        </a:p>
      </dgm:t>
    </dgm:pt>
    <dgm:pt modelId="{3DAFA7DA-06DB-47EB-9CEF-20F6BEB24B1D}" type="sibTrans" cxnId="{A45EA7E6-2040-4F22-9E0B-495430342351}">
      <dgm:prSet/>
      <dgm:spPr/>
      <dgm:t>
        <a:bodyPr/>
        <a:lstStyle/>
        <a:p>
          <a:endParaRPr lang="en-US"/>
        </a:p>
      </dgm:t>
    </dgm:pt>
    <dgm:pt modelId="{29A13B64-A677-4BEC-ACDA-C5D96F86BB41}">
      <dgm:prSet/>
      <dgm:spPr/>
      <dgm:t>
        <a:bodyPr/>
        <a:lstStyle/>
        <a:p>
          <a:r>
            <a:rPr lang="en-GB"/>
            <a:t>2</a:t>
          </a:r>
          <a:r>
            <a:rPr lang="en-GB" baseline="30000"/>
            <a:t>nd</a:t>
          </a:r>
          <a:r>
            <a:rPr lang="en-GB"/>
            <a:t> – 27</a:t>
          </a:r>
          <a:r>
            <a:rPr lang="en-GB" baseline="30000"/>
            <a:t>th</a:t>
          </a:r>
          <a:r>
            <a:rPr lang="en-GB"/>
            <a:t> March 2026</a:t>
          </a:r>
          <a:endParaRPr lang="en-US"/>
        </a:p>
      </dgm:t>
    </dgm:pt>
    <dgm:pt modelId="{5DD2FB2B-0046-4B10-BE60-FCD6119C1B1F}" type="parTrans" cxnId="{7C8BE854-206F-4F58-96C4-73A9F3C2451E}">
      <dgm:prSet/>
      <dgm:spPr/>
      <dgm:t>
        <a:bodyPr/>
        <a:lstStyle/>
        <a:p>
          <a:endParaRPr lang="en-US"/>
        </a:p>
      </dgm:t>
    </dgm:pt>
    <dgm:pt modelId="{DF172681-4B8E-468F-A41A-DC78214D36F2}" type="sibTrans" cxnId="{7C8BE854-206F-4F58-96C4-73A9F3C2451E}">
      <dgm:prSet/>
      <dgm:spPr/>
      <dgm:t>
        <a:bodyPr/>
        <a:lstStyle/>
        <a:p>
          <a:endParaRPr lang="en-US"/>
        </a:p>
      </dgm:t>
    </dgm:pt>
    <dgm:pt modelId="{AA4B68B9-8BEF-411E-AE50-08D276D3181D}" type="pres">
      <dgm:prSet presAssocID="{B72EADF9-AC36-4D18-8E86-C649C8163DF6}" presName="Name0" presStyleCnt="0">
        <dgm:presLayoutVars>
          <dgm:dir/>
          <dgm:animLvl val="lvl"/>
          <dgm:resizeHandles val="exact"/>
        </dgm:presLayoutVars>
      </dgm:prSet>
      <dgm:spPr/>
    </dgm:pt>
    <dgm:pt modelId="{67BD1AAD-23C4-430C-B444-B3E838590151}" type="pres">
      <dgm:prSet presAssocID="{A4B2B1B7-848C-45CC-808A-E3ADAA31EFE0}" presName="linNode" presStyleCnt="0"/>
      <dgm:spPr/>
    </dgm:pt>
    <dgm:pt modelId="{E9588E29-B1BA-4CAB-A3A5-ABC9955A3170}" type="pres">
      <dgm:prSet presAssocID="{A4B2B1B7-848C-45CC-808A-E3ADAA31EFE0}" presName="parentText" presStyleLbl="node1" presStyleIdx="0" presStyleCnt="4">
        <dgm:presLayoutVars>
          <dgm:chMax val="1"/>
          <dgm:bulletEnabled val="1"/>
        </dgm:presLayoutVars>
      </dgm:prSet>
      <dgm:spPr/>
    </dgm:pt>
    <dgm:pt modelId="{3B462A37-F319-45CF-876A-E50B78E53B21}" type="pres">
      <dgm:prSet presAssocID="{A4B2B1B7-848C-45CC-808A-E3ADAA31EFE0}" presName="descendantText" presStyleLbl="alignAccFollowNode1" presStyleIdx="0" presStyleCnt="4">
        <dgm:presLayoutVars>
          <dgm:bulletEnabled val="1"/>
        </dgm:presLayoutVars>
      </dgm:prSet>
      <dgm:spPr/>
    </dgm:pt>
    <dgm:pt modelId="{24D66535-0195-4DEB-88F6-BD476D74CD36}" type="pres">
      <dgm:prSet presAssocID="{5FF081B7-3832-476D-8E39-3EDA13D42962}" presName="sp" presStyleCnt="0"/>
      <dgm:spPr/>
    </dgm:pt>
    <dgm:pt modelId="{D7B48CC0-2006-4495-BA39-54E73DF95CF5}" type="pres">
      <dgm:prSet presAssocID="{4EFBD686-2E81-4CFE-8941-6CA8C14CD269}" presName="linNode" presStyleCnt="0"/>
      <dgm:spPr/>
    </dgm:pt>
    <dgm:pt modelId="{FA648965-0044-47CB-A1A3-4DE6453FEB84}" type="pres">
      <dgm:prSet presAssocID="{4EFBD686-2E81-4CFE-8941-6CA8C14CD269}" presName="parentText" presStyleLbl="node1" presStyleIdx="1" presStyleCnt="4">
        <dgm:presLayoutVars>
          <dgm:chMax val="1"/>
          <dgm:bulletEnabled val="1"/>
        </dgm:presLayoutVars>
      </dgm:prSet>
      <dgm:spPr/>
    </dgm:pt>
    <dgm:pt modelId="{B6B3FC6B-36CF-4967-985E-FB163B432F96}" type="pres">
      <dgm:prSet presAssocID="{4EFBD686-2E81-4CFE-8941-6CA8C14CD269}" presName="descendantText" presStyleLbl="alignAccFollowNode1" presStyleIdx="1" presStyleCnt="4">
        <dgm:presLayoutVars>
          <dgm:bulletEnabled val="1"/>
        </dgm:presLayoutVars>
      </dgm:prSet>
      <dgm:spPr/>
    </dgm:pt>
    <dgm:pt modelId="{5C260922-B195-4EAA-9C40-712D4DFECF30}" type="pres">
      <dgm:prSet presAssocID="{85A8F923-4EEB-4550-8567-A0AD075F8BAD}" presName="sp" presStyleCnt="0"/>
      <dgm:spPr/>
    </dgm:pt>
    <dgm:pt modelId="{D5CD9C74-85AF-419E-8119-E3333D6D04D0}" type="pres">
      <dgm:prSet presAssocID="{8BBC7201-086D-4E9D-A9B6-41C241627BD4}" presName="linNode" presStyleCnt="0"/>
      <dgm:spPr/>
    </dgm:pt>
    <dgm:pt modelId="{5BC532AA-DADF-4016-8E15-62C1458C5ECA}" type="pres">
      <dgm:prSet presAssocID="{8BBC7201-086D-4E9D-A9B6-41C241627BD4}" presName="parentText" presStyleLbl="node1" presStyleIdx="2" presStyleCnt="4">
        <dgm:presLayoutVars>
          <dgm:chMax val="1"/>
          <dgm:bulletEnabled val="1"/>
        </dgm:presLayoutVars>
      </dgm:prSet>
      <dgm:spPr/>
    </dgm:pt>
    <dgm:pt modelId="{441DD0FA-7362-4509-A45F-A521BFA85BB4}" type="pres">
      <dgm:prSet presAssocID="{8BBC7201-086D-4E9D-A9B6-41C241627BD4}" presName="descendantText" presStyleLbl="alignAccFollowNode1" presStyleIdx="2" presStyleCnt="4">
        <dgm:presLayoutVars>
          <dgm:bulletEnabled val="1"/>
        </dgm:presLayoutVars>
      </dgm:prSet>
      <dgm:spPr/>
    </dgm:pt>
    <dgm:pt modelId="{89A93332-F01F-4080-8578-49AB7D5358A9}" type="pres">
      <dgm:prSet presAssocID="{81A3B5CF-3043-44EF-8AAC-88945D8A922F}" presName="sp" presStyleCnt="0"/>
      <dgm:spPr/>
    </dgm:pt>
    <dgm:pt modelId="{60F461A1-0C02-4140-A371-63EA73E00831}" type="pres">
      <dgm:prSet presAssocID="{DC66F6D1-7DF9-454F-9968-97CDED8B61F4}" presName="linNode" presStyleCnt="0"/>
      <dgm:spPr/>
    </dgm:pt>
    <dgm:pt modelId="{97F72E44-D011-4F3F-8437-4F879E2DE2F8}" type="pres">
      <dgm:prSet presAssocID="{DC66F6D1-7DF9-454F-9968-97CDED8B61F4}" presName="parentText" presStyleLbl="node1" presStyleIdx="3" presStyleCnt="4">
        <dgm:presLayoutVars>
          <dgm:chMax val="1"/>
          <dgm:bulletEnabled val="1"/>
        </dgm:presLayoutVars>
      </dgm:prSet>
      <dgm:spPr/>
    </dgm:pt>
    <dgm:pt modelId="{E35D2BB5-81C5-4186-839B-99622F7B66EF}" type="pres">
      <dgm:prSet presAssocID="{DC66F6D1-7DF9-454F-9968-97CDED8B61F4}" presName="descendantText" presStyleLbl="alignAccFollowNode1" presStyleIdx="3" presStyleCnt="4">
        <dgm:presLayoutVars>
          <dgm:bulletEnabled val="1"/>
        </dgm:presLayoutVars>
      </dgm:prSet>
      <dgm:spPr/>
    </dgm:pt>
  </dgm:ptLst>
  <dgm:cxnLst>
    <dgm:cxn modelId="{8DBEB60C-BA52-4A4C-98A6-BC0AF877155F}" type="presOf" srcId="{2626FC66-AE15-41C8-8140-E82071058BF3}" destId="{441DD0FA-7362-4509-A45F-A521BFA85BB4}" srcOrd="0" destOrd="1" presId="urn:microsoft.com/office/officeart/2005/8/layout/vList5"/>
    <dgm:cxn modelId="{D4B3AF1C-98D3-4625-BD10-0227E51EB1F6}" type="presOf" srcId="{8BBC7201-086D-4E9D-A9B6-41C241627BD4}" destId="{5BC532AA-DADF-4016-8E15-62C1458C5ECA}" srcOrd="0" destOrd="0" presId="urn:microsoft.com/office/officeart/2005/8/layout/vList5"/>
    <dgm:cxn modelId="{8B3F5E1E-4093-4ED9-A191-173F812AF4DE}" type="presOf" srcId="{6A79C5A8-50B9-4870-8746-88B7A49F461C}" destId="{B6B3FC6B-36CF-4967-985E-FB163B432F96}" srcOrd="0" destOrd="1" presId="urn:microsoft.com/office/officeart/2005/8/layout/vList5"/>
    <dgm:cxn modelId="{7D4A611E-2F78-4C68-BAF8-F1C2206567CB}" type="presOf" srcId="{4EFBD686-2E81-4CFE-8941-6CA8C14CD269}" destId="{FA648965-0044-47CB-A1A3-4DE6453FEB84}" srcOrd="0" destOrd="0" presId="urn:microsoft.com/office/officeart/2005/8/layout/vList5"/>
    <dgm:cxn modelId="{9BBC9F2D-74A6-474B-8FA1-8653D9502F80}" srcId="{8BBC7201-086D-4E9D-A9B6-41C241627BD4}" destId="{2626FC66-AE15-41C8-8140-E82071058BF3}" srcOrd="1" destOrd="0" parTransId="{E0BC15DE-FD26-4239-9FA1-05B16F79D501}" sibTransId="{AC2ACE60-8138-45CD-81C6-63E14E019555}"/>
    <dgm:cxn modelId="{30A45247-19F3-4251-B500-6C997956F9F3}" srcId="{4EFBD686-2E81-4CFE-8941-6CA8C14CD269}" destId="{6A79C5A8-50B9-4870-8746-88B7A49F461C}" srcOrd="1" destOrd="0" parTransId="{E555A067-D037-462B-9D45-D3A20F7FEC6E}" sibTransId="{22EBD48E-F335-4447-B910-4A7183AB8F6D}"/>
    <dgm:cxn modelId="{AAAE5448-C908-4663-9E58-27F34BFD7E95}" srcId="{8BBC7201-086D-4E9D-A9B6-41C241627BD4}" destId="{27099B29-46E3-4010-BBEB-0F119473E152}" srcOrd="0" destOrd="0" parTransId="{FC0CD2D9-2B0E-436F-918A-4A1309579F0A}" sibTransId="{352D6807-1C61-44EB-B6F7-2DC1455D8491}"/>
    <dgm:cxn modelId="{576BAA69-0A9E-46F8-8309-0FBAC849DE3B}" type="presOf" srcId="{6B321112-A787-4270-ABC5-9CCB3DBA7D05}" destId="{E35D2BB5-81C5-4186-839B-99622F7B66EF}" srcOrd="0" destOrd="0" presId="urn:microsoft.com/office/officeart/2005/8/layout/vList5"/>
    <dgm:cxn modelId="{AC24854D-1A47-4544-A032-76AF39186247}" type="presOf" srcId="{DC66F6D1-7DF9-454F-9968-97CDED8B61F4}" destId="{97F72E44-D011-4F3F-8437-4F879E2DE2F8}" srcOrd="0" destOrd="0" presId="urn:microsoft.com/office/officeart/2005/8/layout/vList5"/>
    <dgm:cxn modelId="{ACC2534E-1684-413B-AE26-89D628E327E1}" srcId="{B72EADF9-AC36-4D18-8E86-C649C8163DF6}" destId="{8BBC7201-086D-4E9D-A9B6-41C241627BD4}" srcOrd="2" destOrd="0" parTransId="{A5581A09-390E-413A-AB21-43A132CDBE53}" sibTransId="{81A3B5CF-3043-44EF-8AAC-88945D8A922F}"/>
    <dgm:cxn modelId="{674C594F-BFA9-41BE-93C9-3C45BC833B41}" type="presOf" srcId="{600067AA-C07D-4676-8D87-F98C4BD9C15C}" destId="{B6B3FC6B-36CF-4967-985E-FB163B432F96}" srcOrd="0" destOrd="0" presId="urn:microsoft.com/office/officeart/2005/8/layout/vList5"/>
    <dgm:cxn modelId="{4C35DE50-8B6C-46B0-8866-DA05AA9A95FC}" srcId="{A4B2B1B7-848C-45CC-808A-E3ADAA31EFE0}" destId="{7533D337-14FF-41F9-8406-239EE31C0557}" srcOrd="0" destOrd="0" parTransId="{EBEF9206-2FE0-43E3-8231-D85BBDA034F3}" sibTransId="{FE06D057-CA17-48B1-B31D-8C4820469A13}"/>
    <dgm:cxn modelId="{7C8BE854-206F-4F58-96C4-73A9F3C2451E}" srcId="{DC66F6D1-7DF9-454F-9968-97CDED8B61F4}" destId="{29A13B64-A677-4BEC-ACDA-C5D96F86BB41}" srcOrd="1" destOrd="0" parTransId="{5DD2FB2B-0046-4B10-BE60-FCD6119C1B1F}" sibTransId="{DF172681-4B8E-468F-A41A-DC78214D36F2}"/>
    <dgm:cxn modelId="{90468EA5-86A6-46B1-9993-58F6FC64DE68}" srcId="{A4B2B1B7-848C-45CC-808A-E3ADAA31EFE0}" destId="{B6AC182B-2B80-4479-B895-DA2DA0960F16}" srcOrd="1" destOrd="0" parTransId="{A134740A-0569-4935-8128-A8A73AB63836}" sibTransId="{359DDC41-C5CF-4C7E-BA1D-AF2DC2D3249F}"/>
    <dgm:cxn modelId="{6401D4B9-632A-4E69-85F0-698B58935B06}" type="presOf" srcId="{27099B29-46E3-4010-BBEB-0F119473E152}" destId="{441DD0FA-7362-4509-A45F-A521BFA85BB4}" srcOrd="0" destOrd="0" presId="urn:microsoft.com/office/officeart/2005/8/layout/vList5"/>
    <dgm:cxn modelId="{8F1541BB-08AD-4ECB-A7CD-8E1C7C1A2874}" type="presOf" srcId="{7533D337-14FF-41F9-8406-239EE31C0557}" destId="{3B462A37-F319-45CF-876A-E50B78E53B21}" srcOrd="0" destOrd="0" presId="urn:microsoft.com/office/officeart/2005/8/layout/vList5"/>
    <dgm:cxn modelId="{A8508AC5-08D4-4995-899A-7F5B97C1BC82}" type="presOf" srcId="{B6AC182B-2B80-4479-B895-DA2DA0960F16}" destId="{3B462A37-F319-45CF-876A-E50B78E53B21}" srcOrd="0" destOrd="1" presId="urn:microsoft.com/office/officeart/2005/8/layout/vList5"/>
    <dgm:cxn modelId="{E216B5CA-1917-4CC9-BF1E-0D8D23853803}" srcId="{4EFBD686-2E81-4CFE-8941-6CA8C14CD269}" destId="{600067AA-C07D-4676-8D87-F98C4BD9C15C}" srcOrd="0" destOrd="0" parTransId="{C2C32679-84AD-436D-A72E-B86A1A3A009D}" sibTransId="{F03A6D9C-6DB5-4605-AEC1-0B2AE56E61F7}"/>
    <dgm:cxn modelId="{07AC75CD-F87B-4770-A86B-E7DBC37A695B}" srcId="{B72EADF9-AC36-4D18-8E86-C649C8163DF6}" destId="{4EFBD686-2E81-4CFE-8941-6CA8C14CD269}" srcOrd="1" destOrd="0" parTransId="{98963D2C-6A31-4023-911F-FAF072C5D464}" sibTransId="{85A8F923-4EEB-4550-8567-A0AD075F8BAD}"/>
    <dgm:cxn modelId="{8CEE5EE2-29D4-4997-A5C7-CA9FA3D1A7C1}" srcId="{B72EADF9-AC36-4D18-8E86-C649C8163DF6}" destId="{A4B2B1B7-848C-45CC-808A-E3ADAA31EFE0}" srcOrd="0" destOrd="0" parTransId="{4A0F166F-2FD4-4878-B22F-E304C778B435}" sibTransId="{5FF081B7-3832-476D-8E39-3EDA13D42962}"/>
    <dgm:cxn modelId="{A45EA7E6-2040-4F22-9E0B-495430342351}" srcId="{DC66F6D1-7DF9-454F-9968-97CDED8B61F4}" destId="{6B321112-A787-4270-ABC5-9CCB3DBA7D05}" srcOrd="0" destOrd="0" parTransId="{BACF51B3-DD1D-48A8-A76D-6BFF040C95D7}" sibTransId="{3DAFA7DA-06DB-47EB-9CEF-20F6BEB24B1D}"/>
    <dgm:cxn modelId="{50E0C5E7-1861-4832-8172-8C36106B6686}" srcId="{B72EADF9-AC36-4D18-8E86-C649C8163DF6}" destId="{DC66F6D1-7DF9-454F-9968-97CDED8B61F4}" srcOrd="3" destOrd="0" parTransId="{BB3FC542-BC24-4BC3-B497-F1EACD5297C9}" sibTransId="{25275703-E50D-4991-B6F8-B09E3649F333}"/>
    <dgm:cxn modelId="{EE2D64EC-5159-411D-93BC-99407675CB76}" type="presOf" srcId="{B72EADF9-AC36-4D18-8E86-C649C8163DF6}" destId="{AA4B68B9-8BEF-411E-AE50-08D276D3181D}" srcOrd="0" destOrd="0" presId="urn:microsoft.com/office/officeart/2005/8/layout/vList5"/>
    <dgm:cxn modelId="{22A311F7-C5AD-4B83-9C68-19522F5ECB6F}" type="presOf" srcId="{29A13B64-A677-4BEC-ACDA-C5D96F86BB41}" destId="{E35D2BB5-81C5-4186-839B-99622F7B66EF}" srcOrd="0" destOrd="1" presId="urn:microsoft.com/office/officeart/2005/8/layout/vList5"/>
    <dgm:cxn modelId="{AE169BF7-2D34-445F-901D-A4302DD989F8}" type="presOf" srcId="{A4B2B1B7-848C-45CC-808A-E3ADAA31EFE0}" destId="{E9588E29-B1BA-4CAB-A3A5-ABC9955A3170}" srcOrd="0" destOrd="0" presId="urn:microsoft.com/office/officeart/2005/8/layout/vList5"/>
    <dgm:cxn modelId="{F98BFCA2-0E45-4595-9C26-31D74DE6D2E1}" type="presParOf" srcId="{AA4B68B9-8BEF-411E-AE50-08D276D3181D}" destId="{67BD1AAD-23C4-430C-B444-B3E838590151}" srcOrd="0" destOrd="0" presId="urn:microsoft.com/office/officeart/2005/8/layout/vList5"/>
    <dgm:cxn modelId="{F086E96C-EE2B-4E60-9F45-4F20F1D64F95}" type="presParOf" srcId="{67BD1AAD-23C4-430C-B444-B3E838590151}" destId="{E9588E29-B1BA-4CAB-A3A5-ABC9955A3170}" srcOrd="0" destOrd="0" presId="urn:microsoft.com/office/officeart/2005/8/layout/vList5"/>
    <dgm:cxn modelId="{EEDC4685-BE47-44AD-8F5E-D10DB9EACFFE}" type="presParOf" srcId="{67BD1AAD-23C4-430C-B444-B3E838590151}" destId="{3B462A37-F319-45CF-876A-E50B78E53B21}" srcOrd="1" destOrd="0" presId="urn:microsoft.com/office/officeart/2005/8/layout/vList5"/>
    <dgm:cxn modelId="{5E734203-AA74-46F5-83A0-FB5A84D9B816}" type="presParOf" srcId="{AA4B68B9-8BEF-411E-AE50-08D276D3181D}" destId="{24D66535-0195-4DEB-88F6-BD476D74CD36}" srcOrd="1" destOrd="0" presId="urn:microsoft.com/office/officeart/2005/8/layout/vList5"/>
    <dgm:cxn modelId="{FB8186F6-1EA5-4BAF-A14D-1F81DA4D9447}" type="presParOf" srcId="{AA4B68B9-8BEF-411E-AE50-08D276D3181D}" destId="{D7B48CC0-2006-4495-BA39-54E73DF95CF5}" srcOrd="2" destOrd="0" presId="urn:microsoft.com/office/officeart/2005/8/layout/vList5"/>
    <dgm:cxn modelId="{65083BE3-B789-41AF-BF85-8F8F44205134}" type="presParOf" srcId="{D7B48CC0-2006-4495-BA39-54E73DF95CF5}" destId="{FA648965-0044-47CB-A1A3-4DE6453FEB84}" srcOrd="0" destOrd="0" presId="urn:microsoft.com/office/officeart/2005/8/layout/vList5"/>
    <dgm:cxn modelId="{5D08D110-9AD8-4284-94E8-62FE9F2A377F}" type="presParOf" srcId="{D7B48CC0-2006-4495-BA39-54E73DF95CF5}" destId="{B6B3FC6B-36CF-4967-985E-FB163B432F96}" srcOrd="1" destOrd="0" presId="urn:microsoft.com/office/officeart/2005/8/layout/vList5"/>
    <dgm:cxn modelId="{86B51888-1922-4DAA-AD6D-2CDE1EB0CF5B}" type="presParOf" srcId="{AA4B68B9-8BEF-411E-AE50-08D276D3181D}" destId="{5C260922-B195-4EAA-9C40-712D4DFECF30}" srcOrd="3" destOrd="0" presId="urn:microsoft.com/office/officeart/2005/8/layout/vList5"/>
    <dgm:cxn modelId="{405EE094-130B-40C8-8AFD-7FCA1D279ECC}" type="presParOf" srcId="{AA4B68B9-8BEF-411E-AE50-08D276D3181D}" destId="{D5CD9C74-85AF-419E-8119-E3333D6D04D0}" srcOrd="4" destOrd="0" presId="urn:microsoft.com/office/officeart/2005/8/layout/vList5"/>
    <dgm:cxn modelId="{A3043C8C-F11C-4AAF-8CDB-CDAF8BF93757}" type="presParOf" srcId="{D5CD9C74-85AF-419E-8119-E3333D6D04D0}" destId="{5BC532AA-DADF-4016-8E15-62C1458C5ECA}" srcOrd="0" destOrd="0" presId="urn:microsoft.com/office/officeart/2005/8/layout/vList5"/>
    <dgm:cxn modelId="{6FB2622F-0F35-4108-823D-2D15FC35EDB9}" type="presParOf" srcId="{D5CD9C74-85AF-419E-8119-E3333D6D04D0}" destId="{441DD0FA-7362-4509-A45F-A521BFA85BB4}" srcOrd="1" destOrd="0" presId="urn:microsoft.com/office/officeart/2005/8/layout/vList5"/>
    <dgm:cxn modelId="{D76E520D-D9A9-4FA6-8613-801D1B367E7F}" type="presParOf" srcId="{AA4B68B9-8BEF-411E-AE50-08D276D3181D}" destId="{89A93332-F01F-4080-8578-49AB7D5358A9}" srcOrd="5" destOrd="0" presId="urn:microsoft.com/office/officeart/2005/8/layout/vList5"/>
    <dgm:cxn modelId="{8C8FEC8F-FDCD-4DB2-AB0D-733CC0D79AD1}" type="presParOf" srcId="{AA4B68B9-8BEF-411E-AE50-08D276D3181D}" destId="{60F461A1-0C02-4140-A371-63EA73E00831}" srcOrd="6" destOrd="0" presId="urn:microsoft.com/office/officeart/2005/8/layout/vList5"/>
    <dgm:cxn modelId="{B8F054E7-6354-4B81-86FD-B94DC77B56BD}" type="presParOf" srcId="{60F461A1-0C02-4140-A371-63EA73E00831}" destId="{97F72E44-D011-4F3F-8437-4F879E2DE2F8}" srcOrd="0" destOrd="0" presId="urn:microsoft.com/office/officeart/2005/8/layout/vList5"/>
    <dgm:cxn modelId="{66422380-CB1E-442E-B85A-9D36CD1F5931}" type="presParOf" srcId="{60F461A1-0C02-4140-A371-63EA73E00831}" destId="{E35D2BB5-81C5-4186-839B-99622F7B66E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62A37-F319-45CF-876A-E50B78E53B21}">
      <dsp:nvSpPr>
        <dsp:cNvPr id="0" name=""/>
        <dsp:cNvSpPr/>
      </dsp:nvSpPr>
      <dsp:spPr>
        <a:xfrm rot="5400000">
          <a:off x="6731621" y="-2839081"/>
          <a:ext cx="837972" cy="672998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a:t>Nursery, primary and secondary sectors</a:t>
          </a:r>
          <a:endParaRPr lang="en-US" sz="2200" kern="1200"/>
        </a:p>
        <a:p>
          <a:pPr marL="228600" lvl="1" indent="-228600" algn="l" defTabSz="977900">
            <a:lnSpc>
              <a:spcPct val="90000"/>
            </a:lnSpc>
            <a:spcBef>
              <a:spcPct val="0"/>
            </a:spcBef>
            <a:spcAft>
              <a:spcPct val="15000"/>
            </a:spcAft>
            <a:buChar char="•"/>
          </a:pPr>
          <a:r>
            <a:rPr lang="en-GB" sz="2200" kern="1200"/>
            <a:t>19</a:t>
          </a:r>
          <a:r>
            <a:rPr lang="en-GB" sz="2200" kern="1200" baseline="30000"/>
            <a:t>th</a:t>
          </a:r>
          <a:r>
            <a:rPr lang="en-GB" sz="2200" kern="1200"/>
            <a:t> Jan – 27</a:t>
          </a:r>
          <a:r>
            <a:rPr lang="en-GB" sz="2200" kern="1200" baseline="30000"/>
            <a:t>th</a:t>
          </a:r>
          <a:r>
            <a:rPr lang="en-GB" sz="2200" kern="1200"/>
            <a:t> Feb 2026</a:t>
          </a:r>
          <a:endParaRPr lang="en-US" sz="2200" kern="1200"/>
        </a:p>
      </dsp:txBody>
      <dsp:txXfrm rot="-5400000">
        <a:off x="3785615" y="147831"/>
        <a:ext cx="6689078" cy="756160"/>
      </dsp:txXfrm>
    </dsp:sp>
    <dsp:sp modelId="{E9588E29-B1BA-4CAB-A3A5-ABC9955A3170}">
      <dsp:nvSpPr>
        <dsp:cNvPr id="0" name=""/>
        <dsp:cNvSpPr/>
      </dsp:nvSpPr>
      <dsp:spPr>
        <a:xfrm>
          <a:off x="0" y="2177"/>
          <a:ext cx="3785616" cy="104746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kern="1200"/>
            <a:t>Pupilwise Survey</a:t>
          </a:r>
          <a:endParaRPr lang="en-US" sz="2500" kern="1200"/>
        </a:p>
      </dsp:txBody>
      <dsp:txXfrm>
        <a:off x="51133" y="53310"/>
        <a:ext cx="3683350" cy="945199"/>
      </dsp:txXfrm>
    </dsp:sp>
    <dsp:sp modelId="{B6B3FC6B-36CF-4967-985E-FB163B432F96}">
      <dsp:nvSpPr>
        <dsp:cNvPr id="0" name=""/>
        <dsp:cNvSpPr/>
      </dsp:nvSpPr>
      <dsp:spPr>
        <a:xfrm rot="5400000">
          <a:off x="6731621" y="-1739242"/>
          <a:ext cx="837972" cy="6729984"/>
        </a:xfrm>
        <a:prstGeom prst="round2Same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a:t>All parents and carers</a:t>
          </a:r>
          <a:endParaRPr lang="en-US" sz="2200" kern="1200"/>
        </a:p>
        <a:p>
          <a:pPr marL="228600" lvl="1" indent="-228600" algn="l" defTabSz="977900">
            <a:lnSpc>
              <a:spcPct val="90000"/>
            </a:lnSpc>
            <a:spcBef>
              <a:spcPct val="0"/>
            </a:spcBef>
            <a:spcAft>
              <a:spcPct val="15000"/>
            </a:spcAft>
            <a:buChar char="•"/>
          </a:pPr>
          <a:r>
            <a:rPr lang="en-GB" sz="2200" kern="1200"/>
            <a:t>19</a:t>
          </a:r>
          <a:r>
            <a:rPr lang="en-GB" sz="2200" kern="1200" baseline="30000"/>
            <a:t>th</a:t>
          </a:r>
          <a:r>
            <a:rPr lang="en-GB" sz="2200" kern="1200"/>
            <a:t> Jan – 27</a:t>
          </a:r>
          <a:r>
            <a:rPr lang="en-GB" sz="2200" kern="1200" baseline="30000"/>
            <a:t>th</a:t>
          </a:r>
          <a:r>
            <a:rPr lang="en-GB" sz="2200" kern="1200"/>
            <a:t> Feb 2026</a:t>
          </a:r>
          <a:endParaRPr lang="en-US" sz="2200" kern="1200"/>
        </a:p>
      </dsp:txBody>
      <dsp:txXfrm rot="-5400000">
        <a:off x="3785615" y="1247670"/>
        <a:ext cx="6689078" cy="756160"/>
      </dsp:txXfrm>
    </dsp:sp>
    <dsp:sp modelId="{FA648965-0044-47CB-A1A3-4DE6453FEB84}">
      <dsp:nvSpPr>
        <dsp:cNvPr id="0" name=""/>
        <dsp:cNvSpPr/>
      </dsp:nvSpPr>
      <dsp:spPr>
        <a:xfrm>
          <a:off x="0" y="1102016"/>
          <a:ext cx="3785616" cy="1047465"/>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kern="1200"/>
            <a:t>Parentwise Survey</a:t>
          </a:r>
          <a:endParaRPr lang="en-US" sz="2500" kern="1200"/>
        </a:p>
      </dsp:txBody>
      <dsp:txXfrm>
        <a:off x="51133" y="1153149"/>
        <a:ext cx="3683350" cy="945199"/>
      </dsp:txXfrm>
    </dsp:sp>
    <dsp:sp modelId="{441DD0FA-7362-4509-A45F-A521BFA85BB4}">
      <dsp:nvSpPr>
        <dsp:cNvPr id="0" name=""/>
        <dsp:cNvSpPr/>
      </dsp:nvSpPr>
      <dsp:spPr>
        <a:xfrm rot="5400000">
          <a:off x="6731621" y="-639403"/>
          <a:ext cx="837972" cy="6729984"/>
        </a:xfrm>
        <a:prstGeom prst="round2Same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a:t>All Education staff</a:t>
          </a:r>
          <a:endParaRPr lang="en-US" sz="2200" kern="1200"/>
        </a:p>
        <a:p>
          <a:pPr marL="228600" lvl="1" indent="-228600" algn="l" defTabSz="977900">
            <a:lnSpc>
              <a:spcPct val="90000"/>
            </a:lnSpc>
            <a:spcBef>
              <a:spcPct val="0"/>
            </a:spcBef>
            <a:spcAft>
              <a:spcPct val="15000"/>
            </a:spcAft>
            <a:buChar char="•"/>
          </a:pPr>
          <a:r>
            <a:rPr lang="en-GB" sz="2200" kern="1200"/>
            <a:t>19</a:t>
          </a:r>
          <a:r>
            <a:rPr lang="en-GB" sz="2200" kern="1200" baseline="30000"/>
            <a:t>th</a:t>
          </a:r>
          <a:r>
            <a:rPr lang="en-GB" sz="2200" kern="1200"/>
            <a:t> Jan – 27</a:t>
          </a:r>
          <a:r>
            <a:rPr lang="en-GB" sz="2200" kern="1200" baseline="30000"/>
            <a:t>th</a:t>
          </a:r>
          <a:r>
            <a:rPr lang="en-GB" sz="2200" kern="1200"/>
            <a:t> Feb 2026</a:t>
          </a:r>
          <a:endParaRPr lang="en-US" sz="2200" kern="1200"/>
        </a:p>
      </dsp:txBody>
      <dsp:txXfrm rot="-5400000">
        <a:off x="3785615" y="2347509"/>
        <a:ext cx="6689078" cy="756160"/>
      </dsp:txXfrm>
    </dsp:sp>
    <dsp:sp modelId="{5BC532AA-DADF-4016-8E15-62C1458C5ECA}">
      <dsp:nvSpPr>
        <dsp:cNvPr id="0" name=""/>
        <dsp:cNvSpPr/>
      </dsp:nvSpPr>
      <dsp:spPr>
        <a:xfrm>
          <a:off x="0" y="2201855"/>
          <a:ext cx="3785616" cy="1047465"/>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kern="1200"/>
            <a:t>Staffwise</a:t>
          </a:r>
          <a:endParaRPr lang="en-US" sz="2500" kern="1200"/>
        </a:p>
      </dsp:txBody>
      <dsp:txXfrm>
        <a:off x="51133" y="2252988"/>
        <a:ext cx="3683350" cy="945199"/>
      </dsp:txXfrm>
    </dsp:sp>
    <dsp:sp modelId="{E35D2BB5-81C5-4186-839B-99622F7B66EF}">
      <dsp:nvSpPr>
        <dsp:cNvPr id="0" name=""/>
        <dsp:cNvSpPr/>
      </dsp:nvSpPr>
      <dsp:spPr>
        <a:xfrm rot="5400000">
          <a:off x="6731621" y="460435"/>
          <a:ext cx="837972" cy="6729984"/>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GB" sz="2200" kern="1200"/>
            <a:t>P5 – S6 pupils</a:t>
          </a:r>
          <a:endParaRPr lang="en-US" sz="2200" kern="1200"/>
        </a:p>
        <a:p>
          <a:pPr marL="228600" lvl="1" indent="-228600" algn="l" defTabSz="977900">
            <a:lnSpc>
              <a:spcPct val="90000"/>
            </a:lnSpc>
            <a:spcBef>
              <a:spcPct val="0"/>
            </a:spcBef>
            <a:spcAft>
              <a:spcPct val="15000"/>
            </a:spcAft>
            <a:buChar char="•"/>
          </a:pPr>
          <a:r>
            <a:rPr lang="en-GB" sz="2200" kern="1200"/>
            <a:t>2</a:t>
          </a:r>
          <a:r>
            <a:rPr lang="en-GB" sz="2200" kern="1200" baseline="30000"/>
            <a:t>nd</a:t>
          </a:r>
          <a:r>
            <a:rPr lang="en-GB" sz="2200" kern="1200"/>
            <a:t> – 27</a:t>
          </a:r>
          <a:r>
            <a:rPr lang="en-GB" sz="2200" kern="1200" baseline="30000"/>
            <a:t>th</a:t>
          </a:r>
          <a:r>
            <a:rPr lang="en-GB" sz="2200" kern="1200"/>
            <a:t> March 2026</a:t>
          </a:r>
          <a:endParaRPr lang="en-US" sz="2200" kern="1200"/>
        </a:p>
      </dsp:txBody>
      <dsp:txXfrm rot="-5400000">
        <a:off x="3785615" y="3447347"/>
        <a:ext cx="6689078" cy="756160"/>
      </dsp:txXfrm>
    </dsp:sp>
    <dsp:sp modelId="{97F72E44-D011-4F3F-8437-4F879E2DE2F8}">
      <dsp:nvSpPr>
        <dsp:cNvPr id="0" name=""/>
        <dsp:cNvSpPr/>
      </dsp:nvSpPr>
      <dsp:spPr>
        <a:xfrm>
          <a:off x="0" y="3301694"/>
          <a:ext cx="3785616" cy="1047465"/>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kern="1200"/>
            <a:t>Fife Young People Health &amp; Wellbeing Survey</a:t>
          </a:r>
          <a:endParaRPr lang="en-US" sz="2500" kern="1200"/>
        </a:p>
      </dsp:txBody>
      <dsp:txXfrm>
        <a:off x="51133"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9F45B761-8EA7-48B1-83E1-5CA95740E8BA}" type="datetimeFigureOut">
              <a:rPr lang="en-GB" smtClean="0"/>
              <a:t>03/10/2025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194FAD8F-7E60-46AF-9870-F05438D64F52}" type="slidenum">
              <a:rPr lang="en-GB" smtClean="0"/>
              <a:t>‹#›</a:t>
            </a:fld>
            <a:endParaRPr lang="en-GB"/>
          </a:p>
        </p:txBody>
      </p:sp>
    </p:spTree>
    <p:extLst>
      <p:ext uri="{BB962C8B-B14F-4D97-AF65-F5344CB8AC3E}">
        <p14:creationId xmlns:p14="http://schemas.microsoft.com/office/powerpoint/2010/main" val="306364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a:t>
            </a:r>
          </a:p>
        </p:txBody>
      </p:sp>
      <p:sp>
        <p:nvSpPr>
          <p:cNvPr id="4" name="Slide Number Placeholder 3"/>
          <p:cNvSpPr>
            <a:spLocks noGrp="1"/>
          </p:cNvSpPr>
          <p:nvPr>
            <p:ph type="sldNum" sz="quarter" idx="5"/>
          </p:nvPr>
        </p:nvSpPr>
        <p:spPr/>
        <p:txBody>
          <a:bodyPr/>
          <a:lstStyle/>
          <a:p>
            <a:fld id="{194FAD8F-7E60-46AF-9870-F05438D64F52}" type="slidenum">
              <a:rPr lang="en-GB" smtClean="0"/>
              <a:t>2</a:t>
            </a:fld>
            <a:endParaRPr lang="en-GB"/>
          </a:p>
        </p:txBody>
      </p:sp>
    </p:spTree>
    <p:extLst>
      <p:ext uri="{BB962C8B-B14F-4D97-AF65-F5344CB8AC3E}">
        <p14:creationId xmlns:p14="http://schemas.microsoft.com/office/powerpoint/2010/main" val="342338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BD55F-036B-57D2-9123-08AE60BD7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B2F9B-A17E-F523-28F4-4454D36AB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A0355-36C7-C8B4-306F-6E76B83DFC8C}"/>
              </a:ext>
            </a:extLst>
          </p:cNvPr>
          <p:cNvSpPr>
            <a:spLocks noGrp="1"/>
          </p:cNvSpPr>
          <p:nvPr>
            <p:ph type="body" idx="1"/>
          </p:nvPr>
        </p:nvSpPr>
        <p:spPr/>
        <p:txBody>
          <a:bodyPr/>
          <a:lstStyle/>
          <a:p>
            <a:r>
              <a:rPr lang="en-GB"/>
              <a:t>PC</a:t>
            </a:r>
          </a:p>
        </p:txBody>
      </p:sp>
      <p:sp>
        <p:nvSpPr>
          <p:cNvPr id="4" name="Slide Number Placeholder 3">
            <a:extLst>
              <a:ext uri="{FF2B5EF4-FFF2-40B4-BE49-F238E27FC236}">
                <a16:creationId xmlns:a16="http://schemas.microsoft.com/office/drawing/2014/main" id="{D9E3FD7E-185A-9E4C-E430-90C13B5E71D5}"/>
              </a:ext>
            </a:extLst>
          </p:cNvPr>
          <p:cNvSpPr>
            <a:spLocks noGrp="1"/>
          </p:cNvSpPr>
          <p:nvPr>
            <p:ph type="sldNum" sz="quarter" idx="5"/>
          </p:nvPr>
        </p:nvSpPr>
        <p:spPr/>
        <p:txBody>
          <a:bodyPr/>
          <a:lstStyle/>
          <a:p>
            <a:fld id="{194FAD8F-7E60-46AF-9870-F05438D64F52}" type="slidenum">
              <a:rPr lang="en-GB" smtClean="0"/>
              <a:t>3</a:t>
            </a:fld>
            <a:endParaRPr lang="en-GB"/>
          </a:p>
        </p:txBody>
      </p:sp>
    </p:spTree>
    <p:extLst>
      <p:ext uri="{BB962C8B-B14F-4D97-AF65-F5344CB8AC3E}">
        <p14:creationId xmlns:p14="http://schemas.microsoft.com/office/powerpoint/2010/main" val="241840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F6AE9-111D-24FC-ADD4-8C80F7A21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B1E5-8944-8BEC-D095-CA46552CB0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E519F-3601-8741-94B6-849D51CFD163}"/>
              </a:ext>
            </a:extLst>
          </p:cNvPr>
          <p:cNvSpPr>
            <a:spLocks noGrp="1"/>
          </p:cNvSpPr>
          <p:nvPr>
            <p:ph type="body" idx="1"/>
          </p:nvPr>
        </p:nvSpPr>
        <p:spPr/>
        <p:txBody>
          <a:bodyPr/>
          <a:lstStyle/>
          <a:p>
            <a:r>
              <a:rPr lang="en-GB"/>
              <a:t>PC </a:t>
            </a:r>
          </a:p>
        </p:txBody>
      </p:sp>
      <p:sp>
        <p:nvSpPr>
          <p:cNvPr id="4" name="Slide Number Placeholder 3">
            <a:extLst>
              <a:ext uri="{FF2B5EF4-FFF2-40B4-BE49-F238E27FC236}">
                <a16:creationId xmlns:a16="http://schemas.microsoft.com/office/drawing/2014/main" id="{870F05BA-0A6F-88C0-0C9A-815B6F34C2DB}"/>
              </a:ext>
            </a:extLst>
          </p:cNvPr>
          <p:cNvSpPr>
            <a:spLocks noGrp="1"/>
          </p:cNvSpPr>
          <p:nvPr>
            <p:ph type="sldNum" sz="quarter" idx="5"/>
          </p:nvPr>
        </p:nvSpPr>
        <p:spPr/>
        <p:txBody>
          <a:bodyPr/>
          <a:lstStyle/>
          <a:p>
            <a:fld id="{194FAD8F-7E60-46AF-9870-F05438D64F52}" type="slidenum">
              <a:rPr lang="en-GB" smtClean="0"/>
              <a:t>4</a:t>
            </a:fld>
            <a:endParaRPr lang="en-GB"/>
          </a:p>
        </p:txBody>
      </p:sp>
    </p:spTree>
    <p:extLst>
      <p:ext uri="{BB962C8B-B14F-4D97-AF65-F5344CB8AC3E}">
        <p14:creationId xmlns:p14="http://schemas.microsoft.com/office/powerpoint/2010/main" val="107576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57A23-7CB7-780B-2E90-FA136F8AC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B0CDA-6758-D892-0283-53689B93C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7371C-8913-639B-1022-07596A559053}"/>
              </a:ext>
            </a:extLst>
          </p:cNvPr>
          <p:cNvSpPr>
            <a:spLocks noGrp="1"/>
          </p:cNvSpPr>
          <p:nvPr>
            <p:ph type="body" idx="1"/>
          </p:nvPr>
        </p:nvSpPr>
        <p:spPr/>
        <p:txBody>
          <a:bodyPr/>
          <a:lstStyle/>
          <a:p>
            <a:r>
              <a:rPr lang="en-GB"/>
              <a:t>PC </a:t>
            </a:r>
          </a:p>
        </p:txBody>
      </p:sp>
      <p:sp>
        <p:nvSpPr>
          <p:cNvPr id="4" name="Slide Number Placeholder 3">
            <a:extLst>
              <a:ext uri="{FF2B5EF4-FFF2-40B4-BE49-F238E27FC236}">
                <a16:creationId xmlns:a16="http://schemas.microsoft.com/office/drawing/2014/main" id="{E6810AB8-B667-7676-6753-AB7032A74208}"/>
              </a:ext>
            </a:extLst>
          </p:cNvPr>
          <p:cNvSpPr>
            <a:spLocks noGrp="1"/>
          </p:cNvSpPr>
          <p:nvPr>
            <p:ph type="sldNum" sz="quarter" idx="5"/>
          </p:nvPr>
        </p:nvSpPr>
        <p:spPr/>
        <p:txBody>
          <a:bodyPr/>
          <a:lstStyle/>
          <a:p>
            <a:fld id="{194FAD8F-7E60-46AF-9870-F05438D64F52}" type="slidenum">
              <a:rPr lang="en-GB" smtClean="0"/>
              <a:t>5</a:t>
            </a:fld>
            <a:endParaRPr lang="en-GB"/>
          </a:p>
        </p:txBody>
      </p:sp>
    </p:spTree>
    <p:extLst>
      <p:ext uri="{BB962C8B-B14F-4D97-AF65-F5344CB8AC3E}">
        <p14:creationId xmlns:p14="http://schemas.microsoft.com/office/powerpoint/2010/main" val="401446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EM</a:t>
            </a:r>
          </a:p>
        </p:txBody>
      </p:sp>
      <p:sp>
        <p:nvSpPr>
          <p:cNvPr id="4" name="Slide Number Placeholder 3"/>
          <p:cNvSpPr>
            <a:spLocks noGrp="1"/>
          </p:cNvSpPr>
          <p:nvPr>
            <p:ph type="sldNum" sz="quarter" idx="5"/>
          </p:nvPr>
        </p:nvSpPr>
        <p:spPr/>
        <p:txBody>
          <a:bodyPr/>
          <a:lstStyle/>
          <a:p>
            <a:fld id="{194FAD8F-7E60-46AF-9870-F05438D64F52}" type="slidenum">
              <a:rPr lang="en-GB" smtClean="0"/>
              <a:t>6</a:t>
            </a:fld>
            <a:endParaRPr lang="en-GB"/>
          </a:p>
        </p:txBody>
      </p:sp>
    </p:spTree>
    <p:extLst>
      <p:ext uri="{BB962C8B-B14F-4D97-AF65-F5344CB8AC3E}">
        <p14:creationId xmlns:p14="http://schemas.microsoft.com/office/powerpoint/2010/main" val="202376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PC</a:t>
            </a:r>
          </a:p>
        </p:txBody>
      </p:sp>
      <p:sp>
        <p:nvSpPr>
          <p:cNvPr id="4" name="Slide Number Placeholder 3"/>
          <p:cNvSpPr>
            <a:spLocks noGrp="1"/>
          </p:cNvSpPr>
          <p:nvPr>
            <p:ph type="sldNum" sz="quarter" idx="5"/>
          </p:nvPr>
        </p:nvSpPr>
        <p:spPr/>
        <p:txBody>
          <a:bodyPr/>
          <a:lstStyle/>
          <a:p>
            <a:fld id="{194FAD8F-7E60-46AF-9870-F05438D64F52}" type="slidenum">
              <a:rPr lang="en-GB" smtClean="0"/>
              <a:t>7</a:t>
            </a:fld>
            <a:endParaRPr lang="en-GB"/>
          </a:p>
        </p:txBody>
      </p:sp>
    </p:spTree>
    <p:extLst>
      <p:ext uri="{BB962C8B-B14F-4D97-AF65-F5344CB8AC3E}">
        <p14:creationId xmlns:p14="http://schemas.microsoft.com/office/powerpoint/2010/main" val="87174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PC</a:t>
            </a:r>
          </a:p>
        </p:txBody>
      </p:sp>
      <p:sp>
        <p:nvSpPr>
          <p:cNvPr id="4" name="Slide Number Placeholder 3"/>
          <p:cNvSpPr>
            <a:spLocks noGrp="1"/>
          </p:cNvSpPr>
          <p:nvPr>
            <p:ph type="sldNum" sz="quarter" idx="5"/>
          </p:nvPr>
        </p:nvSpPr>
        <p:spPr/>
        <p:txBody>
          <a:bodyPr/>
          <a:lstStyle/>
          <a:p>
            <a:fld id="{194FAD8F-7E60-46AF-9870-F05438D64F52}" type="slidenum">
              <a:rPr lang="en-GB" smtClean="0"/>
              <a:t>8</a:t>
            </a:fld>
            <a:endParaRPr lang="en-GB"/>
          </a:p>
        </p:txBody>
      </p:sp>
    </p:spTree>
    <p:extLst>
      <p:ext uri="{BB962C8B-B14F-4D97-AF65-F5344CB8AC3E}">
        <p14:creationId xmlns:p14="http://schemas.microsoft.com/office/powerpoint/2010/main" val="226160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a:t>
            </a:r>
          </a:p>
        </p:txBody>
      </p:sp>
      <p:sp>
        <p:nvSpPr>
          <p:cNvPr id="4" name="Slide Number Placeholder 3"/>
          <p:cNvSpPr>
            <a:spLocks noGrp="1"/>
          </p:cNvSpPr>
          <p:nvPr>
            <p:ph type="sldNum" sz="quarter" idx="5"/>
          </p:nvPr>
        </p:nvSpPr>
        <p:spPr/>
        <p:txBody>
          <a:bodyPr/>
          <a:lstStyle/>
          <a:p>
            <a:fld id="{194FAD8F-7E60-46AF-9870-F05438D64F52}" type="slidenum">
              <a:rPr lang="en-GB" smtClean="0"/>
              <a:t>9</a:t>
            </a:fld>
            <a:endParaRPr lang="en-GB"/>
          </a:p>
        </p:txBody>
      </p:sp>
    </p:spTree>
    <p:extLst>
      <p:ext uri="{BB962C8B-B14F-4D97-AF65-F5344CB8AC3E}">
        <p14:creationId xmlns:p14="http://schemas.microsoft.com/office/powerpoint/2010/main" val="193740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EM</a:t>
            </a:r>
          </a:p>
        </p:txBody>
      </p:sp>
      <p:sp>
        <p:nvSpPr>
          <p:cNvPr id="4" name="Slide Number Placeholder 3"/>
          <p:cNvSpPr>
            <a:spLocks noGrp="1"/>
          </p:cNvSpPr>
          <p:nvPr>
            <p:ph type="sldNum" sz="quarter" idx="5"/>
          </p:nvPr>
        </p:nvSpPr>
        <p:spPr/>
        <p:txBody>
          <a:bodyPr/>
          <a:lstStyle/>
          <a:p>
            <a:fld id="{194FAD8F-7E60-46AF-9870-F05438D64F52}" type="slidenum">
              <a:rPr lang="en-GB" smtClean="0"/>
              <a:t>10</a:t>
            </a:fld>
            <a:endParaRPr lang="en-GB"/>
          </a:p>
        </p:txBody>
      </p:sp>
    </p:spTree>
    <p:extLst>
      <p:ext uri="{BB962C8B-B14F-4D97-AF65-F5344CB8AC3E}">
        <p14:creationId xmlns:p14="http://schemas.microsoft.com/office/powerpoint/2010/main" val="225332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F6DF2553-261A-44AC-9B3A-FC53E552E1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5E7CC4E2-BA33-49CF-BAF7-3828311FFD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3634" y="109538"/>
            <a:ext cx="114723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lgn="ctr">
              <a:defRPr/>
            </a:lvl1p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30145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A86560A0-09B5-4F8A-B908-A51410DB19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B45728B5-5D37-4267-9EDB-F8CD983FED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3634" y="109538"/>
            <a:ext cx="114723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00170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3B0EB677-49DC-4364-BC57-DF1F4622C8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5E74A41D-C7C5-4705-98A5-829D95D772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3634" y="109538"/>
            <a:ext cx="114723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651222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FDF587B0-9EB9-4128-818F-8C1B2E2CE2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618" y="153988"/>
            <a:ext cx="107738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7308A0FB-F4EE-43BD-919F-B639BFFD61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109538"/>
            <a:ext cx="114723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21336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336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159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F76058D4-A3B8-4F80-B38B-05FAC29178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6DA20FDD-1E99-4393-BC12-7773C8C79F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3634" y="109538"/>
            <a:ext cx="114723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92926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a:extLst>
              <a:ext uri="{FF2B5EF4-FFF2-40B4-BE49-F238E27FC236}">
                <a16:creationId xmlns:a16="http://schemas.microsoft.com/office/drawing/2014/main" id="{BA14709B-C3FB-4FCB-99FC-6454EB9825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F1F81260-1B84-4BE0-A8CA-FA1EDA1EB6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3634" y="109538"/>
            <a:ext cx="114723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78917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266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92250"/>
            <a:ext cx="4011084" cy="67521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492251"/>
            <a:ext cx="6815667" cy="4633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2167467"/>
            <a:ext cx="4011084" cy="39586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04978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748867"/>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1408642"/>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Tree>
    <p:extLst>
      <p:ext uri="{BB962C8B-B14F-4D97-AF65-F5344CB8AC3E}">
        <p14:creationId xmlns:p14="http://schemas.microsoft.com/office/powerpoint/2010/main" val="76538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2954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617132"/>
            <a:ext cx="2590800" cy="447886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14400" y="1617132"/>
            <a:ext cx="7569200" cy="447886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36284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6267" y="1143000"/>
            <a:ext cx="9821333" cy="762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914400" y="2133600"/>
            <a:ext cx="5080000" cy="396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2133600"/>
            <a:ext cx="5080000" cy="3962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9865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A27A5B5-4DBC-F8E6-B906-1D60660A6414}"/>
              </a:ext>
            </a:extLst>
          </p:cNvPr>
          <p:cNvGrpSpPr/>
          <p:nvPr userDrawn="1"/>
        </p:nvGrpSpPr>
        <p:grpSpPr>
          <a:xfrm>
            <a:off x="0" y="0"/>
            <a:ext cx="12192000" cy="6858000"/>
            <a:chOff x="0" y="0"/>
            <a:chExt cx="12192000" cy="6858000"/>
          </a:xfrm>
          <a:gradFill flip="none" rotWithShape="1">
            <a:gsLst>
              <a:gs pos="0">
                <a:srgbClr val="F6821E"/>
              </a:gs>
              <a:gs pos="96000">
                <a:srgbClr val="F15C21"/>
              </a:gs>
            </a:gsLst>
            <a:lin ang="2700000" scaled="1"/>
            <a:tileRect/>
          </a:gradFill>
        </p:grpSpPr>
        <p:sp>
          <p:nvSpPr>
            <p:cNvPr id="5" name="Rectangle 4">
              <a:extLst>
                <a:ext uri="{FF2B5EF4-FFF2-40B4-BE49-F238E27FC236}">
                  <a16:creationId xmlns:a16="http://schemas.microsoft.com/office/drawing/2014/main" id="{2B22CD06-B6F6-129D-A284-3EF732EAD8E4}"/>
                </a:ext>
              </a:extLst>
            </p:cNvPr>
            <p:cNvSpPr/>
            <p:nvPr userDrawn="1"/>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a:extLst>
                <a:ext uri="{FF2B5EF4-FFF2-40B4-BE49-F238E27FC236}">
                  <a16:creationId xmlns:a16="http://schemas.microsoft.com/office/drawing/2014/main" id="{B4AFAF78-81BC-7A0D-F5D3-ADC4D7991F3A}"/>
                </a:ext>
              </a:extLst>
            </p:cNvPr>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grpSp>
      <p:sp>
        <p:nvSpPr>
          <p:cNvPr id="2" name="Title 1"/>
          <p:cNvSpPr>
            <a:spLocks noGrp="1"/>
          </p:cNvSpPr>
          <p:nvPr>
            <p:ph type="ctrTitle"/>
          </p:nvPr>
        </p:nvSpPr>
        <p:spPr>
          <a:xfrm>
            <a:off x="1683171" y="1466687"/>
            <a:ext cx="8825658" cy="2677648"/>
          </a:xfrm>
        </p:spPr>
        <p:txBody>
          <a:bodyPr anchor="b"/>
          <a:lstStyle>
            <a:lvl1pPr algn="ctr">
              <a:defRPr sz="54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bwMode="gray">
          <a:xfrm>
            <a:off x="1683171" y="4331903"/>
            <a:ext cx="8825658" cy="861420"/>
          </a:xfrm>
        </p:spPr>
        <p:txBody>
          <a:bodyPr anchor="t"/>
          <a:lstStyle>
            <a:lvl1pPr marL="0" indent="0" algn="ctr">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15" name="Picture 14">
            <a:extLst>
              <a:ext uri="{FF2B5EF4-FFF2-40B4-BE49-F238E27FC236}">
                <a16:creationId xmlns:a16="http://schemas.microsoft.com/office/drawing/2014/main" id="{B3F3CAD3-81BE-EE45-E578-54FABF9AB85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48065" y="283357"/>
            <a:ext cx="1553952" cy="7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33BBACF-E3CF-44F8-CC67-0FB004B23C90}"/>
              </a:ext>
            </a:extLst>
          </p:cNvPr>
          <p:cNvSpPr/>
          <p:nvPr userDrawn="1"/>
        </p:nvSpPr>
        <p:spPr>
          <a:xfrm>
            <a:off x="289983" y="312936"/>
            <a:ext cx="8167103" cy="646331"/>
          </a:xfrm>
          <a:prstGeom prst="rect">
            <a:avLst/>
          </a:prstGeom>
        </p:spPr>
        <p:txBody>
          <a:bodyPr wrap="square">
            <a:spAutoFit/>
          </a:bodyPr>
          <a:lstStyle/>
          <a:p>
            <a:pPr lvl="0"/>
            <a:r>
              <a:rPr lang="en-GB" b="1">
                <a:solidFill>
                  <a:schemeClr val="bg1"/>
                </a:solidFill>
                <a:latin typeface="Arial" panose="020B0604020202020204" pitchFamily="34" charset="0"/>
                <a:cs typeface="Arial" panose="020B0604020202020204" pitchFamily="34" charset="0"/>
              </a:rPr>
              <a:t>Education Directorate</a:t>
            </a:r>
            <a:br>
              <a:rPr lang="en-GB" b="0">
                <a:solidFill>
                  <a:schemeClr val="bg1"/>
                </a:solidFill>
                <a:latin typeface="Arial" panose="020B0604020202020204" pitchFamily="34" charset="0"/>
                <a:cs typeface="Arial" panose="020B0604020202020204" pitchFamily="34" charset="0"/>
              </a:rPr>
            </a:br>
            <a:r>
              <a:rPr lang="en-GB" b="0">
                <a:solidFill>
                  <a:schemeClr val="bg1"/>
                </a:solidFill>
                <a:latin typeface="Arial" panose="020B0604020202020204" pitchFamily="34" charset="0"/>
                <a:cs typeface="Arial" panose="020B0604020202020204" pitchFamily="34" charset="0"/>
              </a:rPr>
              <a:t>Improving life chances for all</a:t>
            </a:r>
          </a:p>
        </p:txBody>
      </p:sp>
    </p:spTree>
    <p:extLst>
      <p:ext uri="{BB962C8B-B14F-4D97-AF65-F5344CB8AC3E}">
        <p14:creationId xmlns:p14="http://schemas.microsoft.com/office/powerpoint/2010/main" val="103079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03/10/2025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03/10/2025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8D4505A7-DE91-43CD-BC07-24ED7F43CDC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567" y="-106363"/>
            <a:ext cx="12312651" cy="138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3A89E590-D359-49CC-82ED-9AEF5483BE7E}"/>
              </a:ext>
            </a:extLst>
          </p:cNvPr>
          <p:cNvSpPr>
            <a:spLocks noGrp="1" noChangeArrowheads="1"/>
          </p:cNvSpPr>
          <p:nvPr>
            <p:ph type="title"/>
          </p:nvPr>
        </p:nvSpPr>
        <p:spPr bwMode="auto">
          <a:xfrm>
            <a:off x="1513418" y="1143000"/>
            <a:ext cx="976418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a:extLst>
              <a:ext uri="{FF2B5EF4-FFF2-40B4-BE49-F238E27FC236}">
                <a16:creationId xmlns:a16="http://schemas.microsoft.com/office/drawing/2014/main" id="{A821EDD4-4E93-4962-A20E-5F364ED478C8}"/>
              </a:ext>
            </a:extLst>
          </p:cNvPr>
          <p:cNvSpPr>
            <a:spLocks noGrp="1" noChangeArrowheads="1"/>
          </p:cNvSpPr>
          <p:nvPr>
            <p:ph type="body" idx="1"/>
          </p:nvPr>
        </p:nvSpPr>
        <p:spPr bwMode="auto">
          <a:xfrm>
            <a:off x="914400" y="2133600"/>
            <a:ext cx="10363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28713" name="Text Box 9">
            <a:extLst>
              <a:ext uri="{FF2B5EF4-FFF2-40B4-BE49-F238E27FC236}">
                <a16:creationId xmlns:a16="http://schemas.microsoft.com/office/drawing/2014/main" id="{D633904F-F50F-4B7A-896F-39BCCE2C7E6D}"/>
              </a:ext>
            </a:extLst>
          </p:cNvPr>
          <p:cNvSpPr txBox="1">
            <a:spLocks noChangeArrowheads="1"/>
          </p:cNvSpPr>
          <p:nvPr/>
        </p:nvSpPr>
        <p:spPr bwMode="auto">
          <a:xfrm>
            <a:off x="1365251" y="260351"/>
            <a:ext cx="5892800" cy="492125"/>
          </a:xfrm>
          <a:prstGeom prst="rect">
            <a:avLst/>
          </a:prstGeom>
          <a:noFill/>
          <a:ln w="9525">
            <a:noFill/>
            <a:miter lim="800000"/>
            <a:headEnd/>
            <a:tailEnd/>
          </a:ln>
          <a:effectLst/>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spcBef>
                <a:spcPts val="238"/>
              </a:spcBef>
              <a:defRPr/>
            </a:pPr>
            <a:r>
              <a:rPr lang="en-GB" altLang="en-US" sz="1200" b="1">
                <a:solidFill>
                  <a:schemeClr val="bg1"/>
                </a:solidFill>
                <a:latin typeface="Arial" panose="020B0604020202020204" pitchFamily="34" charset="0"/>
              </a:rPr>
              <a:t>Education &amp; Children’s Services</a:t>
            </a:r>
          </a:p>
          <a:p>
            <a:pPr>
              <a:spcBef>
                <a:spcPts val="238"/>
              </a:spcBef>
              <a:defRPr/>
            </a:pPr>
            <a:r>
              <a:rPr lang="en-GB" altLang="en-US" sz="1200">
                <a:solidFill>
                  <a:schemeClr val="bg1"/>
                </a:solidFill>
                <a:latin typeface="Arial" panose="020B0604020202020204" pitchFamily="34" charset="0"/>
              </a:rPr>
              <a:t>Improving life chances for all</a:t>
            </a:r>
            <a:endParaRPr lang="en-GB" altLang="en-US" sz="2400">
              <a:solidFill>
                <a:schemeClr val="bg1"/>
              </a:solidFill>
              <a:latin typeface="Arial" panose="020B0604020202020204" pitchFamily="34" charset="0"/>
            </a:endParaRPr>
          </a:p>
        </p:txBody>
      </p:sp>
      <p:sp>
        <p:nvSpPr>
          <p:cNvPr id="1031" name="Text Box 11">
            <a:extLst>
              <a:ext uri="{FF2B5EF4-FFF2-40B4-BE49-F238E27FC236}">
                <a16:creationId xmlns:a16="http://schemas.microsoft.com/office/drawing/2014/main" id="{BD1A905C-92CA-4F78-8E8E-A410BC0A5156}"/>
              </a:ext>
            </a:extLst>
          </p:cNvPr>
          <p:cNvSpPr txBox="1">
            <a:spLocks noChangeArrowheads="1"/>
          </p:cNvSpPr>
          <p:nvPr/>
        </p:nvSpPr>
        <p:spPr bwMode="auto">
          <a:xfrm>
            <a:off x="1490004" y="5673726"/>
            <a:ext cx="377026" cy="461665"/>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algn="ctr" eaLnBrk="0" fontAlgn="base" hangingPunct="0">
              <a:spcBef>
                <a:spcPct val="50000"/>
              </a:spcBef>
              <a:spcAft>
                <a:spcPct val="0"/>
              </a:spcAft>
              <a:defRPr sz="2400">
                <a:solidFill>
                  <a:schemeClr val="tx1"/>
                </a:solidFill>
                <a:latin typeface="Tahoma" charset="0"/>
                <a:ea typeface="ＭＳ Ｐゴシック" charset="-128"/>
              </a:defRPr>
            </a:lvl6pPr>
            <a:lvl7pPr marL="2971800" indent="-228600" algn="ctr" eaLnBrk="0" fontAlgn="base" hangingPunct="0">
              <a:spcBef>
                <a:spcPct val="50000"/>
              </a:spcBef>
              <a:spcAft>
                <a:spcPct val="0"/>
              </a:spcAft>
              <a:defRPr sz="2400">
                <a:solidFill>
                  <a:schemeClr val="tx1"/>
                </a:solidFill>
                <a:latin typeface="Tahoma" charset="0"/>
                <a:ea typeface="ＭＳ Ｐゴシック" charset="-128"/>
              </a:defRPr>
            </a:lvl7pPr>
            <a:lvl8pPr marL="3429000" indent="-228600" algn="ctr" eaLnBrk="0" fontAlgn="base" hangingPunct="0">
              <a:spcBef>
                <a:spcPct val="50000"/>
              </a:spcBef>
              <a:spcAft>
                <a:spcPct val="0"/>
              </a:spcAft>
              <a:defRPr sz="2400">
                <a:solidFill>
                  <a:schemeClr val="tx1"/>
                </a:solidFill>
                <a:latin typeface="Tahoma" charset="0"/>
                <a:ea typeface="ＭＳ Ｐゴシック" charset="-128"/>
              </a:defRPr>
            </a:lvl8pPr>
            <a:lvl9pPr marL="3886200" indent="-228600" algn="ctr" eaLnBrk="0" fontAlgn="base" hangingPunct="0">
              <a:spcBef>
                <a:spcPct val="50000"/>
              </a:spcBef>
              <a:spcAft>
                <a:spcPct val="0"/>
              </a:spcAft>
              <a:defRPr sz="2400">
                <a:solidFill>
                  <a:schemeClr val="tx1"/>
                </a:solidFill>
                <a:latin typeface="Tahoma" charset="0"/>
                <a:ea typeface="ＭＳ Ｐゴシック" charset="-128"/>
              </a:defRPr>
            </a:lvl9pPr>
          </a:lstStyle>
          <a:p>
            <a:pPr algn="ctr">
              <a:spcBef>
                <a:spcPct val="50000"/>
              </a:spcBef>
              <a:defRPr/>
            </a:pPr>
            <a:r>
              <a:rPr lang="en-GB" sz="2400"/>
              <a:t> </a:t>
            </a:r>
            <a:r>
              <a:rPr lang="en-GB" sz="2400">
                <a:sym typeface="Wingdings" charset="2"/>
              </a:rPr>
              <a:t> </a:t>
            </a:r>
          </a:p>
        </p:txBody>
      </p:sp>
      <p:pic>
        <p:nvPicPr>
          <p:cNvPr id="2" name="Picture 3">
            <a:extLst>
              <a:ext uri="{FF2B5EF4-FFF2-40B4-BE49-F238E27FC236}">
                <a16:creationId xmlns:a16="http://schemas.microsoft.com/office/drawing/2014/main" id="{0E21CE4B-9189-415F-8C12-85312DD39976}"/>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927167" y="204788"/>
            <a:ext cx="1610784"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D54DCD4C-062F-4636-A0F5-90D6442D22BC}"/>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40267" y="204789"/>
            <a:ext cx="84666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a:extLst>
              <a:ext uri="{FF2B5EF4-FFF2-40B4-BE49-F238E27FC236}">
                <a16:creationId xmlns:a16="http://schemas.microsoft.com/office/drawing/2014/main" id="{BDF2C29B-1939-48CD-8680-C9509BFE765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61951" y="192088"/>
            <a:ext cx="992716"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id="{1C9BE3A5-EEEA-45C7-A8C6-0F8FED4C0D58}"/>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83634" y="109538"/>
            <a:ext cx="114723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35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600">
          <a:solidFill>
            <a:srgbClr val="004457"/>
          </a:solidFill>
          <a:latin typeface="+mj-lt"/>
          <a:ea typeface="MS PGothic" pitchFamily="34" charset="-128"/>
          <a:cs typeface="MS PGothic" charset="0"/>
        </a:defRPr>
      </a:lvl1pPr>
      <a:lvl2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2pPr>
      <a:lvl3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3pPr>
      <a:lvl4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4pPr>
      <a:lvl5pPr algn="l" rtl="0" eaLnBrk="0" fontAlgn="base" hangingPunct="0">
        <a:spcBef>
          <a:spcPct val="0"/>
        </a:spcBef>
        <a:spcAft>
          <a:spcPct val="0"/>
        </a:spcAft>
        <a:defRPr sz="3600">
          <a:solidFill>
            <a:srgbClr val="004457"/>
          </a:solidFill>
          <a:latin typeface="Arial" pitchFamily="-107" charset="0"/>
          <a:ea typeface="MS PGothic" pitchFamily="34" charset="-128"/>
          <a:cs typeface="MS PGothic" charset="0"/>
        </a:defRPr>
      </a:lvl5pPr>
      <a:lvl6pPr marL="457200" algn="l" rtl="0" eaLnBrk="1" fontAlgn="base" hangingPunct="1">
        <a:spcBef>
          <a:spcPct val="0"/>
        </a:spcBef>
        <a:spcAft>
          <a:spcPct val="0"/>
        </a:spcAft>
        <a:defRPr sz="3600" b="1">
          <a:solidFill>
            <a:srgbClr val="004457"/>
          </a:solidFill>
          <a:latin typeface="Arial" pitchFamily="-107" charset="0"/>
        </a:defRPr>
      </a:lvl6pPr>
      <a:lvl7pPr marL="914400" algn="l" rtl="0" eaLnBrk="1" fontAlgn="base" hangingPunct="1">
        <a:spcBef>
          <a:spcPct val="0"/>
        </a:spcBef>
        <a:spcAft>
          <a:spcPct val="0"/>
        </a:spcAft>
        <a:defRPr sz="3600" b="1">
          <a:solidFill>
            <a:srgbClr val="004457"/>
          </a:solidFill>
          <a:latin typeface="Arial" pitchFamily="-107" charset="0"/>
        </a:defRPr>
      </a:lvl7pPr>
      <a:lvl8pPr marL="1371600" algn="l" rtl="0" eaLnBrk="1" fontAlgn="base" hangingPunct="1">
        <a:spcBef>
          <a:spcPct val="0"/>
        </a:spcBef>
        <a:spcAft>
          <a:spcPct val="0"/>
        </a:spcAft>
        <a:defRPr sz="3600" b="1">
          <a:solidFill>
            <a:srgbClr val="004457"/>
          </a:solidFill>
          <a:latin typeface="Arial" pitchFamily="-107" charset="0"/>
        </a:defRPr>
      </a:lvl8pPr>
      <a:lvl9pPr marL="1828800" algn="l" rtl="0" eaLnBrk="1" fontAlgn="base" hangingPunct="1">
        <a:spcBef>
          <a:spcPct val="0"/>
        </a:spcBef>
        <a:spcAft>
          <a:spcPct val="0"/>
        </a:spcAft>
        <a:defRPr sz="3600" b="1">
          <a:solidFill>
            <a:srgbClr val="004457"/>
          </a:solidFill>
          <a:latin typeface="Arial" pitchFamily="-107" charset="0"/>
        </a:defRPr>
      </a:lvl9pPr>
    </p:titleStyle>
    <p:bodyStyle>
      <a:lvl1pPr marL="342900" indent="-342900" algn="l" rtl="0" eaLnBrk="0" fontAlgn="base" hangingPunct="0">
        <a:spcBef>
          <a:spcPct val="20000"/>
        </a:spcBef>
        <a:spcAft>
          <a:spcPct val="0"/>
        </a:spcAft>
        <a:buClr>
          <a:srgbClr val="EC142B"/>
        </a:buClr>
        <a:buChar char="•"/>
        <a:defRPr sz="3000">
          <a:solidFill>
            <a:srgbClr val="004457"/>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EC142B"/>
        </a:buClr>
        <a:buChar char="–"/>
        <a:defRPr sz="2600">
          <a:solidFill>
            <a:srgbClr val="004457"/>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EC142B"/>
        </a:buClr>
        <a:buChar char="•"/>
        <a:defRPr sz="2400">
          <a:solidFill>
            <a:srgbClr val="004457"/>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EC142B"/>
        </a:buClr>
        <a:buChar char="–"/>
        <a:defRPr sz="2000">
          <a:solidFill>
            <a:srgbClr val="004457"/>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EC142B"/>
        </a:buClr>
        <a:buChar char="»"/>
        <a:defRPr sz="2000">
          <a:solidFill>
            <a:srgbClr val="004457"/>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6pPr>
      <a:lvl7pPr marL="29718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7pPr>
      <a:lvl8pPr marL="34290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8pPr>
      <a:lvl9pPr marL="38862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21FA76D-1D9F-16F1-A48D-6DE93563AC55}"/>
              </a:ext>
            </a:extLst>
          </p:cNvPr>
          <p:cNvGrpSpPr/>
          <p:nvPr userDrawn="1"/>
        </p:nvGrpSpPr>
        <p:grpSpPr>
          <a:xfrm>
            <a:off x="0" y="1"/>
            <a:ext cx="12192000" cy="1286932"/>
            <a:chOff x="0" y="0"/>
            <a:chExt cx="12192000" cy="6858000"/>
          </a:xfrm>
          <a:gradFill flip="none" rotWithShape="1">
            <a:gsLst>
              <a:gs pos="0">
                <a:srgbClr val="F6821E"/>
              </a:gs>
              <a:gs pos="96000">
                <a:srgbClr val="F15C21"/>
              </a:gs>
            </a:gsLst>
            <a:lin ang="2700000" scaled="1"/>
            <a:tileRect/>
          </a:gradFill>
        </p:grpSpPr>
        <p:sp>
          <p:nvSpPr>
            <p:cNvPr id="10" name="Rectangle 9">
              <a:extLst>
                <a:ext uri="{FF2B5EF4-FFF2-40B4-BE49-F238E27FC236}">
                  <a16:creationId xmlns:a16="http://schemas.microsoft.com/office/drawing/2014/main" id="{4D890F5E-06B7-FB80-2283-7DA3D65AAFB4}"/>
                </a:ext>
              </a:extLst>
            </p:cNvPr>
            <p:cNvSpPr/>
            <p:nvPr/>
          </p:nvSpPr>
          <p:spPr>
            <a:xfrm>
              <a:off x="0" y="0"/>
              <a:ext cx="12192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A8E00352-518B-BB70-2C42-887AE90FBA92}"/>
                </a:ext>
              </a:extLst>
            </p:cNvPr>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grpFill/>
            <a:ln>
              <a:noFill/>
            </a:ln>
          </p:spPr>
        </p:sp>
      </p:grpSp>
      <p:sp>
        <p:nvSpPr>
          <p:cNvPr id="2" name="Title Placeholder 1"/>
          <p:cNvSpPr>
            <a:spLocks noGrp="1"/>
          </p:cNvSpPr>
          <p:nvPr>
            <p:ph type="title"/>
          </p:nvPr>
        </p:nvSpPr>
        <p:spPr bwMode="gray">
          <a:xfrm>
            <a:off x="865910" y="1758124"/>
            <a:ext cx="8761413" cy="706964"/>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1154954" y="2675467"/>
            <a:ext cx="8761413" cy="36978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50FF4C32-3E2E-BB0B-BE90-D2A665441DD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8065" y="283357"/>
            <a:ext cx="1553952" cy="7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1CFA4248-101F-AE0E-FFEE-8393FB93B5E9}"/>
              </a:ext>
            </a:extLst>
          </p:cNvPr>
          <p:cNvSpPr/>
          <p:nvPr userDrawn="1"/>
        </p:nvSpPr>
        <p:spPr>
          <a:xfrm>
            <a:off x="289983" y="312936"/>
            <a:ext cx="8167103" cy="646331"/>
          </a:xfrm>
          <a:prstGeom prst="rect">
            <a:avLst/>
          </a:prstGeom>
        </p:spPr>
        <p:txBody>
          <a:bodyPr wrap="square">
            <a:spAutoFit/>
          </a:bodyPr>
          <a:lstStyle/>
          <a:p>
            <a:pPr lvl="0"/>
            <a:r>
              <a:rPr lang="en-GB" b="1">
                <a:solidFill>
                  <a:schemeClr val="bg1"/>
                </a:solidFill>
                <a:latin typeface="Arial" panose="020B0604020202020204" pitchFamily="34" charset="0"/>
                <a:cs typeface="Arial" panose="020B0604020202020204" pitchFamily="34" charset="0"/>
              </a:rPr>
              <a:t>Education Directorate</a:t>
            </a:r>
            <a:br>
              <a:rPr lang="en-GB" b="0">
                <a:solidFill>
                  <a:schemeClr val="bg1"/>
                </a:solidFill>
                <a:latin typeface="Arial" panose="020B0604020202020204" pitchFamily="34" charset="0"/>
                <a:cs typeface="Arial" panose="020B0604020202020204" pitchFamily="34" charset="0"/>
              </a:rPr>
            </a:br>
            <a:r>
              <a:rPr lang="en-GB" b="0">
                <a:solidFill>
                  <a:schemeClr val="bg1"/>
                </a:solidFill>
                <a:latin typeface="Arial" panose="020B0604020202020204" pitchFamily="34" charset="0"/>
                <a:cs typeface="Arial" panose="020B0604020202020204" pitchFamily="34" charset="0"/>
              </a:rPr>
              <a:t>Improving life chances for all</a:t>
            </a:r>
          </a:p>
        </p:txBody>
      </p:sp>
      <p:sp>
        <p:nvSpPr>
          <p:cNvPr id="4" name="Footer Placeholder 4">
            <a:extLst>
              <a:ext uri="{FF2B5EF4-FFF2-40B4-BE49-F238E27FC236}">
                <a16:creationId xmlns:a16="http://schemas.microsoft.com/office/drawing/2014/main" id="{19C27C1F-48D9-ABBC-A18E-40B8BC0DA658}"/>
              </a:ext>
            </a:extLst>
          </p:cNvPr>
          <p:cNvSpPr>
            <a:spLocks noGrp="1"/>
          </p:cNvSpPr>
          <p:nvPr>
            <p:ph type="ftr" sz="quarter" idx="3"/>
          </p:nvPr>
        </p:nvSpPr>
        <p:spPr>
          <a:xfrm>
            <a:off x="491067" y="6373282"/>
            <a:ext cx="11294533" cy="484357"/>
          </a:xfrm>
          <a:prstGeom prst="rect">
            <a:avLst/>
          </a:prstGeom>
        </p:spPr>
        <p:txBody>
          <a:bodyPr vert="horz" lIns="91440" tIns="45720" rIns="91440" bIns="45720" rtlCol="0" anchor="ctr"/>
          <a:lstStyle>
            <a:lvl1pPr algn="l">
              <a:defRPr sz="1400" b="1" i="0">
                <a:solidFill>
                  <a:srgbClr val="F15C21"/>
                </a:solidFill>
                <a:latin typeface="Arial" panose="020B0604020202020204" pitchFamily="34" charset="0"/>
                <a:cs typeface="Arial" panose="020B0604020202020204" pitchFamily="34" charset="0"/>
              </a:defRPr>
            </a:lvl1pPr>
          </a:lstStyle>
          <a:p>
            <a:pPr algn="r"/>
            <a:r>
              <a:rPr lang="en-US"/>
              <a:t>For more information visit </a:t>
            </a:r>
            <a:r>
              <a:rPr lang="en-US" err="1"/>
              <a:t>www.fife.gov.uk</a:t>
            </a:r>
            <a:r>
              <a:rPr lang="en-US"/>
              <a:t>/schools</a:t>
            </a:r>
          </a:p>
        </p:txBody>
      </p:sp>
    </p:spTree>
    <p:extLst>
      <p:ext uri="{BB962C8B-B14F-4D97-AF65-F5344CB8AC3E}">
        <p14:creationId xmlns:p14="http://schemas.microsoft.com/office/powerpoint/2010/main" val="852238355"/>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457200" rtl="0" eaLnBrk="1" latinLnBrk="0" hangingPunct="1">
        <a:spcBef>
          <a:spcPct val="0"/>
        </a:spcBef>
        <a:buNone/>
        <a:defRPr sz="3600" b="1" i="0" kern="1200">
          <a:solidFill>
            <a:srgbClr val="F15C2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6821E"/>
        </a:buClr>
        <a:buSzPct val="130000"/>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F6821E"/>
        </a:buClr>
        <a:buSzPct val="130000"/>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F6821E"/>
        </a:buClr>
        <a:buSzPct val="130000"/>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F6821E"/>
        </a:buClr>
        <a:buSzPct val="130000"/>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F6821E"/>
        </a:buClr>
        <a:buSzPct val="130000"/>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www.tfaforms.com/5182247"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mailto:feedback@connect.scot" TargetMode="External"/><Relationship Id="rId5" Type="http://schemas.openxmlformats.org/officeDocument/2006/relationships/hyperlink" Target="https://youtu.be/WeZj9UF0S1c" TargetMode="External"/><Relationship Id="rId4" Type="http://schemas.openxmlformats.org/officeDocument/2006/relationships/hyperlink" Target="mailto:info@connect.sco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forms.office.com/e/61gZGT7u5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orms.office.com/e/61gZGT7u5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EAA76F-4262-F102-D689-A92E651C8ECF}"/>
              </a:ext>
            </a:extLst>
          </p:cNvPr>
          <p:cNvSpPr>
            <a:spLocks noGrp="1"/>
          </p:cNvSpPr>
          <p:nvPr>
            <p:ph type="ctrTitle"/>
          </p:nvPr>
        </p:nvSpPr>
        <p:spPr>
          <a:xfrm>
            <a:off x="768771" y="3766576"/>
            <a:ext cx="5891958" cy="1433048"/>
          </a:xfrm>
        </p:spPr>
        <p:txBody>
          <a:bodyPr/>
          <a:lstStyle/>
          <a:p>
            <a:pPr algn="l"/>
            <a:r>
              <a:rPr lang="en-GB" sz="4400">
                <a:solidFill>
                  <a:schemeClr val="accent5">
                    <a:lumMod val="20000"/>
                    <a:lumOff val="80000"/>
                  </a:schemeClr>
                </a:solidFill>
                <a:latin typeface="Arial"/>
                <a:cs typeface="Arial"/>
              </a:rPr>
              <a:t>Fife Parent Forum</a:t>
            </a:r>
            <a:br>
              <a:rPr lang="en-GB" sz="6600">
                <a:latin typeface="Arial"/>
                <a:cs typeface="Arial"/>
              </a:rPr>
            </a:br>
            <a:br>
              <a:rPr lang="en-GB" sz="6600">
                <a:latin typeface="Arial"/>
                <a:cs typeface="Arial"/>
              </a:rPr>
            </a:br>
            <a:r>
              <a:rPr lang="en-GB" sz="4000">
                <a:latin typeface="Arial"/>
                <a:cs typeface="Arial"/>
              </a:rPr>
              <a:t>Building Home and School Partnerships:</a:t>
            </a:r>
          </a:p>
        </p:txBody>
      </p:sp>
      <p:sp>
        <p:nvSpPr>
          <p:cNvPr id="5" name="Subtitle 4">
            <a:extLst>
              <a:ext uri="{FF2B5EF4-FFF2-40B4-BE49-F238E27FC236}">
                <a16:creationId xmlns:a16="http://schemas.microsoft.com/office/drawing/2014/main" id="{F1BE2E3B-615D-179C-A52A-8377789E07A2}"/>
              </a:ext>
            </a:extLst>
          </p:cNvPr>
          <p:cNvSpPr>
            <a:spLocks noGrp="1"/>
          </p:cNvSpPr>
          <p:nvPr>
            <p:ph type="subTitle" idx="1"/>
          </p:nvPr>
        </p:nvSpPr>
        <p:spPr>
          <a:xfrm>
            <a:off x="7233071" y="4021151"/>
            <a:ext cx="4520358" cy="1603615"/>
          </a:xfrm>
        </p:spPr>
        <p:txBody>
          <a:bodyPr vert="horz" lIns="91440" tIns="45720" rIns="91440" bIns="45720" rtlCol="0" anchor="t">
            <a:noAutofit/>
          </a:bodyPr>
          <a:lstStyle/>
          <a:p>
            <a:pPr algn="l"/>
            <a:r>
              <a:rPr lang="en-GB" sz="2800" cap="none">
                <a:latin typeface="Arial"/>
                <a:cs typeface="Arial"/>
              </a:rPr>
              <a:t>How we can work together </a:t>
            </a:r>
            <a:br>
              <a:rPr lang="en-GB" sz="2800" cap="none"/>
            </a:br>
            <a:r>
              <a:rPr lang="en-GB" sz="2800" cap="none">
                <a:latin typeface="Arial"/>
                <a:cs typeface="Arial"/>
              </a:rPr>
              <a:t>to support your children and young people's journey through school in Fife</a:t>
            </a:r>
          </a:p>
        </p:txBody>
      </p:sp>
    </p:spTree>
    <p:extLst>
      <p:ext uri="{BB962C8B-B14F-4D97-AF65-F5344CB8AC3E}">
        <p14:creationId xmlns:p14="http://schemas.microsoft.com/office/powerpoint/2010/main" val="386995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354F8D-3141-86D5-5724-B4E151C565BF}"/>
              </a:ext>
            </a:extLst>
          </p:cNvPr>
          <p:cNvSpPr>
            <a:spLocks noGrp="1"/>
          </p:cNvSpPr>
          <p:nvPr>
            <p:ph idx="1"/>
          </p:nvPr>
        </p:nvSpPr>
        <p:spPr>
          <a:xfrm>
            <a:off x="470418" y="1853893"/>
            <a:ext cx="11239500" cy="4533900"/>
          </a:xfrm>
        </p:spPr>
        <p:txBody>
          <a:bodyPr/>
          <a:lstStyle/>
          <a:p>
            <a:pPr>
              <a:buNone/>
            </a:pPr>
            <a:r>
              <a:rPr lang="en-US" sz="1600">
                <a:ea typeface="+mn-lt"/>
                <a:cs typeface="+mn-lt"/>
              </a:rPr>
              <a:t>The wait is over – you can now </a:t>
            </a:r>
            <a:r>
              <a:rPr lang="en-US" sz="1600">
                <a:ea typeface="+mn-lt"/>
                <a:cs typeface="+mn-lt"/>
                <a:hlinkClick r:id="rId3"/>
              </a:rPr>
              <a:t>Register for MyConnect today!</a:t>
            </a:r>
            <a:endParaRPr lang="en-US" sz="1600">
              <a:cs typeface="Arial"/>
            </a:endParaRPr>
          </a:p>
          <a:p>
            <a:pPr>
              <a:buNone/>
            </a:pPr>
            <a:endParaRPr lang="en-US" sz="1600">
              <a:ea typeface="+mn-lt"/>
              <a:cs typeface="+mn-lt"/>
            </a:endParaRPr>
          </a:p>
          <a:p>
            <a:pPr>
              <a:buNone/>
            </a:pPr>
            <a:r>
              <a:rPr lang="en-US" sz="1600">
                <a:ea typeface="+mn-lt"/>
                <a:cs typeface="+mn-lt"/>
              </a:rPr>
              <a:t>Connect members are invited to explore </a:t>
            </a:r>
            <a:r>
              <a:rPr lang="en-US" sz="1600" i="1" err="1">
                <a:ea typeface="+mn-lt"/>
                <a:cs typeface="+mn-lt"/>
              </a:rPr>
              <a:t>MyConnect</a:t>
            </a:r>
            <a:r>
              <a:rPr lang="en-US" sz="1600">
                <a:ea typeface="+mn-lt"/>
                <a:cs typeface="+mn-lt"/>
              </a:rPr>
              <a:t>, - exclusive online library full of practical tools, templates, short films, and expert guidance</a:t>
            </a:r>
            <a:endParaRPr lang="en-US" sz="1600"/>
          </a:p>
          <a:p>
            <a:pPr>
              <a:buNone/>
            </a:pPr>
            <a:r>
              <a:rPr lang="en-US" sz="1600">
                <a:ea typeface="+mn-lt"/>
                <a:cs typeface="+mn-lt"/>
              </a:rPr>
              <a:t>Whether you’re running a parent group, contributing to school policies, volunteering, or working to build a more inclusive school community, </a:t>
            </a:r>
            <a:r>
              <a:rPr lang="en-US" sz="1600" i="1" err="1">
                <a:ea typeface="+mn-lt"/>
                <a:cs typeface="+mn-lt"/>
              </a:rPr>
              <a:t>MyConnect</a:t>
            </a:r>
            <a:r>
              <a:rPr lang="en-US" sz="1600">
                <a:ea typeface="+mn-lt"/>
                <a:cs typeface="+mn-lt"/>
              </a:rPr>
              <a:t> gives you easy access to resources and on-demand content that support stronger parental involvement and better outcomes for children and young people across Scotland.</a:t>
            </a:r>
            <a:endParaRPr lang="en-US" sz="1600">
              <a:cs typeface="Arial"/>
            </a:endParaRPr>
          </a:p>
          <a:p>
            <a:pPr>
              <a:buNone/>
            </a:pPr>
            <a:endParaRPr lang="en-US" sz="1600">
              <a:ea typeface="+mn-lt"/>
              <a:cs typeface="+mn-lt"/>
            </a:endParaRPr>
          </a:p>
          <a:p>
            <a:pPr>
              <a:buNone/>
            </a:pPr>
            <a:r>
              <a:rPr lang="en-US" sz="1600">
                <a:ea typeface="+mn-lt"/>
                <a:cs typeface="+mn-lt"/>
              </a:rPr>
              <a:t>Co-created with input from parents, carers, education partners, and local authorities, </a:t>
            </a:r>
            <a:r>
              <a:rPr lang="en-US" sz="1600" i="1" err="1">
                <a:ea typeface="+mn-lt"/>
                <a:cs typeface="+mn-lt"/>
              </a:rPr>
              <a:t>MyConnect</a:t>
            </a:r>
            <a:r>
              <a:rPr lang="en-US" sz="1600">
                <a:ea typeface="+mn-lt"/>
                <a:cs typeface="+mn-lt"/>
              </a:rPr>
              <a:t> is regularly updated based on real needs and feedback.</a:t>
            </a:r>
            <a:endParaRPr lang="en-US" sz="1600">
              <a:cs typeface="Arial"/>
            </a:endParaRPr>
          </a:p>
          <a:p>
            <a:pPr>
              <a:buNone/>
            </a:pPr>
            <a:endParaRPr lang="en-US" sz="1600">
              <a:latin typeface="Arial"/>
              <a:ea typeface="Segoe UI Emoji"/>
              <a:cs typeface="Arial"/>
            </a:endParaRPr>
          </a:p>
          <a:p>
            <a:pPr>
              <a:buNone/>
            </a:pPr>
            <a:r>
              <a:rPr lang="en-US" sz="1600">
                <a:latin typeface="Segoe UI Emoji"/>
                <a:ea typeface="Segoe UI Emoji"/>
              </a:rPr>
              <a:t>👉</a:t>
            </a:r>
            <a:r>
              <a:rPr lang="en-US" sz="1600">
                <a:ea typeface="+mn-lt"/>
                <a:cs typeface="+mn-lt"/>
              </a:rPr>
              <a:t> </a:t>
            </a:r>
            <a:r>
              <a:rPr lang="en-US" sz="1600">
                <a:ea typeface="+mn-lt"/>
                <a:cs typeface="+mn-lt"/>
                <a:hlinkClick r:id="rId3"/>
              </a:rPr>
              <a:t>Join MyConnect today!</a:t>
            </a:r>
            <a:endParaRPr lang="en-US" sz="1600">
              <a:cs typeface="Arial"/>
            </a:endParaRPr>
          </a:p>
          <a:p>
            <a:pPr>
              <a:buNone/>
            </a:pPr>
            <a:endParaRPr lang="en-US" sz="1600">
              <a:ea typeface="+mn-lt"/>
              <a:cs typeface="+mn-lt"/>
            </a:endParaRPr>
          </a:p>
          <a:p>
            <a:pPr>
              <a:buNone/>
            </a:pPr>
            <a:r>
              <a:rPr lang="en-US" sz="1600">
                <a:ea typeface="+mn-lt"/>
                <a:cs typeface="+mn-lt"/>
              </a:rPr>
              <a:t>Just complete your details at the link above, then check your inbox (and Junk folder) for your confirmation email. If you don’t get a response within 3 days, contact us at </a:t>
            </a:r>
            <a:r>
              <a:rPr lang="en-US" sz="1600">
                <a:ea typeface="+mn-lt"/>
                <a:cs typeface="+mn-lt"/>
                <a:hlinkClick r:id="rId4"/>
              </a:rPr>
              <a:t>info@connect.scot</a:t>
            </a:r>
            <a:r>
              <a:rPr lang="en-US" sz="1600">
                <a:ea typeface="+mn-lt"/>
                <a:cs typeface="+mn-lt"/>
              </a:rPr>
              <a:t>.</a:t>
            </a:r>
            <a:endParaRPr lang="en-US" sz="1600"/>
          </a:p>
          <a:p>
            <a:pPr>
              <a:buNone/>
            </a:pPr>
            <a:r>
              <a:rPr lang="en-US" sz="1600">
                <a:ea typeface="+mn-lt"/>
                <a:cs typeface="+mn-lt"/>
              </a:rPr>
              <a:t>You'll also find a short helpful </a:t>
            </a:r>
            <a:r>
              <a:rPr lang="en-US" sz="1600">
                <a:ea typeface="+mn-lt"/>
                <a:cs typeface="+mn-lt"/>
                <a:hlinkClick r:id="rId5"/>
              </a:rPr>
              <a:t>reel</a:t>
            </a:r>
            <a:r>
              <a:rPr lang="en-US" sz="1600">
                <a:ea typeface="+mn-lt"/>
                <a:cs typeface="+mn-lt"/>
              </a:rPr>
              <a:t> to guide Connect members through using </a:t>
            </a:r>
            <a:r>
              <a:rPr lang="en-US" sz="1600" i="1" err="1">
                <a:ea typeface="+mn-lt"/>
                <a:cs typeface="+mn-lt"/>
              </a:rPr>
              <a:t>MyConnect</a:t>
            </a:r>
            <a:r>
              <a:rPr lang="en-US" sz="1600">
                <a:ea typeface="+mn-lt"/>
                <a:cs typeface="+mn-lt"/>
              </a:rPr>
              <a:t> – If you have any suggestions or features you'd like to see added, please contact </a:t>
            </a:r>
            <a:r>
              <a:rPr lang="en-US" sz="1600">
                <a:ea typeface="+mn-lt"/>
                <a:cs typeface="+mn-lt"/>
                <a:hlinkClick r:id="rId6"/>
              </a:rPr>
              <a:t>feedback@connect.scot</a:t>
            </a:r>
            <a:endParaRPr lang="en-US" sz="1600"/>
          </a:p>
          <a:p>
            <a:pPr>
              <a:buNone/>
            </a:pPr>
            <a:endParaRPr lang="en-US"/>
          </a:p>
          <a:p>
            <a:pPr marL="0" indent="0">
              <a:buNone/>
            </a:pPr>
            <a:endParaRPr lang="en-US"/>
          </a:p>
        </p:txBody>
      </p:sp>
      <p:pic>
        <p:nvPicPr>
          <p:cNvPr id="4" name="Picture 3">
            <a:extLst>
              <a:ext uri="{FF2B5EF4-FFF2-40B4-BE49-F238E27FC236}">
                <a16:creationId xmlns:a16="http://schemas.microsoft.com/office/drawing/2014/main" id="{8786C950-23ED-C4AD-2B06-C8A0CBB09782}"/>
              </a:ext>
            </a:extLst>
          </p:cNvPr>
          <p:cNvPicPr>
            <a:picLocks noChangeAspect="1"/>
          </p:cNvPicPr>
          <p:nvPr/>
        </p:nvPicPr>
        <p:blipFill>
          <a:blip r:embed="rId7"/>
          <a:stretch>
            <a:fillRect/>
          </a:stretch>
        </p:blipFill>
        <p:spPr>
          <a:xfrm>
            <a:off x="7626350" y="1059895"/>
            <a:ext cx="3810000" cy="1266825"/>
          </a:xfrm>
          <a:prstGeom prst="rect">
            <a:avLst/>
          </a:prstGeom>
        </p:spPr>
      </p:pic>
      <p:sp>
        <p:nvSpPr>
          <p:cNvPr id="5" name="Title 1">
            <a:extLst>
              <a:ext uri="{FF2B5EF4-FFF2-40B4-BE49-F238E27FC236}">
                <a16:creationId xmlns:a16="http://schemas.microsoft.com/office/drawing/2014/main" id="{57DFE2D6-D469-1904-F61C-990A6DED88AB}"/>
              </a:ext>
            </a:extLst>
          </p:cNvPr>
          <p:cNvSpPr txBox="1">
            <a:spLocks/>
          </p:cNvSpPr>
          <p:nvPr/>
        </p:nvSpPr>
        <p:spPr>
          <a:xfrm>
            <a:off x="611981" y="9977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900">
                <a:solidFill>
                  <a:srgbClr val="156082"/>
                </a:solidFill>
              </a:rPr>
              <a:t>And finally, some information from </a:t>
            </a:r>
          </a:p>
        </p:txBody>
      </p:sp>
    </p:spTree>
    <p:extLst>
      <p:ext uri="{BB962C8B-B14F-4D97-AF65-F5344CB8AC3E}">
        <p14:creationId xmlns:p14="http://schemas.microsoft.com/office/powerpoint/2010/main" val="291854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49EB3E-D4E1-30F2-84CE-D2AAABEF78C1}"/>
              </a:ext>
            </a:extLst>
          </p:cNvPr>
          <p:cNvSpPr txBox="1"/>
          <p:nvPr/>
        </p:nvSpPr>
        <p:spPr>
          <a:xfrm>
            <a:off x="546100" y="1864519"/>
            <a:ext cx="11099800"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chemeClr val="accent2"/>
                </a:solidFill>
                <a:latin typeface="+mj-lt"/>
              </a:rPr>
              <a:t>In Fife Education </a:t>
            </a:r>
            <a:r>
              <a:rPr lang="en-GB" sz="3200" b="1">
                <a:solidFill>
                  <a:schemeClr val="accent2"/>
                </a:solidFill>
                <a:latin typeface="+mj-lt"/>
              </a:rPr>
              <a:t>we are committed </a:t>
            </a:r>
            <a:r>
              <a:rPr lang="en-GB" sz="3200">
                <a:solidFill>
                  <a:schemeClr val="accent2"/>
                </a:solidFill>
                <a:latin typeface="+mj-lt"/>
              </a:rPr>
              <a:t>to building our Parental Partnerships</a:t>
            </a:r>
          </a:p>
          <a:p>
            <a:endParaRPr lang="en-GB" sz="3200">
              <a:solidFill>
                <a:schemeClr val="accent2"/>
              </a:solidFill>
              <a:latin typeface="+mj-lt"/>
            </a:endParaRPr>
          </a:p>
          <a:p>
            <a:r>
              <a:rPr lang="en-GB" sz="3200">
                <a:solidFill>
                  <a:schemeClr val="accent2"/>
                </a:solidFill>
                <a:latin typeface="+mj-lt"/>
              </a:rPr>
              <a:t>We recognise the </a:t>
            </a:r>
            <a:r>
              <a:rPr lang="en-GB" sz="3200" b="1">
                <a:solidFill>
                  <a:schemeClr val="accent2"/>
                </a:solidFill>
                <a:latin typeface="+mj-lt"/>
              </a:rPr>
              <a:t>benefits</a:t>
            </a:r>
            <a:r>
              <a:rPr lang="en-GB" sz="3200">
                <a:solidFill>
                  <a:schemeClr val="accent2"/>
                </a:solidFill>
                <a:latin typeface="+mj-lt"/>
              </a:rPr>
              <a:t> of parental partnerships for </a:t>
            </a:r>
            <a:r>
              <a:rPr lang="en-GB" sz="3200" b="1">
                <a:solidFill>
                  <a:schemeClr val="accent2"/>
                </a:solidFill>
                <a:latin typeface="+mj-lt"/>
              </a:rPr>
              <a:t>children and young people </a:t>
            </a:r>
            <a:r>
              <a:rPr lang="en-US" sz="3200">
                <a:solidFill>
                  <a:schemeClr val="accent2"/>
                </a:solidFill>
                <a:latin typeface="+mj-lt"/>
              </a:rPr>
              <a:t>​</a:t>
            </a:r>
          </a:p>
          <a:p>
            <a:endParaRPr lang="en-US" sz="3200">
              <a:solidFill>
                <a:schemeClr val="accent2"/>
              </a:solidFill>
              <a:latin typeface="+mj-lt"/>
            </a:endParaRPr>
          </a:p>
          <a:p>
            <a:r>
              <a:rPr lang="en-US" sz="3200">
                <a:solidFill>
                  <a:schemeClr val="accent2"/>
                </a:solidFill>
                <a:latin typeface="+mj-lt"/>
              </a:rPr>
              <a:t>The notion of partnership with parents </a:t>
            </a:r>
            <a:r>
              <a:rPr lang="en-US" sz="3200" b="1">
                <a:solidFill>
                  <a:schemeClr val="accent2"/>
                </a:solidFill>
                <a:latin typeface="+mj-lt"/>
              </a:rPr>
              <a:t>is not a new thing </a:t>
            </a:r>
            <a:r>
              <a:rPr lang="en-US" sz="3200">
                <a:solidFill>
                  <a:schemeClr val="accent2"/>
                </a:solidFill>
                <a:latin typeface="+mj-lt"/>
              </a:rPr>
              <a:t>for us in education </a:t>
            </a:r>
          </a:p>
          <a:p>
            <a:endParaRPr lang="en-US" sz="1200">
              <a:latin typeface="+mj-lt"/>
            </a:endParaRPr>
          </a:p>
          <a:p>
            <a:endParaRPr lang="en-US">
              <a:latin typeface="+mj-lt"/>
            </a:endParaRPr>
          </a:p>
        </p:txBody>
      </p:sp>
    </p:spTree>
    <p:extLst>
      <p:ext uri="{BB962C8B-B14F-4D97-AF65-F5344CB8AC3E}">
        <p14:creationId xmlns:p14="http://schemas.microsoft.com/office/powerpoint/2010/main" val="359975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9B11-2A50-2167-5E1A-43E3CB32D0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5DCB6-A39D-A425-561D-217764ECEA52}"/>
              </a:ext>
            </a:extLst>
          </p:cNvPr>
          <p:cNvSpPr>
            <a:spLocks noGrp="1"/>
          </p:cNvSpPr>
          <p:nvPr>
            <p:ph type="title"/>
          </p:nvPr>
        </p:nvSpPr>
        <p:spPr>
          <a:xfrm>
            <a:off x="838200" y="365125"/>
            <a:ext cx="10515600" cy="941161"/>
          </a:xfrm>
        </p:spPr>
        <p:txBody>
          <a:bodyPr>
            <a:normAutofit/>
          </a:bodyPr>
          <a:lstStyle/>
          <a:p>
            <a:r>
              <a:rPr lang="en-GB" sz="3200"/>
              <a:t>What you told us through the last Fife </a:t>
            </a:r>
            <a:r>
              <a:rPr lang="en-GB" sz="3200" err="1"/>
              <a:t>Parentwise</a:t>
            </a:r>
            <a:r>
              <a:rPr lang="en-GB" sz="3200"/>
              <a:t> survey</a:t>
            </a:r>
            <a:endParaRPr lang="en-GB" sz="1200">
              <a:latin typeface="Aptos"/>
            </a:endParaRPr>
          </a:p>
        </p:txBody>
      </p:sp>
      <p:graphicFrame>
        <p:nvGraphicFramePr>
          <p:cNvPr id="4" name="Table 3">
            <a:extLst>
              <a:ext uri="{FF2B5EF4-FFF2-40B4-BE49-F238E27FC236}">
                <a16:creationId xmlns:a16="http://schemas.microsoft.com/office/drawing/2014/main" id="{BDDC1F13-3060-FED3-8670-32F14D9EB853}"/>
              </a:ext>
            </a:extLst>
          </p:cNvPr>
          <p:cNvGraphicFramePr>
            <a:graphicFrameLocks noGrp="1"/>
          </p:cNvGraphicFramePr>
          <p:nvPr/>
        </p:nvGraphicFramePr>
        <p:xfrm>
          <a:off x="397622" y="1133116"/>
          <a:ext cx="11157269" cy="5390163"/>
        </p:xfrm>
        <a:graphic>
          <a:graphicData uri="http://schemas.openxmlformats.org/drawingml/2006/table">
            <a:tbl>
              <a:tblPr firstRow="1" bandRow="1">
                <a:tableStyleId>{5940675A-B579-460E-94D1-54222C63F5DA}</a:tableStyleId>
              </a:tblPr>
              <a:tblGrid>
                <a:gridCol w="2552406">
                  <a:extLst>
                    <a:ext uri="{9D8B030D-6E8A-4147-A177-3AD203B41FA5}">
                      <a16:colId xmlns:a16="http://schemas.microsoft.com/office/drawing/2014/main" val="728437599"/>
                    </a:ext>
                  </a:extLst>
                </a:gridCol>
                <a:gridCol w="8604863">
                  <a:extLst>
                    <a:ext uri="{9D8B030D-6E8A-4147-A177-3AD203B41FA5}">
                      <a16:colId xmlns:a16="http://schemas.microsoft.com/office/drawing/2014/main" val="3796223424"/>
                    </a:ext>
                  </a:extLst>
                </a:gridCol>
              </a:tblGrid>
              <a:tr h="956975">
                <a:tc>
                  <a:txBody>
                    <a:bodyPr/>
                    <a:lstStyle/>
                    <a:p>
                      <a:pPr algn="l"/>
                      <a:r>
                        <a:rPr lang="en-GB" sz="1800">
                          <a:ea typeface="MS PGothic"/>
                          <a:cs typeface="Arial"/>
                        </a:rPr>
                        <a:t>Safe and Healthy Environment</a:t>
                      </a:r>
                      <a:endParaRPr lang="en-GB"/>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a:ea typeface="MS PGothic"/>
                          <a:cs typeface="Arial"/>
                        </a:rPr>
                        <a:t>Almost all Parents/Carers feel that their child is safe in school and know who to contact if they are upset or worried about something that is affecting their child and that the school encourages their child to be healthy and take part in physical activity. </a:t>
                      </a:r>
                    </a:p>
                  </a:txBody>
                  <a:tcPr/>
                </a:tc>
                <a:extLst>
                  <a:ext uri="{0D108BD9-81ED-4DB2-BD59-A6C34878D82A}">
                    <a16:rowId xmlns:a16="http://schemas.microsoft.com/office/drawing/2014/main" val="4267693049"/>
                  </a:ext>
                </a:extLst>
              </a:tr>
              <a:tr h="1098773">
                <a:tc>
                  <a:txBody>
                    <a:bodyPr/>
                    <a:lstStyle/>
                    <a:p>
                      <a:pPr algn="l"/>
                      <a:r>
                        <a:rPr lang="en-GB" sz="1800">
                          <a:ea typeface="MS PGothic"/>
                          <a:cs typeface="Arial"/>
                        </a:rPr>
                        <a:t>Parental Engagement</a:t>
                      </a:r>
                      <a:endParaRPr lang="en-GB"/>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800">
                          <a:ea typeface="MS PGothic"/>
                          <a:cs typeface="Arial"/>
                        </a:rPr>
                        <a:t>Parents report that they are kept informed about their child’s progress through report cards, parents’ nights and that their child is making progress. Parents feel suitably informed about the life of the school through information letters, newsletters, email and websites.  </a:t>
                      </a:r>
                    </a:p>
                  </a:txBody>
                  <a:tcPr/>
                </a:tc>
                <a:extLst>
                  <a:ext uri="{0D108BD9-81ED-4DB2-BD59-A6C34878D82A}">
                    <a16:rowId xmlns:a16="http://schemas.microsoft.com/office/drawing/2014/main" val="4067042436"/>
                  </a:ext>
                </a:extLst>
              </a:tr>
              <a:tr h="956975">
                <a:tc>
                  <a:txBody>
                    <a:bodyPr/>
                    <a:lstStyle/>
                    <a:p>
                      <a:pPr algn="l"/>
                      <a:r>
                        <a:rPr lang="en-GB" sz="1800">
                          <a:ea typeface="MS PGothic"/>
                          <a:cs typeface="Arial"/>
                        </a:rPr>
                        <a:t>Healthy Life Choices</a:t>
                      </a:r>
                      <a:endParaRPr lang="en-GB"/>
                    </a:p>
                  </a:txBody>
                  <a:tcPr/>
                </a:tc>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en-GB" sz="1800">
                          <a:ea typeface="MS PGothic"/>
                          <a:cs typeface="Arial"/>
                        </a:rPr>
                        <a:t>Need more about how the school/nursery promotes learning about healthy life choices appropriate to age and stage, for a) relationships, sexual health and parenthood, and b) substance misuse.</a:t>
                      </a:r>
                    </a:p>
                  </a:txBody>
                  <a:tcPr/>
                </a:tc>
                <a:extLst>
                  <a:ext uri="{0D108BD9-81ED-4DB2-BD59-A6C34878D82A}">
                    <a16:rowId xmlns:a16="http://schemas.microsoft.com/office/drawing/2014/main" val="2143251521"/>
                  </a:ext>
                </a:extLst>
              </a:tr>
              <a:tr h="1098773">
                <a:tc>
                  <a:txBody>
                    <a:bodyPr/>
                    <a:lstStyle/>
                    <a:p>
                      <a:pPr algn="l"/>
                      <a:r>
                        <a:rPr lang="en-GB" sz="1800">
                          <a:ea typeface="MS PGothic"/>
                          <a:cs typeface="Arial"/>
                        </a:rPr>
                        <a:t>Communication, Relationships and Behaviour</a:t>
                      </a:r>
                      <a:endParaRPr lang="en-GB"/>
                    </a:p>
                  </a:txBody>
                  <a:tcPr/>
                </a:tc>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en-GB" sz="1800">
                          <a:ea typeface="MS PGothic"/>
                          <a:cs typeface="Arial"/>
                        </a:rPr>
                        <a:t>Need to think about how to improve communication, parental awareness and confidence in nurseries/schools’ approaches to managing behaviour and building positive relationships (to include reflection on communication and handling of bullying concerns).</a:t>
                      </a:r>
                    </a:p>
                  </a:txBody>
                  <a:tcPr/>
                </a:tc>
                <a:extLst>
                  <a:ext uri="{0D108BD9-81ED-4DB2-BD59-A6C34878D82A}">
                    <a16:rowId xmlns:a16="http://schemas.microsoft.com/office/drawing/2014/main" val="1673541416"/>
                  </a:ext>
                </a:extLst>
              </a:tr>
              <a:tr h="10987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a typeface="MS PGothic"/>
                          <a:cs typeface="Arial"/>
                        </a:rPr>
                        <a:t>Parental Involvement &amp; Family Learning: </a:t>
                      </a:r>
                      <a:endParaRPr lang="en-GB"/>
                    </a:p>
                    <a:p>
                      <a:pPr algn="l"/>
                      <a:endParaRPr lang="en-GB"/>
                    </a:p>
                  </a:txBody>
                  <a:tcPr/>
                </a:tc>
                <a:tc>
                  <a:txBody>
                    <a:bodyPr/>
                    <a:lstStyle/>
                    <a:p>
                      <a:pPr marL="285750" marR="0" lvl="0" indent="-285750" algn="l" rtl="0" eaLnBrk="1" fontAlgn="auto" latinLnBrk="0" hangingPunct="1">
                        <a:lnSpc>
                          <a:spcPct val="100000"/>
                        </a:lnSpc>
                        <a:spcBef>
                          <a:spcPts val="0"/>
                        </a:spcBef>
                        <a:spcAft>
                          <a:spcPts val="0"/>
                        </a:spcAft>
                        <a:buClrTx/>
                        <a:buSzTx/>
                        <a:buFont typeface="Wingdings" panose="05000000000000000000" pitchFamily="2" charset="2"/>
                        <a:buChar char="Ø"/>
                      </a:pPr>
                      <a:r>
                        <a:rPr lang="en-GB" sz="1800">
                          <a:ea typeface="MS PGothic"/>
                          <a:cs typeface="Arial"/>
                        </a:rPr>
                        <a:t>Need to think more about approaches to engaging with parents, how to promote opportunities for family learning that focus on children and parents learning together and how to improve parental engagement </a:t>
                      </a:r>
                    </a:p>
                  </a:txBody>
                  <a:tcPr/>
                </a:tc>
                <a:extLst>
                  <a:ext uri="{0D108BD9-81ED-4DB2-BD59-A6C34878D82A}">
                    <a16:rowId xmlns:a16="http://schemas.microsoft.com/office/drawing/2014/main" val="4205813255"/>
                  </a:ext>
                </a:extLst>
              </a:tr>
            </a:tbl>
          </a:graphicData>
        </a:graphic>
      </p:graphicFrame>
      <p:pic>
        <p:nvPicPr>
          <p:cNvPr id="8" name="Picture 7" descr="Tasks for Discussion on Forum Color ...">
            <a:extLst>
              <a:ext uri="{FF2B5EF4-FFF2-40B4-BE49-F238E27FC236}">
                <a16:creationId xmlns:a16="http://schemas.microsoft.com/office/drawing/2014/main" id="{77CD3EEF-88FC-9367-EFDC-57BB1173B05A}"/>
              </a:ext>
            </a:extLst>
          </p:cNvPr>
          <p:cNvPicPr>
            <a:picLocks noChangeAspect="1"/>
          </p:cNvPicPr>
          <p:nvPr/>
        </p:nvPicPr>
        <p:blipFill>
          <a:blip r:embed="rId3"/>
          <a:stretch>
            <a:fillRect/>
          </a:stretch>
        </p:blipFill>
        <p:spPr>
          <a:xfrm>
            <a:off x="10749282" y="-103841"/>
            <a:ext cx="1333861" cy="1333861"/>
          </a:xfrm>
          <a:prstGeom prst="rect">
            <a:avLst/>
          </a:prstGeom>
        </p:spPr>
      </p:pic>
    </p:spTree>
    <p:extLst>
      <p:ext uri="{BB962C8B-B14F-4D97-AF65-F5344CB8AC3E}">
        <p14:creationId xmlns:p14="http://schemas.microsoft.com/office/powerpoint/2010/main" val="213187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BD386-7632-8C8C-67F5-9CC64F7759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C54B57C-2E84-068E-D18A-14CA8A34B718}"/>
              </a:ext>
            </a:extLst>
          </p:cNvPr>
          <p:cNvSpPr txBox="1"/>
          <p:nvPr/>
        </p:nvSpPr>
        <p:spPr>
          <a:xfrm>
            <a:off x="355600" y="279400"/>
            <a:ext cx="11836400" cy="1431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900">
                <a:solidFill>
                  <a:srgbClr val="156082"/>
                </a:solidFill>
                <a:latin typeface="Aptos Display"/>
              </a:rPr>
              <a:t>From what we've learned from feedback we saw a need for something which visually pulled together </a:t>
            </a:r>
            <a:r>
              <a:rPr lang="en-GB" sz="2900" b="1">
                <a:solidFill>
                  <a:srgbClr val="156082"/>
                </a:solidFill>
                <a:latin typeface="Aptos Display"/>
              </a:rPr>
              <a:t>the things we need to think more abou</a:t>
            </a:r>
            <a:r>
              <a:rPr lang="en-GB" sz="2900">
                <a:solidFill>
                  <a:srgbClr val="156082"/>
                </a:solidFill>
                <a:latin typeface="Aptos Display"/>
              </a:rPr>
              <a:t>t.</a:t>
            </a:r>
          </a:p>
          <a:p>
            <a:endParaRPr lang="en-GB" sz="2900">
              <a:solidFill>
                <a:srgbClr val="156082"/>
              </a:solidFill>
              <a:latin typeface="Aptos Display"/>
            </a:endParaRPr>
          </a:p>
        </p:txBody>
      </p:sp>
      <p:sp>
        <p:nvSpPr>
          <p:cNvPr id="6" name="TextBox 5">
            <a:extLst>
              <a:ext uri="{FF2B5EF4-FFF2-40B4-BE49-F238E27FC236}">
                <a16:creationId xmlns:a16="http://schemas.microsoft.com/office/drawing/2014/main" id="{DA619F71-AA93-AB65-E7F0-8D15429B8C7A}"/>
              </a:ext>
            </a:extLst>
          </p:cNvPr>
          <p:cNvSpPr txBox="1"/>
          <p:nvPr/>
        </p:nvSpPr>
        <p:spPr>
          <a:xfrm>
            <a:off x="357187" y="2043112"/>
            <a:ext cx="4533900"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900">
                <a:solidFill>
                  <a:srgbClr val="156082"/>
                </a:solidFill>
                <a:latin typeface="Aptos Display"/>
              </a:rPr>
              <a:t>We wanted to create something which gives a focus to </a:t>
            </a:r>
            <a:r>
              <a:rPr lang="en-GB" sz="2900" b="1">
                <a:solidFill>
                  <a:srgbClr val="156082"/>
                </a:solidFill>
                <a:latin typeface="Aptos Display"/>
              </a:rPr>
              <a:t>talking together about the different aspects</a:t>
            </a:r>
            <a:r>
              <a:rPr lang="en-GB" sz="2900">
                <a:solidFill>
                  <a:srgbClr val="156082"/>
                </a:solidFill>
                <a:latin typeface="Aptos Display"/>
              </a:rPr>
              <a:t> which parents told us we need to think more about</a:t>
            </a:r>
            <a:endParaRPr lang="en-US">
              <a:solidFill>
                <a:srgbClr val="000000"/>
              </a:solidFill>
              <a:latin typeface="Aptos"/>
            </a:endParaRPr>
          </a:p>
        </p:txBody>
      </p:sp>
    </p:spTree>
    <p:extLst>
      <p:ext uri="{BB962C8B-B14F-4D97-AF65-F5344CB8AC3E}">
        <p14:creationId xmlns:p14="http://schemas.microsoft.com/office/powerpoint/2010/main" val="3940665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3F264-99B4-27CE-AA0A-6970B6D51D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4FBB54-3DE5-F666-D7D3-58AFBF73F3DA}"/>
              </a:ext>
            </a:extLst>
          </p:cNvPr>
          <p:cNvSpPr txBox="1"/>
          <p:nvPr/>
        </p:nvSpPr>
        <p:spPr>
          <a:xfrm>
            <a:off x="355600" y="279400"/>
            <a:ext cx="11836400" cy="1431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900">
                <a:solidFill>
                  <a:srgbClr val="156082"/>
                </a:solidFill>
                <a:latin typeface="Aptos Display"/>
              </a:rPr>
              <a:t>From what we've learned from feedback we saw a need for something which visually pulled together </a:t>
            </a:r>
            <a:r>
              <a:rPr lang="en-GB" sz="2900" b="1">
                <a:solidFill>
                  <a:srgbClr val="156082"/>
                </a:solidFill>
                <a:latin typeface="Aptos Display"/>
              </a:rPr>
              <a:t>the things we need to think more abou</a:t>
            </a:r>
            <a:r>
              <a:rPr lang="en-GB" sz="2900">
                <a:solidFill>
                  <a:srgbClr val="156082"/>
                </a:solidFill>
                <a:latin typeface="Aptos Display"/>
              </a:rPr>
              <a:t>t.</a:t>
            </a:r>
          </a:p>
          <a:p>
            <a:endParaRPr lang="en-GB" sz="2900">
              <a:solidFill>
                <a:srgbClr val="156082"/>
              </a:solidFill>
              <a:latin typeface="Aptos Display"/>
            </a:endParaRPr>
          </a:p>
        </p:txBody>
      </p:sp>
      <p:sp>
        <p:nvSpPr>
          <p:cNvPr id="6" name="TextBox 5">
            <a:extLst>
              <a:ext uri="{FF2B5EF4-FFF2-40B4-BE49-F238E27FC236}">
                <a16:creationId xmlns:a16="http://schemas.microsoft.com/office/drawing/2014/main" id="{E2D61E02-2028-FAB4-8A9D-75764549B7A5}"/>
              </a:ext>
            </a:extLst>
          </p:cNvPr>
          <p:cNvSpPr txBox="1"/>
          <p:nvPr/>
        </p:nvSpPr>
        <p:spPr>
          <a:xfrm>
            <a:off x="357187" y="2043112"/>
            <a:ext cx="4533900"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900">
                <a:solidFill>
                  <a:srgbClr val="156082"/>
                </a:solidFill>
                <a:latin typeface="Aptos Display"/>
              </a:rPr>
              <a:t>We wanted to create something which gives a focus to </a:t>
            </a:r>
            <a:r>
              <a:rPr lang="en-GB" sz="2900" b="1">
                <a:solidFill>
                  <a:srgbClr val="156082"/>
                </a:solidFill>
                <a:latin typeface="Aptos Display"/>
              </a:rPr>
              <a:t>talking together about the different aspects</a:t>
            </a:r>
            <a:r>
              <a:rPr lang="en-GB" sz="2900">
                <a:solidFill>
                  <a:srgbClr val="156082"/>
                </a:solidFill>
                <a:latin typeface="Aptos Display"/>
              </a:rPr>
              <a:t> which parents told us we need to think more about</a:t>
            </a:r>
            <a:endParaRPr lang="en-US"/>
          </a:p>
        </p:txBody>
      </p:sp>
      <p:sp>
        <p:nvSpPr>
          <p:cNvPr id="2" name="TextBox 1">
            <a:extLst>
              <a:ext uri="{FF2B5EF4-FFF2-40B4-BE49-F238E27FC236}">
                <a16:creationId xmlns:a16="http://schemas.microsoft.com/office/drawing/2014/main" id="{BA6BF11D-8BCD-567E-5EDA-21CBB3066D90}"/>
              </a:ext>
            </a:extLst>
          </p:cNvPr>
          <p:cNvSpPr txBox="1"/>
          <p:nvPr/>
        </p:nvSpPr>
        <p:spPr>
          <a:xfrm>
            <a:off x="2378981" y="5250856"/>
            <a:ext cx="62964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2"/>
                </a:solidFill>
              </a:rPr>
              <a:t>Home/School </a:t>
            </a:r>
            <a:endParaRPr lang="en-US">
              <a:solidFill>
                <a:schemeClr val="accent2"/>
              </a:solidFill>
            </a:endParaRPr>
          </a:p>
          <a:p>
            <a:r>
              <a:rPr lang="en-US" sz="4000" b="1">
                <a:solidFill>
                  <a:schemeClr val="accent2"/>
                </a:solidFill>
              </a:rPr>
              <a:t>Partnership Wheel</a:t>
            </a:r>
            <a:endParaRPr lang="en-US">
              <a:solidFill>
                <a:schemeClr val="accent2"/>
              </a:solidFill>
            </a:endParaRPr>
          </a:p>
        </p:txBody>
      </p:sp>
      <p:pic>
        <p:nvPicPr>
          <p:cNvPr id="4" name="Picture 3">
            <a:extLst>
              <a:ext uri="{FF2B5EF4-FFF2-40B4-BE49-F238E27FC236}">
                <a16:creationId xmlns:a16="http://schemas.microsoft.com/office/drawing/2014/main" id="{1C01BBBC-324A-5783-EEF1-8FCB3A7CEEFA}"/>
              </a:ext>
            </a:extLst>
          </p:cNvPr>
          <p:cNvPicPr>
            <a:picLocks noChangeAspect="1"/>
          </p:cNvPicPr>
          <p:nvPr/>
        </p:nvPicPr>
        <p:blipFill>
          <a:blip r:embed="rId3"/>
          <a:stretch>
            <a:fillRect/>
          </a:stretch>
        </p:blipFill>
        <p:spPr>
          <a:xfrm>
            <a:off x="6164133" y="1407160"/>
            <a:ext cx="5092748" cy="5143500"/>
          </a:xfrm>
          <a:prstGeom prst="rect">
            <a:avLst/>
          </a:prstGeom>
        </p:spPr>
      </p:pic>
    </p:spTree>
    <p:extLst>
      <p:ext uri="{BB962C8B-B14F-4D97-AF65-F5344CB8AC3E}">
        <p14:creationId xmlns:p14="http://schemas.microsoft.com/office/powerpoint/2010/main" val="58635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D10A-D530-3BF1-C951-5D7FFD085329}"/>
              </a:ext>
            </a:extLst>
          </p:cNvPr>
          <p:cNvSpPr>
            <a:spLocks noGrp="1"/>
          </p:cNvSpPr>
          <p:nvPr>
            <p:ph type="title"/>
          </p:nvPr>
        </p:nvSpPr>
        <p:spPr/>
        <p:txBody>
          <a:bodyPr/>
          <a:lstStyle/>
          <a:p>
            <a:r>
              <a:rPr lang="en-GB" sz="2900">
                <a:solidFill>
                  <a:srgbClr val="156082"/>
                </a:solidFill>
              </a:rPr>
              <a:t>Next Steps </a:t>
            </a:r>
            <a:endParaRPr lang="en-US"/>
          </a:p>
        </p:txBody>
      </p:sp>
      <p:sp>
        <p:nvSpPr>
          <p:cNvPr id="3" name="Content Placeholder 2">
            <a:extLst>
              <a:ext uri="{FF2B5EF4-FFF2-40B4-BE49-F238E27FC236}">
                <a16:creationId xmlns:a16="http://schemas.microsoft.com/office/drawing/2014/main" id="{AF435D98-1B20-FA49-083E-0A852974AA3F}"/>
              </a:ext>
            </a:extLst>
          </p:cNvPr>
          <p:cNvSpPr>
            <a:spLocks noGrp="1"/>
          </p:cNvSpPr>
          <p:nvPr>
            <p:ph idx="1"/>
          </p:nvPr>
        </p:nvSpPr>
        <p:spPr/>
        <p:txBody>
          <a:bodyPr vert="horz" lIns="91440" tIns="45720" rIns="91440" bIns="45720" rtlCol="0" anchor="t">
            <a:normAutofit/>
          </a:bodyPr>
          <a:lstStyle/>
          <a:p>
            <a:pPr marL="0" indent="0">
              <a:buNone/>
            </a:pPr>
            <a:endParaRPr lang="en-US"/>
          </a:p>
          <a:p>
            <a:r>
              <a:rPr lang="en-US"/>
              <a:t>We'd propose that as we keep coming together through our </a:t>
            </a:r>
            <a:r>
              <a:rPr lang="en-US" b="1"/>
              <a:t>Fife Parent Forum</a:t>
            </a:r>
            <a:r>
              <a:rPr lang="en-US"/>
              <a:t> meetings we keep in mind the different aspects of the partnership wheel and 'roll through' different aspects as we go along </a:t>
            </a:r>
          </a:p>
          <a:p>
            <a:endParaRPr lang="en-US"/>
          </a:p>
          <a:p>
            <a:pPr marL="0" indent="0">
              <a:buNone/>
            </a:pPr>
            <a:endParaRPr lang="en-US" b="1"/>
          </a:p>
          <a:p>
            <a:endParaRPr lang="en-US"/>
          </a:p>
        </p:txBody>
      </p:sp>
    </p:spTree>
    <p:extLst>
      <p:ext uri="{BB962C8B-B14F-4D97-AF65-F5344CB8AC3E}">
        <p14:creationId xmlns:p14="http://schemas.microsoft.com/office/powerpoint/2010/main" val="162439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rry blue and green background&#10;&#10;AI-generated content may be incorrect.">
            <a:extLst>
              <a:ext uri="{FF2B5EF4-FFF2-40B4-BE49-F238E27FC236}">
                <a16:creationId xmlns:a16="http://schemas.microsoft.com/office/drawing/2014/main" id="{528A6D12-12ED-4D12-AA16-5F9B74B65074}"/>
              </a:ext>
            </a:extLst>
          </p:cNvPr>
          <p:cNvPicPr>
            <a:picLocks noChangeAspect="1"/>
          </p:cNvPicPr>
          <p:nvPr/>
        </p:nvPicPr>
        <p:blipFill>
          <a:blip r:embed="rId3">
            <a:duotone>
              <a:schemeClr val="bg2">
                <a:shade val="45000"/>
                <a:satMod val="135000"/>
              </a:schemeClr>
              <a:prstClr val="white"/>
            </a:duotone>
          </a:blip>
          <a:srcRect t="16045"/>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F2D04B-5BF4-48E0-7207-1B36A6423CE2}"/>
              </a:ext>
            </a:extLst>
          </p:cNvPr>
          <p:cNvSpPr>
            <a:spLocks noGrp="1"/>
          </p:cNvSpPr>
          <p:nvPr>
            <p:ph type="title"/>
          </p:nvPr>
        </p:nvSpPr>
        <p:spPr>
          <a:xfrm>
            <a:off x="838200" y="365125"/>
            <a:ext cx="10515600" cy="1325563"/>
          </a:xfrm>
        </p:spPr>
        <p:txBody>
          <a:bodyPr>
            <a:normAutofit/>
          </a:bodyPr>
          <a:lstStyle/>
          <a:p>
            <a:r>
              <a:rPr lang="en-GB" sz="2900">
                <a:solidFill>
                  <a:srgbClr val="156082"/>
                </a:solidFill>
              </a:rPr>
              <a:t>Alongside this we need to keep checking that we understand people's views – so we're going to run the "-Wise" surveys again.</a:t>
            </a:r>
            <a:endParaRPr lang="en-US"/>
          </a:p>
        </p:txBody>
      </p:sp>
      <p:graphicFrame>
        <p:nvGraphicFramePr>
          <p:cNvPr id="5" name="Content Placeholder 2">
            <a:extLst>
              <a:ext uri="{FF2B5EF4-FFF2-40B4-BE49-F238E27FC236}">
                <a16:creationId xmlns:a16="http://schemas.microsoft.com/office/drawing/2014/main" id="{093B085C-7C01-A567-E20A-01D66B1FFA74}"/>
              </a:ext>
            </a:extLst>
          </p:cNvPr>
          <p:cNvGraphicFramePr>
            <a:graphicFrameLocks noGrp="1"/>
          </p:cNvGraphicFramePr>
          <p:nvPr>
            <p:ph idx="1"/>
            <p:extLst>
              <p:ext uri="{D42A27DB-BD31-4B8C-83A1-F6EECF244321}">
                <p14:modId xmlns:p14="http://schemas.microsoft.com/office/powerpoint/2010/main" val="5005100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19DBADAE-EC62-AF52-F60D-080EACF174C4}"/>
              </a:ext>
            </a:extLst>
          </p:cNvPr>
          <p:cNvSpPr txBox="1"/>
          <p:nvPr/>
        </p:nvSpPr>
        <p:spPr>
          <a:xfrm>
            <a:off x="3155094" y="6415900"/>
            <a:ext cx="6096000" cy="369332"/>
          </a:xfrm>
          <a:prstGeom prst="rect">
            <a:avLst/>
          </a:prstGeom>
          <a:noFill/>
        </p:spPr>
        <p:txBody>
          <a:bodyPr wrap="square">
            <a:spAutoFit/>
          </a:bodyPr>
          <a:lstStyle/>
          <a:p>
            <a:r>
              <a:rPr lang="en-GB" sz="1800">
                <a:ea typeface="+mn-lt"/>
                <a:cs typeface="+mn-lt"/>
                <a:hlinkClick r:id="rId9"/>
              </a:rPr>
              <a:t>https://forms.office.com/e/61gZGT7u53</a:t>
            </a:r>
            <a:endParaRPr lang="en-GB" sz="1800">
              <a:ea typeface="MS PGothic"/>
              <a:cs typeface="+mn-lt"/>
            </a:endParaRPr>
          </a:p>
        </p:txBody>
      </p:sp>
    </p:spTree>
    <p:extLst>
      <p:ext uri="{BB962C8B-B14F-4D97-AF65-F5344CB8AC3E}">
        <p14:creationId xmlns:p14="http://schemas.microsoft.com/office/powerpoint/2010/main" val="210067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37C1C0-FADA-40C7-B923-037899A24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7E4ED761-F793-5A23-D904-F632160C3E3E}"/>
              </a:ext>
            </a:extLst>
          </p:cNvPr>
          <p:cNvSpPr txBox="1">
            <a:spLocks/>
          </p:cNvSpPr>
          <p:nvPr/>
        </p:nvSpPr>
        <p:spPr>
          <a:xfrm>
            <a:off x="1286518" y="2449671"/>
            <a:ext cx="5085580"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a:latin typeface="+mj-lt"/>
                <a:ea typeface="+mj-ea"/>
                <a:cs typeface="+mj-cs"/>
              </a:rPr>
              <a:t>We're working to review the </a:t>
            </a:r>
            <a:r>
              <a:rPr lang="en-US" sz="4000"/>
              <a:t>next round of "-Wise Survey" questions</a:t>
            </a:r>
            <a:r>
              <a:rPr lang="en-US" sz="4000" kern="1200">
                <a:latin typeface="+mj-lt"/>
                <a:ea typeface="+mj-ea"/>
                <a:cs typeface="+mj-cs"/>
              </a:rPr>
              <a:t> just now, and we'd like your thoughts</a:t>
            </a:r>
            <a:r>
              <a:rPr lang="en-US" sz="4000"/>
              <a:t> on these.</a:t>
            </a:r>
            <a:r>
              <a:rPr lang="en-US" sz="4000" kern="1200">
                <a:latin typeface="+mj-lt"/>
                <a:ea typeface="+mj-ea"/>
                <a:cs typeface="+mj-cs"/>
              </a:rPr>
              <a:t> </a:t>
            </a:r>
            <a:endParaRPr lang="en-US" sz="4000" kern="1200">
              <a:latin typeface="+mj-lt"/>
            </a:endParaRPr>
          </a:p>
          <a:p>
            <a:pPr>
              <a:spcAft>
                <a:spcPts val="600"/>
              </a:spcAft>
            </a:pPr>
            <a:endParaRPr lang="en-US" sz="4000"/>
          </a:p>
        </p:txBody>
      </p:sp>
      <p:sp>
        <p:nvSpPr>
          <p:cNvPr id="3" name="Title 1">
            <a:extLst>
              <a:ext uri="{FF2B5EF4-FFF2-40B4-BE49-F238E27FC236}">
                <a16:creationId xmlns:a16="http://schemas.microsoft.com/office/drawing/2014/main" id="{79198C0F-51B5-CBE5-6E19-A497E4237E1A}"/>
              </a:ext>
            </a:extLst>
          </p:cNvPr>
          <p:cNvSpPr txBox="1">
            <a:spLocks/>
          </p:cNvSpPr>
          <p:nvPr/>
        </p:nvSpPr>
        <p:spPr>
          <a:xfrm>
            <a:off x="727718" y="5132545"/>
            <a:ext cx="5733280" cy="188175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2400" kern="1200">
                <a:solidFill>
                  <a:schemeClr val="tx1"/>
                </a:solidFill>
                <a:latin typeface="+mn-lt"/>
                <a:ea typeface="+mn-ea"/>
                <a:cs typeface="+mn-cs"/>
                <a:hlinkClick r:id="rId3"/>
              </a:rPr>
              <a:t>https://forms.office.com/e/61gZGT7u53</a:t>
            </a:r>
            <a:r>
              <a:rPr lang="en-US" sz="2400" kern="1200">
                <a:solidFill>
                  <a:schemeClr val="tx1"/>
                </a:solidFill>
                <a:latin typeface="+mn-lt"/>
                <a:ea typeface="+mn-ea"/>
                <a:cs typeface="+mn-cs"/>
              </a:rPr>
              <a:t> </a:t>
            </a:r>
          </a:p>
        </p:txBody>
      </p:sp>
      <p:sp>
        <p:nvSpPr>
          <p:cNvPr id="16" name="Oval 1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4703" y="541034"/>
            <a:ext cx="931930" cy="9066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501" y="3865664"/>
            <a:ext cx="739429" cy="739429"/>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qr code on a blue background&#10;&#10;AI-generated content may be incorrect.">
            <a:extLst>
              <a:ext uri="{FF2B5EF4-FFF2-40B4-BE49-F238E27FC236}">
                <a16:creationId xmlns:a16="http://schemas.microsoft.com/office/drawing/2014/main" id="{79983F8D-282D-CB38-EC88-15AC23E15CDA}"/>
              </a:ext>
            </a:extLst>
          </p:cNvPr>
          <p:cNvPicPr>
            <a:picLocks noChangeAspect="1"/>
          </p:cNvPicPr>
          <p:nvPr/>
        </p:nvPicPr>
        <p:blipFill>
          <a:blip r:embed="rId4"/>
          <a:srcRect r="2" b="2"/>
          <a:stretch>
            <a:fillRect/>
          </a:stretch>
        </p:blipFill>
        <p:spPr>
          <a:xfrm>
            <a:off x="7539837" y="1939348"/>
            <a:ext cx="4203242" cy="42667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spTree>
    <p:extLst>
      <p:ext uri="{BB962C8B-B14F-4D97-AF65-F5344CB8AC3E}">
        <p14:creationId xmlns:p14="http://schemas.microsoft.com/office/powerpoint/2010/main" val="20249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2E9A-52E3-BE67-7C96-4F98F0353BE1}"/>
              </a:ext>
            </a:extLst>
          </p:cNvPr>
          <p:cNvSpPr>
            <a:spLocks noGrp="1"/>
          </p:cNvSpPr>
          <p:nvPr>
            <p:ph type="title"/>
          </p:nvPr>
        </p:nvSpPr>
        <p:spPr>
          <a:xfrm>
            <a:off x="713318" y="1333500"/>
            <a:ext cx="10996083" cy="838200"/>
          </a:xfrm>
        </p:spPr>
        <p:txBody>
          <a:bodyPr/>
          <a:lstStyle/>
          <a:p>
            <a:r>
              <a:rPr lang="en-US">
                <a:ea typeface="MS PGothic"/>
              </a:rPr>
              <a:t>We hope you'll join again to find out more about what we’ve been working on and next steps!</a:t>
            </a:r>
            <a:endParaRPr lang="en-US"/>
          </a:p>
        </p:txBody>
      </p:sp>
      <p:sp>
        <p:nvSpPr>
          <p:cNvPr id="21" name="TextBox 20">
            <a:extLst>
              <a:ext uri="{FF2B5EF4-FFF2-40B4-BE49-F238E27FC236}">
                <a16:creationId xmlns:a16="http://schemas.microsoft.com/office/drawing/2014/main" id="{D82CA98A-AF92-8637-E4D5-C0DB583BE793}"/>
              </a:ext>
            </a:extLst>
          </p:cNvPr>
          <p:cNvSpPr txBox="1"/>
          <p:nvPr/>
        </p:nvSpPr>
        <p:spPr>
          <a:xfrm>
            <a:off x="5109502" y="2215546"/>
            <a:ext cx="71080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accent2"/>
                </a:solidFill>
              </a:rPr>
              <a:t>Overview of Fife Parent Forum Meetings - Session 25/26</a:t>
            </a:r>
            <a:endParaRPr lang="en-US" sz="2000" b="1">
              <a:solidFill>
                <a:schemeClr val="accent2"/>
              </a:solidFill>
              <a:cs typeface="Arial"/>
            </a:endParaRPr>
          </a:p>
          <a:p>
            <a:endParaRPr lang="en-US" sz="2000" b="1">
              <a:cs typeface="Arial"/>
            </a:endParaRPr>
          </a:p>
        </p:txBody>
      </p:sp>
      <p:graphicFrame>
        <p:nvGraphicFramePr>
          <p:cNvPr id="4" name="Table 3">
            <a:extLst>
              <a:ext uri="{FF2B5EF4-FFF2-40B4-BE49-F238E27FC236}">
                <a16:creationId xmlns:a16="http://schemas.microsoft.com/office/drawing/2014/main" id="{8BC977FE-C44B-26C7-13BB-6749A63D01F7}"/>
              </a:ext>
            </a:extLst>
          </p:cNvPr>
          <p:cNvGraphicFramePr>
            <a:graphicFrameLocks noGrp="1"/>
          </p:cNvGraphicFramePr>
          <p:nvPr>
            <p:extLst>
              <p:ext uri="{D42A27DB-BD31-4B8C-83A1-F6EECF244321}">
                <p14:modId xmlns:p14="http://schemas.microsoft.com/office/powerpoint/2010/main" val="2318963648"/>
              </p:ext>
            </p:extLst>
          </p:nvPr>
        </p:nvGraphicFramePr>
        <p:xfrm>
          <a:off x="5105400" y="2730500"/>
          <a:ext cx="6641370" cy="4291111"/>
        </p:xfrm>
        <a:graphic>
          <a:graphicData uri="http://schemas.openxmlformats.org/drawingml/2006/table">
            <a:tbl>
              <a:tblPr firstRow="1" bandRow="1">
                <a:tableStyleId>{5940675A-B579-460E-94D1-54222C63F5DA}</a:tableStyleId>
              </a:tblPr>
              <a:tblGrid>
                <a:gridCol w="3320685">
                  <a:extLst>
                    <a:ext uri="{9D8B030D-6E8A-4147-A177-3AD203B41FA5}">
                      <a16:colId xmlns:a16="http://schemas.microsoft.com/office/drawing/2014/main" val="4169963432"/>
                    </a:ext>
                  </a:extLst>
                </a:gridCol>
                <a:gridCol w="3320685">
                  <a:extLst>
                    <a:ext uri="{9D8B030D-6E8A-4147-A177-3AD203B41FA5}">
                      <a16:colId xmlns:a16="http://schemas.microsoft.com/office/drawing/2014/main" val="302977124"/>
                    </a:ext>
                  </a:extLst>
                </a:gridCol>
              </a:tblGrid>
              <a:tr h="368622">
                <a:tc>
                  <a:txBody>
                    <a:bodyPr/>
                    <a:lstStyle/>
                    <a:p>
                      <a:r>
                        <a:rPr lang="en-GB" sz="2000" b="1"/>
                        <a:t>Focus</a:t>
                      </a:r>
                    </a:p>
                  </a:txBody>
                  <a:tcPr/>
                </a:tc>
                <a:tc>
                  <a:txBody>
                    <a:bodyPr/>
                    <a:lstStyle/>
                    <a:p>
                      <a:r>
                        <a:rPr lang="en-GB" sz="2000" b="1"/>
                        <a:t>Dates (6-7 pm on TEAMS)</a:t>
                      </a:r>
                    </a:p>
                  </a:txBody>
                  <a:tcPr/>
                </a:tc>
                <a:extLst>
                  <a:ext uri="{0D108BD9-81ED-4DB2-BD59-A6C34878D82A}">
                    <a16:rowId xmlns:a16="http://schemas.microsoft.com/office/drawing/2014/main" val="1313908663"/>
                  </a:ext>
                </a:extLst>
              </a:tr>
              <a:tr h="653467">
                <a:tc>
                  <a:txBody>
                    <a:bodyPr/>
                    <a:lstStyle/>
                    <a:p>
                      <a:r>
                        <a:rPr lang="en-GB" sz="2000"/>
                        <a:t>Engagement and Attendance </a:t>
                      </a:r>
                    </a:p>
                  </a:txBody>
                  <a:tcPr/>
                </a:tc>
                <a:tc>
                  <a:txBody>
                    <a:bodyPr/>
                    <a:lstStyle/>
                    <a:p>
                      <a:r>
                        <a:rPr lang="en-GB" sz="2000"/>
                        <a:t>Cowdenbeath and Glenrothes:  Wednesday 12th November 2025</a:t>
                      </a:r>
                    </a:p>
                  </a:txBody>
                  <a:tcPr/>
                </a:tc>
                <a:extLst>
                  <a:ext uri="{0D108BD9-81ED-4DB2-BD59-A6C34878D82A}">
                    <a16:rowId xmlns:a16="http://schemas.microsoft.com/office/drawing/2014/main" val="3534005233"/>
                  </a:ext>
                </a:extLst>
              </a:tr>
              <a:tr h="1172891">
                <a:tc>
                  <a:txBody>
                    <a:bodyPr/>
                    <a:lstStyle/>
                    <a:p>
                      <a:r>
                        <a:rPr lang="en-GB" sz="2000"/>
                        <a:t>Developing Positive Relationships and Behaviour</a:t>
                      </a:r>
                      <a:r>
                        <a:rPr lang="en-GB" sz="1600" i="1"/>
                        <a:t> (to include our work on Anti-Bullying)</a:t>
                      </a:r>
                    </a:p>
                  </a:txBody>
                  <a:tcPr/>
                </a:tc>
                <a:tc>
                  <a:txBody>
                    <a:bodyPr/>
                    <a:lstStyle/>
                    <a:p>
                      <a:r>
                        <a:rPr lang="en-GB" sz="2000"/>
                        <a:t>Last week in January/beginning of February</a:t>
                      </a:r>
                    </a:p>
                  </a:txBody>
                  <a:tcPr/>
                </a:tc>
                <a:extLst>
                  <a:ext uri="{0D108BD9-81ED-4DB2-BD59-A6C34878D82A}">
                    <a16:rowId xmlns:a16="http://schemas.microsoft.com/office/drawing/2014/main" val="2083480997"/>
                  </a:ext>
                </a:extLst>
              </a:tr>
              <a:tr h="653467">
                <a:tc>
                  <a:txBody>
                    <a:bodyPr/>
                    <a:lstStyle/>
                    <a:p>
                      <a:r>
                        <a:rPr lang="en-GB" sz="2000"/>
                        <a:t>Children’s Learning:  Transforming Learning</a:t>
                      </a:r>
                    </a:p>
                  </a:txBody>
                  <a:tcPr/>
                </a:tc>
                <a:tc>
                  <a:txBody>
                    <a:bodyPr/>
                    <a:lstStyle/>
                    <a:p>
                      <a:r>
                        <a:rPr lang="en-GB" sz="2000"/>
                        <a:t>Last week in March/beginning of April</a:t>
                      </a:r>
                    </a:p>
                  </a:txBody>
                  <a:tcPr/>
                </a:tc>
                <a:extLst>
                  <a:ext uri="{0D108BD9-81ED-4DB2-BD59-A6C34878D82A}">
                    <a16:rowId xmlns:a16="http://schemas.microsoft.com/office/drawing/2014/main" val="4199497362"/>
                  </a:ext>
                </a:extLst>
              </a:tr>
              <a:tr h="938311">
                <a:tc>
                  <a:txBody>
                    <a:bodyPr/>
                    <a:lstStyle/>
                    <a:p>
                      <a:r>
                        <a:rPr lang="en-GB" sz="2000"/>
                        <a:t>CONNECT: Support and advice for Parent Councils</a:t>
                      </a:r>
                    </a:p>
                  </a:txBody>
                  <a:tcPr/>
                </a:tc>
                <a:tc>
                  <a:txBody>
                    <a:bodyPr/>
                    <a:lstStyle/>
                    <a:p>
                      <a:r>
                        <a:rPr lang="en-GB" sz="2000"/>
                        <a:t>Last week in May/beginning of June</a:t>
                      </a:r>
                    </a:p>
                  </a:txBody>
                  <a:tcPr/>
                </a:tc>
                <a:extLst>
                  <a:ext uri="{0D108BD9-81ED-4DB2-BD59-A6C34878D82A}">
                    <a16:rowId xmlns:a16="http://schemas.microsoft.com/office/drawing/2014/main" val="4046760484"/>
                  </a:ext>
                </a:extLst>
              </a:tr>
            </a:tbl>
          </a:graphicData>
        </a:graphic>
      </p:graphicFrame>
      <p:pic>
        <p:nvPicPr>
          <p:cNvPr id="3" name="Picture 2">
            <a:extLst>
              <a:ext uri="{FF2B5EF4-FFF2-40B4-BE49-F238E27FC236}">
                <a16:creationId xmlns:a16="http://schemas.microsoft.com/office/drawing/2014/main" id="{6F4518DA-1E2A-73BB-030F-56CFAA81529D}"/>
              </a:ext>
            </a:extLst>
          </p:cNvPr>
          <p:cNvPicPr>
            <a:picLocks noChangeAspect="1"/>
          </p:cNvPicPr>
          <p:nvPr/>
        </p:nvPicPr>
        <p:blipFill>
          <a:blip r:embed="rId3"/>
          <a:stretch>
            <a:fillRect/>
          </a:stretch>
        </p:blipFill>
        <p:spPr>
          <a:xfrm>
            <a:off x="154956" y="2531388"/>
            <a:ext cx="4404152" cy="4223290"/>
          </a:xfrm>
          <a:prstGeom prst="rect">
            <a:avLst/>
          </a:prstGeom>
        </p:spPr>
      </p:pic>
    </p:spTree>
    <p:extLst>
      <p:ext uri="{BB962C8B-B14F-4D97-AF65-F5344CB8AC3E}">
        <p14:creationId xmlns:p14="http://schemas.microsoft.com/office/powerpoint/2010/main" val="263365400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Theme">
  <a:themeElements>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lnDef>
  </a:objectDefaults>
  <a:extraClrSchemeLst>
    <a:extraClrScheme>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ing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901</Words>
  <Application>Microsoft Office PowerPoint</Application>
  <PresentationFormat>Widescreen</PresentationFormat>
  <Paragraphs>86</Paragraphs>
  <Slides>10</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ＭＳ Ｐゴシック</vt:lpstr>
      <vt:lpstr>ＭＳ Ｐゴシック</vt:lpstr>
      <vt:lpstr>Aptos</vt:lpstr>
      <vt:lpstr>Aptos Display</vt:lpstr>
      <vt:lpstr>Arial</vt:lpstr>
      <vt:lpstr>Calibri</vt:lpstr>
      <vt:lpstr>Century Gothic</vt:lpstr>
      <vt:lpstr>Segoe UI Emoji</vt:lpstr>
      <vt:lpstr>Tahoma</vt:lpstr>
      <vt:lpstr>Wingdings</vt:lpstr>
      <vt:lpstr>Wingdings 3</vt:lpstr>
      <vt:lpstr>office theme</vt:lpstr>
      <vt:lpstr>Default Theme</vt:lpstr>
      <vt:lpstr>Ion Boardroom</vt:lpstr>
      <vt:lpstr>Fife Parent Forum  Building Home and School Partnerships:</vt:lpstr>
      <vt:lpstr>PowerPoint Presentation</vt:lpstr>
      <vt:lpstr>What you told us through the last Fife Parentwise survey</vt:lpstr>
      <vt:lpstr>PowerPoint Presentation</vt:lpstr>
      <vt:lpstr>PowerPoint Presentation</vt:lpstr>
      <vt:lpstr>Next Steps </vt:lpstr>
      <vt:lpstr>Alongside this we need to keep checking that we understand people's views – so we're going to run the "-Wise" surveys again.</vt:lpstr>
      <vt:lpstr>PowerPoint Presentation</vt:lpstr>
      <vt:lpstr>We hope you'll join again to find out more about what we’ve been working on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Fife Parent Forum  Building Home and School Partnerships:</dc:title>
  <dc:creator>Terri Morrison</dc:creator>
  <cp:lastModifiedBy>Terri Morrison</cp:lastModifiedBy>
  <cp:revision>4</cp:revision>
  <cp:lastPrinted>2025-09-11T08:12:03Z</cp:lastPrinted>
  <dcterms:created xsi:type="dcterms:W3CDTF">2025-09-08T07:54:31Z</dcterms:created>
  <dcterms:modified xsi:type="dcterms:W3CDTF">2025-10-03T10:15:06Z</dcterms:modified>
</cp:coreProperties>
</file>