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5583F-8AF8-432D-B13C-11B1433390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EF8EEDD-AFB5-4003-9436-E8E2CC0CE8A8}">
      <dgm:prSet custT="1"/>
      <dgm:spPr/>
      <dgm:t>
        <a:bodyPr/>
        <a:lstStyle/>
        <a:p>
          <a:pPr>
            <a:lnSpc>
              <a:spcPct val="100000"/>
            </a:lnSpc>
          </a:pPr>
          <a:r>
            <a:rPr lang="en-GB" sz="1800" dirty="0">
              <a:latin typeface="SassoonCRInfant" panose="02010503020300020003" pitchFamily="2" charset="0"/>
            </a:rPr>
            <a:t>We will agree appropriate social distancing measures for adults when working with young children, for instance using height rather than distance from children.  </a:t>
          </a:r>
          <a:endParaRPr lang="en-US" sz="1800" dirty="0">
            <a:latin typeface="SassoonCRInfant" panose="02010503020300020003" pitchFamily="2" charset="0"/>
          </a:endParaRPr>
        </a:p>
      </dgm:t>
    </dgm:pt>
    <dgm:pt modelId="{137AA78B-2F17-42FF-8A95-17E7D1B89BA7}" type="parTrans" cxnId="{61151ECD-5E0F-42CE-B658-035570C4D5F5}">
      <dgm:prSet/>
      <dgm:spPr/>
      <dgm:t>
        <a:bodyPr/>
        <a:lstStyle/>
        <a:p>
          <a:endParaRPr lang="en-US"/>
        </a:p>
      </dgm:t>
    </dgm:pt>
    <dgm:pt modelId="{031559CA-059D-4B30-AC1D-6C09DADAB476}" type="sibTrans" cxnId="{61151ECD-5E0F-42CE-B658-035570C4D5F5}">
      <dgm:prSet/>
      <dgm:spPr/>
      <dgm:t>
        <a:bodyPr/>
        <a:lstStyle/>
        <a:p>
          <a:endParaRPr lang="en-US"/>
        </a:p>
      </dgm:t>
    </dgm:pt>
    <dgm:pt modelId="{878BAE49-F686-4F20-8F57-796B8E587F92}">
      <dgm:prSet custT="1"/>
      <dgm:spPr/>
      <dgm:t>
        <a:bodyPr/>
        <a:lstStyle/>
        <a:p>
          <a:pPr>
            <a:lnSpc>
              <a:spcPct val="100000"/>
            </a:lnSpc>
          </a:pPr>
          <a:r>
            <a:rPr lang="en-GB" sz="1800" dirty="0">
              <a:latin typeface="SassoonCRInfant" panose="02010503020300020003" pitchFamily="2" charset="0"/>
            </a:rPr>
            <a:t>We will build in protected times for warm welcomes, settling children and goodbyes.</a:t>
          </a:r>
          <a:endParaRPr lang="en-US" sz="1800" dirty="0">
            <a:latin typeface="SassoonCRInfant" panose="02010503020300020003" pitchFamily="2" charset="0"/>
          </a:endParaRPr>
        </a:p>
      </dgm:t>
    </dgm:pt>
    <dgm:pt modelId="{16A6929C-6B91-4C5D-8664-1C4B3E5AEC5F}" type="parTrans" cxnId="{F441B4A1-85FE-49D3-AD1F-41582F7BEC4E}">
      <dgm:prSet/>
      <dgm:spPr/>
      <dgm:t>
        <a:bodyPr/>
        <a:lstStyle/>
        <a:p>
          <a:endParaRPr lang="en-US"/>
        </a:p>
      </dgm:t>
    </dgm:pt>
    <dgm:pt modelId="{E253027C-E088-4079-86DD-2B63F1A57A51}" type="sibTrans" cxnId="{F441B4A1-85FE-49D3-AD1F-41582F7BEC4E}">
      <dgm:prSet/>
      <dgm:spPr/>
      <dgm:t>
        <a:bodyPr/>
        <a:lstStyle/>
        <a:p>
          <a:endParaRPr lang="en-US"/>
        </a:p>
      </dgm:t>
    </dgm:pt>
    <dgm:pt modelId="{822BA393-FBA7-497F-AE09-12BC5DBD44B7}">
      <dgm:prSet custT="1"/>
      <dgm:spPr/>
      <dgm:t>
        <a:bodyPr/>
        <a:lstStyle/>
        <a:p>
          <a:pPr>
            <a:lnSpc>
              <a:spcPct val="100000"/>
            </a:lnSpc>
          </a:pPr>
          <a:r>
            <a:rPr lang="en-GB" sz="1800" dirty="0">
              <a:latin typeface="SassoonCRInfant" panose="02010503020300020003" pitchFamily="2" charset="0"/>
            </a:rPr>
            <a:t>We will use visual timetables to support new routines</a:t>
          </a:r>
        </a:p>
      </dgm:t>
    </dgm:pt>
    <dgm:pt modelId="{785C96D0-5DED-42A0-B78F-D2FC104EEDCC}" type="parTrans" cxnId="{3A987A35-4492-42BB-A7C9-E158E8685CEF}">
      <dgm:prSet/>
      <dgm:spPr/>
      <dgm:t>
        <a:bodyPr/>
        <a:lstStyle/>
        <a:p>
          <a:endParaRPr lang="en-GB"/>
        </a:p>
      </dgm:t>
    </dgm:pt>
    <dgm:pt modelId="{569F3912-1B94-47EA-9C7B-BCED1E2A7CC8}" type="sibTrans" cxnId="{3A987A35-4492-42BB-A7C9-E158E8685CEF}">
      <dgm:prSet/>
      <dgm:spPr/>
      <dgm:t>
        <a:bodyPr/>
        <a:lstStyle/>
        <a:p>
          <a:endParaRPr lang="en-GB"/>
        </a:p>
      </dgm:t>
    </dgm:pt>
    <dgm:pt modelId="{7BE4D2D3-E4DD-472C-A0D2-A2DBFADBEA49}" type="pres">
      <dgm:prSet presAssocID="{87C5583F-8AF8-432D-B13C-11B14333905D}" presName="root" presStyleCnt="0">
        <dgm:presLayoutVars>
          <dgm:dir/>
          <dgm:resizeHandles val="exact"/>
        </dgm:presLayoutVars>
      </dgm:prSet>
      <dgm:spPr/>
    </dgm:pt>
    <dgm:pt modelId="{7DDC4BD8-220B-453D-8125-008F108ACD8E}" type="pres">
      <dgm:prSet presAssocID="{4EF8EEDD-AFB5-4003-9436-E8E2CC0CE8A8}" presName="compNode" presStyleCnt="0"/>
      <dgm:spPr/>
    </dgm:pt>
    <dgm:pt modelId="{48C4D8CC-11A5-495A-878E-214D72104411}" type="pres">
      <dgm:prSet presAssocID="{4EF8EEDD-AFB5-4003-9436-E8E2CC0CE8A8}" presName="bgRect" presStyleLbl="bgShp" presStyleIdx="0" presStyleCnt="3"/>
      <dgm:spPr/>
    </dgm:pt>
    <dgm:pt modelId="{66FA4ED0-A5F1-479C-868E-DB096F9944CD}" type="pres">
      <dgm:prSet presAssocID="{4EF8EEDD-AFB5-4003-9436-E8E2CC0CE8A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ent and Child"/>
        </a:ext>
      </dgm:extLst>
    </dgm:pt>
    <dgm:pt modelId="{B12B2BA0-F81A-4223-9416-529402CC2C04}" type="pres">
      <dgm:prSet presAssocID="{4EF8EEDD-AFB5-4003-9436-E8E2CC0CE8A8}" presName="spaceRect" presStyleCnt="0"/>
      <dgm:spPr/>
    </dgm:pt>
    <dgm:pt modelId="{3BB67F7C-C5A3-42FF-816B-91431779C25C}" type="pres">
      <dgm:prSet presAssocID="{4EF8EEDD-AFB5-4003-9436-E8E2CC0CE8A8}" presName="parTx" presStyleLbl="revTx" presStyleIdx="0" presStyleCnt="3" custLinFactNeighborX="-2486" custLinFactNeighborY="-12223">
        <dgm:presLayoutVars>
          <dgm:chMax val="0"/>
          <dgm:chPref val="0"/>
        </dgm:presLayoutVars>
      </dgm:prSet>
      <dgm:spPr/>
    </dgm:pt>
    <dgm:pt modelId="{8BA81DA6-248E-470E-8B2A-177A592031B4}" type="pres">
      <dgm:prSet presAssocID="{031559CA-059D-4B30-AC1D-6C09DADAB476}" presName="sibTrans" presStyleCnt="0"/>
      <dgm:spPr/>
    </dgm:pt>
    <dgm:pt modelId="{624E9B53-DAE2-4269-AFCC-4B3D81A34536}" type="pres">
      <dgm:prSet presAssocID="{878BAE49-F686-4F20-8F57-796B8E587F92}" presName="compNode" presStyleCnt="0"/>
      <dgm:spPr/>
    </dgm:pt>
    <dgm:pt modelId="{FC66AAD3-56EA-415A-BBC9-C4885B7CD1C6}" type="pres">
      <dgm:prSet presAssocID="{878BAE49-F686-4F20-8F57-796B8E587F92}" presName="bgRect" presStyleLbl="bgShp" presStyleIdx="1" presStyleCnt="3"/>
      <dgm:spPr/>
    </dgm:pt>
    <dgm:pt modelId="{386E07FF-BD08-4487-AC28-AFC8906C43D7}" type="pres">
      <dgm:prSet presAssocID="{878BAE49-F686-4F20-8F57-796B8E587F9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dding Rings"/>
        </a:ext>
      </dgm:extLst>
    </dgm:pt>
    <dgm:pt modelId="{2E29EA88-387D-40A4-BA36-299583B97FB2}" type="pres">
      <dgm:prSet presAssocID="{878BAE49-F686-4F20-8F57-796B8E587F92}" presName="spaceRect" presStyleCnt="0"/>
      <dgm:spPr/>
    </dgm:pt>
    <dgm:pt modelId="{D21CC3EC-1ACE-4B08-AA06-5EEBA1C55A4B}" type="pres">
      <dgm:prSet presAssocID="{878BAE49-F686-4F20-8F57-796B8E587F92}" presName="parTx" presStyleLbl="revTx" presStyleIdx="1" presStyleCnt="3">
        <dgm:presLayoutVars>
          <dgm:chMax val="0"/>
          <dgm:chPref val="0"/>
        </dgm:presLayoutVars>
      </dgm:prSet>
      <dgm:spPr/>
    </dgm:pt>
    <dgm:pt modelId="{DFFFF68E-E12F-429E-BBF6-15C9C62B7A3A}" type="pres">
      <dgm:prSet presAssocID="{E253027C-E088-4079-86DD-2B63F1A57A51}" presName="sibTrans" presStyleCnt="0"/>
      <dgm:spPr/>
    </dgm:pt>
    <dgm:pt modelId="{C876A05D-901F-4793-BD17-1DAC22878446}" type="pres">
      <dgm:prSet presAssocID="{822BA393-FBA7-497F-AE09-12BC5DBD44B7}" presName="compNode" presStyleCnt="0"/>
      <dgm:spPr/>
    </dgm:pt>
    <dgm:pt modelId="{A194680A-C5DB-48F0-B462-5FD6E422887A}" type="pres">
      <dgm:prSet presAssocID="{822BA393-FBA7-497F-AE09-12BC5DBD44B7}" presName="bgRect" presStyleLbl="bgShp" presStyleIdx="2" presStyleCnt="3"/>
      <dgm:spPr/>
    </dgm:pt>
    <dgm:pt modelId="{FA684056-54BD-469A-B227-A6DC1640C4AF}" type="pres">
      <dgm:prSet presAssocID="{822BA393-FBA7-497F-AE09-12BC5DBD44B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7F99292F-7360-4E3A-8941-5081E7A1E007}" type="pres">
      <dgm:prSet presAssocID="{822BA393-FBA7-497F-AE09-12BC5DBD44B7}" presName="spaceRect" presStyleCnt="0"/>
      <dgm:spPr/>
    </dgm:pt>
    <dgm:pt modelId="{3256F8DD-AC14-482B-8A1C-FCE1DB123A81}" type="pres">
      <dgm:prSet presAssocID="{822BA393-FBA7-497F-AE09-12BC5DBD44B7}" presName="parTx" presStyleLbl="revTx" presStyleIdx="2" presStyleCnt="3">
        <dgm:presLayoutVars>
          <dgm:chMax val="0"/>
          <dgm:chPref val="0"/>
        </dgm:presLayoutVars>
      </dgm:prSet>
      <dgm:spPr/>
    </dgm:pt>
  </dgm:ptLst>
  <dgm:cxnLst>
    <dgm:cxn modelId="{3A987A35-4492-42BB-A7C9-E158E8685CEF}" srcId="{87C5583F-8AF8-432D-B13C-11B14333905D}" destId="{822BA393-FBA7-497F-AE09-12BC5DBD44B7}" srcOrd="2" destOrd="0" parTransId="{785C96D0-5DED-42A0-B78F-D2FC104EEDCC}" sibTransId="{569F3912-1B94-47EA-9C7B-BCED1E2A7CC8}"/>
    <dgm:cxn modelId="{3A145345-7DD4-4692-9E4D-9E8A4FCB93FD}" type="presOf" srcId="{4EF8EEDD-AFB5-4003-9436-E8E2CC0CE8A8}" destId="{3BB67F7C-C5A3-42FF-816B-91431779C25C}" srcOrd="0" destOrd="0" presId="urn:microsoft.com/office/officeart/2018/2/layout/IconVerticalSolidList"/>
    <dgm:cxn modelId="{04206E53-14B2-4497-98B8-DD740924CC89}" type="presOf" srcId="{822BA393-FBA7-497F-AE09-12BC5DBD44B7}" destId="{3256F8DD-AC14-482B-8A1C-FCE1DB123A81}" srcOrd="0" destOrd="0" presId="urn:microsoft.com/office/officeart/2018/2/layout/IconVerticalSolidList"/>
    <dgm:cxn modelId="{F441B4A1-85FE-49D3-AD1F-41582F7BEC4E}" srcId="{87C5583F-8AF8-432D-B13C-11B14333905D}" destId="{878BAE49-F686-4F20-8F57-796B8E587F92}" srcOrd="1" destOrd="0" parTransId="{16A6929C-6B91-4C5D-8664-1C4B3E5AEC5F}" sibTransId="{E253027C-E088-4079-86DD-2B63F1A57A51}"/>
    <dgm:cxn modelId="{A2EE70BC-BE9A-47CE-B87F-47C3409AEC6D}" type="presOf" srcId="{878BAE49-F686-4F20-8F57-796B8E587F92}" destId="{D21CC3EC-1ACE-4B08-AA06-5EEBA1C55A4B}" srcOrd="0" destOrd="0" presId="urn:microsoft.com/office/officeart/2018/2/layout/IconVerticalSolidList"/>
    <dgm:cxn modelId="{61151ECD-5E0F-42CE-B658-035570C4D5F5}" srcId="{87C5583F-8AF8-432D-B13C-11B14333905D}" destId="{4EF8EEDD-AFB5-4003-9436-E8E2CC0CE8A8}" srcOrd="0" destOrd="0" parTransId="{137AA78B-2F17-42FF-8A95-17E7D1B89BA7}" sibTransId="{031559CA-059D-4B30-AC1D-6C09DADAB476}"/>
    <dgm:cxn modelId="{7F3B7FD7-6C0D-4F1D-BC7C-0738FD04D408}" type="presOf" srcId="{87C5583F-8AF8-432D-B13C-11B14333905D}" destId="{7BE4D2D3-E4DD-472C-A0D2-A2DBFADBEA49}" srcOrd="0" destOrd="0" presId="urn:microsoft.com/office/officeart/2018/2/layout/IconVerticalSolidList"/>
    <dgm:cxn modelId="{223C6D63-6193-49B9-B839-3C3A0434F6E1}" type="presParOf" srcId="{7BE4D2D3-E4DD-472C-A0D2-A2DBFADBEA49}" destId="{7DDC4BD8-220B-453D-8125-008F108ACD8E}" srcOrd="0" destOrd="0" presId="urn:microsoft.com/office/officeart/2018/2/layout/IconVerticalSolidList"/>
    <dgm:cxn modelId="{29D3C9AF-4920-4C56-A74B-D9FF75B1E786}" type="presParOf" srcId="{7DDC4BD8-220B-453D-8125-008F108ACD8E}" destId="{48C4D8CC-11A5-495A-878E-214D72104411}" srcOrd="0" destOrd="0" presId="urn:microsoft.com/office/officeart/2018/2/layout/IconVerticalSolidList"/>
    <dgm:cxn modelId="{C7D7B942-C6B2-4D3D-AB8F-E3EF86AC5FBF}" type="presParOf" srcId="{7DDC4BD8-220B-453D-8125-008F108ACD8E}" destId="{66FA4ED0-A5F1-479C-868E-DB096F9944CD}" srcOrd="1" destOrd="0" presId="urn:microsoft.com/office/officeart/2018/2/layout/IconVerticalSolidList"/>
    <dgm:cxn modelId="{CE36135E-FFA4-4F25-95EB-FA68EF4A0574}" type="presParOf" srcId="{7DDC4BD8-220B-453D-8125-008F108ACD8E}" destId="{B12B2BA0-F81A-4223-9416-529402CC2C04}" srcOrd="2" destOrd="0" presId="urn:microsoft.com/office/officeart/2018/2/layout/IconVerticalSolidList"/>
    <dgm:cxn modelId="{00C475B6-6802-423E-8D38-2C88B8A97E42}" type="presParOf" srcId="{7DDC4BD8-220B-453D-8125-008F108ACD8E}" destId="{3BB67F7C-C5A3-42FF-816B-91431779C25C}" srcOrd="3" destOrd="0" presId="urn:microsoft.com/office/officeart/2018/2/layout/IconVerticalSolidList"/>
    <dgm:cxn modelId="{2CD2B019-A57F-419E-8012-4BA051FFA0E6}" type="presParOf" srcId="{7BE4D2D3-E4DD-472C-A0D2-A2DBFADBEA49}" destId="{8BA81DA6-248E-470E-8B2A-177A592031B4}" srcOrd="1" destOrd="0" presId="urn:microsoft.com/office/officeart/2018/2/layout/IconVerticalSolidList"/>
    <dgm:cxn modelId="{91B54950-97CE-4B79-995C-4280064BF320}" type="presParOf" srcId="{7BE4D2D3-E4DD-472C-A0D2-A2DBFADBEA49}" destId="{624E9B53-DAE2-4269-AFCC-4B3D81A34536}" srcOrd="2" destOrd="0" presId="urn:microsoft.com/office/officeart/2018/2/layout/IconVerticalSolidList"/>
    <dgm:cxn modelId="{C9B1BD22-8F49-4817-A429-8BD9717CF729}" type="presParOf" srcId="{624E9B53-DAE2-4269-AFCC-4B3D81A34536}" destId="{FC66AAD3-56EA-415A-BBC9-C4885B7CD1C6}" srcOrd="0" destOrd="0" presId="urn:microsoft.com/office/officeart/2018/2/layout/IconVerticalSolidList"/>
    <dgm:cxn modelId="{92CEC216-F7B4-42E0-8211-A3F835F76D1E}" type="presParOf" srcId="{624E9B53-DAE2-4269-AFCC-4B3D81A34536}" destId="{386E07FF-BD08-4487-AC28-AFC8906C43D7}" srcOrd="1" destOrd="0" presId="urn:microsoft.com/office/officeart/2018/2/layout/IconVerticalSolidList"/>
    <dgm:cxn modelId="{992A186A-8F25-457F-8A5D-A4E0C0A1D954}" type="presParOf" srcId="{624E9B53-DAE2-4269-AFCC-4B3D81A34536}" destId="{2E29EA88-387D-40A4-BA36-299583B97FB2}" srcOrd="2" destOrd="0" presId="urn:microsoft.com/office/officeart/2018/2/layout/IconVerticalSolidList"/>
    <dgm:cxn modelId="{63D14EDC-4D64-4C17-8BCF-7EEE615A5E87}" type="presParOf" srcId="{624E9B53-DAE2-4269-AFCC-4B3D81A34536}" destId="{D21CC3EC-1ACE-4B08-AA06-5EEBA1C55A4B}" srcOrd="3" destOrd="0" presId="urn:microsoft.com/office/officeart/2018/2/layout/IconVerticalSolidList"/>
    <dgm:cxn modelId="{7739C1B8-7960-4057-AA00-61F3E5DCB2F8}" type="presParOf" srcId="{7BE4D2D3-E4DD-472C-A0D2-A2DBFADBEA49}" destId="{DFFFF68E-E12F-429E-BBF6-15C9C62B7A3A}" srcOrd="3" destOrd="0" presId="urn:microsoft.com/office/officeart/2018/2/layout/IconVerticalSolidList"/>
    <dgm:cxn modelId="{ED481B03-604F-4C36-A42A-B86D91126721}" type="presParOf" srcId="{7BE4D2D3-E4DD-472C-A0D2-A2DBFADBEA49}" destId="{C876A05D-901F-4793-BD17-1DAC22878446}" srcOrd="4" destOrd="0" presId="urn:microsoft.com/office/officeart/2018/2/layout/IconVerticalSolidList"/>
    <dgm:cxn modelId="{4347E233-F9C3-4514-B0EF-A3319D02F2E0}" type="presParOf" srcId="{C876A05D-901F-4793-BD17-1DAC22878446}" destId="{A194680A-C5DB-48F0-B462-5FD6E422887A}" srcOrd="0" destOrd="0" presId="urn:microsoft.com/office/officeart/2018/2/layout/IconVerticalSolidList"/>
    <dgm:cxn modelId="{0B106263-AEF5-4781-A744-EDE6028E9577}" type="presParOf" srcId="{C876A05D-901F-4793-BD17-1DAC22878446}" destId="{FA684056-54BD-469A-B227-A6DC1640C4AF}" srcOrd="1" destOrd="0" presId="urn:microsoft.com/office/officeart/2018/2/layout/IconVerticalSolidList"/>
    <dgm:cxn modelId="{D5CD9488-433E-461A-AEEC-5BDC3B701174}" type="presParOf" srcId="{C876A05D-901F-4793-BD17-1DAC22878446}" destId="{7F99292F-7360-4E3A-8941-5081E7A1E007}" srcOrd="2" destOrd="0" presId="urn:microsoft.com/office/officeart/2018/2/layout/IconVerticalSolidList"/>
    <dgm:cxn modelId="{4CF15872-0AAD-4E24-915E-D159DFFAB179}" type="presParOf" srcId="{C876A05D-901F-4793-BD17-1DAC22878446}" destId="{3256F8DD-AC14-482B-8A1C-FCE1DB123A8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C4D8CC-11A5-495A-878E-214D72104411}">
      <dsp:nvSpPr>
        <dsp:cNvPr id="0" name=""/>
        <dsp:cNvSpPr/>
      </dsp:nvSpPr>
      <dsp:spPr>
        <a:xfrm>
          <a:off x="0" y="654"/>
          <a:ext cx="7012370" cy="15318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FA4ED0-A5F1-479C-868E-DB096F9944CD}">
      <dsp:nvSpPr>
        <dsp:cNvPr id="0" name=""/>
        <dsp:cNvSpPr/>
      </dsp:nvSpPr>
      <dsp:spPr>
        <a:xfrm>
          <a:off x="463388" y="345324"/>
          <a:ext cx="842525" cy="8425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B67F7C-C5A3-42FF-816B-91431779C25C}">
      <dsp:nvSpPr>
        <dsp:cNvPr id="0" name=""/>
        <dsp:cNvSpPr/>
      </dsp:nvSpPr>
      <dsp:spPr>
        <a:xfrm>
          <a:off x="1638960" y="0"/>
          <a:ext cx="5243067" cy="1531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122" tIns="162122" rIns="162122" bIns="162122" numCol="1" spcCol="1270" anchor="ctr" anchorCtr="0">
          <a:noAutofit/>
        </a:bodyPr>
        <a:lstStyle/>
        <a:p>
          <a:pPr marL="0" lvl="0" indent="0" algn="l" defTabSz="800100">
            <a:lnSpc>
              <a:spcPct val="100000"/>
            </a:lnSpc>
            <a:spcBef>
              <a:spcPct val="0"/>
            </a:spcBef>
            <a:spcAft>
              <a:spcPct val="35000"/>
            </a:spcAft>
            <a:buNone/>
          </a:pPr>
          <a:r>
            <a:rPr lang="en-GB" sz="1800" kern="1200" dirty="0">
              <a:latin typeface="SassoonCRInfant" panose="02010503020300020003" pitchFamily="2" charset="0"/>
            </a:rPr>
            <a:t>We will agree appropriate social distancing measures for adults when working with young children, for instance using height rather than distance from children.  </a:t>
          </a:r>
          <a:endParaRPr lang="en-US" sz="1800" kern="1200" dirty="0">
            <a:latin typeface="SassoonCRInfant" panose="02010503020300020003" pitchFamily="2" charset="0"/>
          </a:endParaRPr>
        </a:p>
      </dsp:txBody>
      <dsp:txXfrm>
        <a:off x="1638960" y="0"/>
        <a:ext cx="5243067" cy="1531863"/>
      </dsp:txXfrm>
    </dsp:sp>
    <dsp:sp modelId="{FC66AAD3-56EA-415A-BBC9-C4885B7CD1C6}">
      <dsp:nvSpPr>
        <dsp:cNvPr id="0" name=""/>
        <dsp:cNvSpPr/>
      </dsp:nvSpPr>
      <dsp:spPr>
        <a:xfrm>
          <a:off x="0" y="1915484"/>
          <a:ext cx="7012370" cy="15318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6E07FF-BD08-4487-AC28-AFC8906C43D7}">
      <dsp:nvSpPr>
        <dsp:cNvPr id="0" name=""/>
        <dsp:cNvSpPr/>
      </dsp:nvSpPr>
      <dsp:spPr>
        <a:xfrm>
          <a:off x="463388" y="2260153"/>
          <a:ext cx="842525" cy="8425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21CC3EC-1ACE-4B08-AA06-5EEBA1C55A4B}">
      <dsp:nvSpPr>
        <dsp:cNvPr id="0" name=""/>
        <dsp:cNvSpPr/>
      </dsp:nvSpPr>
      <dsp:spPr>
        <a:xfrm>
          <a:off x="1769302" y="1915484"/>
          <a:ext cx="5243067" cy="1531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122" tIns="162122" rIns="162122" bIns="162122" numCol="1" spcCol="1270" anchor="ctr" anchorCtr="0">
          <a:noAutofit/>
        </a:bodyPr>
        <a:lstStyle/>
        <a:p>
          <a:pPr marL="0" lvl="0" indent="0" algn="l" defTabSz="800100">
            <a:lnSpc>
              <a:spcPct val="100000"/>
            </a:lnSpc>
            <a:spcBef>
              <a:spcPct val="0"/>
            </a:spcBef>
            <a:spcAft>
              <a:spcPct val="35000"/>
            </a:spcAft>
            <a:buNone/>
          </a:pPr>
          <a:r>
            <a:rPr lang="en-GB" sz="1800" kern="1200" dirty="0">
              <a:latin typeface="SassoonCRInfant" panose="02010503020300020003" pitchFamily="2" charset="0"/>
            </a:rPr>
            <a:t>We will build in protected times for warm welcomes, settling children and goodbyes.</a:t>
          </a:r>
          <a:endParaRPr lang="en-US" sz="1800" kern="1200" dirty="0">
            <a:latin typeface="SassoonCRInfant" panose="02010503020300020003" pitchFamily="2" charset="0"/>
          </a:endParaRPr>
        </a:p>
      </dsp:txBody>
      <dsp:txXfrm>
        <a:off x="1769302" y="1915484"/>
        <a:ext cx="5243067" cy="1531863"/>
      </dsp:txXfrm>
    </dsp:sp>
    <dsp:sp modelId="{A194680A-C5DB-48F0-B462-5FD6E422887A}">
      <dsp:nvSpPr>
        <dsp:cNvPr id="0" name=""/>
        <dsp:cNvSpPr/>
      </dsp:nvSpPr>
      <dsp:spPr>
        <a:xfrm>
          <a:off x="0" y="3830314"/>
          <a:ext cx="7012370" cy="153186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684056-54BD-469A-B227-A6DC1640C4AF}">
      <dsp:nvSpPr>
        <dsp:cNvPr id="0" name=""/>
        <dsp:cNvSpPr/>
      </dsp:nvSpPr>
      <dsp:spPr>
        <a:xfrm>
          <a:off x="463388" y="4174983"/>
          <a:ext cx="842525" cy="8425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256F8DD-AC14-482B-8A1C-FCE1DB123A81}">
      <dsp:nvSpPr>
        <dsp:cNvPr id="0" name=""/>
        <dsp:cNvSpPr/>
      </dsp:nvSpPr>
      <dsp:spPr>
        <a:xfrm>
          <a:off x="1769302" y="3830314"/>
          <a:ext cx="5243067" cy="1531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122" tIns="162122" rIns="162122" bIns="162122" numCol="1" spcCol="1270" anchor="ctr" anchorCtr="0">
          <a:noAutofit/>
        </a:bodyPr>
        <a:lstStyle/>
        <a:p>
          <a:pPr marL="0" lvl="0" indent="0" algn="l" defTabSz="800100">
            <a:lnSpc>
              <a:spcPct val="100000"/>
            </a:lnSpc>
            <a:spcBef>
              <a:spcPct val="0"/>
            </a:spcBef>
            <a:spcAft>
              <a:spcPct val="35000"/>
            </a:spcAft>
            <a:buNone/>
          </a:pPr>
          <a:r>
            <a:rPr lang="en-GB" sz="1800" kern="1200" dirty="0">
              <a:latin typeface="SassoonCRInfant" panose="02010503020300020003" pitchFamily="2" charset="0"/>
            </a:rPr>
            <a:t>We will use visual timetables to support new routines</a:t>
          </a:r>
        </a:p>
      </dsp:txBody>
      <dsp:txXfrm>
        <a:off x="1769302" y="3830314"/>
        <a:ext cx="5243067" cy="153186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6/10/2021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385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0783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6/10/2021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1418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6/10/2021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3704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6/10/2021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093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504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506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97567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389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6/10/2021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171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6/10/2021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66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6/10/2021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30080093"/>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0" r:id="rId6"/>
    <p:sldLayoutId id="2147483786" r:id="rId7"/>
    <p:sldLayoutId id="2147483787" r:id="rId8"/>
    <p:sldLayoutId id="2147483788" r:id="rId9"/>
    <p:sldLayoutId id="2147483789" r:id="rId10"/>
    <p:sldLayoutId id="2147483791"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hristianeengel.blogspot.com/2012/04/new-work-parents-pages.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friend-boy-girls-kids-clipart-2782785/"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www.earlylearningtoolkit.org/playful-learning" TargetMode="External"/><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8.xml"/><Relationship Id="rId4" Type="http://schemas.openxmlformats.org/officeDocument/2006/relationships/hyperlink" Target="https://svgsilh.com/image/1886412.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learninginmaine.blogspot.com/2009/05/washing-hands.html" TargetMode="External"/><Relationship Id="rId2" Type="http://schemas.openxmlformats.org/officeDocument/2006/relationships/image" Target="../media/image12.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7C427EA3-1645-4B27-A5C2-55E8E24C66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885CDBF6-7B87-4A58-92CA-E887CA36A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6BFF2B2E-1CF1-403F-BB44-3F9C3E7F6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9">
            <a:extLst>
              <a:ext uri="{FF2B5EF4-FFF2-40B4-BE49-F238E27FC236}">
                <a16:creationId xmlns:a16="http://schemas.microsoft.com/office/drawing/2014/main" id="{9D8B4D3C-0DE0-43B9-B032-32B536B96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descr="A close up of a sign&#10;&#10;Description automatically generated">
            <a:extLst>
              <a:ext uri="{FF2B5EF4-FFF2-40B4-BE49-F238E27FC236}">
                <a16:creationId xmlns:a16="http://schemas.microsoft.com/office/drawing/2014/main" id="{4A72AF4B-3538-49AB-9C4C-8617EEBAECC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31166" y="1742653"/>
            <a:ext cx="6518800" cy="3666825"/>
          </a:xfrm>
          <a:prstGeom prst="rect">
            <a:avLst/>
          </a:prstGeom>
        </p:spPr>
      </p:pic>
      <p:sp>
        <p:nvSpPr>
          <p:cNvPr id="82" name="Rectangle 81">
            <a:extLst>
              <a:ext uri="{FF2B5EF4-FFF2-40B4-BE49-F238E27FC236}">
                <a16:creationId xmlns:a16="http://schemas.microsoft.com/office/drawing/2014/main" id="{707788D3-E467-4E25-A5E9-FD41795BD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01200"/>
            <a:ext cx="3703320"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48097A0-81C2-482F-B49F-E9452A057C8A}"/>
              </a:ext>
            </a:extLst>
          </p:cNvPr>
          <p:cNvSpPr>
            <a:spLocks noGrp="1"/>
          </p:cNvSpPr>
          <p:nvPr>
            <p:ph type="ctrTitle"/>
          </p:nvPr>
        </p:nvSpPr>
        <p:spPr>
          <a:xfrm>
            <a:off x="8296275" y="1419225"/>
            <a:ext cx="3081576" cy="2085869"/>
          </a:xfrm>
        </p:spPr>
        <p:txBody>
          <a:bodyPr>
            <a:normAutofit/>
          </a:bodyPr>
          <a:lstStyle/>
          <a:p>
            <a:r>
              <a:rPr lang="en-GB">
                <a:solidFill>
                  <a:srgbClr val="FFFFFF"/>
                </a:solidFill>
              </a:rPr>
              <a:t>Primary 1</a:t>
            </a:r>
          </a:p>
        </p:txBody>
      </p:sp>
      <p:sp>
        <p:nvSpPr>
          <p:cNvPr id="3" name="Subtitle 2">
            <a:extLst>
              <a:ext uri="{FF2B5EF4-FFF2-40B4-BE49-F238E27FC236}">
                <a16:creationId xmlns:a16="http://schemas.microsoft.com/office/drawing/2014/main" id="{16D99A49-6B2E-48D4-BDA7-173B6FCA3567}"/>
              </a:ext>
            </a:extLst>
          </p:cNvPr>
          <p:cNvSpPr>
            <a:spLocks noGrp="1"/>
          </p:cNvSpPr>
          <p:nvPr>
            <p:ph type="subTitle" idx="1"/>
          </p:nvPr>
        </p:nvSpPr>
        <p:spPr>
          <a:xfrm>
            <a:off x="8296275" y="3505095"/>
            <a:ext cx="3081576" cy="1733655"/>
          </a:xfrm>
        </p:spPr>
        <p:txBody>
          <a:bodyPr>
            <a:normAutofit/>
          </a:bodyPr>
          <a:lstStyle/>
          <a:p>
            <a:r>
              <a:rPr lang="en-GB" dirty="0">
                <a:solidFill>
                  <a:srgbClr val="FFFFFF">
                    <a:alpha val="75000"/>
                  </a:srgbClr>
                </a:solidFill>
              </a:rPr>
              <a:t>August 2021</a:t>
            </a:r>
          </a:p>
        </p:txBody>
      </p:sp>
    </p:spTree>
    <p:extLst>
      <p:ext uri="{BB962C8B-B14F-4D97-AF65-F5344CB8AC3E}">
        <p14:creationId xmlns:p14="http://schemas.microsoft.com/office/powerpoint/2010/main" val="84053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E9751CB9-7B25-4EB8-9A6F-82F822549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E1317383-CF3B-4B02-9512-BECBEF636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14">
            <a:extLst>
              <a:ext uri="{FF2B5EF4-FFF2-40B4-BE49-F238E27FC236}">
                <a16:creationId xmlns:a16="http://schemas.microsoft.com/office/drawing/2014/main" id="{B1D4C7A0-6DF2-4F2D-A45D-F111582974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DBF3943D-BCB6-4B31-809D-A00568648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39373A6F-2E1F-4613-8E1D-D68057D29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01200"/>
            <a:ext cx="3707477" cy="562497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2C7AC7A-BE1C-43CD-929A-B9E151039063}"/>
              </a:ext>
            </a:extLst>
          </p:cNvPr>
          <p:cNvSpPr>
            <a:spLocks noGrp="1"/>
          </p:cNvSpPr>
          <p:nvPr>
            <p:ph type="title"/>
          </p:nvPr>
        </p:nvSpPr>
        <p:spPr>
          <a:xfrm>
            <a:off x="601255" y="702155"/>
            <a:ext cx="3409783" cy="1300365"/>
          </a:xfrm>
        </p:spPr>
        <p:txBody>
          <a:bodyPr>
            <a:normAutofit/>
          </a:bodyPr>
          <a:lstStyle/>
          <a:p>
            <a:r>
              <a:rPr lang="en-GB" dirty="0">
                <a:solidFill>
                  <a:srgbClr val="FFFFFF"/>
                </a:solidFill>
                <a:latin typeface="SassoonCRInfant" panose="02010503020300020003" pitchFamily="2" charset="0"/>
              </a:rPr>
              <a:t>Social Distancing</a:t>
            </a:r>
          </a:p>
        </p:txBody>
      </p:sp>
      <p:sp>
        <p:nvSpPr>
          <p:cNvPr id="3" name="Content Placeholder 2">
            <a:extLst>
              <a:ext uri="{FF2B5EF4-FFF2-40B4-BE49-F238E27FC236}">
                <a16:creationId xmlns:a16="http://schemas.microsoft.com/office/drawing/2014/main" id="{88F34A56-553A-42BD-AD76-4CAF80B82AD4}"/>
              </a:ext>
            </a:extLst>
          </p:cNvPr>
          <p:cNvSpPr>
            <a:spLocks noGrp="1"/>
          </p:cNvSpPr>
          <p:nvPr>
            <p:ph idx="1"/>
          </p:nvPr>
        </p:nvSpPr>
        <p:spPr>
          <a:xfrm>
            <a:off x="601255" y="2177142"/>
            <a:ext cx="3409782" cy="3823607"/>
          </a:xfrm>
        </p:spPr>
        <p:txBody>
          <a:bodyPr>
            <a:normAutofit/>
          </a:bodyPr>
          <a:lstStyle/>
          <a:p>
            <a:r>
              <a:rPr lang="en-GB">
                <a:solidFill>
                  <a:srgbClr val="FFFFFF"/>
                </a:solidFill>
                <a:latin typeface="SassoonCRInfant" panose="02010503020300020003" pitchFamily="2" charset="0"/>
              </a:rPr>
              <a:t>National guidance advises us that physical distancing cannot be expected of young children and instead the focus will be on enhanced hygiene and smaller social groupings which will limit the number of people children will be in contact with when they attend primary one. </a:t>
            </a:r>
          </a:p>
          <a:p>
            <a:endParaRPr lang="en-GB">
              <a:solidFill>
                <a:srgbClr val="FFFFFF"/>
              </a:solidFill>
              <a:latin typeface="SassoonCRInfant" panose="02010503020300020003" pitchFamily="2" charset="0"/>
            </a:endParaRPr>
          </a:p>
          <a:p>
            <a:endParaRPr lang="en-GB">
              <a:solidFill>
                <a:srgbClr val="FFFFFF"/>
              </a:solidFill>
              <a:latin typeface="SassoonCRInfant" panose="02010503020300020003" pitchFamily="2" charset="0"/>
            </a:endParaRPr>
          </a:p>
        </p:txBody>
      </p:sp>
      <p:pic>
        <p:nvPicPr>
          <p:cNvPr id="6" name="Picture 5" descr="A picture containing drawing&#10;&#10;Description automatically generated">
            <a:extLst>
              <a:ext uri="{FF2B5EF4-FFF2-40B4-BE49-F238E27FC236}">
                <a16:creationId xmlns:a16="http://schemas.microsoft.com/office/drawing/2014/main" id="{0C76997D-121D-4188-B1CF-11D6AF1C0B3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523830" y="936141"/>
            <a:ext cx="4968305" cy="4968305"/>
          </a:xfrm>
          <a:prstGeom prst="rect">
            <a:avLst/>
          </a:prstGeom>
        </p:spPr>
      </p:pic>
      <p:sp>
        <p:nvSpPr>
          <p:cNvPr id="4" name="TextBox 3">
            <a:extLst>
              <a:ext uri="{FF2B5EF4-FFF2-40B4-BE49-F238E27FC236}">
                <a16:creationId xmlns:a16="http://schemas.microsoft.com/office/drawing/2014/main" id="{B3CC5327-1661-492B-A615-D29609825512}"/>
              </a:ext>
            </a:extLst>
          </p:cNvPr>
          <p:cNvSpPr txBox="1"/>
          <p:nvPr/>
        </p:nvSpPr>
        <p:spPr>
          <a:xfrm>
            <a:off x="1028700" y="5000625"/>
            <a:ext cx="7215188" cy="830997"/>
          </a:xfrm>
          <a:prstGeom prst="rect">
            <a:avLst/>
          </a:prstGeom>
          <a:solidFill>
            <a:schemeClr val="accent1"/>
          </a:solidFill>
        </p:spPr>
        <p:txBody>
          <a:bodyPr wrap="square" rtlCol="0">
            <a:spAutoFit/>
          </a:bodyPr>
          <a:lstStyle/>
          <a:p>
            <a:pPr lvl="0">
              <a:spcAft>
                <a:spcPts val="600"/>
              </a:spcAft>
            </a:pPr>
            <a:r>
              <a:rPr lang="en-GB" sz="2400">
                <a:latin typeface="SassoonCRInfant" panose="02010503020300020003" pitchFamily="2" charset="0"/>
              </a:rPr>
              <a:t>We will create ‘“Learning Bubble” groups of children who will learn together.</a:t>
            </a:r>
          </a:p>
        </p:txBody>
      </p:sp>
    </p:spTree>
    <p:extLst>
      <p:ext uri="{BB962C8B-B14F-4D97-AF65-F5344CB8AC3E}">
        <p14:creationId xmlns:p14="http://schemas.microsoft.com/office/powerpoint/2010/main" val="184487570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57">
            <a:extLst>
              <a:ext uri="{FF2B5EF4-FFF2-40B4-BE49-F238E27FC236}">
                <a16:creationId xmlns:a16="http://schemas.microsoft.com/office/drawing/2014/main" id="{B448728E-2EDF-4F60-A97C-C0F08E06D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59">
            <a:extLst>
              <a:ext uri="{FF2B5EF4-FFF2-40B4-BE49-F238E27FC236}">
                <a16:creationId xmlns:a16="http://schemas.microsoft.com/office/drawing/2014/main" id="{78CBB40F-4E03-45AE-9020-C27B0AE7F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61">
            <a:extLst>
              <a:ext uri="{FF2B5EF4-FFF2-40B4-BE49-F238E27FC236}">
                <a16:creationId xmlns:a16="http://schemas.microsoft.com/office/drawing/2014/main" id="{A9F7CCD1-513F-4B7A-9497-7AA9144DB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64" name="Rectangle 63">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FF465DE-7315-4F98-8D56-A09A1B095665}"/>
              </a:ext>
            </a:extLst>
          </p:cNvPr>
          <p:cNvSpPr txBox="1"/>
          <p:nvPr/>
        </p:nvSpPr>
        <p:spPr>
          <a:xfrm>
            <a:off x="8369643" y="1037967"/>
            <a:ext cx="3004939" cy="4709131"/>
          </a:xfrm>
          <a:prstGeom prst="rect">
            <a:avLst/>
          </a:prstGeom>
        </p:spPr>
        <p:txBody>
          <a:bodyPr vert="horz" lIns="91440" tIns="45720" rIns="91440" bIns="45720" rtlCol="0" anchor="ctr">
            <a:normAutofit/>
          </a:bodyPr>
          <a:lstStyle/>
          <a:p>
            <a:pPr defTabSz="457200">
              <a:spcBef>
                <a:spcPct val="0"/>
              </a:spcBef>
              <a:spcAft>
                <a:spcPts val="600"/>
              </a:spcAft>
            </a:pPr>
            <a:r>
              <a:rPr lang="en-US" sz="2800" b="0" kern="1200" cap="all" dirty="0">
                <a:solidFill>
                  <a:schemeClr val="tx1">
                    <a:lumMod val="75000"/>
                    <a:lumOff val="25000"/>
                  </a:schemeClr>
                </a:solidFill>
                <a:latin typeface="+mj-lt"/>
                <a:ea typeface="+mj-ea"/>
                <a:cs typeface="+mj-cs"/>
              </a:rPr>
              <a:t>Social distancing</a:t>
            </a:r>
          </a:p>
        </p:txBody>
      </p:sp>
      <p:sp>
        <p:nvSpPr>
          <p:cNvPr id="66" name="Rectangle 65">
            <a:extLst>
              <a:ext uri="{FF2B5EF4-FFF2-40B4-BE49-F238E27FC236}">
                <a16:creationId xmlns:a16="http://schemas.microsoft.com/office/drawing/2014/main" id="{EC930E8B-CABB-49C6-9609-F872BC043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8" name="Rectangle 67">
            <a:extLst>
              <a:ext uri="{FF2B5EF4-FFF2-40B4-BE49-F238E27FC236}">
                <a16:creationId xmlns:a16="http://schemas.microsoft.com/office/drawing/2014/main" id="{AFD211A8-7186-46C6-AC78-73F89CAA5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69">
            <a:extLst>
              <a:ext uri="{FF2B5EF4-FFF2-40B4-BE49-F238E27FC236}">
                <a16:creationId xmlns:a16="http://schemas.microsoft.com/office/drawing/2014/main" id="{88062204-EE69-489C-87C1-C1958C334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Box 2">
            <a:extLst>
              <a:ext uri="{FF2B5EF4-FFF2-40B4-BE49-F238E27FC236}">
                <a16:creationId xmlns:a16="http://schemas.microsoft.com/office/drawing/2014/main" id="{408D1A9E-FE93-4A6C-97AE-01400366AB80}"/>
              </a:ext>
            </a:extLst>
          </p:cNvPr>
          <p:cNvGraphicFramePr/>
          <p:nvPr>
            <p:extLst>
              <p:ext uri="{D42A27DB-BD31-4B8C-83A1-F6EECF244321}">
                <p14:modId xmlns:p14="http://schemas.microsoft.com/office/powerpoint/2010/main" val="2445461277"/>
              </p:ext>
            </p:extLst>
          </p:nvPr>
        </p:nvGraphicFramePr>
        <p:xfrm>
          <a:off x="446534" y="1037967"/>
          <a:ext cx="7012370" cy="5362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0538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child, small, young, people&#10;&#10;Description automatically generated">
            <a:extLst>
              <a:ext uri="{FF2B5EF4-FFF2-40B4-BE49-F238E27FC236}">
                <a16:creationId xmlns:a16="http://schemas.microsoft.com/office/drawing/2014/main" id="{990A0F71-9BC0-4993-B4ED-0EDFB7356DA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35191" y="4220281"/>
            <a:ext cx="2475478" cy="1809750"/>
          </a:xfrm>
          <a:prstGeom prst="rect">
            <a:avLst/>
          </a:prstGeom>
        </p:spPr>
      </p:pic>
      <p:sp>
        <p:nvSpPr>
          <p:cNvPr id="2" name="Title 1">
            <a:extLst>
              <a:ext uri="{FF2B5EF4-FFF2-40B4-BE49-F238E27FC236}">
                <a16:creationId xmlns:a16="http://schemas.microsoft.com/office/drawing/2014/main" id="{99E176CA-6BD1-42DD-B81B-6C0EFF273DBD}"/>
              </a:ext>
            </a:extLst>
          </p:cNvPr>
          <p:cNvSpPr>
            <a:spLocks noGrp="1"/>
          </p:cNvSpPr>
          <p:nvPr>
            <p:ph type="title"/>
          </p:nvPr>
        </p:nvSpPr>
        <p:spPr/>
        <p:txBody>
          <a:bodyPr>
            <a:normAutofit/>
          </a:bodyPr>
          <a:lstStyle/>
          <a:p>
            <a:r>
              <a:rPr lang="en-GB" sz="2800" dirty="0">
                <a:latin typeface="SassoonCRInfant" panose="02010503020300020003" pitchFamily="2" charset="0"/>
              </a:rPr>
              <a:t>What will the classroom be like?</a:t>
            </a:r>
          </a:p>
        </p:txBody>
      </p:sp>
      <p:sp>
        <p:nvSpPr>
          <p:cNvPr id="3" name="Content Placeholder 2">
            <a:extLst>
              <a:ext uri="{FF2B5EF4-FFF2-40B4-BE49-F238E27FC236}">
                <a16:creationId xmlns:a16="http://schemas.microsoft.com/office/drawing/2014/main" id="{DAB7F1D0-A229-477D-BE41-083FFB9BAC77}"/>
              </a:ext>
            </a:extLst>
          </p:cNvPr>
          <p:cNvSpPr>
            <a:spLocks noGrp="1"/>
          </p:cNvSpPr>
          <p:nvPr>
            <p:ph idx="1"/>
          </p:nvPr>
        </p:nvSpPr>
        <p:spPr>
          <a:xfrm>
            <a:off x="4900928" y="1179829"/>
            <a:ext cx="6650991" cy="3945327"/>
          </a:xfrm>
        </p:spPr>
        <p:txBody>
          <a:bodyPr>
            <a:normAutofit/>
          </a:bodyPr>
          <a:lstStyle/>
          <a:p>
            <a:r>
              <a:rPr lang="en-GB" dirty="0">
                <a:latin typeface="SassoonCRInfant" panose="02010503020300020003" pitchFamily="2" charset="0"/>
              </a:rPr>
              <a:t>We will consider how we can increase availability of quality learning areas, both indoors and outdoors whilst maintaining a quality learning environment. </a:t>
            </a:r>
          </a:p>
          <a:p>
            <a:r>
              <a:rPr lang="en-GB" dirty="0">
                <a:latin typeface="SassoonCRInfant" panose="02010503020300020003" pitchFamily="2" charset="0"/>
              </a:rPr>
              <a:t>We will promote playful pedagogy through social, creative, discovery learning zones but will not use many soft furnishings as these do not allow for safe sharing and disinfection.</a:t>
            </a:r>
          </a:p>
          <a:p>
            <a:endParaRPr lang="en-GB" dirty="0">
              <a:latin typeface="SassoonCRInfant" panose="02010503020300020003" pitchFamily="2" charset="0"/>
            </a:endParaRPr>
          </a:p>
          <a:p>
            <a:endParaRPr lang="en-GB" dirty="0"/>
          </a:p>
        </p:txBody>
      </p:sp>
      <p:sp>
        <p:nvSpPr>
          <p:cNvPr id="4" name="Text Placeholder 3">
            <a:extLst>
              <a:ext uri="{FF2B5EF4-FFF2-40B4-BE49-F238E27FC236}">
                <a16:creationId xmlns:a16="http://schemas.microsoft.com/office/drawing/2014/main" id="{408F6385-01A8-4188-8C55-2549F357C110}"/>
              </a:ext>
            </a:extLst>
          </p:cNvPr>
          <p:cNvSpPr>
            <a:spLocks noGrp="1"/>
          </p:cNvSpPr>
          <p:nvPr>
            <p:ph type="body" sz="half" idx="2"/>
          </p:nvPr>
        </p:nvSpPr>
        <p:spPr/>
        <p:txBody>
          <a:bodyPr>
            <a:normAutofit fontScale="92500" lnSpcReduction="20000"/>
          </a:bodyPr>
          <a:lstStyle/>
          <a:p>
            <a:r>
              <a:rPr lang="en-GB" sz="1700" dirty="0">
                <a:latin typeface="SassoonCRInfant" panose="02010503020300020003" pitchFamily="2" charset="0"/>
              </a:rPr>
              <a:t>We aim to create a warm, welcoming environment that is a home from home for your child making the transition from spending such a long period of time at home more seamless. </a:t>
            </a:r>
          </a:p>
          <a:p>
            <a:r>
              <a:rPr lang="en-GB" sz="1700" dirty="0">
                <a:latin typeface="SassoonCRInfant" panose="02010503020300020003" pitchFamily="2" charset="0"/>
              </a:rPr>
              <a:t>We will try to ensure we have a calm, well organised and neutral environment with familiar aspects of nursery core provision to support your child’s transition.</a:t>
            </a:r>
          </a:p>
          <a:p>
            <a:endParaRPr lang="en-GB" dirty="0">
              <a:latin typeface="SassoonCRInfant" panose="02010503020300020003" pitchFamily="2" charset="0"/>
            </a:endParaRPr>
          </a:p>
          <a:p>
            <a:endParaRPr lang="en-GB" dirty="0">
              <a:latin typeface="SassoonCRInfant" panose="02010503020300020003" pitchFamily="2" charset="0"/>
            </a:endParaRPr>
          </a:p>
          <a:p>
            <a:endParaRPr lang="en-GB" dirty="0"/>
          </a:p>
        </p:txBody>
      </p:sp>
      <p:sp>
        <p:nvSpPr>
          <p:cNvPr id="5" name="TextBox 4">
            <a:extLst>
              <a:ext uri="{FF2B5EF4-FFF2-40B4-BE49-F238E27FC236}">
                <a16:creationId xmlns:a16="http://schemas.microsoft.com/office/drawing/2014/main" id="{C07F0D1A-7EB6-42E8-AC54-C0CCFC893B6A}"/>
              </a:ext>
            </a:extLst>
          </p:cNvPr>
          <p:cNvSpPr txBox="1"/>
          <p:nvPr/>
        </p:nvSpPr>
        <p:spPr>
          <a:xfrm>
            <a:off x="4442178" y="4687743"/>
            <a:ext cx="5159022" cy="1754326"/>
          </a:xfrm>
          <a:prstGeom prst="rect">
            <a:avLst/>
          </a:prstGeom>
          <a:solidFill>
            <a:schemeClr val="accent1"/>
          </a:solidFill>
        </p:spPr>
        <p:txBody>
          <a:bodyPr wrap="square" rtlCol="0">
            <a:spAutoFit/>
          </a:bodyPr>
          <a:lstStyle/>
          <a:p>
            <a:r>
              <a:rPr lang="en-GB" dirty="0">
                <a:latin typeface="SassoonCRInfant" panose="02010503020300020003" pitchFamily="2" charset="0"/>
              </a:rPr>
              <a:t>We appreciate that playful pedagogy will be even more important for our youngest children starting in Primary 1 in August 2021, given their missed experiences in nursery and their need to interact with an entirely new environment and with a new group of people. </a:t>
            </a:r>
          </a:p>
        </p:txBody>
      </p:sp>
    </p:spTree>
    <p:extLst>
      <p:ext uri="{BB962C8B-B14F-4D97-AF65-F5344CB8AC3E}">
        <p14:creationId xmlns:p14="http://schemas.microsoft.com/office/powerpoint/2010/main" val="142803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27">
            <a:extLst>
              <a:ext uri="{FF2B5EF4-FFF2-40B4-BE49-F238E27FC236}">
                <a16:creationId xmlns:a16="http://schemas.microsoft.com/office/drawing/2014/main" id="{DCF4EB5C-ED25-4675-8255-2F5B12CFF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9">
            <a:extLst>
              <a:ext uri="{FF2B5EF4-FFF2-40B4-BE49-F238E27FC236}">
                <a16:creationId xmlns:a16="http://schemas.microsoft.com/office/drawing/2014/main" id="{9514EC6E-A557-42A2-BCDC-3ABFFC5E5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31">
            <a:extLst>
              <a:ext uri="{FF2B5EF4-FFF2-40B4-BE49-F238E27FC236}">
                <a16:creationId xmlns:a16="http://schemas.microsoft.com/office/drawing/2014/main" id="{905482C9-EB42-4BFE-95BF-7FD661F07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45" name="Rectangle 33">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5">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37">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41">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9E9C497-99FD-4495-A4FC-9C3E8BD7A475}"/>
              </a:ext>
            </a:extLst>
          </p:cNvPr>
          <p:cNvSpPr>
            <a:spLocks noGrp="1"/>
          </p:cNvSpPr>
          <p:nvPr>
            <p:ph type="ctrTitle"/>
          </p:nvPr>
        </p:nvSpPr>
        <p:spPr>
          <a:xfrm>
            <a:off x="771148" y="1037967"/>
            <a:ext cx="3054091" cy="4709131"/>
          </a:xfrm>
        </p:spPr>
        <p:txBody>
          <a:bodyPr vert="horz" lIns="91440" tIns="45720" rIns="91440" bIns="45720" rtlCol="0" anchor="ctr">
            <a:normAutofit/>
          </a:bodyPr>
          <a:lstStyle/>
          <a:p>
            <a:r>
              <a:rPr lang="en-US" sz="2800" b="0" kern="1200" cap="all" dirty="0">
                <a:solidFill>
                  <a:srgbClr val="FFFEFF"/>
                </a:solidFill>
                <a:latin typeface="SassoonCRInfant" panose="02010503020300020003" pitchFamily="2" charset="0"/>
              </a:rPr>
              <a:t>How will staff get to know my child if time spent in school is decreased ?</a:t>
            </a:r>
          </a:p>
        </p:txBody>
      </p:sp>
      <p:sp>
        <p:nvSpPr>
          <p:cNvPr id="4" name="Rectangle 3">
            <a:extLst>
              <a:ext uri="{FF2B5EF4-FFF2-40B4-BE49-F238E27FC236}">
                <a16:creationId xmlns:a16="http://schemas.microsoft.com/office/drawing/2014/main" id="{3BE69FF5-61EC-4F64-B061-499A6A30AEF8}"/>
              </a:ext>
            </a:extLst>
          </p:cNvPr>
          <p:cNvSpPr/>
          <p:nvPr/>
        </p:nvSpPr>
        <p:spPr>
          <a:xfrm>
            <a:off x="4534935" y="1037968"/>
            <a:ext cx="6725899" cy="4820832"/>
          </a:xfrm>
          <a:prstGeom prst="rect">
            <a:avLst/>
          </a:prstGeom>
        </p:spPr>
        <p:txBody>
          <a:bodyPr vert="horz" lIns="91440" tIns="45720" rIns="91440" bIns="45720" rtlCol="0" anchor="ctr">
            <a:noAutofit/>
          </a:bodyPr>
          <a:lstStyle/>
          <a:p>
            <a:pPr marL="342900" lvl="0" indent="-342900" defTabSz="457200">
              <a:spcBef>
                <a:spcPct val="20000"/>
              </a:spcBef>
              <a:spcAft>
                <a:spcPts val="600"/>
              </a:spcAft>
              <a:buClr>
                <a:schemeClr val="accent1"/>
              </a:buClr>
              <a:buSzPct val="92000"/>
              <a:buFont typeface="Wingdings 2" panose="05020102010507070707" pitchFamily="18" charset="2"/>
              <a:buChar char=""/>
            </a:pPr>
            <a:r>
              <a:rPr lang="en-US" sz="1900" dirty="0">
                <a:solidFill>
                  <a:schemeClr val="tx1">
                    <a:lumMod val="75000"/>
                    <a:lumOff val="25000"/>
                  </a:schemeClr>
                </a:solidFill>
                <a:latin typeface="SassoonCRInfant" panose="02010503020300020003" pitchFamily="2" charset="0"/>
              </a:rPr>
              <a:t>In addition to records being transferred, our P.1 teacher will virtually meet with nursery staff to pass on relevant information. This will support the teacher to have an understanding of the whole child and family.</a:t>
            </a:r>
          </a:p>
          <a:p>
            <a:pPr lvl="0" defTabSz="457200">
              <a:spcBef>
                <a:spcPct val="20000"/>
              </a:spcBef>
              <a:spcAft>
                <a:spcPts val="600"/>
              </a:spcAft>
              <a:buClr>
                <a:schemeClr val="accent1"/>
              </a:buClr>
              <a:buSzPct val="92000"/>
              <a:buFont typeface="Wingdings 2" panose="05020102010507070707" pitchFamily="18" charset="2"/>
              <a:buChar char=""/>
            </a:pPr>
            <a:endParaRPr lang="en-US" sz="1900" dirty="0">
              <a:solidFill>
                <a:schemeClr val="tx1">
                  <a:lumMod val="75000"/>
                  <a:lumOff val="25000"/>
                </a:schemeClr>
              </a:solidFill>
              <a:effectLst/>
              <a:latin typeface="SassoonCRInfant" panose="02010503020300020003" pitchFamily="2" charset="0"/>
            </a:endParaRPr>
          </a:p>
          <a:p>
            <a:pPr marL="342900" lvl="0" indent="-342900" defTabSz="457200">
              <a:spcBef>
                <a:spcPct val="20000"/>
              </a:spcBef>
              <a:spcAft>
                <a:spcPts val="600"/>
              </a:spcAft>
              <a:buClr>
                <a:schemeClr val="accent1"/>
              </a:buClr>
              <a:buSzPct val="92000"/>
              <a:buFont typeface="Wingdings 2" panose="05020102010507070707" pitchFamily="18" charset="2"/>
              <a:buChar char=""/>
            </a:pPr>
            <a:r>
              <a:rPr lang="en-US" sz="1900" dirty="0">
                <a:solidFill>
                  <a:schemeClr val="tx1">
                    <a:lumMod val="75000"/>
                    <a:lumOff val="25000"/>
                  </a:schemeClr>
                </a:solidFill>
                <a:latin typeface="SassoonCRInfant" panose="02010503020300020003" pitchFamily="2" charset="0"/>
              </a:rPr>
              <a:t>We will initially continue to use your child’s PLJ in Primary 1 as a continuing record of progress within the Early Level of CfE.  The PLJ will also create a tool to engage new teaching staff and children in dialogue about the child’s developmental progress, achievements and interest. Your child will value the reassurance that revisiting prior learning and experiences will bring. </a:t>
            </a:r>
          </a:p>
          <a:p>
            <a:pPr lvl="0" defTabSz="457200">
              <a:spcBef>
                <a:spcPct val="20000"/>
              </a:spcBef>
              <a:spcAft>
                <a:spcPts val="600"/>
              </a:spcAft>
              <a:buClr>
                <a:schemeClr val="accent1"/>
              </a:buClr>
              <a:buSzPct val="92000"/>
              <a:buFont typeface="Wingdings 2" panose="05020102010507070707" pitchFamily="18" charset="2"/>
              <a:buChar char=""/>
            </a:pPr>
            <a:endParaRPr lang="en-US" sz="1900" dirty="0">
              <a:solidFill>
                <a:schemeClr val="tx1">
                  <a:lumMod val="75000"/>
                  <a:lumOff val="25000"/>
                </a:schemeClr>
              </a:solidFill>
              <a:effectLst/>
              <a:latin typeface="SassoonCRInfant" panose="02010503020300020003" pitchFamily="2" charset="0"/>
            </a:endParaRPr>
          </a:p>
          <a:p>
            <a:pPr marL="342900" lvl="0" indent="-342900" defTabSz="457200">
              <a:spcBef>
                <a:spcPct val="20000"/>
              </a:spcBef>
              <a:spcAft>
                <a:spcPts val="600"/>
              </a:spcAft>
              <a:buClr>
                <a:schemeClr val="accent1"/>
              </a:buClr>
              <a:buSzPct val="92000"/>
              <a:buFont typeface="Wingdings 2" panose="05020102010507070707" pitchFamily="18" charset="2"/>
              <a:buChar char=""/>
            </a:pPr>
            <a:r>
              <a:rPr lang="en-US" sz="1900" dirty="0">
                <a:solidFill>
                  <a:schemeClr val="tx1">
                    <a:lumMod val="75000"/>
                    <a:lumOff val="25000"/>
                  </a:schemeClr>
                </a:solidFill>
                <a:latin typeface="SassoonCRInfant" panose="02010503020300020003" pitchFamily="2" charset="0"/>
              </a:rPr>
              <a:t>We will continue to use Seesaw as a means of communication for Primary1.</a:t>
            </a:r>
            <a:endParaRPr lang="en-US" sz="1900" dirty="0">
              <a:solidFill>
                <a:schemeClr val="tx1">
                  <a:lumMod val="75000"/>
                  <a:lumOff val="25000"/>
                </a:schemeClr>
              </a:solidFill>
              <a:effectLst/>
              <a:latin typeface="SassoonCRInfant" panose="02010503020300020003" pitchFamily="2" charset="0"/>
            </a:endParaRPr>
          </a:p>
        </p:txBody>
      </p:sp>
    </p:spTree>
    <p:extLst>
      <p:ext uri="{BB962C8B-B14F-4D97-AF65-F5344CB8AC3E}">
        <p14:creationId xmlns:p14="http://schemas.microsoft.com/office/powerpoint/2010/main" val="206780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5DFFD-2249-4A4A-93B7-CDAD5734074B}"/>
              </a:ext>
            </a:extLst>
          </p:cNvPr>
          <p:cNvSpPr>
            <a:spLocks noGrp="1"/>
          </p:cNvSpPr>
          <p:nvPr>
            <p:ph type="title"/>
          </p:nvPr>
        </p:nvSpPr>
        <p:spPr/>
        <p:txBody>
          <a:bodyPr>
            <a:normAutofit/>
          </a:bodyPr>
          <a:lstStyle/>
          <a:p>
            <a:r>
              <a:rPr lang="en-GB" sz="2800" dirty="0">
                <a:latin typeface="SassoonCRInfant" panose="02010503020300020003" pitchFamily="2" charset="0"/>
              </a:rPr>
              <a:t>Enhanced Hygiene Measures</a:t>
            </a:r>
          </a:p>
        </p:txBody>
      </p:sp>
      <p:sp>
        <p:nvSpPr>
          <p:cNvPr id="8" name="Content Placeholder 7">
            <a:extLst>
              <a:ext uri="{FF2B5EF4-FFF2-40B4-BE49-F238E27FC236}">
                <a16:creationId xmlns:a16="http://schemas.microsoft.com/office/drawing/2014/main" id="{95B6D441-17BA-4262-B6D4-07741FC27650}"/>
              </a:ext>
            </a:extLst>
          </p:cNvPr>
          <p:cNvSpPr>
            <a:spLocks noGrp="1"/>
          </p:cNvSpPr>
          <p:nvPr>
            <p:ph idx="1"/>
          </p:nvPr>
        </p:nvSpPr>
        <p:spPr>
          <a:xfrm>
            <a:off x="4601702" y="1157288"/>
            <a:ext cx="7171198" cy="5815012"/>
          </a:xfrm>
        </p:spPr>
        <p:txBody>
          <a:bodyPr>
            <a:normAutofit fontScale="70000" lnSpcReduction="20000"/>
          </a:bodyPr>
          <a:lstStyle/>
          <a:p>
            <a:pPr lvl="0"/>
            <a:r>
              <a:rPr lang="en-GB" sz="2900" dirty="0">
                <a:latin typeface="SassoonCRInfant" panose="02010503020300020003" pitchFamily="2" charset="0"/>
              </a:rPr>
              <a:t>Adults will socially distance and wear masks during drop off and pick up times.</a:t>
            </a:r>
          </a:p>
          <a:p>
            <a:pPr lvl="0"/>
            <a:r>
              <a:rPr lang="en-GB" sz="2900" dirty="0">
                <a:latin typeface="SassoonCRInfant" panose="02010503020300020003" pitchFamily="2" charset="0"/>
              </a:rPr>
              <a:t>Staff will minimise contact and social mixing by having staggered starts, breaks and lunchtimes. </a:t>
            </a:r>
          </a:p>
          <a:p>
            <a:pPr lvl="0"/>
            <a:r>
              <a:rPr lang="en-GB" sz="2900" dirty="0">
                <a:latin typeface="SassoonCRInfant" panose="02010503020300020003" pitchFamily="2" charset="0"/>
              </a:rPr>
              <a:t>Parents/carers will be informed not to gather at entrances, gates or doors or enter the school building (unless they have a pre-arranged appointment which should be conducted at a social safe distance.)</a:t>
            </a:r>
          </a:p>
          <a:p>
            <a:pPr lvl="0"/>
            <a:r>
              <a:rPr lang="en-GB" sz="2900" dirty="0">
                <a:latin typeface="SassoonCRInfant" panose="02010503020300020003" pitchFamily="2" charset="0"/>
              </a:rPr>
              <a:t>Staff will position themselves higher than a child. </a:t>
            </a:r>
          </a:p>
          <a:p>
            <a:r>
              <a:rPr lang="en-GB" sz="2900" dirty="0">
                <a:latin typeface="SassoonCRInfant" panose="02010503020300020003" pitchFamily="2" charset="0"/>
              </a:rPr>
              <a:t>Minimise contact with individuals who are unwell. Ensure that those who have coronavirus symptoms or who have someone in their household who does, do not attend school. </a:t>
            </a:r>
          </a:p>
          <a:p>
            <a:pPr marL="0" lvl="0" indent="0">
              <a:buNone/>
            </a:pPr>
            <a:endParaRPr lang="en-GB" sz="2200" dirty="0">
              <a:latin typeface="SassoonCRInfant" panose="02010503020300020003" pitchFamily="2" charset="0"/>
            </a:endParaRPr>
          </a:p>
          <a:p>
            <a:pPr marL="0" lvl="0" indent="0">
              <a:buNone/>
            </a:pPr>
            <a:r>
              <a:rPr lang="en-GB" dirty="0"/>
              <a:t> </a:t>
            </a:r>
          </a:p>
          <a:p>
            <a:endParaRPr lang="en-GB" dirty="0"/>
          </a:p>
        </p:txBody>
      </p:sp>
      <p:sp>
        <p:nvSpPr>
          <p:cNvPr id="9" name="Text Placeholder 8">
            <a:extLst>
              <a:ext uri="{FF2B5EF4-FFF2-40B4-BE49-F238E27FC236}">
                <a16:creationId xmlns:a16="http://schemas.microsoft.com/office/drawing/2014/main" id="{5FE24FDE-3B81-4765-9302-8E61171A6AAF}"/>
              </a:ext>
            </a:extLst>
          </p:cNvPr>
          <p:cNvSpPr>
            <a:spLocks noGrp="1"/>
          </p:cNvSpPr>
          <p:nvPr>
            <p:ph type="body" sz="half" idx="2"/>
          </p:nvPr>
        </p:nvSpPr>
        <p:spPr/>
        <p:txBody>
          <a:bodyPr>
            <a:normAutofit/>
          </a:bodyPr>
          <a:lstStyle/>
          <a:p>
            <a:r>
              <a:rPr lang="en-GB" sz="2400" dirty="0">
                <a:latin typeface="SassoonCRInfant" panose="02010503020300020003" pitchFamily="2" charset="0"/>
              </a:rPr>
              <a:t>Adults and Children</a:t>
            </a:r>
          </a:p>
        </p:txBody>
      </p:sp>
      <p:pic>
        <p:nvPicPr>
          <p:cNvPr id="13" name="Graphic 12">
            <a:extLst>
              <a:ext uri="{FF2B5EF4-FFF2-40B4-BE49-F238E27FC236}">
                <a16:creationId xmlns:a16="http://schemas.microsoft.com/office/drawing/2014/main" id="{AB2BC228-5D13-4BD4-8BA4-F131B9EA1A8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 uri="{837473B0-CC2E-450A-ABE3-18F120FF3D39}">
                <a1611:picAttrSrcUrl xmlns:a1611="http://schemas.microsoft.com/office/drawing/2016/11/main" r:id="rId4"/>
              </a:ext>
            </a:extLst>
          </a:blip>
          <a:stretch>
            <a:fillRect/>
          </a:stretch>
        </p:blipFill>
        <p:spPr>
          <a:xfrm>
            <a:off x="646190" y="3917245"/>
            <a:ext cx="3153519" cy="1575836"/>
          </a:xfrm>
          <a:prstGeom prst="rect">
            <a:avLst/>
          </a:prstGeom>
        </p:spPr>
      </p:pic>
    </p:spTree>
    <p:extLst>
      <p:ext uri="{BB962C8B-B14F-4D97-AF65-F5344CB8AC3E}">
        <p14:creationId xmlns:p14="http://schemas.microsoft.com/office/powerpoint/2010/main" val="259615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2100-8309-482F-94E5-25B452F4489A}"/>
              </a:ext>
            </a:extLst>
          </p:cNvPr>
          <p:cNvSpPr>
            <a:spLocks noGrp="1"/>
          </p:cNvSpPr>
          <p:nvPr>
            <p:ph type="title"/>
          </p:nvPr>
        </p:nvSpPr>
        <p:spPr/>
        <p:txBody>
          <a:bodyPr>
            <a:normAutofit/>
          </a:bodyPr>
          <a:lstStyle/>
          <a:p>
            <a:r>
              <a:rPr lang="en-GB" sz="2800" dirty="0">
                <a:latin typeface="SassoonCRInfant" panose="02010503020300020003" pitchFamily="2" charset="0"/>
              </a:rPr>
              <a:t>Enhanced Hygiene measures</a:t>
            </a:r>
          </a:p>
        </p:txBody>
      </p:sp>
      <p:pic>
        <p:nvPicPr>
          <p:cNvPr id="6" name="Content Placeholder 5" descr="A picture containing drawing&#10;&#10;Description automatically generated">
            <a:extLst>
              <a:ext uri="{FF2B5EF4-FFF2-40B4-BE49-F238E27FC236}">
                <a16:creationId xmlns:a16="http://schemas.microsoft.com/office/drawing/2014/main" id="{593101DC-3237-4FF3-9DE4-DEC4885694F2}"/>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0800000" flipV="1">
            <a:off x="864558" y="3994441"/>
            <a:ext cx="2838450" cy="1543774"/>
          </a:xfrm>
          <a:solidFill>
            <a:schemeClr val="accent1"/>
          </a:solidFill>
        </p:spPr>
      </p:pic>
      <p:sp>
        <p:nvSpPr>
          <p:cNvPr id="4" name="Text Placeholder 3">
            <a:extLst>
              <a:ext uri="{FF2B5EF4-FFF2-40B4-BE49-F238E27FC236}">
                <a16:creationId xmlns:a16="http://schemas.microsoft.com/office/drawing/2014/main" id="{BD57E09E-862B-4AF0-A1C9-2070490A61AA}"/>
              </a:ext>
            </a:extLst>
          </p:cNvPr>
          <p:cNvSpPr>
            <a:spLocks noGrp="1"/>
          </p:cNvSpPr>
          <p:nvPr>
            <p:ph type="body" sz="half" idx="2"/>
          </p:nvPr>
        </p:nvSpPr>
        <p:spPr/>
        <p:txBody>
          <a:bodyPr>
            <a:normAutofit/>
          </a:bodyPr>
          <a:lstStyle/>
          <a:p>
            <a:r>
              <a:rPr lang="en-GB" sz="2400" dirty="0">
                <a:latin typeface="SassoonCRInfant" panose="02010503020300020003" pitchFamily="2" charset="0"/>
              </a:rPr>
              <a:t>Hand Washing</a:t>
            </a:r>
          </a:p>
        </p:txBody>
      </p:sp>
      <p:sp>
        <p:nvSpPr>
          <p:cNvPr id="8" name="Rectangle 7">
            <a:extLst>
              <a:ext uri="{FF2B5EF4-FFF2-40B4-BE49-F238E27FC236}">
                <a16:creationId xmlns:a16="http://schemas.microsoft.com/office/drawing/2014/main" id="{48DB672B-B89F-431A-B3DB-E9D9494DA914}"/>
              </a:ext>
            </a:extLst>
          </p:cNvPr>
          <p:cNvSpPr/>
          <p:nvPr/>
        </p:nvSpPr>
        <p:spPr>
          <a:xfrm>
            <a:off x="4614156" y="1068141"/>
            <a:ext cx="6987294" cy="5313570"/>
          </a:xfrm>
          <a:prstGeom prst="rect">
            <a:avLst/>
          </a:prstGeom>
        </p:spPr>
        <p:txBody>
          <a:bodyPr wrap="square">
            <a:spAutoFit/>
          </a:bodyPr>
          <a:lstStyle/>
          <a:p>
            <a:pPr marL="342900" lvl="0" indent="-342900" algn="just">
              <a:lnSpc>
                <a:spcPct val="107000"/>
              </a:lnSpc>
              <a:spcAft>
                <a:spcPts val="0"/>
              </a:spcAft>
              <a:buClr>
                <a:schemeClr val="accent1"/>
              </a:buClr>
              <a:buFont typeface="Wingdings" panose="05000000000000000000" pitchFamily="2" charset="2"/>
              <a:buChar char="§"/>
            </a:pPr>
            <a:r>
              <a:rPr lang="en-GB" sz="2000" dirty="0">
                <a:latin typeface="SassoonCRInfant" panose="02010503020300020003" pitchFamily="2" charset="0"/>
                <a:ea typeface="Calibri" panose="020F0502020204030204" pitchFamily="34" charset="0"/>
                <a:cs typeface="Times New Roman" panose="02020603050405020304" pitchFamily="18" charset="0"/>
              </a:rPr>
              <a:t>Wash hands more often than usual.</a:t>
            </a:r>
          </a:p>
          <a:p>
            <a:pPr marL="342900" lvl="0" indent="-342900" algn="just">
              <a:lnSpc>
                <a:spcPct val="107000"/>
              </a:lnSpc>
              <a:spcAft>
                <a:spcPts val="0"/>
              </a:spcAft>
              <a:buClr>
                <a:schemeClr val="accent1"/>
              </a:buClr>
              <a:buFont typeface="Wingdings" panose="05000000000000000000" pitchFamily="2" charset="2"/>
              <a:buChar char="§"/>
            </a:pPr>
            <a:endParaRPr lang="en-GB" sz="2000" dirty="0">
              <a:latin typeface="SassoonCRInfant" panose="02010503020300020003" pitchFamily="2"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chemeClr val="accent1"/>
              </a:buClr>
              <a:buFont typeface="Wingdings" panose="05000000000000000000" pitchFamily="2" charset="2"/>
              <a:buChar char="§"/>
            </a:pPr>
            <a:r>
              <a:rPr lang="en-GB" sz="2000" dirty="0">
                <a:latin typeface="SassoonCRInfant" panose="02010503020300020003" pitchFamily="2" charset="0"/>
                <a:ea typeface="Calibri" panose="020F0502020204030204" pitchFamily="34" charset="0"/>
                <a:cs typeface="Times New Roman" panose="02020603050405020304" pitchFamily="18" charset="0"/>
              </a:rPr>
              <a:t>Wash hands thoroughly for 20 seconds with running water and soap and dry thoroughly.  Alternatively, when water and soap is not available use alcohol-based hand sanitiser ensuring all parts of the hand are covered.</a:t>
            </a:r>
          </a:p>
          <a:p>
            <a:pPr marL="342900" lvl="0" indent="-342900" algn="just">
              <a:lnSpc>
                <a:spcPct val="107000"/>
              </a:lnSpc>
              <a:spcAft>
                <a:spcPts val="0"/>
              </a:spcAft>
              <a:buClr>
                <a:schemeClr val="accent1"/>
              </a:buClr>
              <a:buFont typeface="Wingdings" panose="05000000000000000000" pitchFamily="2" charset="2"/>
              <a:buChar char="§"/>
            </a:pPr>
            <a:endParaRPr lang="en-GB" sz="2000" dirty="0">
              <a:effectLst/>
              <a:latin typeface="SassoonCRInfant" panose="02010503020300020003" pitchFamily="2"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chemeClr val="accent1"/>
              </a:buClr>
              <a:buFont typeface="Wingdings" panose="05000000000000000000" pitchFamily="2" charset="2"/>
              <a:buChar char="§"/>
            </a:pPr>
            <a:r>
              <a:rPr lang="en-GB" sz="2000" dirty="0">
                <a:latin typeface="SassoonCRInfant" panose="02010503020300020003" pitchFamily="2" charset="0"/>
                <a:ea typeface="Calibri" panose="020F0502020204030204" pitchFamily="34" charset="0"/>
                <a:cs typeface="Times New Roman" panose="02020603050405020304" pitchFamily="18" charset="0"/>
              </a:rPr>
              <a:t>Hands will be washed on arrival, before and after eating and after sneezing and coughing.</a:t>
            </a:r>
          </a:p>
          <a:p>
            <a:pPr marL="342900" lvl="0" indent="-342900" algn="just">
              <a:lnSpc>
                <a:spcPct val="107000"/>
              </a:lnSpc>
              <a:spcAft>
                <a:spcPts val="0"/>
              </a:spcAft>
              <a:buClr>
                <a:schemeClr val="accent1"/>
              </a:buClr>
              <a:buFont typeface="Wingdings" panose="05000000000000000000" pitchFamily="2" charset="2"/>
              <a:buChar char="§"/>
            </a:pPr>
            <a:endParaRPr lang="en-GB" sz="2000" dirty="0">
              <a:effectLst/>
              <a:latin typeface="SassoonCRInfant" panose="02010503020300020003" pitchFamily="2"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chemeClr val="accent1"/>
              </a:buClr>
              <a:buFont typeface="Wingdings" panose="05000000000000000000" pitchFamily="2" charset="2"/>
              <a:buChar char="§"/>
            </a:pPr>
            <a:r>
              <a:rPr lang="en-GB" sz="2000" dirty="0">
                <a:latin typeface="SassoonCRInfant" panose="02010503020300020003" pitchFamily="2" charset="0"/>
                <a:ea typeface="Calibri" panose="020F0502020204030204" pitchFamily="34" charset="0"/>
                <a:cs typeface="Times New Roman" panose="02020603050405020304" pitchFamily="18" charset="0"/>
              </a:rPr>
              <a:t>We will ensure good respiratory hygiene by promoting the ‘catch it, bin it, kill it’ approach.</a:t>
            </a:r>
          </a:p>
          <a:p>
            <a:pPr marL="342900" lvl="0" indent="-342900" algn="just">
              <a:lnSpc>
                <a:spcPct val="107000"/>
              </a:lnSpc>
              <a:spcAft>
                <a:spcPts val="0"/>
              </a:spcAft>
              <a:buClr>
                <a:schemeClr val="accent1"/>
              </a:buClr>
              <a:buFont typeface="Wingdings" panose="05000000000000000000" pitchFamily="2" charset="2"/>
              <a:buChar char="§"/>
            </a:pPr>
            <a:endParaRPr lang="en-GB" sz="2000" dirty="0">
              <a:effectLst/>
              <a:latin typeface="SassoonCRInfant" panose="02010503020300020003" pitchFamily="2"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Clr>
                <a:schemeClr val="accent1"/>
              </a:buClr>
              <a:buFont typeface="Wingdings" panose="05000000000000000000" pitchFamily="2" charset="2"/>
              <a:buChar char="§"/>
            </a:pPr>
            <a:r>
              <a:rPr lang="en-GB" sz="2000" dirty="0">
                <a:latin typeface="SassoonCRInfant" panose="02010503020300020003" pitchFamily="2" charset="0"/>
                <a:ea typeface="Calibri" panose="020F0502020204030204" pitchFamily="34" charset="0"/>
                <a:cs typeface="Times New Roman" panose="02020603050405020304" pitchFamily="18" charset="0"/>
              </a:rPr>
              <a:t>Staff and Children will be encouraged not to touch their mouth, eyes and nose.</a:t>
            </a:r>
            <a:endParaRPr lang="en-GB" sz="2000" dirty="0">
              <a:effectLst/>
              <a:latin typeface="SassoonCRInfant" panose="02010503020300020003" pitchFamily="2" charset="0"/>
              <a:ea typeface="Calibri" panose="020F0502020204030204" pitchFamily="34" charset="0"/>
              <a:cs typeface="Times New Roman" panose="02020603050405020304" pitchFamily="18" charset="0"/>
            </a:endParaRPr>
          </a:p>
          <a:p>
            <a:pPr lvl="0" algn="just">
              <a:lnSpc>
                <a:spcPct val="107000"/>
              </a:lnSpc>
              <a:spcAft>
                <a:spcPts val="800"/>
              </a:spcAft>
              <a:buClr>
                <a:schemeClr val="accent1"/>
              </a:buClr>
            </a:pPr>
            <a:r>
              <a:rPr lang="en-GB" dirty="0">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9973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3B23-9529-4BDC-B6FB-62B08502AF7F}"/>
              </a:ext>
            </a:extLst>
          </p:cNvPr>
          <p:cNvSpPr>
            <a:spLocks noGrp="1"/>
          </p:cNvSpPr>
          <p:nvPr>
            <p:ph type="title"/>
          </p:nvPr>
        </p:nvSpPr>
        <p:spPr/>
        <p:txBody>
          <a:bodyPr>
            <a:normAutofit/>
          </a:bodyPr>
          <a:lstStyle/>
          <a:p>
            <a:r>
              <a:rPr lang="en-GB" sz="2800" dirty="0">
                <a:latin typeface="SassoonCRInfant" panose="02010503020300020003" pitchFamily="2" charset="0"/>
              </a:rPr>
              <a:t>Enhanced Hygiene Measures</a:t>
            </a:r>
          </a:p>
        </p:txBody>
      </p:sp>
      <p:sp>
        <p:nvSpPr>
          <p:cNvPr id="3" name="Content Placeholder 2">
            <a:extLst>
              <a:ext uri="{FF2B5EF4-FFF2-40B4-BE49-F238E27FC236}">
                <a16:creationId xmlns:a16="http://schemas.microsoft.com/office/drawing/2014/main" id="{2E5F9DEA-6959-4B6B-95C7-7EC5A1AB5CF2}"/>
              </a:ext>
            </a:extLst>
          </p:cNvPr>
          <p:cNvSpPr>
            <a:spLocks noGrp="1"/>
          </p:cNvSpPr>
          <p:nvPr>
            <p:ph idx="1"/>
          </p:nvPr>
        </p:nvSpPr>
        <p:spPr>
          <a:xfrm>
            <a:off x="4900928" y="1179829"/>
            <a:ext cx="6650991" cy="5420996"/>
          </a:xfrm>
        </p:spPr>
        <p:txBody>
          <a:bodyPr>
            <a:normAutofit fontScale="92500"/>
          </a:bodyPr>
          <a:lstStyle/>
          <a:p>
            <a:pPr lvl="0"/>
            <a:r>
              <a:rPr lang="en-GB" sz="2200" dirty="0">
                <a:latin typeface="SassoonCRInfant" panose="02010503020300020003" pitchFamily="2" charset="0"/>
              </a:rPr>
              <a:t>We will remove items which are difficult to clean such as soft furnishings, soft toys and toys that have intricate parts.</a:t>
            </a:r>
          </a:p>
          <a:p>
            <a:pPr lvl="0"/>
            <a:r>
              <a:rPr lang="en-GB" sz="2200" dirty="0">
                <a:latin typeface="SassoonCRInfant" panose="02010503020300020003" pitchFamily="2" charset="0"/>
              </a:rPr>
              <a:t>We will consider which lessons or classroom activities could take place outdoors.</a:t>
            </a:r>
          </a:p>
          <a:p>
            <a:pPr lvl="0"/>
            <a:r>
              <a:rPr lang="en-GB" sz="2200" dirty="0">
                <a:latin typeface="SassoonCRInfant" panose="02010503020300020003" pitchFamily="2" charset="0"/>
              </a:rPr>
              <a:t>Surfaces that children are touching such as toys, books, desks, chairs, doors, sinks, toilets, light switches, bannisters will be cleaned more regularly than normal. </a:t>
            </a:r>
          </a:p>
          <a:p>
            <a:pPr lvl="0"/>
            <a:r>
              <a:rPr lang="en-GB" sz="2200" dirty="0">
                <a:latin typeface="SassoonCRInfant" panose="02010503020300020003" pitchFamily="2" charset="0"/>
              </a:rPr>
              <a:t>Shared materials and surfaces will be cleaned and disinfected more frequently. </a:t>
            </a:r>
          </a:p>
          <a:p>
            <a:pPr lvl="0"/>
            <a:r>
              <a:rPr lang="en-GB" sz="2200" dirty="0">
                <a:latin typeface="SassoonCRInfant" panose="02010503020300020003" pitchFamily="2" charset="0"/>
              </a:rPr>
              <a:t>We will review all cleaning protocols to ensure that cleaning of resources can happen throughout the day.  </a:t>
            </a:r>
          </a:p>
          <a:p>
            <a:endParaRPr lang="en-GB" dirty="0"/>
          </a:p>
        </p:txBody>
      </p:sp>
      <p:sp>
        <p:nvSpPr>
          <p:cNvPr id="4" name="Text Placeholder 3">
            <a:extLst>
              <a:ext uri="{FF2B5EF4-FFF2-40B4-BE49-F238E27FC236}">
                <a16:creationId xmlns:a16="http://schemas.microsoft.com/office/drawing/2014/main" id="{85384ACB-E1D2-4600-B68E-1708990F7CFF}"/>
              </a:ext>
            </a:extLst>
          </p:cNvPr>
          <p:cNvSpPr>
            <a:spLocks noGrp="1"/>
          </p:cNvSpPr>
          <p:nvPr>
            <p:ph type="body" sz="half" idx="2"/>
          </p:nvPr>
        </p:nvSpPr>
        <p:spPr/>
        <p:txBody>
          <a:bodyPr>
            <a:normAutofit/>
          </a:bodyPr>
          <a:lstStyle/>
          <a:p>
            <a:r>
              <a:rPr lang="en-GB" sz="2400" dirty="0">
                <a:latin typeface="SassoonCRInfant" panose="02010503020300020003" pitchFamily="2" charset="0"/>
              </a:rPr>
              <a:t>Classroom Environment</a:t>
            </a:r>
          </a:p>
        </p:txBody>
      </p:sp>
      <p:pic>
        <p:nvPicPr>
          <p:cNvPr id="1028" name="Picture 4" descr="Classroom Grids - Online Grids">
            <a:extLst>
              <a:ext uri="{FF2B5EF4-FFF2-40B4-BE49-F238E27FC236}">
                <a16:creationId xmlns:a16="http://schemas.microsoft.com/office/drawing/2014/main" id="{1ACEF31C-3A75-44D2-9BD8-168AD7D0D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4212818"/>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509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0F7C-E2A0-4E0D-9032-DC89D04E3192}"/>
              </a:ext>
            </a:extLst>
          </p:cNvPr>
          <p:cNvSpPr>
            <a:spLocks noGrp="1"/>
          </p:cNvSpPr>
          <p:nvPr>
            <p:ph type="title"/>
          </p:nvPr>
        </p:nvSpPr>
        <p:spPr/>
        <p:txBody>
          <a:bodyPr>
            <a:normAutofit/>
          </a:bodyPr>
          <a:lstStyle/>
          <a:p>
            <a:r>
              <a:rPr lang="en-GB" sz="2800" dirty="0">
                <a:latin typeface="SassoonCRInfant" panose="02010503020300020003" pitchFamily="2" charset="0"/>
              </a:rPr>
              <a:t>Enhanced Hygiene measures</a:t>
            </a:r>
            <a:endParaRPr lang="en-GB" sz="2800" dirty="0"/>
          </a:p>
        </p:txBody>
      </p:sp>
      <p:sp>
        <p:nvSpPr>
          <p:cNvPr id="3" name="Content Placeholder 2">
            <a:extLst>
              <a:ext uri="{FF2B5EF4-FFF2-40B4-BE49-F238E27FC236}">
                <a16:creationId xmlns:a16="http://schemas.microsoft.com/office/drawing/2014/main" id="{39F3F468-BED9-40CE-A10F-C0CD149845C5}"/>
              </a:ext>
            </a:extLst>
          </p:cNvPr>
          <p:cNvSpPr>
            <a:spLocks noGrp="1"/>
          </p:cNvSpPr>
          <p:nvPr>
            <p:ph idx="1"/>
          </p:nvPr>
        </p:nvSpPr>
        <p:spPr/>
        <p:txBody>
          <a:bodyPr>
            <a:normAutofit lnSpcReduction="10000"/>
          </a:bodyPr>
          <a:lstStyle/>
          <a:p>
            <a:pPr lvl="0"/>
            <a:r>
              <a:rPr lang="en-GB" dirty="0">
                <a:latin typeface="SassoonCRInfant" panose="02010503020300020003" pitchFamily="2" charset="0"/>
              </a:rPr>
              <a:t>Windows will be opened to keep spaces well ventilated </a:t>
            </a:r>
          </a:p>
          <a:p>
            <a:pPr lvl="0"/>
            <a:r>
              <a:rPr lang="en-GB" dirty="0">
                <a:latin typeface="SassoonCRInfant" panose="02010503020300020003" pitchFamily="2" charset="0"/>
              </a:rPr>
              <a:t>Doors will be propped open where safe to do so (bearing in mind fire safety and safeguarding), to limit contact with door handles and support ventilation.</a:t>
            </a:r>
          </a:p>
          <a:p>
            <a:pPr lvl="0"/>
            <a:r>
              <a:rPr lang="en-GB" dirty="0">
                <a:latin typeface="SassoonCRInfant" panose="02010503020300020003" pitchFamily="2" charset="0"/>
              </a:rPr>
              <a:t>Outdoor equipment will not be used unless it is appropriately cleaned after use. </a:t>
            </a:r>
          </a:p>
          <a:p>
            <a:pPr lvl="0"/>
            <a:r>
              <a:rPr lang="en-GB" dirty="0">
                <a:latin typeface="SassoonCRInfant" panose="02010503020300020003" pitchFamily="2" charset="0"/>
              </a:rPr>
              <a:t>We will ensure toilet areas do not become overcrowded by limiting the number of children using them.  </a:t>
            </a:r>
          </a:p>
          <a:p>
            <a:pPr lvl="0"/>
            <a:r>
              <a:rPr lang="en-GB" dirty="0">
                <a:latin typeface="SassoonCRInfant" panose="02010503020300020003" pitchFamily="2" charset="0"/>
              </a:rPr>
              <a:t>Where possible we will access classrooms directly from outside rather than use corridors. </a:t>
            </a:r>
          </a:p>
          <a:p>
            <a:pPr lvl="0"/>
            <a:r>
              <a:rPr lang="en-GB" dirty="0">
                <a:latin typeface="SassoonCRInfant" panose="02010503020300020003" pitchFamily="2" charset="0"/>
              </a:rPr>
              <a:t>We will stagger the use of staffrooms to limit occupancy</a:t>
            </a:r>
          </a:p>
          <a:p>
            <a:endParaRPr lang="en-GB" dirty="0"/>
          </a:p>
        </p:txBody>
      </p:sp>
      <p:sp>
        <p:nvSpPr>
          <p:cNvPr id="4" name="Text Placeholder 3">
            <a:extLst>
              <a:ext uri="{FF2B5EF4-FFF2-40B4-BE49-F238E27FC236}">
                <a16:creationId xmlns:a16="http://schemas.microsoft.com/office/drawing/2014/main" id="{FE8B069C-DAF2-4DBD-9661-BC9681CC5135}"/>
              </a:ext>
            </a:extLst>
          </p:cNvPr>
          <p:cNvSpPr>
            <a:spLocks noGrp="1"/>
          </p:cNvSpPr>
          <p:nvPr>
            <p:ph type="body" sz="half" idx="2"/>
          </p:nvPr>
        </p:nvSpPr>
        <p:spPr/>
        <p:txBody>
          <a:bodyPr>
            <a:normAutofit/>
          </a:bodyPr>
          <a:lstStyle/>
          <a:p>
            <a:r>
              <a:rPr lang="en-GB" sz="2400" dirty="0">
                <a:latin typeface="SassoonCRInfant" panose="02010503020300020003" pitchFamily="2" charset="0"/>
              </a:rPr>
              <a:t>Around the School</a:t>
            </a:r>
          </a:p>
        </p:txBody>
      </p:sp>
      <p:pic>
        <p:nvPicPr>
          <p:cNvPr id="1026" name="Picture 2" descr="Elementary School Building Icon #416923 - Free Icons Library">
            <a:extLst>
              <a:ext uri="{FF2B5EF4-FFF2-40B4-BE49-F238E27FC236}">
                <a16:creationId xmlns:a16="http://schemas.microsoft.com/office/drawing/2014/main" id="{ADE371B1-CCD6-4BAE-8D41-ECEDB54EF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853" y="3996267"/>
            <a:ext cx="1885950" cy="1928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964894"/>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98</TotalTime>
  <Words>712</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Nova Light</vt:lpstr>
      <vt:lpstr>Calibri</vt:lpstr>
      <vt:lpstr>SassoonCRInfant</vt:lpstr>
      <vt:lpstr>Wingdings</vt:lpstr>
      <vt:lpstr>Wingdings 2</vt:lpstr>
      <vt:lpstr>DividendVTI</vt:lpstr>
      <vt:lpstr>Primary 1</vt:lpstr>
      <vt:lpstr>Social Distancing</vt:lpstr>
      <vt:lpstr>PowerPoint Presentation</vt:lpstr>
      <vt:lpstr>What will the classroom be like?</vt:lpstr>
      <vt:lpstr>How will staff get to know my child if time spent in school is decreased ?</vt:lpstr>
      <vt:lpstr>Enhanced Hygiene Measures</vt:lpstr>
      <vt:lpstr>Enhanced Hygiene measures</vt:lpstr>
      <vt:lpstr>Enhanced Hygiene Measures</vt:lpstr>
      <vt:lpstr>Enhanced Hygiene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1</dc:title>
  <dc:creator>Tessa Wilson</dc:creator>
  <cp:lastModifiedBy>Larissa Morrison</cp:lastModifiedBy>
  <cp:revision>15</cp:revision>
  <dcterms:created xsi:type="dcterms:W3CDTF">2020-06-14T14:18:21Z</dcterms:created>
  <dcterms:modified xsi:type="dcterms:W3CDTF">2021-06-10T15:19:51Z</dcterms:modified>
</cp:coreProperties>
</file>