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75" r:id="rId4"/>
    <p:sldMasterId id="2147483650" r:id="rId5"/>
  </p:sldMasterIdLst>
  <p:notesMasterIdLst>
    <p:notesMasterId r:id="rId29"/>
  </p:notesMasterIdLst>
  <p:handoutMasterIdLst>
    <p:handoutMasterId r:id="rId30"/>
  </p:handoutMasterIdLst>
  <p:sldIdLst>
    <p:sldId id="312" r:id="rId6"/>
    <p:sldId id="322" r:id="rId7"/>
    <p:sldId id="325" r:id="rId8"/>
    <p:sldId id="334" r:id="rId9"/>
    <p:sldId id="480" r:id="rId10"/>
    <p:sldId id="472" r:id="rId11"/>
    <p:sldId id="314" r:id="rId12"/>
    <p:sldId id="467" r:id="rId13"/>
    <p:sldId id="470" r:id="rId14"/>
    <p:sldId id="479" r:id="rId15"/>
    <p:sldId id="471" r:id="rId16"/>
    <p:sldId id="476" r:id="rId17"/>
    <p:sldId id="482" r:id="rId18"/>
    <p:sldId id="483" r:id="rId19"/>
    <p:sldId id="484" r:id="rId20"/>
    <p:sldId id="478" r:id="rId21"/>
    <p:sldId id="316" r:id="rId22"/>
    <p:sldId id="474" r:id="rId23"/>
    <p:sldId id="481" r:id="rId24"/>
    <p:sldId id="485" r:id="rId25"/>
    <p:sldId id="333" r:id="rId26"/>
    <p:sldId id="487" r:id="rId27"/>
    <p:sldId id="462" r:id="rId28"/>
  </p:sldIdLst>
  <p:sldSz cx="9144000" cy="6858000" type="screen4x3"/>
  <p:notesSz cx="6669088" cy="98726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A0C"/>
    <a:srgbClr val="489A28"/>
    <a:srgbClr val="DEF1F2"/>
    <a:srgbClr val="19323B"/>
    <a:srgbClr val="19393B"/>
    <a:srgbClr val="D70202"/>
    <a:srgbClr val="097BA3"/>
    <a:srgbClr val="FFC503"/>
    <a:srgbClr val="004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88" autoAdjust="0"/>
  </p:normalViewPr>
  <p:slideViewPr>
    <p:cSldViewPr snapToGrid="0">
      <p:cViewPr varScale="1">
        <p:scale>
          <a:sx n="56" d="100"/>
          <a:sy n="56" d="100"/>
        </p:scale>
        <p:origin x="18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E900EB-9AD8-4BD4-9D1A-82E22D7907A5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BA91AE-63D3-4336-BB5D-513B1690A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670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BD9D87-55EC-41A1-8D56-98F2CD30CF09}" type="datetimeFigureOut">
              <a:rPr lang="en-GB"/>
              <a:pPr>
                <a:defRPr/>
              </a:pPr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5075"/>
            <a:ext cx="444023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6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895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279CD4-382F-4670-BA0C-36A1BCFA08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7997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TQR6ddAmyMxYOwoV?ref=Link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way.office.com/G71BC9JXmmXktAOP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1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77875" indent="-2984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96975" indent="-238125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76400" indent="-238125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154238" indent="-238125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611438" indent="-238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3068638" indent="-238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525838" indent="-238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983038" indent="-238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C95184-A648-4E00-8C73-048703525960}" type="slidenum">
              <a:rPr lang="en-GB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2B4278-B0B1-479F-84E7-8593578B7C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63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D3D510B8-6ADF-4FD4-8DC3-7824A0670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133350"/>
            <a:ext cx="2214562" cy="1660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30B5897-E1C3-499F-86CB-DDFC817D2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2022475"/>
            <a:ext cx="5335588" cy="698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GB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D5DB59C-22DB-4F4A-9C33-DD29CCDDA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7BD572-6DB0-4E6E-956E-0D0D7248EB06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F79F18-73F2-4F73-A38E-7675EE86DF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79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2CD9768-31CE-453A-86D8-2674F6F41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25663" y="322263"/>
            <a:ext cx="2417762" cy="1812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1E10EC3D-F3B4-4C4B-A809-2BA487F00F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2341563"/>
            <a:ext cx="5335588" cy="610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9F5C76C4-0F7A-4107-A174-6BAD67654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F1771B-93D1-464D-926E-C5AE0E18C5F4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30EAEB-ACFF-44C5-94F9-18D8DF351F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703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2CD9768-31CE-453A-86D8-2674F6F41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25663" y="322263"/>
            <a:ext cx="2417762" cy="1812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1E10EC3D-F3B4-4C4B-A809-2BA487F00F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2341563"/>
            <a:ext cx="5335588" cy="610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9F5C76C4-0F7A-4107-A174-6BAD67654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F1771B-93D1-464D-926E-C5AE0E18C5F4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30EAEB-ACFF-44C5-94F9-18D8DF351F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5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55EA1212-3B80-4AA8-81E2-89102B3DAC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C6A9FBB6-2951-4CD3-949D-CBB7A6FBD7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84A23DB5-61F1-4F38-9C9A-96A58EB97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F6990E-CF8A-426F-ACDD-1DB836FFC447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446EB-01B0-4BF2-8D0E-3ACE210BD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38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55EA1212-3B80-4AA8-81E2-89102B3DAC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C6A9FBB6-2951-4CD3-949D-CBB7A6FBD7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84A23DB5-61F1-4F38-9C9A-96A58EB97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F6990E-CF8A-426F-ACDD-1DB836FFC447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446EB-01B0-4BF2-8D0E-3ACE210BD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01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55EA1212-3B80-4AA8-81E2-89102B3DAC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C6A9FBB6-2951-4CD3-949D-CBB7A6FBD7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84A23DB5-61F1-4F38-9C9A-96A58EB97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F6990E-CF8A-426F-ACDD-1DB836FFC447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446EB-01B0-4BF2-8D0E-3ACE210BD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54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2CD9768-31CE-453A-86D8-2674F6F41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25663" y="322263"/>
            <a:ext cx="2417762" cy="1812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1E10EC3D-F3B4-4C4B-A809-2BA487F00F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2341563"/>
            <a:ext cx="5335588" cy="610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9F5C76C4-0F7A-4107-A174-6BAD67654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F1771B-93D1-464D-926E-C5AE0E18C5F4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30EAEB-ACFF-44C5-94F9-18D8DF351F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7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55EA1212-3B80-4AA8-81E2-89102B3DAC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C6A9FBB6-2951-4CD3-949D-CBB7A6FBD7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u="sng" dirty="0"/>
              <a:t>Points to Consider</a:t>
            </a:r>
            <a:endParaRPr lang="en-GB" altLang="en-US" dirty="0"/>
          </a:p>
          <a:p>
            <a:r>
              <a:rPr lang="en-GB" altLang="en-US" dirty="0"/>
              <a:t>The ‘Points to Consider’ provide detailed </a:t>
            </a:r>
            <a:r>
              <a:rPr lang="en-GB" altLang="en-US" b="1" dirty="0"/>
              <a:t>descriptions of the key ideas or concepts</a:t>
            </a:r>
            <a:r>
              <a:rPr lang="en-GB" altLang="en-US" dirty="0"/>
              <a:t> and provide clear and concise </a:t>
            </a:r>
            <a:r>
              <a:rPr lang="en-GB" altLang="en-US" b="1" dirty="0"/>
              <a:t>guidance for teachers</a:t>
            </a:r>
            <a:r>
              <a:rPr lang="en-GB" altLang="en-US" dirty="0"/>
              <a:t>. </a:t>
            </a:r>
          </a:p>
          <a:p>
            <a:r>
              <a:rPr lang="en-GB" altLang="en-US" b="1" dirty="0"/>
              <a:t>Common learner misconceptions </a:t>
            </a:r>
            <a:r>
              <a:rPr lang="en-GB" altLang="en-US" dirty="0"/>
              <a:t>are also highlighted within this section.</a:t>
            </a:r>
          </a:p>
          <a:p>
            <a:r>
              <a:rPr lang="en-GB" altLang="en-US" dirty="0"/>
              <a:t> </a:t>
            </a:r>
            <a:br>
              <a:rPr lang="en-GB" altLang="en-US" dirty="0"/>
            </a:br>
            <a:r>
              <a:rPr lang="en-GB" altLang="en-US" dirty="0"/>
              <a:t>Emphasise these – if printing print these too!!!</a:t>
            </a:r>
          </a:p>
          <a:p>
            <a:endParaRPr lang="en-GB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84A23DB5-61F1-4F38-9C9A-96A58EB97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F6990E-CF8A-426F-ACDD-1DB836FFC447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446EB-01B0-4BF2-8D0E-3ACE210BD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98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55EA1212-3B80-4AA8-81E2-89102B3DAC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C6A9FBB6-2951-4CD3-949D-CBB7A6FBD7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84A23DB5-61F1-4F38-9C9A-96A58EB97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F6990E-CF8A-426F-ACDD-1DB836FFC447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446EB-01B0-4BF2-8D0E-3ACE210BD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2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D3D510B8-6ADF-4FD4-8DC3-7824A0670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133350"/>
            <a:ext cx="2214562" cy="1660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30B5897-E1C3-499F-86CB-DDFC817D2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2022475"/>
            <a:ext cx="5335588" cy="698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GB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D5DB59C-22DB-4F4A-9C33-DD29CCDDA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7BD572-6DB0-4E6E-956E-0D0D7248EB06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F79F18-73F2-4F73-A38E-7675EE86DF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4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2CD9768-31CE-453A-86D8-2674F6F41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25663" y="322263"/>
            <a:ext cx="2417762" cy="1812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1E10EC3D-F3B4-4C4B-A809-2BA487F00F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2341563"/>
            <a:ext cx="5335588" cy="610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Add key elements of the position paper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9F5C76C4-0F7A-4107-A174-6BAD67654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F1771B-93D1-464D-926E-C5AE0E18C5F4}" type="slidenum">
              <a:rPr lang="en-GB" altLang="en-US" sz="1200" smtClean="0"/>
              <a:pPr/>
              <a:t>2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30EAEB-ACFF-44C5-94F9-18D8DF351F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74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A4322C64-AE39-43A2-AC3E-EBD3BE6E1E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9088" y="134938"/>
            <a:ext cx="917575" cy="687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7C30D1C-7821-4767-A538-77BDBA05F6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952500"/>
            <a:ext cx="6000750" cy="86534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D444AC3A-BFD6-40C0-AE88-0C686ED22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BB04D2D-65B8-429B-9243-B293639F5875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5D61DE-E206-40D1-BDBB-15170C49AE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46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7973A9D6-BB7B-4A75-B2A3-D9062300B9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1BA838C-5661-4E3B-A211-F6B7AAA59B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GB" altLang="en-US" b="1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B6F2DA52-2998-463B-96C5-9357AC2BB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C67851-8481-4008-8840-1FC951E304B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D98B94-B3EE-47C5-AA72-C88D9ACA2E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73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A4322C64-AE39-43A2-AC3E-EBD3BE6E1E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9088" y="134938"/>
            <a:ext cx="917575" cy="687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7C30D1C-7821-4767-A538-77BDBA05F6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952500"/>
            <a:ext cx="6000750" cy="86534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D444AC3A-BFD6-40C0-AE88-0C686ED22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BB04D2D-65B8-429B-9243-B293639F5875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5D61DE-E206-40D1-BDBB-15170C49AE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376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Numeracy Support Videos (office.com)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Maths Talk (office.com)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16F2E-9A09-44EA-807D-88C66B90F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F03A-0543-40AC-845E-7AB8E6DD10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91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7B86E0B7-8B9F-4B2F-9049-DBE6072B16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35175" y="120650"/>
            <a:ext cx="2598738" cy="1947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F65EB6E-C730-4421-9C55-73904EF069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2395538"/>
            <a:ext cx="5591175" cy="57705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A660444F-CF08-4E0F-8CEF-6876111E6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367EF7-0DD3-42AA-8B92-33E6DF6C848A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A1A805-DC9E-4B82-A0AA-701C453364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7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05AA543A-5488-4DE3-98EC-A104965EBD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ADFB5777-4556-47D9-9F7C-F03226B5D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/>
              <a:t>Point :Triangulation of the 3 documents </a:t>
            </a:r>
            <a:br>
              <a:rPr lang="en-GB" altLang="en-US" b="1" dirty="0"/>
            </a:br>
            <a:br>
              <a:rPr lang="en-GB" altLang="en-US" b="1" dirty="0"/>
            </a:br>
            <a:r>
              <a:rPr lang="en-GB" altLang="en-US" b="1" dirty="0"/>
              <a:t>Overviews – </a:t>
            </a:r>
            <a:r>
              <a:rPr lang="en-GB" altLang="en-US" dirty="0"/>
              <a:t>Pace, Coverage, What has been taught</a:t>
            </a:r>
          </a:p>
          <a:p>
            <a:r>
              <a:rPr lang="en-GB" altLang="en-US" b="1" dirty="0"/>
              <a:t>Pathways – </a:t>
            </a:r>
            <a:r>
              <a:rPr lang="en-GB" altLang="en-US" dirty="0"/>
              <a:t>Informs daily, weekly and termly planning, bundling of outcomes. </a:t>
            </a:r>
          </a:p>
          <a:p>
            <a:r>
              <a:rPr lang="en-GB" altLang="en-US" b="1" dirty="0"/>
              <a:t>Records of Understanding – </a:t>
            </a:r>
            <a:r>
              <a:rPr lang="en-GB" altLang="en-US" dirty="0"/>
              <a:t>Tracking, evidence, transition,</a:t>
            </a: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26E99FBA-1B0F-470F-8918-BBD66D9AD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DCB1C9-EEDE-46C5-896F-5586A7F25C7E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EEC994-EEDD-4AC5-9172-5230EFD63B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58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D3D510B8-6ADF-4FD4-8DC3-7824A0670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133350"/>
            <a:ext cx="2214562" cy="1660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30B5897-E1C3-499F-86CB-DDFC817D2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2022475"/>
            <a:ext cx="5335588" cy="698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GB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D5DB59C-22DB-4F4A-9C33-DD29CCDDA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7BD572-6DB0-4E6E-956E-0D0D7248EB06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F79F18-73F2-4F73-A38E-7675EE86DF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2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2CD9768-31CE-453A-86D8-2674F6F41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25663" y="322263"/>
            <a:ext cx="2417762" cy="1812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1E10EC3D-F3B4-4C4B-A809-2BA487F00F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2341563"/>
            <a:ext cx="5335588" cy="610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9F5C76C4-0F7A-4107-A174-6BAD67654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F1771B-93D1-464D-926E-C5AE0E18C5F4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30EAEB-ACFF-44C5-94F9-18D8DF351F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148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D3D510B8-6ADF-4FD4-8DC3-7824A0670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133350"/>
            <a:ext cx="2214562" cy="1660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30B5897-E1C3-499F-86CB-DDFC817D2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2022475"/>
            <a:ext cx="5335588" cy="698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GB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D5DB59C-22DB-4F4A-9C33-DD29CCDDA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7BD572-6DB0-4E6E-956E-0D0D7248EB06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F79F18-73F2-4F73-A38E-7675EE86DF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4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D3D510B8-6ADF-4FD4-8DC3-7824A0670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133350"/>
            <a:ext cx="2214562" cy="1660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30B5897-E1C3-499F-86CB-DDFC817D2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2022475"/>
            <a:ext cx="5335588" cy="698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GB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D5DB59C-22DB-4F4A-9C33-DD29CCDDA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7BD572-6DB0-4E6E-956E-0D0D7248EB06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F79F18-73F2-4F73-A38E-7675EE86DF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0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D3D510B8-6ADF-4FD4-8DC3-7824A0670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133350"/>
            <a:ext cx="2214562" cy="1660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30B5897-E1C3-499F-86CB-DDFC817D2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2022475"/>
            <a:ext cx="5335588" cy="698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GB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D5DB59C-22DB-4F4A-9C33-DD29CCDDA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7BD572-6DB0-4E6E-956E-0D0D7248EB06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F79F18-73F2-4F73-A38E-7675EE86DF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7675-0197-457C-9000-879DBFD98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7C42F-03A3-4ABF-8B24-408D1FFF5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1E24-4B82-4D39-85C7-CC06B87F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7A057-66B0-4B14-AD0D-910186D3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08707-7C4C-4C2E-9039-5C19818B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ADC8-37B6-4A77-B137-182CBD75E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13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BCD4-4ABC-43B4-A869-80E768BA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4F7ED-3277-4025-ADBB-AD2F80621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5B90A-9F20-4FF2-A8B3-FFC59BE8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FDD57-AF7C-46A7-B921-3D71A4D4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11A6-A7D5-4125-9A6D-7A460862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ADC8-37B6-4A77-B137-182CBD75E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0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788F7-271D-4EA1-8B56-B5190D923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51452-95AF-448D-AA3B-002395EC6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A3D81-CB3F-4E93-BD9F-A6BB29E0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30E69-7861-454C-AB34-4E24C087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2722A-BF19-44F1-A024-8BA1A923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ADC8-37B6-4A77-B137-182CBD75E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9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2088"/>
            <a:ext cx="744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DE05B-59DF-420D-A965-1A9EE37AA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9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2088"/>
            <a:ext cx="744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04876-9C08-4988-9E54-AAA120D2F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5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2088"/>
            <a:ext cx="744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4ACC6-94EF-4924-A107-01614D674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46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2088"/>
            <a:ext cx="744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97F0-AB0B-4FC0-9839-6CC1F8182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2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2088"/>
            <a:ext cx="744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5E979F-A3A7-44CB-97E7-B1270C283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3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2088"/>
            <a:ext cx="744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0DA56-CBA4-4C81-8AA2-9FCE7374B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71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2088"/>
            <a:ext cx="744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80FDE-8706-4626-8B3C-BD51E9358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0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2088"/>
            <a:ext cx="744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8EF5A-44FC-411C-A839-DDD876BB9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6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A5ED-2348-4E88-ADC5-960F0B94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FFCCA-8B93-412A-B7C2-2A98BB4E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ECE77-2A33-4DF5-AA1E-0CE4DB6D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26D56-189E-4E32-BC23-79D465F1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2CD06-8D64-4F82-8028-86356121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ADC8-37B6-4A77-B137-182CBD75E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95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2088"/>
            <a:ext cx="744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B4B9E-CEDE-4DB3-B7C7-4E3E3E4743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15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2088"/>
            <a:ext cx="744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4E0F3-05BA-4839-A8C4-9B34C5A94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60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CA76B-87A9-4F7B-AF92-175EB152B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186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2088"/>
            <a:ext cx="744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76EA0-B935-4837-AEE5-F4B1249D00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7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603C-1B27-4494-815D-23146655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06594-3946-47DA-B4AE-CCCD2885C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BDBC-4C94-45DA-AD41-588B70A8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6733-92F9-46BC-932D-08EB3E15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DAA2F-C383-49E0-905D-0706E3E1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ADC8-37B6-4A77-B137-182CBD75E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4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ADA6-5E45-4817-AA09-A4143EDC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1579F-6ABC-4A67-8A34-14A975C6E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3C379-834A-476C-B9FE-B43155691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76BE3-7CCE-438A-91E1-E812A3F6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CCDF7-7817-4D2E-A57E-FFA89035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9DECB-DA34-41E1-8035-05E74DF0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ADC8-37B6-4A77-B137-182CBD75E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42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AF7F-0B29-4B77-A9A9-739F0274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1A685-7DB1-45CE-BE43-40BC5DF58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80620-729F-4DD0-B5F6-A2CF78A9E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7A232-2BB5-4995-A0C0-BF1CC29CD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B6854-0A48-48A2-97EE-E735E00B6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D9D39-A7A9-4A40-BB08-DBC315CC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04A0B-DFBA-4470-9D32-FBD15F01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2DA0B-43EE-4E65-98D5-0EB6068C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ADC8-37B6-4A77-B137-182CBD75E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24FF9-8098-4445-9F23-922EFCF1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A420F-42F5-4CB1-91BC-73EA56EB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1A679-BE63-4F59-A22E-3EC572C5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5E618-33F8-4153-A497-C845339B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ADC8-37B6-4A77-B137-182CBD75E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9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4BEE8-DE7E-44F8-91F7-B0AF41A9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D5557-40FC-4078-85ED-C8077117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7E5DB-BB9A-4E29-B0E1-E791513A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ADC8-37B6-4A77-B137-182CBD75E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5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DFA6-D0B3-4267-9815-1876EC6D0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38E7E-B848-4C8C-969C-4D4A838C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3274D-60F6-462B-8B4E-045F1054E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A1A56-DE70-4BEF-945F-EA7647C8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91F5-5492-4105-8661-1166EAEC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3216F-2DF2-47D4-AE88-2CF71968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ADC8-37B6-4A77-B137-182CBD75E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95CA-3928-4DBC-AA7D-8969DC7A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261DE-35C4-4FFE-8571-62783359B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C2AA1-A90A-473B-991B-E7A88045F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EAC3E-618F-4987-BEA6-B877F84B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0EED1-FF88-4960-9DB6-E73F97C0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81FDF-E910-4F11-A371-1ADFE4E8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ADC8-37B6-4A77-B137-182CBD75E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BFCB2-A5A5-44E5-B267-C6CACD84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184CC-5F9E-4289-9AAA-CD3660983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29A1A-B701-4AF7-9AA8-1E5D5A96F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ADC8-37B6-4A77-B137-182CBD75E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ECS_ppt_head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06363"/>
            <a:ext cx="9234488" cy="13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328713" name="Text Box 9"/>
          <p:cNvSpPr txBox="1">
            <a:spLocks noChangeArrowheads="1"/>
          </p:cNvSpPr>
          <p:nvPr/>
        </p:nvSpPr>
        <p:spPr bwMode="auto">
          <a:xfrm>
            <a:off x="1023938" y="260350"/>
            <a:ext cx="441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238"/>
              </a:spcBef>
              <a:defRPr/>
            </a:pPr>
            <a:r>
              <a:rPr lang="en-GB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Education &amp; Children’s Services</a:t>
            </a:r>
          </a:p>
          <a:p>
            <a:pPr>
              <a:spcBef>
                <a:spcPts val="238"/>
              </a:spcBef>
              <a:defRPr/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</a:rPr>
              <a:t>Improving life chances for all</a:t>
            </a:r>
            <a:endParaRPr lang="en-GB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1071563" y="5673725"/>
            <a:ext cx="374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/>
              <a:t> </a:t>
            </a:r>
            <a:r>
              <a:rPr lang="en-GB">
                <a:sym typeface="Wingdings" charset="2"/>
              </a:rPr>
              <a:t> </a:t>
            </a:r>
          </a:p>
        </p:txBody>
      </p:sp>
      <p:pic>
        <p:nvPicPr>
          <p:cNvPr id="2" name="Picture 3" descr="FC_Logo_whit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204788"/>
            <a:ext cx="12080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jigsaw_complet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04788"/>
            <a:ext cx="635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2088"/>
            <a:ext cx="744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EC959-DB04-4C57-9B9C-6FF024569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DD3DF-7FD6-4D5D-961A-5FC2056A639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50" r:id="rId11"/>
    <p:sldLayoutId id="214748396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457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457"/>
          </a:solidFill>
          <a:latin typeface="Arial" pitchFamily="-107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457"/>
          </a:solidFill>
          <a:latin typeface="Arial" pitchFamily="-107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457"/>
          </a:solidFill>
          <a:latin typeface="Arial" pitchFamily="-107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457"/>
          </a:solidFill>
          <a:latin typeface="Arial" pitchFamily="-107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7"/>
          </a:solidFill>
          <a:latin typeface="Arial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7"/>
          </a:solidFill>
          <a:latin typeface="Arial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7"/>
          </a:solidFill>
          <a:latin typeface="Arial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457"/>
          </a:solidFill>
          <a:latin typeface="Arial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•"/>
        <a:defRPr sz="3000">
          <a:solidFill>
            <a:srgbClr val="004457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–"/>
        <a:defRPr sz="2600">
          <a:solidFill>
            <a:srgbClr val="004457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•"/>
        <a:defRPr sz="2400">
          <a:solidFill>
            <a:srgbClr val="004457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–"/>
        <a:defRPr sz="2000">
          <a:solidFill>
            <a:srgbClr val="004457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»"/>
        <a:defRPr sz="2000">
          <a:solidFill>
            <a:srgbClr val="004457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»"/>
        <a:defRPr sz="2000">
          <a:solidFill>
            <a:srgbClr val="004457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»"/>
        <a:defRPr sz="2000">
          <a:solidFill>
            <a:srgbClr val="004457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»"/>
        <a:defRPr sz="2000">
          <a:solidFill>
            <a:srgbClr val="004457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C142B"/>
        </a:buClr>
        <a:buChar char="»"/>
        <a:defRPr sz="2000">
          <a:solidFill>
            <a:srgbClr val="004457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hyperlink" Target="mailto:Leigh.Graham@fife.gov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632075"/>
            <a:ext cx="7772400" cy="1143000"/>
          </a:xfrm>
        </p:spPr>
        <p:txBody>
          <a:bodyPr/>
          <a:lstStyle/>
          <a:p>
            <a:br>
              <a:rPr lang="en-US" altLang="en-US"/>
            </a:br>
            <a:br>
              <a:rPr lang="en-US" altLang="en-US" sz="3200"/>
            </a:br>
            <a:br>
              <a:rPr lang="en-US" altLang="en-US" sz="3200"/>
            </a:br>
            <a:endParaRPr lang="en-US" altLang="en-US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445125"/>
            <a:ext cx="6400800" cy="720725"/>
          </a:xfrm>
        </p:spPr>
        <p:txBody>
          <a:bodyPr/>
          <a:lstStyle/>
          <a:p>
            <a:pPr>
              <a:buFont typeface="Monotype Sorts"/>
              <a:buNone/>
            </a:pPr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15906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457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457"/>
                </a:solidFill>
                <a:latin typeface="Arial" pitchFamily="-107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457"/>
                </a:solidFill>
                <a:latin typeface="Arial" pitchFamily="-107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457"/>
                </a:solidFill>
                <a:latin typeface="Arial" pitchFamily="-107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457"/>
                </a:solidFill>
                <a:latin typeface="Arial" pitchFamily="-107" charset="0"/>
                <a:ea typeface="MS PGothic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457"/>
                </a:solidFill>
                <a:latin typeface="Arial" pitchFamily="-107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457"/>
                </a:solidFill>
                <a:latin typeface="Arial" pitchFamily="-107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457"/>
                </a:solidFill>
                <a:latin typeface="Arial" pitchFamily="-107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457"/>
                </a:solidFill>
                <a:latin typeface="Arial" pitchFamily="-107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kern="0">
                <a:solidFill>
                  <a:srgbClr val="00424F"/>
                </a:solidFill>
              </a:rPr>
              <a:t>Conceptual Development in Number</a:t>
            </a:r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508000" y="3549990"/>
            <a:ext cx="828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None/>
              <a:defRPr sz="3000">
                <a:solidFill>
                  <a:srgbClr val="004457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None/>
              <a:defRPr sz="2600">
                <a:solidFill>
                  <a:srgbClr val="004457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None/>
              <a:defRPr sz="2400">
                <a:solidFill>
                  <a:srgbClr val="004457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None/>
              <a:defRPr sz="2000">
                <a:solidFill>
                  <a:srgbClr val="004457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None/>
              <a:defRPr sz="2000">
                <a:solidFill>
                  <a:srgbClr val="004457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None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None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None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142B"/>
              </a:buClr>
              <a:buNone/>
              <a:defRPr sz="2000">
                <a:solidFill>
                  <a:srgbClr val="004457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eaLnBrk="1" hangingPunct="1">
              <a:defRPr/>
            </a:pPr>
            <a:r>
              <a:rPr lang="en-GB" altLang="en-US" sz="4400" kern="0" dirty="0">
                <a:solidFill>
                  <a:srgbClr val="00424F"/>
                </a:solidFill>
              </a:rPr>
              <a:t>Fife Documentation</a:t>
            </a:r>
          </a:p>
        </p:txBody>
      </p:sp>
      <p:pic>
        <p:nvPicPr>
          <p:cNvPr id="16390" name="Picture 1" descr="ECS_image_piec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7288"/>
            <a:ext cx="9144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78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A5D48AFF-C1BD-45C0-B8E6-F034A434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5550" y="302895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1000" dirty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GB" altLang="en-US" sz="3200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  </a:t>
            </a:r>
            <a:r>
              <a:rPr lang="en-GB" altLang="en-US" sz="3600" b="1" dirty="0">
                <a:solidFill>
                  <a:schemeClr val="accent5">
                    <a:lumMod val="25000"/>
                  </a:schemeClr>
                </a:solidFill>
                <a:latin typeface="+mj-lt"/>
                <a:ea typeface="ＭＳ Ｐゴシック" panose="020B0600070205080204" pitchFamily="34" charset="-128"/>
              </a:rPr>
              <a:t>Progression Pathways</a:t>
            </a:r>
          </a:p>
        </p:txBody>
      </p:sp>
    </p:spTree>
    <p:extLst>
      <p:ext uri="{BB962C8B-B14F-4D97-AF65-F5344CB8AC3E}">
        <p14:creationId xmlns:p14="http://schemas.microsoft.com/office/powerpoint/2010/main" val="122877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>
            <a:extLst>
              <a:ext uri="{FF2B5EF4-FFF2-40B4-BE49-F238E27FC236}">
                <a16:creationId xmlns:a16="http://schemas.microsoft.com/office/drawing/2014/main" id="{3C6218A0-8472-4D32-B7B3-646715F8EF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128" y="2052411"/>
            <a:ext cx="7993743" cy="411616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 sz="1400" dirty="0"/>
              <a:t>The Fife Numeracy and Mathematics Progression Pathways determine a clear set of learning experiences and outcomes from each of the </a:t>
            </a:r>
            <a:r>
              <a:rPr lang="en-GB" sz="1400" b="1" dirty="0"/>
              <a:t>three</a:t>
            </a:r>
            <a:r>
              <a:rPr lang="en-GB" sz="1400" dirty="0"/>
              <a:t> curriculum organisers within Numeracy and Mathematics, namely: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1400" b="1" dirty="0"/>
              <a:t>Number, Money and Measure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1400" b="1" dirty="0"/>
              <a:t>Shape, Position and Movement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1400" b="1" dirty="0"/>
              <a:t>Information Handling</a:t>
            </a:r>
          </a:p>
          <a:p>
            <a:pPr>
              <a:lnSpc>
                <a:spcPct val="150000"/>
              </a:lnSpc>
              <a:defRPr/>
            </a:pPr>
            <a:r>
              <a:rPr lang="en-GB" sz="1400" dirty="0"/>
              <a:t>The </a:t>
            </a:r>
            <a:r>
              <a:rPr lang="en-GB" sz="1400" b="1" dirty="0"/>
              <a:t>Pathways assist practitioners </a:t>
            </a:r>
            <a:r>
              <a:rPr lang="en-GB" sz="1400" dirty="0"/>
              <a:t>in their </a:t>
            </a:r>
            <a:r>
              <a:rPr lang="en-GB" sz="1400" b="1" dirty="0"/>
              <a:t>planning of effective pedagogy </a:t>
            </a:r>
            <a:r>
              <a:rPr lang="en-GB" sz="1400" dirty="0"/>
              <a:t>in </a:t>
            </a:r>
            <a:r>
              <a:rPr lang="en-GB" sz="1400" b="1" dirty="0"/>
              <a:t>conceptual understanding of Mathematics and Numeracy</a:t>
            </a:r>
            <a:r>
              <a:rPr lang="en-GB" sz="1400" dirty="0"/>
              <a:t> to meet individual learners’ needs.</a:t>
            </a:r>
          </a:p>
          <a:p>
            <a:endParaRPr lang="en-GB" alt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878C2-3C72-4826-B5DF-321733DB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762000"/>
          </a:xfrm>
        </p:spPr>
        <p:txBody>
          <a:bodyPr/>
          <a:lstStyle/>
          <a:p>
            <a:pPr algn="ctr">
              <a:defRPr/>
            </a:pPr>
            <a:r>
              <a:rPr lang="en-GB" altLang="en-US" sz="3200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  <a:ea typeface="ＭＳ Ｐゴシック" pitchFamily="34" charset="-128"/>
              </a:rPr>
              <a:t> </a:t>
            </a:r>
            <a:r>
              <a:rPr lang="en-GB" altLang="en-US" b="1" dirty="0">
                <a:solidFill>
                  <a:schemeClr val="accent5">
                    <a:lumMod val="25000"/>
                  </a:schemeClr>
                </a:solidFill>
                <a:ea typeface="ＭＳ Ｐゴシック" pitchFamily="34" charset="-128"/>
              </a:rPr>
              <a:t>Progression Pathways</a:t>
            </a:r>
            <a:endParaRPr lang="en-GB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C16FF-ABDC-4B1A-A575-7A55FE423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>
            <a:extLst>
              <a:ext uri="{FF2B5EF4-FFF2-40B4-BE49-F238E27FC236}">
                <a16:creationId xmlns:a16="http://schemas.microsoft.com/office/drawing/2014/main" id="{3C6218A0-8472-4D32-B7B3-646715F8EF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128" y="2052411"/>
            <a:ext cx="7993743" cy="41161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sz="1400" dirty="0"/>
              <a:t>The </a:t>
            </a:r>
            <a:r>
              <a:rPr lang="en-GB" sz="1400" b="1" dirty="0"/>
              <a:t>structure</a:t>
            </a:r>
            <a:r>
              <a:rPr lang="en-GB" sz="1400" dirty="0"/>
              <a:t> of the Fife Mathematics and Numeracy Progression Pathways: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1400" b="1" dirty="0"/>
              <a:t>E’s &amp; O’s are outlined at the start of the pathway sections of each level</a:t>
            </a:r>
            <a:r>
              <a:rPr lang="en-GB" altLang="en-US" sz="1400" dirty="0"/>
              <a:t>. If the E&amp;O is numeracy based it will appear bold and in italics. If it is maths based it will present in standard font.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1400" dirty="0"/>
              <a:t> </a:t>
            </a:r>
            <a:endParaRPr lang="en-GB" alt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878C2-3C72-4826-B5DF-321733DB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762000"/>
          </a:xfrm>
        </p:spPr>
        <p:txBody>
          <a:bodyPr/>
          <a:lstStyle/>
          <a:p>
            <a:pPr algn="ctr">
              <a:defRPr/>
            </a:pPr>
            <a:r>
              <a:rPr lang="en-GB" altLang="en-US" sz="3200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  <a:ea typeface="ＭＳ Ｐゴシック" pitchFamily="34" charset="-128"/>
              </a:rPr>
              <a:t> </a:t>
            </a:r>
            <a:r>
              <a:rPr lang="en-GB" altLang="en-US" b="1" dirty="0">
                <a:solidFill>
                  <a:schemeClr val="accent5">
                    <a:lumMod val="25000"/>
                  </a:schemeClr>
                </a:solidFill>
                <a:ea typeface="ＭＳ Ｐゴシック" pitchFamily="34" charset="-128"/>
              </a:rPr>
              <a:t>Progression Pathways</a:t>
            </a:r>
            <a:endParaRPr lang="en-GB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C16FF-ABDC-4B1A-A575-7A55FE423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12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FA470-A748-843E-616C-07684C849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36"/>
          <a:stretch/>
        </p:blipFill>
        <p:spPr bwMode="auto">
          <a:xfrm>
            <a:off x="1771876" y="3384446"/>
            <a:ext cx="6225496" cy="2971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5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>
            <a:extLst>
              <a:ext uri="{FF2B5EF4-FFF2-40B4-BE49-F238E27FC236}">
                <a16:creationId xmlns:a16="http://schemas.microsoft.com/office/drawing/2014/main" id="{02D3D6DC-7D44-4044-A2BB-FF5EDF200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31863"/>
            <a:ext cx="7772400" cy="762000"/>
          </a:xfrm>
        </p:spPr>
        <p:txBody>
          <a:bodyPr/>
          <a:lstStyle/>
          <a:p>
            <a:pPr algn="ctr"/>
            <a:r>
              <a:rPr lang="en-GB" altLang="en-US" b="1"/>
              <a:t>Progression Pathways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502EF-56C0-4442-9F7C-42450570D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13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D4888-5FA8-6088-90B9-6F012744C969}"/>
              </a:ext>
            </a:extLst>
          </p:cNvPr>
          <p:cNvSpPr txBox="1"/>
          <p:nvPr/>
        </p:nvSpPr>
        <p:spPr>
          <a:xfrm>
            <a:off x="359257" y="1908071"/>
            <a:ext cx="2648098" cy="3688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400" dirty="0">
                <a:latin typeface="+mn-lt"/>
              </a:rPr>
              <a:t>The </a:t>
            </a:r>
            <a:r>
              <a:rPr lang="en-GB" altLang="en-US" sz="1400" b="1" dirty="0">
                <a:latin typeface="+mn-lt"/>
              </a:rPr>
              <a:t>Progression Pathways informs planning</a:t>
            </a:r>
          </a:p>
          <a:p>
            <a:pPr>
              <a:lnSpc>
                <a:spcPct val="150000"/>
              </a:lnSpc>
            </a:pPr>
            <a:endParaRPr lang="en-GB" altLang="en-US" sz="1400" b="1" dirty="0"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+mn-lt"/>
              </a:rPr>
              <a:t>Each pathway contains the learning required for a level.</a:t>
            </a:r>
          </a:p>
          <a:p>
            <a:pPr>
              <a:lnSpc>
                <a:spcPct val="150000"/>
              </a:lnSpc>
            </a:pPr>
            <a:r>
              <a:rPr lang="en-GB" altLang="en-US" sz="1400" dirty="0">
                <a:latin typeface="+mn-lt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+mn-lt"/>
              </a:rPr>
              <a:t>The pathway clearly show the learning that underpins the ultimate aim displayed at the top of the page.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br>
              <a:rPr lang="en-GB" altLang="en-US" sz="800" dirty="0"/>
            </a:br>
            <a:endParaRPr lang="en-GB" altLang="en-US" sz="9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5CB00ED-6D5D-F6F6-C7AC-0E09831D4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55" y="2079349"/>
            <a:ext cx="6077210" cy="36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C84F31-06C5-A2C4-8F10-CCE63394E9B4}"/>
              </a:ext>
            </a:extLst>
          </p:cNvPr>
          <p:cNvCxnSpPr>
            <a:cxnSpLocks/>
          </p:cNvCxnSpPr>
          <p:nvPr/>
        </p:nvCxnSpPr>
        <p:spPr bwMode="auto">
          <a:xfrm flipV="1">
            <a:off x="2770496" y="2337716"/>
            <a:ext cx="736979" cy="16883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7546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>
            <a:extLst>
              <a:ext uri="{FF2B5EF4-FFF2-40B4-BE49-F238E27FC236}">
                <a16:creationId xmlns:a16="http://schemas.microsoft.com/office/drawing/2014/main" id="{02D3D6DC-7D44-4044-A2BB-FF5EDF200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31863"/>
            <a:ext cx="7772400" cy="762000"/>
          </a:xfrm>
        </p:spPr>
        <p:txBody>
          <a:bodyPr/>
          <a:lstStyle/>
          <a:p>
            <a:pPr algn="ctr"/>
            <a:r>
              <a:rPr lang="en-GB" altLang="en-US" b="1"/>
              <a:t>Progression Pathways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502EF-56C0-4442-9F7C-42450570D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14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D4888-5FA8-6088-90B9-6F012744C969}"/>
              </a:ext>
            </a:extLst>
          </p:cNvPr>
          <p:cNvSpPr txBox="1"/>
          <p:nvPr/>
        </p:nvSpPr>
        <p:spPr>
          <a:xfrm>
            <a:off x="163341" y="1771098"/>
            <a:ext cx="3767214" cy="4473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400" dirty="0">
                <a:latin typeface="+mn-lt"/>
              </a:rPr>
              <a:t>The </a:t>
            </a:r>
            <a:r>
              <a:rPr lang="en-GB" altLang="en-US" sz="1400" b="1" dirty="0">
                <a:latin typeface="+mn-lt"/>
              </a:rPr>
              <a:t>Progression Pathways informs planning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400" b="1" dirty="0">
                <a:latin typeface="+mn-lt"/>
              </a:rPr>
              <a:t>The boxes are not linear or represent ‘common order</a:t>
            </a:r>
            <a:r>
              <a:rPr lang="en-GB" altLang="en-US" sz="1400" dirty="0">
                <a:latin typeface="+mn-lt"/>
              </a:rPr>
              <a:t>’, although learning contained within blue boxes will be necessary to allow access to purple boxes and green boxes. 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+mn-lt"/>
              </a:rPr>
              <a:t>The three colours within each pathway </a:t>
            </a:r>
            <a:r>
              <a:rPr lang="en-GB" altLang="en-US" sz="1400" b="1" dirty="0">
                <a:latin typeface="+mn-lt"/>
              </a:rPr>
              <a:t>do not equate to any particular year group </a:t>
            </a:r>
            <a:r>
              <a:rPr lang="en-GB" altLang="en-US" sz="1400" dirty="0">
                <a:latin typeface="+mn-lt"/>
              </a:rPr>
              <a:t>but instead are best considered as </a:t>
            </a:r>
            <a:r>
              <a:rPr lang="en-GB" altLang="en-US" sz="1400" b="1" dirty="0">
                <a:latin typeface="+mn-lt"/>
              </a:rPr>
              <a:t>Building, Representing and Applying – Skill based progression</a:t>
            </a:r>
            <a:br>
              <a:rPr lang="en-GB" altLang="en-US" sz="800" dirty="0"/>
            </a:br>
            <a:endParaRPr lang="en-GB" altLang="en-US" sz="9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5CB00ED-6D5D-F6F6-C7AC-0E09831D4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49" y="2410036"/>
            <a:ext cx="4855410" cy="289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8187E7-E2AF-E33C-F5C1-F6FA2B682174}"/>
              </a:ext>
            </a:extLst>
          </p:cNvPr>
          <p:cNvCxnSpPr/>
          <p:nvPr/>
        </p:nvCxnSpPr>
        <p:spPr bwMode="auto">
          <a:xfrm>
            <a:off x="3534770" y="3098042"/>
            <a:ext cx="590479" cy="1910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0898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>
            <a:extLst>
              <a:ext uri="{FF2B5EF4-FFF2-40B4-BE49-F238E27FC236}">
                <a16:creationId xmlns:a16="http://schemas.microsoft.com/office/drawing/2014/main" id="{02D3D6DC-7D44-4044-A2BB-FF5EDF200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31863"/>
            <a:ext cx="7772400" cy="762000"/>
          </a:xfrm>
        </p:spPr>
        <p:txBody>
          <a:bodyPr/>
          <a:lstStyle/>
          <a:p>
            <a:pPr algn="ctr"/>
            <a:r>
              <a:rPr lang="en-GB" altLang="en-US" b="1"/>
              <a:t>Progression Pathways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502EF-56C0-4442-9F7C-42450570D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15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D4888-5FA8-6088-90B9-6F012744C969}"/>
              </a:ext>
            </a:extLst>
          </p:cNvPr>
          <p:cNvSpPr txBox="1"/>
          <p:nvPr/>
        </p:nvSpPr>
        <p:spPr>
          <a:xfrm>
            <a:off x="449944" y="1837191"/>
            <a:ext cx="2784575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400" dirty="0">
                <a:latin typeface="+mn-lt"/>
              </a:rPr>
              <a:t>The </a:t>
            </a:r>
            <a:r>
              <a:rPr lang="en-GB" altLang="en-US" sz="1400" b="1" dirty="0">
                <a:latin typeface="+mn-lt"/>
              </a:rPr>
              <a:t>Progression Pathways informs planning</a:t>
            </a:r>
          </a:p>
          <a:p>
            <a:pPr>
              <a:lnSpc>
                <a:spcPct val="150000"/>
              </a:lnSpc>
            </a:pPr>
            <a:endParaRPr lang="en-GB" altLang="en-US" sz="1400" b="1" dirty="0"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+mn-lt"/>
              </a:rPr>
              <a:t>The boxes which are shadowed and in </a:t>
            </a:r>
            <a:r>
              <a:rPr lang="en-GB" altLang="en-US" sz="1400" b="1" dirty="0">
                <a:latin typeface="+mn-lt"/>
              </a:rPr>
              <a:t>bold show statements relating to the National Benchmarks</a:t>
            </a:r>
            <a:r>
              <a:rPr lang="en-GB" altLang="en-US" sz="1400" dirty="0">
                <a:latin typeface="+mn-lt"/>
              </a:rPr>
              <a:t>. </a:t>
            </a:r>
            <a:br>
              <a:rPr lang="en-GB" altLang="en-US" sz="800" dirty="0"/>
            </a:br>
            <a:endParaRPr lang="en-GB" altLang="en-US" sz="9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5CB00ED-6D5D-F6F6-C7AC-0E09831D4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90" y="1978883"/>
            <a:ext cx="6077210" cy="36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378BBF-A313-7167-FADB-A6E4D8C0DBA7}"/>
              </a:ext>
            </a:extLst>
          </p:cNvPr>
          <p:cNvCxnSpPr>
            <a:cxnSpLocks/>
          </p:cNvCxnSpPr>
          <p:nvPr/>
        </p:nvCxnSpPr>
        <p:spPr bwMode="auto">
          <a:xfrm flipV="1">
            <a:off x="2565779" y="2756848"/>
            <a:ext cx="914400" cy="2183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73159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>
            <a:extLst>
              <a:ext uri="{FF2B5EF4-FFF2-40B4-BE49-F238E27FC236}">
                <a16:creationId xmlns:a16="http://schemas.microsoft.com/office/drawing/2014/main" id="{3C6218A0-8472-4D32-B7B3-646715F8EF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128" y="2052411"/>
            <a:ext cx="7993743" cy="41161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sz="1400" dirty="0"/>
              <a:t>The </a:t>
            </a:r>
            <a:r>
              <a:rPr lang="en-GB" sz="1400" b="1" dirty="0"/>
              <a:t>structure</a:t>
            </a:r>
            <a:r>
              <a:rPr lang="en-GB" sz="1400" dirty="0"/>
              <a:t> of the Fife Numeracy and Mathematics Progression Pathways: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1400" b="1" dirty="0"/>
              <a:t>Benchmarks are outlined at the end of the pathway sections of each level</a:t>
            </a:r>
            <a:r>
              <a:rPr lang="en-GB" altLang="en-US" sz="1400" dirty="0"/>
              <a:t>. </a:t>
            </a:r>
            <a:endParaRPr lang="en-GB" alt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878C2-3C72-4826-B5DF-321733DB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762000"/>
          </a:xfrm>
        </p:spPr>
        <p:txBody>
          <a:bodyPr/>
          <a:lstStyle/>
          <a:p>
            <a:pPr algn="ctr">
              <a:defRPr/>
            </a:pPr>
            <a:r>
              <a:rPr lang="en-GB" altLang="en-US" sz="3200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  <a:ea typeface="ＭＳ Ｐゴシック" pitchFamily="34" charset="-128"/>
              </a:rPr>
              <a:t> </a:t>
            </a:r>
            <a:r>
              <a:rPr lang="en-GB" altLang="en-US" b="1" dirty="0">
                <a:solidFill>
                  <a:schemeClr val="accent5">
                    <a:lumMod val="25000"/>
                  </a:schemeClr>
                </a:solidFill>
                <a:ea typeface="ＭＳ Ｐゴシック" pitchFamily="34" charset="-128"/>
              </a:rPr>
              <a:t>Progression Pathways</a:t>
            </a:r>
            <a:endParaRPr lang="en-GB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C16FF-ABDC-4B1A-A575-7A55FE423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248B98D-F21D-C191-E009-F4B57A627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76" y="2851604"/>
            <a:ext cx="6856867" cy="37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6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47DCFC81-9AB1-4A98-8836-D28CD784B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61" y="3129574"/>
            <a:ext cx="4599668" cy="3226776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1">
            <a:extLst>
              <a:ext uri="{FF2B5EF4-FFF2-40B4-BE49-F238E27FC236}">
                <a16:creationId xmlns:a16="http://schemas.microsoft.com/office/drawing/2014/main" id="{02D3D6DC-7D44-4044-A2BB-FF5EDF200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31863"/>
            <a:ext cx="7772400" cy="762000"/>
          </a:xfrm>
        </p:spPr>
        <p:txBody>
          <a:bodyPr/>
          <a:lstStyle/>
          <a:p>
            <a:pPr algn="ctr"/>
            <a:r>
              <a:rPr lang="en-GB" altLang="en-US" b="1"/>
              <a:t>Progression Pathways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502EF-56C0-4442-9F7C-42450570D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17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D4888-5FA8-6088-90B9-6F012744C969}"/>
              </a:ext>
            </a:extLst>
          </p:cNvPr>
          <p:cNvSpPr txBox="1"/>
          <p:nvPr/>
        </p:nvSpPr>
        <p:spPr>
          <a:xfrm>
            <a:off x="685800" y="1749999"/>
            <a:ext cx="7829550" cy="1863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400" dirty="0">
                <a:latin typeface="+mn-lt"/>
              </a:rPr>
              <a:t>The</a:t>
            </a:r>
            <a:r>
              <a:rPr lang="en-GB" altLang="en-US" sz="1400" b="1" dirty="0">
                <a:latin typeface="+mn-lt"/>
              </a:rPr>
              <a:t> Number, Money and Measure Pathway</a:t>
            </a:r>
            <a:r>
              <a:rPr lang="en-GB" altLang="en-US" sz="1400" dirty="0">
                <a:latin typeface="+mn-lt"/>
              </a:rPr>
              <a:t> also contain </a:t>
            </a:r>
            <a:r>
              <a:rPr lang="en-GB" altLang="en-US" sz="1400" b="1" dirty="0">
                <a:latin typeface="+mn-lt"/>
              </a:rPr>
              <a:t>Points to Consider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+mn-lt"/>
              </a:rPr>
              <a:t>The ‘Points to Consider’ provide detailed </a:t>
            </a:r>
            <a:r>
              <a:rPr lang="en-GB" altLang="en-US" sz="1400" b="1" dirty="0">
                <a:latin typeface="+mn-lt"/>
              </a:rPr>
              <a:t>descriptions of the key ideas or concepts</a:t>
            </a:r>
            <a:r>
              <a:rPr lang="en-GB" altLang="en-US" sz="1400" dirty="0">
                <a:latin typeface="+mn-lt"/>
              </a:rPr>
              <a:t> and provide clear and concise </a:t>
            </a:r>
            <a:r>
              <a:rPr lang="en-GB" altLang="en-US" sz="1400" b="1" dirty="0">
                <a:latin typeface="+mn-lt"/>
              </a:rPr>
              <a:t>guidance for teachers</a:t>
            </a:r>
            <a:r>
              <a:rPr lang="en-GB" altLang="en-US" sz="1400" dirty="0">
                <a:latin typeface="+mn-lt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400" b="1" dirty="0">
                <a:latin typeface="+mn-lt"/>
              </a:rPr>
              <a:t>Common learner misconceptions </a:t>
            </a:r>
            <a:r>
              <a:rPr lang="en-GB" altLang="en-US" sz="1400" dirty="0">
                <a:latin typeface="+mn-lt"/>
              </a:rPr>
              <a:t>are also highlighted within this section.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>
            <a:extLst>
              <a:ext uri="{FF2B5EF4-FFF2-40B4-BE49-F238E27FC236}">
                <a16:creationId xmlns:a16="http://schemas.microsoft.com/office/drawing/2014/main" id="{02D3D6DC-7D44-4044-A2BB-FF5EDF200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31863"/>
            <a:ext cx="7772400" cy="762000"/>
          </a:xfrm>
        </p:spPr>
        <p:txBody>
          <a:bodyPr/>
          <a:lstStyle/>
          <a:p>
            <a:pPr algn="ctr"/>
            <a:r>
              <a:rPr lang="en-GB" altLang="en-US" b="1"/>
              <a:t>Progression Pathways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502EF-56C0-4442-9F7C-42450570D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18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D4888-5FA8-6088-90B9-6F012744C969}"/>
              </a:ext>
            </a:extLst>
          </p:cNvPr>
          <p:cNvSpPr txBox="1"/>
          <p:nvPr/>
        </p:nvSpPr>
        <p:spPr>
          <a:xfrm>
            <a:off x="449944" y="1807134"/>
            <a:ext cx="8244112" cy="296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400" dirty="0">
                <a:latin typeface="+mn-lt"/>
              </a:rPr>
              <a:t>The</a:t>
            </a:r>
            <a:r>
              <a:rPr lang="en-GB" altLang="en-US" sz="1400" b="1" dirty="0">
                <a:latin typeface="+mn-lt"/>
              </a:rPr>
              <a:t> Number, Money and Measure Pathway</a:t>
            </a:r>
            <a:r>
              <a:rPr lang="en-GB" altLang="en-US" sz="1400" dirty="0">
                <a:latin typeface="+mn-lt"/>
              </a:rPr>
              <a:t> also contain </a:t>
            </a:r>
            <a:r>
              <a:rPr lang="en-GB" altLang="en-US" sz="1400" b="1" dirty="0">
                <a:latin typeface="+mn-lt"/>
              </a:rPr>
              <a:t>Suggested Written Recording: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</a:rPr>
              <a:t>The ‘Suggested Written Recording’ section explores ways in which learners might </a:t>
            </a:r>
            <a:r>
              <a:rPr lang="en-GB" sz="1400" b="1" dirty="0">
                <a:latin typeface="+mn-lt"/>
              </a:rPr>
              <a:t>record and represent their mathematical thinking</a:t>
            </a:r>
            <a:r>
              <a:rPr lang="en-GB" sz="1400" dirty="0">
                <a:latin typeface="+mn-lt"/>
              </a:rPr>
              <a:t>. (They highlight the importance of allowing learners to </a:t>
            </a:r>
            <a:r>
              <a:rPr lang="en-GB" sz="1400" b="1" dirty="0">
                <a:latin typeface="+mn-lt"/>
              </a:rPr>
              <a:t>build links between their mental and written </a:t>
            </a:r>
            <a:r>
              <a:rPr lang="en-GB" sz="1400" dirty="0">
                <a:latin typeface="+mn-lt"/>
              </a:rPr>
              <a:t>methods, allowing for greater opportunities for them to use and apply their strategies.  Once conceptual understanding is embedded this leads to more formal methods of recording.)</a:t>
            </a:r>
            <a:endParaRPr lang="en-GB" altLang="en-US" sz="1400" dirty="0"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+mn-lt"/>
              </a:rPr>
              <a:t>The Suggested Written Recording sections </a:t>
            </a:r>
            <a:r>
              <a:rPr lang="en-GB" altLang="en-US" sz="1400" b="1" dirty="0">
                <a:latin typeface="+mn-lt"/>
              </a:rPr>
              <a:t>make suggestions on developmentally appropriate methods of recording</a:t>
            </a:r>
            <a:r>
              <a:rPr lang="en-GB" altLang="en-US" sz="1400" dirty="0">
                <a:latin typeface="+mn-lt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+mn-lt"/>
              </a:rPr>
              <a:t>Supports </a:t>
            </a:r>
            <a:r>
              <a:rPr lang="en-GB" altLang="en-US" sz="1400" b="1" dirty="0">
                <a:latin typeface="+mn-lt"/>
              </a:rPr>
              <a:t>consistency</a:t>
            </a:r>
            <a:r>
              <a:rPr lang="en-GB" altLang="en-US" sz="1400" dirty="0">
                <a:latin typeface="+mn-lt"/>
              </a:rPr>
              <a:t> across the school.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01C44-C371-B6C2-CB3F-B7FB65997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626"/>
          <a:stretch/>
        </p:blipFill>
        <p:spPr bwMode="auto">
          <a:xfrm>
            <a:off x="4272984" y="4288840"/>
            <a:ext cx="3680844" cy="2250072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2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A5D48AFF-C1BD-45C0-B8E6-F034A434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59668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1000" dirty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GB" altLang="en-US" sz="3200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Records of Understanding (RU)</a:t>
            </a:r>
            <a:endParaRPr lang="en-GB" altLang="en-US" sz="3600" b="1" dirty="0">
              <a:solidFill>
                <a:schemeClr val="accent5">
                  <a:lumMod val="25000"/>
                </a:schemeClr>
              </a:solidFill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49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>
            <a:extLst>
              <a:ext uri="{FF2B5EF4-FFF2-40B4-BE49-F238E27FC236}">
                <a16:creationId xmlns:a16="http://schemas.microsoft.com/office/drawing/2014/main" id="{3C6218A0-8472-4D32-B7B3-646715F8EF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346325"/>
            <a:ext cx="7772400" cy="3857625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GB" altLang="en-US" sz="2400" dirty="0">
                <a:solidFill>
                  <a:schemeClr val="tx1"/>
                </a:solidFill>
                <a:ea typeface="MS PGothic"/>
                <a:cs typeface="Arial"/>
              </a:rPr>
              <a:t>The majority of Fife schools have been involved in </a:t>
            </a:r>
            <a:br>
              <a:rPr lang="en-GB" altLang="en-US" sz="2400" dirty="0">
                <a:cs typeface="Arial" panose="020B0604020202020204" pitchFamily="34" charset="0"/>
              </a:rPr>
            </a:br>
            <a:r>
              <a:rPr lang="en-GB" altLang="en-US" sz="2400" dirty="0">
                <a:solidFill>
                  <a:schemeClr val="tx1"/>
                </a:solidFill>
                <a:ea typeface="MS PGothic"/>
                <a:cs typeface="Arial"/>
              </a:rPr>
              <a:t>Professional Learning Team led professional learning. </a:t>
            </a:r>
            <a:endParaRPr lang="en-GB" alt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</a:pPr>
            <a:r>
              <a:rPr lang="en-GB" altLang="en-US" sz="2400" dirty="0">
                <a:solidFill>
                  <a:schemeClr val="tx1"/>
                </a:solidFill>
                <a:ea typeface="MS PGothic"/>
                <a:cs typeface="Arial"/>
              </a:rPr>
              <a:t>Within each cluster, there will be Numeracy leaders who have engaged in Train the Trainer or Universal +.</a:t>
            </a:r>
            <a:endParaRPr lang="en-GB" alt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</a:pPr>
            <a:r>
              <a:rPr lang="en-GB" altLang="en-US" sz="2400" dirty="0">
                <a:solidFill>
                  <a:schemeClr val="tx1"/>
                </a:solidFill>
                <a:ea typeface="MS PGothic"/>
                <a:cs typeface="Arial"/>
              </a:rPr>
              <a:t>There exists comprehensive guidance to support</a:t>
            </a:r>
            <a:br>
              <a:rPr lang="en-GB" altLang="en-US" sz="2400" dirty="0">
                <a:cs typeface="Arial" panose="020B0604020202020204" pitchFamily="34" charset="0"/>
              </a:rPr>
            </a:br>
            <a:r>
              <a:rPr lang="en-GB" altLang="en-US" sz="2400" dirty="0">
                <a:solidFill>
                  <a:schemeClr val="tx1"/>
                </a:solidFill>
                <a:ea typeface="MS PGothic"/>
                <a:cs typeface="Arial"/>
              </a:rPr>
              <a:t>teachers.</a:t>
            </a:r>
          </a:p>
          <a:p>
            <a:endParaRPr lang="en-GB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878C2-3C72-4826-B5DF-321733DB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GB" altLang="en-US" sz="3200" b="1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  <a:ea typeface="ＭＳ Ｐゴシック" pitchFamily="34" charset="-128"/>
              </a:rPr>
              <a:t> </a:t>
            </a:r>
            <a:r>
              <a:rPr lang="en-GB" altLang="en-US" b="1">
                <a:solidFill>
                  <a:schemeClr val="accent5">
                    <a:lumMod val="25000"/>
                  </a:schemeClr>
                </a:solidFill>
                <a:ea typeface="ＭＳ Ｐゴシック" pitchFamily="34" charset="-128"/>
              </a:rPr>
              <a:t>Conceptual Understanding in Fife</a:t>
            </a:r>
            <a:endParaRPr lang="en-GB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C16FF-ABDC-4B1A-A575-7A55FE423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90A7ABCE-036D-4FB0-A704-B3B8BAAE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05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1000" dirty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  </a:t>
            </a:r>
            <a:r>
              <a:rPr lang="en-GB" altLang="en-US" sz="3600" b="1" dirty="0">
                <a:solidFill>
                  <a:schemeClr val="accent5">
                    <a:lumMod val="25000"/>
                  </a:schemeClr>
                </a:solidFill>
                <a:latin typeface="+mj-lt"/>
                <a:ea typeface="ＭＳ Ｐゴシック" panose="020B0600070205080204" pitchFamily="34" charset="-128"/>
              </a:rPr>
              <a:t>Records of Understanding (RU)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DFC4A-38B1-41C4-8A7A-943E96C8B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20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D535E-A929-B87C-731A-B8259B3E1AF0}"/>
              </a:ext>
            </a:extLst>
          </p:cNvPr>
          <p:cNvSpPr txBox="1"/>
          <p:nvPr/>
        </p:nvSpPr>
        <p:spPr>
          <a:xfrm>
            <a:off x="396815" y="1986546"/>
            <a:ext cx="8118535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800" dirty="0">
                <a:latin typeface="+mn-lt"/>
              </a:rPr>
              <a:t>The Records of Understanding (RU) are linked directly to the Progression Pathways where each statement tile within the Progression Pathways is replicated within the Record of Understanding. </a:t>
            </a:r>
          </a:p>
          <a:p>
            <a:pPr>
              <a:lnSpc>
                <a:spcPct val="150000"/>
              </a:lnSpc>
              <a:defRPr/>
            </a:pPr>
            <a:endParaRPr lang="en-GB" sz="18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GB" sz="1800" dirty="0">
                <a:latin typeface="+mn-lt"/>
              </a:rPr>
              <a:t>A consistent approach across schools (or even clusters) is recommended to: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</a:rPr>
              <a:t>Ensure effective tracking of the developmental progression of individual learners.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</a:rPr>
              <a:t>identify of any gaps in learning or misconceptions that exist.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</a:rPr>
              <a:t>justify declarations of achievement for their learners. </a:t>
            </a:r>
          </a:p>
        </p:txBody>
      </p:sp>
    </p:spTree>
    <p:extLst>
      <p:ext uri="{BB962C8B-B14F-4D97-AF65-F5344CB8AC3E}">
        <p14:creationId xmlns:p14="http://schemas.microsoft.com/office/powerpoint/2010/main" val="3880687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5A7E6A3A-2CAD-4AE2-BFF1-EE5A9E2FC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05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1000" dirty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  </a:t>
            </a:r>
            <a:r>
              <a:rPr lang="en-GB" altLang="en-US" sz="3600" b="1" dirty="0">
                <a:solidFill>
                  <a:schemeClr val="accent5">
                    <a:lumMod val="25000"/>
                  </a:schemeClr>
                </a:solidFill>
                <a:latin typeface="+mj-lt"/>
                <a:ea typeface="ＭＳ Ｐゴシック" panose="020B0600070205080204" pitchFamily="34" charset="-128"/>
              </a:rPr>
              <a:t>Records of Understanding (RU)</a:t>
            </a:r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7C10343E-1AEF-4454-9A4E-A7288DB92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22" y="1893434"/>
            <a:ext cx="5338581" cy="35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C345BA-02F8-4A06-8D77-84F37814E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21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D3723-F26B-7E26-7A70-07A5489F289E}"/>
              </a:ext>
            </a:extLst>
          </p:cNvPr>
          <p:cNvSpPr txBox="1"/>
          <p:nvPr/>
        </p:nvSpPr>
        <p:spPr>
          <a:xfrm>
            <a:off x="301925" y="5945330"/>
            <a:ext cx="85401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altLang="en-US" sz="1800" dirty="0">
                <a:latin typeface="+mn-lt"/>
              </a:rPr>
              <a:t>The </a:t>
            </a:r>
            <a:r>
              <a:rPr lang="en-GB" altLang="en-US" sz="1800" b="1" dirty="0">
                <a:latin typeface="+mn-lt"/>
              </a:rPr>
              <a:t>coloured tabs along the bottom </a:t>
            </a:r>
            <a:r>
              <a:rPr lang="en-GB" altLang="en-US" sz="1800" dirty="0">
                <a:latin typeface="+mn-lt"/>
              </a:rPr>
              <a:t>match the colours in the </a:t>
            </a:r>
            <a:r>
              <a:rPr lang="en-GB" altLang="en-US" sz="1800" b="1" dirty="0">
                <a:latin typeface="+mn-lt"/>
              </a:rPr>
              <a:t>Overviews</a:t>
            </a:r>
            <a:endParaRPr lang="en-GB" sz="1800" dirty="0"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88C001-CB85-BA0D-D414-FA74BDB93FF8}"/>
              </a:ext>
            </a:extLst>
          </p:cNvPr>
          <p:cNvCxnSpPr>
            <a:cxnSpLocks/>
          </p:cNvCxnSpPr>
          <p:nvPr/>
        </p:nvCxnSpPr>
        <p:spPr bwMode="auto">
          <a:xfrm flipV="1">
            <a:off x="4848045" y="5488716"/>
            <a:ext cx="379563" cy="4566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C631E5-3829-0D3C-E395-6C096B0E7977}"/>
              </a:ext>
            </a:extLst>
          </p:cNvPr>
          <p:cNvCxnSpPr>
            <a:cxnSpLocks/>
          </p:cNvCxnSpPr>
          <p:nvPr/>
        </p:nvCxnSpPr>
        <p:spPr bwMode="auto">
          <a:xfrm>
            <a:off x="3140015" y="2592297"/>
            <a:ext cx="3229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B6DAF9-D9AB-47D1-AD93-230B94AFF0B6}"/>
              </a:ext>
            </a:extLst>
          </p:cNvPr>
          <p:cNvSpPr txBox="1"/>
          <p:nvPr/>
        </p:nvSpPr>
        <p:spPr>
          <a:xfrm>
            <a:off x="301925" y="2035265"/>
            <a:ext cx="283809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>
                <a:latin typeface="+mn-lt"/>
              </a:rPr>
              <a:t>Each statement tile within the Progression Pathways is replicated within the RU</a:t>
            </a:r>
            <a:endParaRPr lang="en-GB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33E6A-688C-37C4-C730-B128AF92C4D5}"/>
              </a:ext>
            </a:extLst>
          </p:cNvPr>
          <p:cNvSpPr txBox="1"/>
          <p:nvPr/>
        </p:nvSpPr>
        <p:spPr>
          <a:xfrm>
            <a:off x="301924" y="3878709"/>
            <a:ext cx="283809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+mn-lt"/>
              </a:rPr>
              <a:t>Note:</a:t>
            </a:r>
            <a:r>
              <a:rPr lang="en-GB" sz="1800" i="1" dirty="0">
                <a:latin typeface="+mn-lt"/>
              </a:rPr>
              <a:t> The only tab you need to put the names in are the estimation tab.</a:t>
            </a:r>
            <a:endParaRPr lang="en-GB" sz="18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90A7ABCE-036D-4FB0-A704-B3B8BAAE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05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1000" dirty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  </a:t>
            </a:r>
            <a:r>
              <a:rPr lang="en-GB" altLang="en-US" sz="3600" b="1" dirty="0">
                <a:solidFill>
                  <a:schemeClr val="accent5">
                    <a:lumMod val="25000"/>
                  </a:schemeClr>
                </a:solidFill>
                <a:latin typeface="+mj-lt"/>
                <a:ea typeface="ＭＳ Ｐゴシック" panose="020B0600070205080204" pitchFamily="34" charset="-128"/>
              </a:rPr>
              <a:t>Records of Understanding (RU)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DFC4A-38B1-41C4-8A7A-943E96C8B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22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D535E-A929-B87C-731A-B8259B3E1AF0}"/>
              </a:ext>
            </a:extLst>
          </p:cNvPr>
          <p:cNvSpPr txBox="1"/>
          <p:nvPr/>
        </p:nvSpPr>
        <p:spPr>
          <a:xfrm>
            <a:off x="396815" y="1986546"/>
            <a:ext cx="8118535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800" dirty="0">
                <a:latin typeface="+mn-lt"/>
              </a:rPr>
              <a:t>The Records of Understanding (RU) are in two formats: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</a:rPr>
              <a:t>Original format with pupils names along the top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</a:rPr>
              <a:t>Reformatted format with pupils names along the side that allow to filter by groups of children when supporting learning</a:t>
            </a:r>
          </a:p>
          <a:p>
            <a:pPr>
              <a:lnSpc>
                <a:spcPct val="150000"/>
              </a:lnSpc>
              <a:defRPr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29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FB9AA-58AA-4D75-B6D1-726E7DB99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4336"/>
            <a:ext cx="9144000" cy="188366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548E5EC-41AE-4602-ACB7-459C13F46BA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444067"/>
            <a:ext cx="777240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1D3E43"/>
                </a:solidFill>
                <a:latin typeface="Tahoma"/>
                <a:ea typeface="MS PGothic"/>
                <a:cs typeface="Tahoma"/>
                <a:hlinkClick r:id="rId4"/>
              </a:rPr>
              <a:t>Leigh.Graham@fife.gov.uk</a:t>
            </a:r>
            <a:br>
              <a:rPr lang="en-US" sz="4000" dirty="0">
                <a:solidFill>
                  <a:srgbClr val="1D3E43"/>
                </a:solidFill>
                <a:latin typeface="Tahoma"/>
                <a:ea typeface="MS PGothic"/>
                <a:cs typeface="Tahoma"/>
              </a:rPr>
            </a:br>
            <a:r>
              <a:rPr lang="en-US" sz="4000" dirty="0">
                <a:solidFill>
                  <a:srgbClr val="1D3E43"/>
                </a:solidFill>
                <a:latin typeface="Tahoma"/>
                <a:ea typeface="MS PGothic"/>
                <a:cs typeface="Tahoma"/>
              </a:rPr>
              <a:t>Fife ESO Numeracy</a:t>
            </a:r>
            <a:br>
              <a:rPr lang="en-US" sz="4000" dirty="0">
                <a:solidFill>
                  <a:srgbClr val="1D3E43"/>
                </a:solidFill>
                <a:latin typeface="Tahoma"/>
                <a:ea typeface="MS PGothic"/>
                <a:cs typeface="Tahoma"/>
              </a:rPr>
            </a:br>
            <a:r>
              <a:rPr lang="en-US" sz="4000" dirty="0">
                <a:solidFill>
                  <a:srgbClr val="1D3E43"/>
                </a:solidFill>
                <a:latin typeface="Tahoma"/>
                <a:ea typeface="MS PGothic"/>
                <a:cs typeface="Tahoma"/>
              </a:rPr>
              <a:t> professional.learning@fife.gov.uk</a:t>
            </a:r>
            <a:br>
              <a:rPr lang="en-US" sz="2400" dirty="0">
                <a:solidFill>
                  <a:srgbClr val="1D3E43"/>
                </a:solidFill>
                <a:latin typeface="Tahoma"/>
                <a:ea typeface="MS PGothic"/>
                <a:cs typeface="Tahoma"/>
              </a:rPr>
            </a:br>
            <a:br>
              <a:rPr lang="en-US" sz="2400" dirty="0">
                <a:solidFill>
                  <a:srgbClr val="1D3E43"/>
                </a:solidFill>
                <a:latin typeface="Tahoma"/>
                <a:ea typeface="MS PGothic"/>
                <a:cs typeface="Tahoma"/>
              </a:rPr>
            </a:br>
            <a:r>
              <a:rPr lang="en-GB" sz="2400" dirty="0">
                <a:solidFill>
                  <a:srgbClr val="1D3E43"/>
                </a:solidFill>
              </a:rPr>
              <a:t>@fifepedagogy</a:t>
            </a:r>
            <a:endParaRPr lang="en-US" sz="3200" dirty="0">
              <a:solidFill>
                <a:srgbClr val="1D3E43"/>
              </a:solidFill>
              <a:latin typeface="Tahoma"/>
              <a:ea typeface="MS PGothic"/>
              <a:cs typeface="Tahoma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9AA786B-EF04-4B2B-9A9E-0C873D77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04" y="4106701"/>
            <a:ext cx="749105" cy="7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2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A7629FC9-54F9-4904-8680-5A05A4E5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1089025"/>
            <a:ext cx="3725862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53898A-1912-4CA5-87B0-F9CF93F7B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BBAE232-738E-081D-6941-A0915396193E}"/>
              </a:ext>
            </a:extLst>
          </p:cNvPr>
          <p:cNvGrpSpPr/>
          <p:nvPr/>
        </p:nvGrpSpPr>
        <p:grpSpPr>
          <a:xfrm>
            <a:off x="173037" y="3525801"/>
            <a:ext cx="8970963" cy="2172161"/>
            <a:chOff x="149225" y="4373503"/>
            <a:chExt cx="8797925" cy="2282885"/>
          </a:xfrm>
        </p:grpSpPr>
        <p:pic>
          <p:nvPicPr>
            <p:cNvPr id="77830" name="Picture 12">
              <a:extLst>
                <a:ext uri="{FF2B5EF4-FFF2-40B4-BE49-F238E27FC236}">
                  <a16:creationId xmlns:a16="http://schemas.microsoft.com/office/drawing/2014/main" id="{7D137D87-8E24-492A-ADCE-50314FF9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8" y="4860925"/>
              <a:ext cx="2257425" cy="1452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31" name="Picture 13">
              <a:extLst>
                <a:ext uri="{FF2B5EF4-FFF2-40B4-BE49-F238E27FC236}">
                  <a16:creationId xmlns:a16="http://schemas.microsoft.com/office/drawing/2014/main" id="{397D08A8-D8B9-4892-A7CF-1089CFEFB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180" y="4860925"/>
              <a:ext cx="2336800" cy="1498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32" name="Picture 14">
              <a:extLst>
                <a:ext uri="{FF2B5EF4-FFF2-40B4-BE49-F238E27FC236}">
                  <a16:creationId xmlns:a16="http://schemas.microsoft.com/office/drawing/2014/main" id="{FB8775B3-1C88-45ED-81C9-3E2E9060B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0" y="4838700"/>
              <a:ext cx="2292350" cy="1452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833" name="TextBox 19">
              <a:extLst>
                <a:ext uri="{FF2B5EF4-FFF2-40B4-BE49-F238E27FC236}">
                  <a16:creationId xmlns:a16="http://schemas.microsoft.com/office/drawing/2014/main" id="{2B323633-B2D2-4022-A4A5-6F45AC243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238" y="4373503"/>
              <a:ext cx="2257425" cy="4001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EC142B"/>
                </a:buClr>
                <a:buChar char="•"/>
                <a:defRPr sz="3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EC142B"/>
                </a:buClr>
                <a:buChar char="–"/>
                <a:defRPr sz="26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C142B"/>
                </a:buClr>
                <a:buChar char="•"/>
                <a:defRPr sz="24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C142B"/>
                </a:buClr>
                <a:buChar char="–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Overviews</a:t>
              </a:r>
            </a:p>
          </p:txBody>
        </p:sp>
        <p:sp>
          <p:nvSpPr>
            <p:cNvPr id="77834" name="TextBox 20">
              <a:extLst>
                <a:ext uri="{FF2B5EF4-FFF2-40B4-BE49-F238E27FC236}">
                  <a16:creationId xmlns:a16="http://schemas.microsoft.com/office/drawing/2014/main" id="{265173D7-1F82-4378-BE66-4FD358F50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6180" y="4398963"/>
              <a:ext cx="2336800" cy="4001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EC142B"/>
                </a:buClr>
                <a:buChar char="•"/>
                <a:defRPr sz="3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EC142B"/>
                </a:buClr>
                <a:buChar char="–"/>
                <a:defRPr sz="26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C142B"/>
                </a:buClr>
                <a:buChar char="•"/>
                <a:defRPr sz="24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C142B"/>
                </a:buClr>
                <a:buChar char="–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Pathways</a:t>
              </a:r>
            </a:p>
          </p:txBody>
        </p:sp>
        <p:sp>
          <p:nvSpPr>
            <p:cNvPr id="77835" name="TextBox 21">
              <a:extLst>
                <a:ext uri="{FF2B5EF4-FFF2-40B4-BE49-F238E27FC236}">
                  <a16:creationId xmlns:a16="http://schemas.microsoft.com/office/drawing/2014/main" id="{1F97280A-C96C-4B28-92B2-E34BA2C03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3000" y="4373503"/>
              <a:ext cx="2292350" cy="4001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EC142B"/>
                </a:buClr>
                <a:buChar char="•"/>
                <a:defRPr sz="3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EC142B"/>
                </a:buClr>
                <a:buChar char="–"/>
                <a:defRPr sz="26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C142B"/>
                </a:buClr>
                <a:buChar char="•"/>
                <a:defRPr sz="24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C142B"/>
                </a:buClr>
                <a:buChar char="–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RUs</a:t>
              </a:r>
            </a:p>
          </p:txBody>
        </p:sp>
        <p:sp>
          <p:nvSpPr>
            <p:cNvPr id="77836" name="TextBox 22">
              <a:extLst>
                <a:ext uri="{FF2B5EF4-FFF2-40B4-BE49-F238E27FC236}">
                  <a16:creationId xmlns:a16="http://schemas.microsoft.com/office/drawing/2014/main" id="{BE599F50-AB2F-4C9B-84A6-C0163DDCC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225" y="6365875"/>
              <a:ext cx="29638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EC142B"/>
                </a:buClr>
                <a:buChar char="•"/>
                <a:defRPr sz="3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EC142B"/>
                </a:buClr>
                <a:buChar char="–"/>
                <a:defRPr sz="26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C142B"/>
                </a:buClr>
                <a:buChar char="•"/>
                <a:defRPr sz="24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C142B"/>
                </a:buClr>
                <a:buChar char="–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  <a:latin typeface="Tahoma" panose="020B0604030504040204" pitchFamily="34" charset="0"/>
                </a:rPr>
                <a:t>Pace / Coverage / What has been taught</a:t>
              </a:r>
            </a:p>
          </p:txBody>
        </p:sp>
        <p:sp>
          <p:nvSpPr>
            <p:cNvPr id="77837" name="TextBox 23">
              <a:extLst>
                <a:ext uri="{FF2B5EF4-FFF2-40B4-BE49-F238E27FC236}">
                  <a16:creationId xmlns:a16="http://schemas.microsoft.com/office/drawing/2014/main" id="{208AD834-C073-4B0F-B57B-63152AB02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325" y="6378575"/>
              <a:ext cx="1423988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EC142B"/>
                </a:buClr>
                <a:buChar char="•"/>
                <a:defRPr sz="3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EC142B"/>
                </a:buClr>
                <a:buChar char="–"/>
                <a:defRPr sz="26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C142B"/>
                </a:buClr>
                <a:buChar char="•"/>
                <a:defRPr sz="24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C142B"/>
                </a:buClr>
                <a:buChar char="–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  <a:latin typeface="Tahoma" panose="020B0604030504040204" pitchFamily="34" charset="0"/>
                </a:rPr>
                <a:t>Informs Planning </a:t>
              </a:r>
            </a:p>
          </p:txBody>
        </p:sp>
        <p:sp>
          <p:nvSpPr>
            <p:cNvPr id="77838" name="TextBox 24">
              <a:extLst>
                <a:ext uri="{FF2B5EF4-FFF2-40B4-BE49-F238E27FC236}">
                  <a16:creationId xmlns:a16="http://schemas.microsoft.com/office/drawing/2014/main" id="{E355E21B-A955-4EE9-8F2B-48321AEDF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7550" y="6378575"/>
              <a:ext cx="3149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EC142B"/>
                </a:buClr>
                <a:buChar char="•"/>
                <a:defRPr sz="3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EC142B"/>
                </a:buClr>
                <a:buChar char="–"/>
                <a:defRPr sz="26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C142B"/>
                </a:buClr>
                <a:buChar char="•"/>
                <a:defRPr sz="24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C142B"/>
                </a:buClr>
                <a:buChar char="–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C142B"/>
                </a:buClr>
                <a:buChar char="»"/>
                <a:defRPr sz="2000">
                  <a:solidFill>
                    <a:srgbClr val="004457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  <a:latin typeface="Tahoma" panose="020B0604030504040204" pitchFamily="34" charset="0"/>
                </a:rPr>
                <a:t>Tracking / Fluid Groupings / Pupil Progress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610A15-A62B-4477-98B2-FB50466AE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4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5849978-85B8-A8E6-727D-1785EBED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223" y="781003"/>
            <a:ext cx="7990001" cy="762000"/>
          </a:xfrm>
        </p:spPr>
        <p:txBody>
          <a:bodyPr/>
          <a:lstStyle/>
          <a:p>
            <a:pPr algn="ctr">
              <a:defRPr/>
            </a:pPr>
            <a:r>
              <a:rPr lang="en-GB" altLang="en-US" sz="3200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  <a:ea typeface="ＭＳ Ｐゴシック" pitchFamily="34" charset="-128"/>
              </a:rPr>
              <a:t>Fife Documentation – Three Documents </a:t>
            </a:r>
            <a:endParaRPr lang="en-GB" dirty="0">
              <a:ea typeface="ＭＳ Ｐゴシック" pitchFamily="34" charset="-12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7EBAF9-2F8F-2DEE-A9C6-7EBBF5E3A7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776" y="1408188"/>
            <a:ext cx="8675801" cy="366258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/>
              <a:t>There are three documents to the Fife Documentation:</a:t>
            </a:r>
          </a:p>
          <a:p>
            <a:pPr>
              <a:lnSpc>
                <a:spcPct val="150000"/>
              </a:lnSpc>
            </a:pPr>
            <a:r>
              <a:rPr lang="en-GB" altLang="en-US" sz="1800" b="1" dirty="0"/>
              <a:t>Overviews – </a:t>
            </a:r>
            <a:r>
              <a:rPr lang="en-GB" altLang="en-US" sz="1800" dirty="0"/>
              <a:t>Pace, Coverage, What has been taught</a:t>
            </a:r>
          </a:p>
          <a:p>
            <a:pPr>
              <a:lnSpc>
                <a:spcPct val="150000"/>
              </a:lnSpc>
            </a:pPr>
            <a:r>
              <a:rPr lang="en-GB" altLang="en-US" sz="1800" b="1" dirty="0"/>
              <a:t>Pathways – </a:t>
            </a:r>
            <a:r>
              <a:rPr lang="en-GB" altLang="en-US" sz="1800" dirty="0"/>
              <a:t>Informs daily, weekly and termly planning, bundling of outcomes. </a:t>
            </a:r>
          </a:p>
          <a:p>
            <a:pPr>
              <a:lnSpc>
                <a:spcPct val="150000"/>
              </a:lnSpc>
            </a:pPr>
            <a:r>
              <a:rPr lang="en-GB" altLang="en-US" sz="1800" b="1" dirty="0"/>
              <a:t>Records of Understanding – </a:t>
            </a:r>
            <a:r>
              <a:rPr lang="en-GB" altLang="en-US" sz="1800" dirty="0"/>
              <a:t>Tracking, evidence, transition</a:t>
            </a:r>
          </a:p>
          <a:p>
            <a:endParaRPr lang="en-GB" alt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090A3-334C-084C-9A48-2500A73BAEA8}"/>
              </a:ext>
            </a:extLst>
          </p:cNvPr>
          <p:cNvSpPr txBox="1"/>
          <p:nvPr/>
        </p:nvSpPr>
        <p:spPr>
          <a:xfrm>
            <a:off x="173037" y="5771714"/>
            <a:ext cx="906684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latin typeface="+mn-lt"/>
              </a:rPr>
              <a:t>Over the following slides we are going to look at the purpose of each of the three documents in more detail.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A5D48AFF-C1BD-45C0-B8E6-F034A434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5550" y="302895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1000" dirty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GB" altLang="en-US" sz="3200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  </a:t>
            </a:r>
            <a:r>
              <a:rPr lang="en-GB" altLang="en-US" sz="3600" b="1" dirty="0">
                <a:solidFill>
                  <a:schemeClr val="accent5">
                    <a:lumMod val="25000"/>
                  </a:schemeClr>
                </a:solidFill>
                <a:latin typeface="+mj-lt"/>
                <a:ea typeface="ＭＳ Ｐゴシック" panose="020B0600070205080204" pitchFamily="34" charset="-128"/>
              </a:rPr>
              <a:t>Overviews</a:t>
            </a:r>
          </a:p>
        </p:txBody>
      </p:sp>
    </p:spTree>
    <p:extLst>
      <p:ext uri="{BB962C8B-B14F-4D97-AF65-F5344CB8AC3E}">
        <p14:creationId xmlns:p14="http://schemas.microsoft.com/office/powerpoint/2010/main" val="320345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>
            <a:extLst>
              <a:ext uri="{FF2B5EF4-FFF2-40B4-BE49-F238E27FC236}">
                <a16:creationId xmlns:a16="http://schemas.microsoft.com/office/drawing/2014/main" id="{3C6218A0-8472-4D32-B7B3-646715F8EF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128" y="2052411"/>
            <a:ext cx="7993743" cy="3662589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 altLang="en-US" sz="1400" b="1" dirty="0"/>
              <a:t>The overview is a document that shows the development of skills and understanding across Early to Third or First to Fourth Levels. </a:t>
            </a:r>
          </a:p>
          <a:p>
            <a:pPr>
              <a:lnSpc>
                <a:spcPct val="150000"/>
              </a:lnSpc>
              <a:defRPr/>
            </a:pPr>
            <a:r>
              <a:rPr lang="en-GB" sz="1400" dirty="0"/>
              <a:t>There are two Overview documents – Early to Third Level and First to Fourth Level. </a:t>
            </a:r>
            <a:endParaRPr lang="en-GB" altLang="en-US" sz="1400" b="1" dirty="0"/>
          </a:p>
          <a:p>
            <a:pPr>
              <a:lnSpc>
                <a:spcPct val="150000"/>
              </a:lnSpc>
              <a:defRPr/>
            </a:pPr>
            <a:r>
              <a:rPr lang="en-GB" sz="1400" dirty="0"/>
              <a:t>The Overviews offer staff a clear outline of key aspects within and across both curriculum organisers and levels.  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1400" dirty="0"/>
              <a:t>This document allows practitioners to look ahead and look behind </a:t>
            </a:r>
            <a:r>
              <a:rPr lang="en-GB" altLang="en-US" sz="1400" b="1" dirty="0"/>
              <a:t>at a glance</a:t>
            </a:r>
            <a:r>
              <a:rPr lang="en-GB" altLang="en-US" sz="1400" dirty="0"/>
              <a:t>. Curriculum for Excellence Experiences and Outcomes are clearly referenced with those Numeracy Experiences and Outcomes which are the responsibility of all teachers shown in bold italics throughout.</a:t>
            </a:r>
            <a:endParaRPr lang="en-GB" sz="1400" dirty="0"/>
          </a:p>
          <a:p>
            <a:pPr>
              <a:lnSpc>
                <a:spcPct val="150000"/>
              </a:lnSpc>
              <a:defRPr/>
            </a:pPr>
            <a:r>
              <a:rPr lang="en-GB" sz="1400" dirty="0"/>
              <a:t>By using the overviews, practitioners are able to easily identify where learners have been and where they are currently, while planning next steps in learning. </a:t>
            </a:r>
          </a:p>
          <a:p>
            <a:endParaRPr lang="en-GB" alt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878C2-3C72-4826-B5DF-321733DB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762000"/>
          </a:xfrm>
        </p:spPr>
        <p:txBody>
          <a:bodyPr/>
          <a:lstStyle/>
          <a:p>
            <a:pPr algn="ctr">
              <a:defRPr/>
            </a:pPr>
            <a:r>
              <a:rPr lang="en-GB" altLang="en-US" sz="3200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  <a:ea typeface="ＭＳ Ｐゴシック" pitchFamily="34" charset="-128"/>
              </a:rPr>
              <a:t> </a:t>
            </a:r>
            <a:r>
              <a:rPr lang="en-GB" altLang="en-US" b="1" dirty="0">
                <a:solidFill>
                  <a:schemeClr val="accent5">
                    <a:lumMod val="25000"/>
                  </a:schemeClr>
                </a:solidFill>
                <a:ea typeface="ＭＳ Ｐゴシック" pitchFamily="34" charset="-128"/>
              </a:rPr>
              <a:t>Overviews</a:t>
            </a:r>
            <a:endParaRPr lang="en-GB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C16FF-ABDC-4B1A-A575-7A55FE423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3DF-7FD6-4D5D-961A-5FC2056A63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5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A5D48AFF-C1BD-45C0-B8E6-F034A434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0" y="923925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100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GB" altLang="en-US" sz="3200">
                <a:latin typeface="Gill Sans MT" panose="020B0502020104020203" pitchFamily="34" charset="0"/>
                <a:ea typeface="ＭＳ Ｐゴシック" panose="020B0600070205080204" pitchFamily="34" charset="-128"/>
              </a:rPr>
              <a:t>  </a:t>
            </a:r>
            <a:r>
              <a:rPr lang="en-GB" altLang="en-US" sz="3600" b="1">
                <a:solidFill>
                  <a:schemeClr val="accent5">
                    <a:lumMod val="25000"/>
                  </a:schemeClr>
                </a:solidFill>
                <a:latin typeface="+mj-lt"/>
                <a:ea typeface="ＭＳ Ｐゴシック" panose="020B0600070205080204" pitchFamily="34" charset="-128"/>
              </a:rPr>
              <a:t>Overviews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F857E9-8007-4C10-8CEB-573EEBB4C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32693" y="6492875"/>
            <a:ext cx="2057400" cy="365125"/>
          </a:xfrm>
        </p:spPr>
        <p:txBody>
          <a:bodyPr/>
          <a:lstStyle/>
          <a:p>
            <a:fld id="{2B8DD3DF-7FD6-4D5D-961A-5FC2056A639C}" type="slidenum">
              <a:rPr lang="en-GB" smtClean="0"/>
              <a:t>7</a:t>
            </a:fld>
            <a:endParaRPr lang="en-GB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0D46422-F3AB-4BA2-C7C6-B0A2F87769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735" y="1637095"/>
            <a:ext cx="8377465" cy="133571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800" dirty="0"/>
              <a:t>The Overviews have </a:t>
            </a:r>
            <a:r>
              <a:rPr lang="en-US" altLang="en-US" sz="1800" b="1" dirty="0" err="1"/>
              <a:t>colour</a:t>
            </a:r>
            <a:r>
              <a:rPr lang="en-US" altLang="en-US" sz="1800" b="1" dirty="0"/>
              <a:t> coded E’s and O’s </a:t>
            </a:r>
            <a:r>
              <a:rPr lang="en-US" altLang="en-US" sz="1800" dirty="0"/>
              <a:t>throughout that match those in the Pathways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800" dirty="0"/>
              <a:t>The following overview </a:t>
            </a:r>
            <a:r>
              <a:rPr lang="en-GB" altLang="en-US" sz="1800" b="1" dirty="0"/>
              <a:t>example</a:t>
            </a:r>
            <a:r>
              <a:rPr lang="en-GB" altLang="en-US" sz="1800" dirty="0"/>
              <a:t> is from the </a:t>
            </a:r>
            <a:r>
              <a:rPr lang="en-GB" altLang="en-US" sz="1800" b="1" dirty="0"/>
              <a:t>Early to Third Level Document</a:t>
            </a:r>
            <a:r>
              <a:rPr lang="en-GB" altLang="en-US" sz="1800" dirty="0"/>
              <a:t>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800" b="1" dirty="0"/>
          </a:p>
          <a:p>
            <a:endParaRPr lang="en-GB" altLang="en-US" sz="1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3E6DF4-ADC6-40B9-838F-8F11A8941A1B}"/>
              </a:ext>
            </a:extLst>
          </p:cNvPr>
          <p:cNvGrpSpPr/>
          <p:nvPr/>
        </p:nvGrpSpPr>
        <p:grpSpPr>
          <a:xfrm>
            <a:off x="461735" y="3069610"/>
            <a:ext cx="8220529" cy="3423265"/>
            <a:chOff x="575127" y="2579460"/>
            <a:chExt cx="7993746" cy="3423265"/>
          </a:xfrm>
        </p:grpSpPr>
        <p:pic>
          <p:nvPicPr>
            <p:cNvPr id="55299" name="Picture 1">
              <a:extLst>
                <a:ext uri="{FF2B5EF4-FFF2-40B4-BE49-F238E27FC236}">
                  <a16:creationId xmlns:a16="http://schemas.microsoft.com/office/drawing/2014/main" id="{059EE58D-C4D9-48E4-9D4B-AECF05338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27" y="2579460"/>
              <a:ext cx="7993746" cy="28648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B62286-6630-E7DF-7FD3-20C1AD59043A}"/>
                </a:ext>
              </a:extLst>
            </p:cNvPr>
            <p:cNvSpPr txBox="1"/>
            <p:nvPr/>
          </p:nvSpPr>
          <p:spPr>
            <a:xfrm>
              <a:off x="628650" y="5531873"/>
              <a:ext cx="1824264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/>
                <a:t>Early Level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>
                  <a:solidFill>
                    <a:schemeClr val="accent1">
                      <a:lumMod val="50000"/>
                    </a:schemeClr>
                  </a:solidFill>
                </a:rPr>
                <a:t>Blue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A38E34-E114-5D7C-F6B5-D2660ADDB843}"/>
                </a:ext>
              </a:extLst>
            </p:cNvPr>
            <p:cNvSpPr txBox="1"/>
            <p:nvPr/>
          </p:nvSpPr>
          <p:spPr>
            <a:xfrm>
              <a:off x="2578101" y="5541060"/>
              <a:ext cx="1824264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/>
                <a:t>First Level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>
                  <a:solidFill>
                    <a:srgbClr val="FF0000"/>
                  </a:solidFill>
                </a:rPr>
                <a:t>Red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ED307B-B224-B0C8-21E3-82BC5E5E9303}"/>
                </a:ext>
              </a:extLst>
            </p:cNvPr>
            <p:cNvSpPr txBox="1"/>
            <p:nvPr/>
          </p:nvSpPr>
          <p:spPr>
            <a:xfrm>
              <a:off x="4527552" y="5531872"/>
              <a:ext cx="1824264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/>
                <a:t>Second Level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>
                  <a:solidFill>
                    <a:srgbClr val="489A28"/>
                  </a:solidFill>
                </a:rPr>
                <a:t>Green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BC74F6-3722-C4E6-598E-2B7FAE855924}"/>
                </a:ext>
              </a:extLst>
            </p:cNvPr>
            <p:cNvSpPr txBox="1"/>
            <p:nvPr/>
          </p:nvSpPr>
          <p:spPr>
            <a:xfrm>
              <a:off x="6477003" y="5531871"/>
              <a:ext cx="1824264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/>
                <a:t>Third Level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>
                  <a:solidFill>
                    <a:srgbClr val="7030A0"/>
                  </a:solidFill>
                </a:rPr>
                <a:t>Purple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A5D48AFF-C1BD-45C0-B8E6-F034A434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0" y="923925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100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GB" altLang="en-US" sz="3200">
                <a:latin typeface="Gill Sans MT" panose="020B0502020104020203" pitchFamily="34" charset="0"/>
                <a:ea typeface="ＭＳ Ｐゴシック" panose="020B0600070205080204" pitchFamily="34" charset="-128"/>
              </a:rPr>
              <a:t>  </a:t>
            </a:r>
            <a:r>
              <a:rPr lang="en-GB" altLang="en-US" sz="3600" b="1">
                <a:solidFill>
                  <a:schemeClr val="accent5">
                    <a:lumMod val="25000"/>
                  </a:schemeClr>
                </a:solidFill>
                <a:latin typeface="+mj-lt"/>
                <a:ea typeface="ＭＳ Ｐゴシック" panose="020B0600070205080204" pitchFamily="34" charset="-128"/>
              </a:rPr>
              <a:t>Overviews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0D46422-F3AB-4BA2-C7C6-B0A2F87769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5550" y="1724025"/>
            <a:ext cx="8523515" cy="109718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800" dirty="0"/>
              <a:t>The Overviews have </a:t>
            </a:r>
            <a:r>
              <a:rPr lang="en-US" altLang="en-US" sz="1800" b="1" dirty="0" err="1"/>
              <a:t>colour</a:t>
            </a:r>
            <a:r>
              <a:rPr lang="en-US" altLang="en-US" sz="1800" b="1" dirty="0"/>
              <a:t> coded E’s and O’s </a:t>
            </a:r>
            <a:r>
              <a:rPr lang="en-US" altLang="en-US" sz="1800" dirty="0"/>
              <a:t>throughout that match those in the Pathways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800" dirty="0"/>
              <a:t>The following overview </a:t>
            </a:r>
            <a:r>
              <a:rPr lang="en-GB" altLang="en-US" sz="1800" b="1" dirty="0"/>
              <a:t>example</a:t>
            </a:r>
            <a:r>
              <a:rPr lang="en-GB" altLang="en-US" sz="1800" dirty="0"/>
              <a:t> is from the </a:t>
            </a:r>
            <a:r>
              <a:rPr lang="en-GB" altLang="en-US" sz="1800" b="1" dirty="0"/>
              <a:t>First to Fourth Level Document</a:t>
            </a:r>
            <a:r>
              <a:rPr lang="en-GB" altLang="en-US" sz="1800" dirty="0"/>
              <a:t>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800" b="1" dirty="0"/>
          </a:p>
          <a:p>
            <a:endParaRPr lang="en-GB" altLang="en-US" sz="1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51EFD0-CC0D-1770-E4AD-C5A7859EEFE2}"/>
              </a:ext>
            </a:extLst>
          </p:cNvPr>
          <p:cNvGrpSpPr/>
          <p:nvPr/>
        </p:nvGrpSpPr>
        <p:grpSpPr>
          <a:xfrm>
            <a:off x="375550" y="3447454"/>
            <a:ext cx="8392897" cy="2718858"/>
            <a:chOff x="329842" y="3774017"/>
            <a:chExt cx="8392897" cy="27188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B62286-6630-E7DF-7FD3-20C1AD59043A}"/>
                </a:ext>
              </a:extLst>
            </p:cNvPr>
            <p:cNvSpPr txBox="1"/>
            <p:nvPr/>
          </p:nvSpPr>
          <p:spPr>
            <a:xfrm>
              <a:off x="516776" y="6022023"/>
              <a:ext cx="1876018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/>
                <a:t>First Level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>
                  <a:solidFill>
                    <a:srgbClr val="FF0000"/>
                  </a:solidFill>
                </a:rPr>
                <a:t>Red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A38E34-E114-5D7C-F6B5-D2660ADDB843}"/>
                </a:ext>
              </a:extLst>
            </p:cNvPr>
            <p:cNvSpPr txBox="1"/>
            <p:nvPr/>
          </p:nvSpPr>
          <p:spPr>
            <a:xfrm>
              <a:off x="2521533" y="6031210"/>
              <a:ext cx="1876018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/>
                <a:t>Second Level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>
                  <a:solidFill>
                    <a:srgbClr val="489A28"/>
                  </a:solidFill>
                </a:rPr>
                <a:t>Green</a:t>
              </a:r>
              <a:endParaRPr lang="en-US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ED307B-B224-B0C8-21E3-82BC5E5E9303}"/>
                </a:ext>
              </a:extLst>
            </p:cNvPr>
            <p:cNvSpPr txBox="1"/>
            <p:nvPr/>
          </p:nvSpPr>
          <p:spPr>
            <a:xfrm>
              <a:off x="4526291" y="6022022"/>
              <a:ext cx="1876018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/>
                <a:t>Third Level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>
                  <a:solidFill>
                    <a:srgbClr val="7030A0"/>
                  </a:solidFill>
                </a:rPr>
                <a:t>Purple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BC74F6-3722-C4E6-598E-2B7FAE855924}"/>
                </a:ext>
              </a:extLst>
            </p:cNvPr>
            <p:cNvSpPr txBox="1"/>
            <p:nvPr/>
          </p:nvSpPr>
          <p:spPr>
            <a:xfrm>
              <a:off x="6531048" y="6022021"/>
              <a:ext cx="1876018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/>
                <a:t>Fourth Level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altLang="en-US" sz="1200" b="1" dirty="0">
                  <a:solidFill>
                    <a:srgbClr val="E23A0C"/>
                  </a:solidFill>
                </a:rPr>
                <a:t>Orange</a:t>
              </a:r>
            </a:p>
          </p:txBody>
        </p:sp>
        <p:pic>
          <p:nvPicPr>
            <p:cNvPr id="8" name="Picture 7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56EFE368-6570-AC98-6A46-BCE999A29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842" y="3774017"/>
              <a:ext cx="8392897" cy="216005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6822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A5D48AFF-C1BD-45C0-B8E6-F034A434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0" y="923925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100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GB" altLang="en-US" sz="3200">
                <a:latin typeface="Gill Sans MT" panose="020B0502020104020203" pitchFamily="34" charset="0"/>
                <a:ea typeface="ＭＳ Ｐゴシック" panose="020B0600070205080204" pitchFamily="34" charset="-128"/>
              </a:rPr>
              <a:t>  </a:t>
            </a:r>
            <a:r>
              <a:rPr lang="en-GB" altLang="en-US" sz="3600" b="1">
                <a:solidFill>
                  <a:schemeClr val="accent5">
                    <a:lumMod val="25000"/>
                  </a:schemeClr>
                </a:solidFill>
                <a:latin typeface="+mj-lt"/>
                <a:ea typeface="ＭＳ Ｐゴシック" panose="020B0600070205080204" pitchFamily="34" charset="-128"/>
              </a:rPr>
              <a:t>Overviews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0D46422-F3AB-4BA2-C7C6-B0A2F87769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5550" y="1724026"/>
            <a:ext cx="8523515" cy="228191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1800" dirty="0"/>
              <a:t>The Overviews have </a:t>
            </a:r>
            <a:r>
              <a:rPr lang="en-US" altLang="en-US" sz="1800" b="1" dirty="0" err="1"/>
              <a:t>colour</a:t>
            </a:r>
            <a:r>
              <a:rPr lang="en-US" altLang="en-US" sz="1800" b="1" dirty="0"/>
              <a:t> coded Areas of the Curriculum </a:t>
            </a:r>
            <a:r>
              <a:rPr lang="en-US" altLang="en-US" sz="1800" dirty="0"/>
              <a:t>throughout that match those in the Pathways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800" b="1" dirty="0"/>
              <a:t>Number, Money and Measure (Yellow)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800" b="1" dirty="0"/>
              <a:t>Shape Position &amp; Movement (Purple)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800" b="1" dirty="0"/>
              <a:t>Information (Tan)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GB" altLang="en-US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9BFFBD-9172-84B2-A547-3376E44507AD}"/>
              </a:ext>
            </a:extLst>
          </p:cNvPr>
          <p:cNvGrpSpPr/>
          <p:nvPr/>
        </p:nvGrpSpPr>
        <p:grpSpPr>
          <a:xfrm>
            <a:off x="0" y="4209367"/>
            <a:ext cx="9144000" cy="1642055"/>
            <a:chOff x="0" y="3368247"/>
            <a:chExt cx="9144000" cy="16420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5BA28D-74C8-ED74-4087-DB7469527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887181"/>
              <a:ext cx="9144000" cy="604189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289721-DA2C-8A9D-52A3-849134F3408A}"/>
                </a:ext>
              </a:extLst>
            </p:cNvPr>
            <p:cNvGrpSpPr/>
            <p:nvPr/>
          </p:nvGrpSpPr>
          <p:grpSpPr>
            <a:xfrm>
              <a:off x="0" y="3368247"/>
              <a:ext cx="9144000" cy="1642055"/>
              <a:chOff x="0" y="3372344"/>
              <a:chExt cx="9144000" cy="164205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EDBEFC8-0207-C52B-98B4-F53A6DE15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3372344"/>
                <a:ext cx="9144000" cy="49794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723923A-6CD2-37A0-A7FA-E3F377BBD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4491370"/>
                <a:ext cx="9144000" cy="5230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408975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Briefing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iefin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7" charset="0"/>
          </a:defRPr>
        </a:defPPr>
      </a:lstStyle>
    </a:lnDef>
  </a:objectDefaults>
  <a:extraClrSchemeLst>
    <a:extraClrScheme>
      <a:clrScheme name="Briefing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ildrens Services Template Nov16" id="{D2DCDB63-C490-4779-9B92-2F2E8EDF414A}" vid="{AA84DC88-5058-42FA-B21B-640615DD54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895444F130542A7FB853026083FC0" ma:contentTypeVersion="10" ma:contentTypeDescription="Create a new document." ma:contentTypeScope="" ma:versionID="af27bf11c2ae57615a52aa90de5d25f9">
  <xsd:schema xmlns:xsd="http://www.w3.org/2001/XMLSchema" xmlns:xs="http://www.w3.org/2001/XMLSchema" xmlns:p="http://schemas.microsoft.com/office/2006/metadata/properties" xmlns:ns2="13bd0fac-0a71-4339-a853-8bdb7988acb2" targetNamespace="http://schemas.microsoft.com/office/2006/metadata/properties" ma:root="true" ma:fieldsID="2db1ba4e00f3ddc68c17ed692af1a312" ns2:_="">
    <xsd:import namespace="13bd0fac-0a71-4339-a853-8bdb7988ac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d0fac-0a71-4339-a853-8bdb7988ac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E9B6FF-5769-483C-ACA1-686EE82606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01F7A2-0F25-4D24-A270-7C143B9D2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bd0fac-0a71-4339-a853-8bdb7988a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03C264-4E2B-40D5-9700-4437997EEF7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13bd0fac-0a71-4339-a853-8bdb7988acb2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Session 1 TtT 2017 introduction</Template>
  <TotalTime>237</TotalTime>
  <Words>1199</Words>
  <Application>Microsoft Office PowerPoint</Application>
  <PresentationFormat>On-screen Show (4:3)</PresentationFormat>
  <Paragraphs>168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Monotype Sorts</vt:lpstr>
      <vt:lpstr>Tahoma</vt:lpstr>
      <vt:lpstr>Times New Roman</vt:lpstr>
      <vt:lpstr>Custom Design</vt:lpstr>
      <vt:lpstr>Default Theme</vt:lpstr>
      <vt:lpstr>   </vt:lpstr>
      <vt:lpstr> Conceptual Understanding in Fife</vt:lpstr>
      <vt:lpstr>PowerPoint Presentation</vt:lpstr>
      <vt:lpstr>Fife Documentation – Three Documents </vt:lpstr>
      <vt:lpstr>PowerPoint Presentation</vt:lpstr>
      <vt:lpstr> Overviews</vt:lpstr>
      <vt:lpstr>PowerPoint Presentation</vt:lpstr>
      <vt:lpstr>PowerPoint Presentation</vt:lpstr>
      <vt:lpstr>PowerPoint Presentation</vt:lpstr>
      <vt:lpstr>PowerPoint Presentation</vt:lpstr>
      <vt:lpstr> Progression Pathways</vt:lpstr>
      <vt:lpstr> Progression Pathways</vt:lpstr>
      <vt:lpstr>Progression Pathways</vt:lpstr>
      <vt:lpstr>Progression Pathways</vt:lpstr>
      <vt:lpstr>Progression Pathways</vt:lpstr>
      <vt:lpstr> Progression Pathways</vt:lpstr>
      <vt:lpstr>Progression Pathways</vt:lpstr>
      <vt:lpstr>Progression Pathways</vt:lpstr>
      <vt:lpstr>PowerPoint Presentation</vt:lpstr>
      <vt:lpstr>PowerPoint Presentation</vt:lpstr>
      <vt:lpstr>PowerPoint Presentation</vt:lpstr>
      <vt:lpstr>PowerPoint Presentation</vt:lpstr>
      <vt:lpstr>Leigh.Graham@fife.gov.uk Fife ESO Numeracy  professional.learning@fife.gov.uk  @fifepedagogy</vt:lpstr>
    </vt:vector>
  </TitlesOfParts>
  <Company>Fife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 Development  in Number   Train the Trainer Session 1: Introduction</dc:title>
  <dc:creator>Ross Gibson-Kk</dc:creator>
  <cp:lastModifiedBy>Leigh Graham</cp:lastModifiedBy>
  <cp:revision>43</cp:revision>
  <cp:lastPrinted>2016-03-08T12:47:25Z</cp:lastPrinted>
  <dcterms:created xsi:type="dcterms:W3CDTF">2017-08-16T14:26:28Z</dcterms:created>
  <dcterms:modified xsi:type="dcterms:W3CDTF">2023-06-28T13:59:00Z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0x0101005DD895444F130542A7FB853026083FC0</vt:lpwstr>
  </property>
</Properties>
</file>