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3B90"/>
    <a:srgbClr val="C21CAC"/>
    <a:srgbClr val="0098C2"/>
    <a:srgbClr val="C31EAC"/>
    <a:srgbClr val="04985F"/>
    <a:srgbClr val="FF7800"/>
    <a:srgbClr val="FE79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356F1C-5EA4-054D-807A-8E2B4D318DDB}" v="4" dt="2025-04-30T09:37:54.169"/>
    <p1510:client id="{C5FA6D9B-5617-E015-2595-D3EE51F421A7}" v="821" dt="2025-04-30T14:33:13.6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FF66E-2CB8-4C2B-8C44-06E5686F48C2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C98D2-0809-4C50-B392-4872A3D129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5700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79488" y="1241425"/>
            <a:ext cx="483870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r>
              <a:rPr lang="en-GB" dirty="0"/>
              <a:t>Keep</a:t>
            </a:r>
            <a:r>
              <a:rPr lang="en-GB" baseline="0" dirty="0"/>
              <a:t> as a choice – will have copies printed off</a:t>
            </a:r>
          </a:p>
          <a:p>
            <a:endParaRPr lang="en-GB" baseline="0" dirty="0"/>
          </a:p>
          <a:p>
            <a:r>
              <a:rPr lang="en-GB" dirty="0"/>
              <a:t>Choice</a:t>
            </a:r>
            <a:r>
              <a:rPr lang="en-GB" baseline="0" dirty="0"/>
              <a:t> here – either populate for one of the learning opportunities that has been generated on slide 4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8C683-9137-4122-84BD-5AA5692D6AF0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9898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963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696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504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38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1716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50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242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316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5227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2978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2681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C00BC-53DF-4594-A5BC-0BCAC487AD9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01BE8-A236-42A3-B0A5-879F7CEDEC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769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54114" y="155477"/>
            <a:ext cx="7161086" cy="78232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ABB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2400" b="0" kern="0" dirty="0">
                <a:solidFill>
                  <a:schemeClr val="accent1"/>
                </a:solidFill>
                <a:latin typeface="Roboto Medium"/>
                <a:ea typeface="Roboto Medium"/>
                <a:cs typeface="Roboto Medium"/>
              </a:rPr>
              <a:t>Learning across the four contexts at MPS – Term 1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9F0DFFC-4A66-B84D-8969-289C13DF30EE}"/>
              </a:ext>
            </a:extLst>
          </p:cNvPr>
          <p:cNvGrpSpPr/>
          <p:nvPr/>
        </p:nvGrpSpPr>
        <p:grpSpPr>
          <a:xfrm>
            <a:off x="158039" y="737293"/>
            <a:ext cx="4616380" cy="2826075"/>
            <a:chOff x="125165" y="737294"/>
            <a:chExt cx="4616380" cy="2826075"/>
          </a:xfrm>
        </p:grpSpPr>
        <p:sp>
          <p:nvSpPr>
            <p:cNvPr id="2" name="Rectangle 1"/>
            <p:cNvSpPr/>
            <p:nvPr/>
          </p:nvSpPr>
          <p:spPr>
            <a:xfrm>
              <a:off x="125165" y="737294"/>
              <a:ext cx="4585156" cy="282607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7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2B8920F-FBAB-E848-971A-0104261F7255}"/>
                </a:ext>
              </a:extLst>
            </p:cNvPr>
            <p:cNvSpPr/>
            <p:nvPr/>
          </p:nvSpPr>
          <p:spPr>
            <a:xfrm>
              <a:off x="164387" y="764798"/>
              <a:ext cx="4577158" cy="520215"/>
            </a:xfrm>
            <a:prstGeom prst="rect">
              <a:avLst/>
            </a:prstGeom>
            <a:solidFill>
              <a:srgbClr val="FF7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Opportunities for personal achievement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DF125FD-A8A7-3E43-9439-BB5360CE96AD}"/>
              </a:ext>
            </a:extLst>
          </p:cNvPr>
          <p:cNvGrpSpPr/>
          <p:nvPr/>
        </p:nvGrpSpPr>
        <p:grpSpPr>
          <a:xfrm>
            <a:off x="4987231" y="737725"/>
            <a:ext cx="4585156" cy="2826075"/>
            <a:chOff x="164387" y="764797"/>
            <a:chExt cx="4585156" cy="2826075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B8D908-0ECC-E14F-9DC2-2967BC26CB0E}"/>
                </a:ext>
              </a:extLst>
            </p:cNvPr>
            <p:cNvSpPr/>
            <p:nvPr/>
          </p:nvSpPr>
          <p:spPr>
            <a:xfrm>
              <a:off x="164387" y="764797"/>
              <a:ext cx="4585156" cy="282607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04985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64F4F0F-EF57-A948-9DAB-21841561B96D}"/>
                </a:ext>
              </a:extLst>
            </p:cNvPr>
            <p:cNvSpPr/>
            <p:nvPr/>
          </p:nvSpPr>
          <p:spPr>
            <a:xfrm>
              <a:off x="164387" y="764798"/>
              <a:ext cx="4577158" cy="520215"/>
            </a:xfrm>
            <a:prstGeom prst="rect">
              <a:avLst/>
            </a:prstGeom>
            <a:solidFill>
              <a:srgbClr val="0498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Interdisciplinary Learning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34D467C-F8C4-0544-BC56-5BABDB84785A}"/>
              </a:ext>
            </a:extLst>
          </p:cNvPr>
          <p:cNvGrpSpPr/>
          <p:nvPr/>
        </p:nvGrpSpPr>
        <p:grpSpPr>
          <a:xfrm>
            <a:off x="166657" y="3874094"/>
            <a:ext cx="4593160" cy="2826075"/>
            <a:chOff x="156383" y="764797"/>
            <a:chExt cx="4593160" cy="2826075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E97F347-0DB9-9E46-8249-BF308B5F7B18}"/>
                </a:ext>
              </a:extLst>
            </p:cNvPr>
            <p:cNvSpPr/>
            <p:nvPr/>
          </p:nvSpPr>
          <p:spPr>
            <a:xfrm>
              <a:off x="164387" y="764797"/>
              <a:ext cx="4585156" cy="282607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C31EA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30145E3-E4C8-0649-9302-8EA861C1DAD5}"/>
                </a:ext>
              </a:extLst>
            </p:cNvPr>
            <p:cNvSpPr/>
            <p:nvPr/>
          </p:nvSpPr>
          <p:spPr>
            <a:xfrm>
              <a:off x="156383" y="3058261"/>
              <a:ext cx="4577158" cy="520215"/>
            </a:xfrm>
            <a:prstGeom prst="rect">
              <a:avLst/>
            </a:prstGeom>
            <a:solidFill>
              <a:srgbClr val="C31E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latin typeface="Roboto Medium" panose="02000000000000000000" pitchFamily="2" charset="0"/>
                <a:ea typeface="Roboto Medium" panose="02000000000000000000" pitchFamily="2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DBAB730-2B0B-C942-921C-502B0D8685F4}"/>
              </a:ext>
            </a:extLst>
          </p:cNvPr>
          <p:cNvGrpSpPr/>
          <p:nvPr/>
        </p:nvGrpSpPr>
        <p:grpSpPr>
          <a:xfrm>
            <a:off x="5134463" y="3874093"/>
            <a:ext cx="4585156" cy="2826075"/>
            <a:chOff x="164387" y="764797"/>
            <a:chExt cx="4585156" cy="2826075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890880A-3381-364C-A637-5CDF119FC29D}"/>
                </a:ext>
              </a:extLst>
            </p:cNvPr>
            <p:cNvSpPr/>
            <p:nvPr/>
          </p:nvSpPr>
          <p:spPr>
            <a:xfrm>
              <a:off x="164387" y="764797"/>
              <a:ext cx="4585156" cy="282607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0098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lvl="1"/>
              <a:endParaRPr lang="en-GB" sz="1400" dirty="0">
                <a:solidFill>
                  <a:schemeClr val="tx1"/>
                </a:solidFill>
                <a:ea typeface="Calibri"/>
                <a:cs typeface="Calibri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F7EF501-E16B-394F-87B2-0C4DAADC1062}"/>
                </a:ext>
              </a:extLst>
            </p:cNvPr>
            <p:cNvSpPr/>
            <p:nvPr/>
          </p:nvSpPr>
          <p:spPr>
            <a:xfrm>
              <a:off x="166657" y="3058261"/>
              <a:ext cx="4577158" cy="520215"/>
            </a:xfrm>
            <a:prstGeom prst="rect">
              <a:avLst/>
            </a:prstGeom>
            <a:solidFill>
              <a:srgbClr val="0098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Curriculum areas and subjects</a:t>
              </a:r>
            </a:p>
          </p:txBody>
        </p:sp>
      </p:grpSp>
      <p:pic>
        <p:nvPicPr>
          <p:cNvPr id="38" name="Picture 37" descr="A screenshot of a cell phone&#10;&#10;Description automatically generated">
            <a:extLst>
              <a:ext uri="{FF2B5EF4-FFF2-40B4-BE49-F238E27FC236}">
                <a16:creationId xmlns:a16="http://schemas.microsoft.com/office/drawing/2014/main" id="{9CFDBFA5-0B06-BF45-A5AD-6EE5FF4B51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050" y="233112"/>
            <a:ext cx="826745" cy="282612"/>
          </a:xfrm>
          <a:prstGeom prst="rect">
            <a:avLst/>
          </a:prstGeom>
        </p:spPr>
      </p:pic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B96F02E-D18C-EC40-9575-3734AD0D71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651" y="3049957"/>
            <a:ext cx="1818391" cy="1641463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9C780F32-C1EB-ED42-A354-BB7AC6A7C074}"/>
              </a:ext>
            </a:extLst>
          </p:cNvPr>
          <p:cNvSpPr txBox="1"/>
          <p:nvPr/>
        </p:nvSpPr>
        <p:spPr>
          <a:xfrm>
            <a:off x="3924728" y="3309379"/>
            <a:ext cx="1961315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9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Curriculum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‘the totality of all that is planned for children and young people throughout their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education’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E618895-39FB-F347-B1D9-A43C2CA991AA}"/>
              </a:ext>
            </a:extLst>
          </p:cNvPr>
          <p:cNvSpPr/>
          <p:nvPr/>
        </p:nvSpPr>
        <p:spPr>
          <a:xfrm>
            <a:off x="164387" y="6184734"/>
            <a:ext cx="5465293" cy="5202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Ethos and life of the school as a community</a:t>
            </a:r>
          </a:p>
        </p:txBody>
      </p:sp>
      <p:sp>
        <p:nvSpPr>
          <p:cNvPr id="42" name="Right Triangle 41">
            <a:extLst>
              <a:ext uri="{FF2B5EF4-FFF2-40B4-BE49-F238E27FC236}">
                <a16:creationId xmlns:a16="http://schemas.microsoft.com/office/drawing/2014/main" id="{2EC3A0C5-7334-5A45-AFC7-F7BAB946E0A5}"/>
              </a:ext>
            </a:extLst>
          </p:cNvPr>
          <p:cNvSpPr/>
          <p:nvPr/>
        </p:nvSpPr>
        <p:spPr>
          <a:xfrm flipV="1">
            <a:off x="10274" y="576072"/>
            <a:ext cx="450766" cy="4451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25791E32-B016-7B43-B3DB-89F5FB0CD0B2}"/>
              </a:ext>
            </a:extLst>
          </p:cNvPr>
          <p:cNvSpPr/>
          <p:nvPr/>
        </p:nvSpPr>
        <p:spPr>
          <a:xfrm flipH="1" flipV="1">
            <a:off x="9430358" y="576071"/>
            <a:ext cx="450766" cy="4451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Triangle 23">
            <a:extLst>
              <a:ext uri="{FF2B5EF4-FFF2-40B4-BE49-F238E27FC236}">
                <a16:creationId xmlns:a16="http://schemas.microsoft.com/office/drawing/2014/main" id="{39F641A2-23C9-BD4F-9141-CED5E538FD94}"/>
              </a:ext>
            </a:extLst>
          </p:cNvPr>
          <p:cNvSpPr/>
          <p:nvPr/>
        </p:nvSpPr>
        <p:spPr>
          <a:xfrm flipH="1">
            <a:off x="9457686" y="6402314"/>
            <a:ext cx="450766" cy="4451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7730ADE0-CFDF-1748-9E12-D6D28C673D66}"/>
              </a:ext>
            </a:extLst>
          </p:cNvPr>
          <p:cNvSpPr/>
          <p:nvPr/>
        </p:nvSpPr>
        <p:spPr>
          <a:xfrm>
            <a:off x="-2452" y="6412853"/>
            <a:ext cx="450766" cy="4451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EBC1D00-E04A-46B0-8D18-9F2EE0708C4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8951" y="51815"/>
            <a:ext cx="645206" cy="6452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4CDF6A9-A81C-65B9-8E56-86FF68DC5E38}"/>
              </a:ext>
            </a:extLst>
          </p:cNvPr>
          <p:cNvSpPr txBox="1"/>
          <p:nvPr/>
        </p:nvSpPr>
        <p:spPr>
          <a:xfrm>
            <a:off x="153292" y="1241374"/>
            <a:ext cx="4357367" cy="21390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37160" algn="ctr"/>
            <a:r>
              <a:rPr lang="en-GB" sz="1000" b="1" u="sng" dirty="0">
                <a:latin typeface="Comic Sans MS"/>
                <a:ea typeface="Calibri"/>
                <a:cs typeface="Calibri"/>
              </a:rPr>
              <a:t>Personal Development Skills</a:t>
            </a:r>
          </a:p>
          <a:p>
            <a:pPr marL="137160" algn="ctr"/>
            <a:endParaRPr lang="en-GB" sz="1000" b="1" u="sng" dirty="0">
              <a:latin typeface="Comic Sans MS"/>
              <a:ea typeface="Calibri"/>
              <a:cs typeface="Calibri"/>
            </a:endParaRPr>
          </a:p>
          <a:p>
            <a:pPr marL="308610" indent="-171450" algn="l">
              <a:buFont typeface="Arial"/>
              <a:buChar char="•"/>
            </a:pPr>
            <a:r>
              <a:rPr lang="en-GB" sz="1000" kern="1200" dirty="0">
                <a:latin typeface="Comic Sans MS"/>
                <a:ea typeface="Calibri"/>
                <a:cs typeface="Calibri"/>
              </a:rPr>
              <a:t>Class community (we are a family ethos)</a:t>
            </a:r>
            <a:endParaRPr lang="en-US" sz="1000">
              <a:latin typeface="Comic Sans MS"/>
              <a:ea typeface="Calibri" panose="020F0502020204030204"/>
              <a:cs typeface="Calibri" panose="020F0502020204030204"/>
            </a:endParaRPr>
          </a:p>
          <a:p>
            <a:pPr marL="310515" indent="-173355" algn="l" rtl="0">
              <a:buFont typeface="Arial"/>
              <a:buChar char="•"/>
            </a:pPr>
            <a:r>
              <a:rPr lang="en-GB" sz="1000" kern="1200" dirty="0">
                <a:latin typeface="Comic Sans MS"/>
                <a:ea typeface="Calibri"/>
                <a:cs typeface="Calibri"/>
              </a:rPr>
              <a:t>Using play to develop skills</a:t>
            </a:r>
          </a:p>
          <a:p>
            <a:pPr marL="310515" indent="-173355" algn="l" rtl="0">
              <a:buFont typeface="Arial"/>
              <a:buChar char="•"/>
            </a:pPr>
            <a:r>
              <a:rPr lang="en-GB" sz="1000" kern="1200" dirty="0">
                <a:latin typeface="Comic Sans MS"/>
                <a:ea typeface="Calibri"/>
                <a:cs typeface="Calibri"/>
              </a:rPr>
              <a:t>Work displayed in the classroom/corridor</a:t>
            </a:r>
          </a:p>
          <a:p>
            <a:pPr marL="310515" indent="-173355">
              <a:buFont typeface="Arial"/>
              <a:buChar char="•"/>
            </a:pPr>
            <a:r>
              <a:rPr lang="en-GB" sz="1000" dirty="0">
                <a:latin typeface="Comic Sans MS"/>
                <a:ea typeface="Calibri"/>
                <a:cs typeface="Calibri"/>
              </a:rPr>
              <a:t>Recognition trees – opportunities for children to show the school values and celebrate their success individually and as a class. </a:t>
            </a:r>
          </a:p>
          <a:p>
            <a:pPr marL="310515" indent="-173355">
              <a:buFont typeface="Arial"/>
              <a:buChar char="•"/>
            </a:pPr>
            <a:endParaRPr lang="en-GB" sz="1000" b="1" u="sng" dirty="0">
              <a:latin typeface="Comic Sans MS"/>
              <a:ea typeface="Calibri"/>
              <a:cs typeface="Calibri"/>
            </a:endParaRPr>
          </a:p>
          <a:p>
            <a:pPr marL="137160" algn="ctr"/>
            <a:r>
              <a:rPr lang="en-GB" sz="1000" b="1" u="sng" dirty="0">
                <a:latin typeface="Comic Sans MS"/>
                <a:ea typeface="Calibri"/>
                <a:cs typeface="Calibri"/>
              </a:rPr>
              <a:t>Assembly</a:t>
            </a:r>
            <a:endParaRPr lang="en-US" sz="1000">
              <a:latin typeface="Comic Sans MS"/>
              <a:ea typeface="Calibri"/>
              <a:cs typeface="Calibri"/>
            </a:endParaRPr>
          </a:p>
          <a:p>
            <a:pPr marL="285750" lvl="1" indent="-285750">
              <a:buFont typeface="Arial"/>
              <a:buChar char="•"/>
            </a:pPr>
            <a:r>
              <a:rPr lang="en-GB" sz="1000" dirty="0">
                <a:latin typeface="Comic Sans MS"/>
                <a:ea typeface="Calibri"/>
                <a:cs typeface="Calibri"/>
              </a:rPr>
              <a:t>Each week, 3 children from the class will be recognised for their efforts for ‘Star of the Week’, ‘MPS Values’ and ‘RRS’.</a:t>
            </a:r>
            <a:endParaRPr lang="en-US" sz="1000" dirty="0">
              <a:latin typeface="Comic Sans MS"/>
              <a:ea typeface="Calibri"/>
              <a:cs typeface="Calibri"/>
            </a:endParaRPr>
          </a:p>
          <a:p>
            <a:pPr marL="285750" lvl="1" indent="-285750">
              <a:buFont typeface="Arial"/>
              <a:buChar char="•"/>
            </a:pPr>
            <a:endParaRPr lang="en-GB" sz="1400" dirty="0">
              <a:latin typeface="Comic Sans MS"/>
              <a:ea typeface="Calibri"/>
              <a:cs typeface="Calibri"/>
            </a:endParaRPr>
          </a:p>
          <a:p>
            <a:pPr marL="310515" indent="-173355">
              <a:buFont typeface="Arial"/>
              <a:buChar char="•"/>
            </a:pPr>
            <a:endParaRPr lang="en-GB" sz="900" dirty="0"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B81EF3-E3AA-8E1F-DE2E-5263D24984B3}"/>
              </a:ext>
            </a:extLst>
          </p:cNvPr>
          <p:cNvSpPr txBox="1"/>
          <p:nvPr/>
        </p:nvSpPr>
        <p:spPr>
          <a:xfrm>
            <a:off x="324509" y="4021553"/>
            <a:ext cx="4123542" cy="21698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900" b="1" u="sng" dirty="0">
                <a:latin typeface="Comic Sans MS"/>
                <a:cs typeface="Segoe UI"/>
              </a:rPr>
              <a:t>School Values</a:t>
            </a:r>
            <a:r>
              <a:rPr lang="en-US" sz="900" dirty="0">
                <a:latin typeface="Comic Sans MS"/>
                <a:cs typeface="Segoe UI"/>
              </a:rPr>
              <a:t>​</a:t>
            </a:r>
          </a:p>
          <a:p>
            <a:r>
              <a:rPr lang="en-GB" sz="900" dirty="0">
                <a:latin typeface="Comic Sans MS"/>
                <a:cs typeface="Segoe UI"/>
              </a:rPr>
              <a:t>We are learning about our school values (Motivating our </a:t>
            </a:r>
            <a:r>
              <a:rPr lang="en-US" sz="900" dirty="0">
                <a:latin typeface="Comic Sans MS"/>
                <a:cs typeface="Segoe UI"/>
              </a:rPr>
              <a:t>​</a:t>
            </a:r>
          </a:p>
          <a:p>
            <a:r>
              <a:rPr lang="en-GB" sz="900" dirty="0">
                <a:latin typeface="Comic Sans MS"/>
                <a:cs typeface="Segoe UI"/>
              </a:rPr>
              <a:t>pupils to be </a:t>
            </a:r>
            <a:r>
              <a:rPr lang="en-GB" sz="900" b="1" dirty="0">
                <a:latin typeface="Comic Sans MS"/>
                <a:cs typeface="Segoe UI"/>
              </a:rPr>
              <a:t>ambitious</a:t>
            </a:r>
            <a:r>
              <a:rPr lang="en-GB" sz="900" dirty="0">
                <a:latin typeface="Comic Sans MS"/>
                <a:cs typeface="Segoe UI"/>
              </a:rPr>
              <a:t>, </a:t>
            </a:r>
            <a:r>
              <a:rPr lang="en-GB" sz="900" b="1" dirty="0">
                <a:latin typeface="Comic Sans MS"/>
                <a:cs typeface="Segoe UI"/>
              </a:rPr>
              <a:t>respectfu</a:t>
            </a:r>
            <a:r>
              <a:rPr lang="en-GB" sz="900" dirty="0">
                <a:latin typeface="Comic Sans MS"/>
                <a:cs typeface="Segoe UI"/>
              </a:rPr>
              <a:t>l and </a:t>
            </a:r>
            <a:r>
              <a:rPr lang="en-GB" sz="900" b="1" dirty="0">
                <a:latin typeface="Comic Sans MS"/>
                <a:cs typeface="Segoe UI"/>
              </a:rPr>
              <a:t>kind</a:t>
            </a:r>
            <a:r>
              <a:rPr lang="en-GB" sz="900" dirty="0">
                <a:latin typeface="Comic Sans MS"/>
                <a:cs typeface="Segoe UI"/>
              </a:rPr>
              <a:t>) and doing this in and around school.</a:t>
            </a:r>
            <a:r>
              <a:rPr lang="en-US" sz="900" dirty="0">
                <a:latin typeface="Comic Sans MS"/>
                <a:cs typeface="Segoe UI"/>
              </a:rPr>
              <a:t>​</a:t>
            </a:r>
          </a:p>
          <a:p>
            <a:pPr algn="ctr"/>
            <a:r>
              <a:rPr lang="en-GB" sz="900" b="1" u="sng" dirty="0">
                <a:latin typeface="Comic Sans MS"/>
                <a:cs typeface="Segoe UI"/>
              </a:rPr>
              <a:t>Outdoor Learning</a:t>
            </a:r>
            <a:r>
              <a:rPr lang="en-US" sz="900" dirty="0">
                <a:latin typeface="Comic Sans MS"/>
                <a:cs typeface="Segoe UI"/>
              </a:rPr>
              <a:t>​</a:t>
            </a:r>
          </a:p>
          <a:p>
            <a:r>
              <a:rPr lang="en-GB" sz="900" dirty="0">
                <a:latin typeface="Comic Sans MS"/>
                <a:cs typeface="Segoe UI"/>
              </a:rPr>
              <a:t>Children will have the opportunity to develop their teambuilding, communication and social skills during outdoor learning opportunities.</a:t>
            </a:r>
            <a:endParaRPr lang="en-US" sz="900" dirty="0">
              <a:latin typeface="Comic Sans MS"/>
              <a:cs typeface="Segoe UI"/>
            </a:endParaRPr>
          </a:p>
          <a:p>
            <a:endParaRPr lang="en-GB" sz="900" dirty="0">
              <a:latin typeface="Comic Sans MS"/>
              <a:cs typeface="Segoe UI"/>
            </a:endParaRPr>
          </a:p>
          <a:p>
            <a:pPr algn="ctr"/>
            <a:r>
              <a:rPr lang="en-GB" sz="900" b="1" u="sng" dirty="0">
                <a:latin typeface="Comic Sans MS"/>
                <a:cs typeface="Segoe UI"/>
              </a:rPr>
              <a:t>Shared Finish</a:t>
            </a:r>
            <a:r>
              <a:rPr lang="en-US" sz="900" dirty="0">
                <a:latin typeface="Comic Sans MS"/>
                <a:cs typeface="Segoe UI"/>
              </a:rPr>
              <a:t>​</a:t>
            </a:r>
          </a:p>
          <a:p>
            <a:r>
              <a:rPr lang="en-GB" sz="900" dirty="0">
                <a:latin typeface="Comic Sans MS"/>
                <a:cs typeface="Segoe UI"/>
              </a:rPr>
              <a:t>We look forward to sharing our learning with you all at a shared start on – 19</a:t>
            </a:r>
            <a:r>
              <a:rPr lang="en-GB" sz="900" baseline="30000" dirty="0">
                <a:latin typeface="Comic Sans MS"/>
                <a:cs typeface="Segoe UI"/>
              </a:rPr>
              <a:t>th</a:t>
            </a:r>
            <a:r>
              <a:rPr lang="en-GB" sz="900" dirty="0">
                <a:latin typeface="Comic Sans MS"/>
                <a:cs typeface="Segoe UI"/>
              </a:rPr>
              <a:t> September.</a:t>
            </a:r>
            <a:endParaRPr lang="en-US" sz="900" dirty="0">
              <a:latin typeface="Comic Sans MS"/>
              <a:cs typeface="Segoe UI"/>
            </a:endParaRPr>
          </a:p>
          <a:p>
            <a:endParaRPr lang="en-US" sz="900" dirty="0">
              <a:latin typeface="Comic Sans MS"/>
              <a:cs typeface="Segoe UI"/>
            </a:endParaRPr>
          </a:p>
          <a:p>
            <a:pPr algn="ctr"/>
            <a:r>
              <a:rPr lang="en-GB" sz="900" b="1" u="sng" dirty="0">
                <a:latin typeface="Comic Sans MS"/>
                <a:cs typeface="Segoe UI"/>
              </a:rPr>
              <a:t>Seesaw Updates</a:t>
            </a:r>
            <a:r>
              <a:rPr lang="en-US" sz="900" dirty="0">
                <a:latin typeface="Comic Sans MS"/>
                <a:cs typeface="Segoe UI"/>
              </a:rPr>
              <a:t>​</a:t>
            </a:r>
          </a:p>
          <a:p>
            <a:r>
              <a:rPr lang="en-GB" sz="900" dirty="0">
                <a:latin typeface="Comic Sans MS"/>
                <a:cs typeface="Segoe UI"/>
              </a:rPr>
              <a:t>As and when time allows, learning will be shared to Seesaw for you to see what we get up to and the progress we are making.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5F7B44-4F00-E817-6535-48679C1515B4}"/>
              </a:ext>
            </a:extLst>
          </p:cNvPr>
          <p:cNvSpPr txBox="1"/>
          <p:nvPr/>
        </p:nvSpPr>
        <p:spPr>
          <a:xfrm>
            <a:off x="5241422" y="1242260"/>
            <a:ext cx="4123544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900" b="1" u="sng" dirty="0">
                <a:latin typeface="Comic Sans MS"/>
                <a:ea typeface="Calibri"/>
                <a:cs typeface="Calibri"/>
              </a:rPr>
              <a:t>This term our topic is ‘All About Me and Our School' we will be learning about:</a:t>
            </a:r>
          </a:p>
          <a:p>
            <a:endParaRPr lang="en-GB" sz="900" dirty="0">
              <a:latin typeface="Comic Sans MS"/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Comic Sans MS"/>
              </a:rPr>
              <a:t>Exploring new activities and selecting resources independently.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Comic Sans MS"/>
              </a:rPr>
              <a:t>Learning routines of the school day.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Comic Sans MS"/>
              </a:rPr>
              <a:t>Learning about who works in our school.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Comic Sans MS"/>
              </a:rPr>
              <a:t>Learning to think about the feelings of others.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Comic Sans MS"/>
              </a:rPr>
              <a:t>Learning and talking about ‘my family’ and other ‘people who are important to me’.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Comic Sans MS"/>
              </a:rPr>
              <a:t>Participating in taking turn games.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Comic Sans MS"/>
              </a:rPr>
              <a:t>Learning to use resources safely.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Comic Sans MS"/>
              </a:rPr>
              <a:t>Learning about how to stay healthy.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Comic Sans MS"/>
              </a:rPr>
              <a:t>Describing the changes to the body after being active.</a:t>
            </a: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Comic Sans MS"/>
              </a:rPr>
              <a:t>Recognising similarities and differences between each other.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C0953A-565D-7AF4-B598-C1AA016999DE}"/>
              </a:ext>
            </a:extLst>
          </p:cNvPr>
          <p:cNvSpPr txBox="1"/>
          <p:nvPr/>
        </p:nvSpPr>
        <p:spPr>
          <a:xfrm>
            <a:off x="5383116" y="4021857"/>
            <a:ext cx="2038012" cy="21698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900" b="1" dirty="0">
                <a:latin typeface="Comic Sans MS"/>
                <a:ea typeface="Calibri"/>
                <a:cs typeface="Calibri"/>
              </a:rPr>
              <a:t>In literacy this term we will be learning:</a:t>
            </a:r>
          </a:p>
          <a:p>
            <a:endParaRPr lang="en-US" sz="900" b="1" dirty="0">
              <a:latin typeface="Comic Sans MS"/>
              <a:ea typeface="+mn-lt"/>
              <a:cs typeface="+mn-lt"/>
            </a:endParaRPr>
          </a:p>
          <a:p>
            <a:pPr marL="171450" indent="-171450">
              <a:buFont typeface="Arial"/>
              <a:buChar char="•"/>
            </a:pPr>
            <a:r>
              <a:rPr lang="en-US" sz="900" dirty="0">
                <a:latin typeface="Comic Sans MS"/>
                <a:ea typeface="+mn-lt"/>
                <a:cs typeface="+mn-lt"/>
              </a:rPr>
              <a:t>Initial sounds – name, </a:t>
            </a:r>
            <a:r>
              <a:rPr lang="en-US" sz="900" dirty="0" err="1">
                <a:latin typeface="Comic Sans MS"/>
                <a:ea typeface="+mn-lt"/>
                <a:cs typeface="+mn-lt"/>
              </a:rPr>
              <a:t>recognising</a:t>
            </a:r>
            <a:r>
              <a:rPr lang="en-US" sz="900" dirty="0">
                <a:latin typeface="Comic Sans MS"/>
                <a:ea typeface="+mn-lt"/>
                <a:cs typeface="+mn-lt"/>
              </a:rPr>
              <a:t>, identifying and forming letters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latin typeface="Comic Sans MS"/>
                <a:ea typeface="+mn-lt"/>
                <a:cs typeface="+mn-lt"/>
              </a:rPr>
              <a:t>Identifying beginning, middle and end sounds in words.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latin typeface="Comic Sans MS"/>
                <a:ea typeface="+mn-lt"/>
                <a:cs typeface="+mn-lt"/>
              </a:rPr>
              <a:t>Identifying syllables in spoken words.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latin typeface="Comic Sans MS"/>
                <a:ea typeface="+mn-lt"/>
                <a:cs typeface="+mn-lt"/>
              </a:rPr>
              <a:t>Reciting the alphabet.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latin typeface="Comic Sans MS"/>
                <a:ea typeface="+mn-lt"/>
                <a:cs typeface="+mn-lt"/>
              </a:rPr>
              <a:t>Blending and decoding CVC words.</a:t>
            </a:r>
          </a:p>
          <a:p>
            <a:pPr marL="171450" indent="-171450">
              <a:buFont typeface="Arial"/>
              <a:buChar char="•"/>
            </a:pPr>
            <a:endParaRPr lang="en-US" sz="900" dirty="0">
              <a:latin typeface="Comic Sans MS"/>
              <a:ea typeface="Calibri"/>
              <a:cs typeface="Calibri"/>
            </a:endParaRPr>
          </a:p>
          <a:p>
            <a:endParaRPr lang="en-US" sz="900" dirty="0"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1BE020-2C18-248B-14FC-4F021547A665}"/>
              </a:ext>
            </a:extLst>
          </p:cNvPr>
          <p:cNvSpPr txBox="1"/>
          <p:nvPr/>
        </p:nvSpPr>
        <p:spPr>
          <a:xfrm>
            <a:off x="7411694" y="3949365"/>
            <a:ext cx="2147759" cy="23544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700" b="1" dirty="0">
                <a:latin typeface="Comic Sans MS"/>
                <a:ea typeface="Calibri"/>
                <a:cs typeface="Calibri"/>
              </a:rPr>
              <a:t>In Numeracy this term we will be learning:</a:t>
            </a:r>
          </a:p>
          <a:p>
            <a:endParaRPr lang="en-GB" sz="700" b="1" dirty="0">
              <a:latin typeface="Comic Sans MS"/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 sz="700" dirty="0">
                <a:latin typeface="Comic Sans MS"/>
                <a:ea typeface="Calibri"/>
                <a:cs typeface="Calibri"/>
              </a:rPr>
              <a:t>Building confidence in using physical resources to count and add numbers within 20.</a:t>
            </a:r>
          </a:p>
          <a:p>
            <a:pPr marL="171450" indent="-171450">
              <a:buFont typeface="Arial"/>
              <a:buChar char="•"/>
            </a:pPr>
            <a:r>
              <a:rPr lang="en-GB" sz="700" dirty="0">
                <a:latin typeface="Comic Sans MS"/>
                <a:ea typeface="Calibri"/>
                <a:cs typeface="Calibri"/>
              </a:rPr>
              <a:t>Recognising, </a:t>
            </a:r>
            <a:r>
              <a:rPr lang="en-GB" sz="700" dirty="0" err="1">
                <a:latin typeface="Comic Sans MS"/>
                <a:ea typeface="Calibri"/>
                <a:cs typeface="Calibri"/>
              </a:rPr>
              <a:t>indentifying</a:t>
            </a:r>
            <a:r>
              <a:rPr lang="en-GB" sz="700" dirty="0">
                <a:latin typeface="Comic Sans MS"/>
                <a:ea typeface="Calibri"/>
                <a:cs typeface="Calibri"/>
              </a:rPr>
              <a:t> and using number names within 10.</a:t>
            </a:r>
          </a:p>
          <a:p>
            <a:pPr marL="171450" indent="-171450">
              <a:buFont typeface="Arial"/>
              <a:buChar char="•"/>
            </a:pPr>
            <a:r>
              <a:rPr lang="en-GB" sz="700" b="1" dirty="0">
                <a:latin typeface="Comic Sans MS"/>
                <a:ea typeface="Calibri"/>
                <a:cs typeface="Calibri"/>
              </a:rPr>
              <a:t>Shape:</a:t>
            </a:r>
          </a:p>
          <a:p>
            <a:pPr marL="171450" indent="-171450">
              <a:buFont typeface="Arial"/>
              <a:buChar char="•"/>
            </a:pPr>
            <a:r>
              <a:rPr lang="en-GB" sz="700" dirty="0">
                <a:latin typeface="Comic Sans MS"/>
                <a:ea typeface="Calibri"/>
                <a:cs typeface="Calibri"/>
              </a:rPr>
              <a:t>Identifying and using mathematical vocabulary to describe 2D and 3D shapes.</a:t>
            </a:r>
          </a:p>
          <a:p>
            <a:pPr marL="171450" indent="-171450">
              <a:buFont typeface="Arial"/>
              <a:buChar char="•"/>
            </a:pPr>
            <a:r>
              <a:rPr lang="en-GB" sz="700" dirty="0">
                <a:latin typeface="Comic Sans MS"/>
                <a:ea typeface="Calibri"/>
                <a:cs typeface="Calibri"/>
              </a:rPr>
              <a:t>Shorting shapes using different criteria.</a:t>
            </a:r>
          </a:p>
          <a:p>
            <a:pPr marL="171450" indent="-171450">
              <a:buFont typeface="Arial"/>
              <a:buChar char="•"/>
            </a:pPr>
            <a:r>
              <a:rPr lang="en-GB" sz="700" dirty="0">
                <a:latin typeface="Comic Sans MS"/>
                <a:ea typeface="Calibri"/>
                <a:cs typeface="Calibri"/>
              </a:rPr>
              <a:t>Real life recognition of shapes.</a:t>
            </a:r>
          </a:p>
          <a:p>
            <a:pPr marL="171450" indent="-171450">
              <a:buFont typeface="Arial"/>
              <a:buChar char="•"/>
            </a:pPr>
            <a:r>
              <a:rPr lang="en-GB" sz="700" dirty="0">
                <a:latin typeface="Comic Sans MS"/>
                <a:ea typeface="Calibri"/>
                <a:cs typeface="Calibri"/>
              </a:rPr>
              <a:t>Opportunities to create pictures with resources.</a:t>
            </a:r>
          </a:p>
          <a:p>
            <a:pPr marL="171450" indent="-171450">
              <a:buFont typeface="Arial"/>
              <a:buChar char="•"/>
            </a:pPr>
            <a:r>
              <a:rPr lang="en-GB" sz="700" b="1" dirty="0">
                <a:latin typeface="Comic Sans MS"/>
                <a:ea typeface="Calibri"/>
                <a:cs typeface="Calibri"/>
              </a:rPr>
              <a:t>Measure:</a:t>
            </a:r>
          </a:p>
          <a:p>
            <a:pPr marL="171450" indent="-171450">
              <a:buFont typeface="Arial"/>
              <a:buChar char="•"/>
            </a:pPr>
            <a:r>
              <a:rPr lang="en-GB" sz="700" dirty="0">
                <a:latin typeface="Comic Sans MS"/>
                <a:ea typeface="Calibri"/>
                <a:cs typeface="Calibri"/>
              </a:rPr>
              <a:t>Describe objects using the correct mathematical vocabulary.</a:t>
            </a:r>
          </a:p>
          <a:p>
            <a:pPr marL="171450" indent="-171450">
              <a:buFont typeface="Arial"/>
              <a:buChar char="•"/>
            </a:pPr>
            <a:r>
              <a:rPr lang="en-GB" sz="700" dirty="0">
                <a:latin typeface="Comic Sans MS"/>
                <a:ea typeface="Calibri"/>
                <a:cs typeface="Calibri"/>
              </a:rPr>
              <a:t>Comparing items using everyday language.</a:t>
            </a:r>
          </a:p>
          <a:p>
            <a:pPr marL="171450" indent="-171450">
              <a:buFont typeface="Arial"/>
              <a:buChar char="•"/>
            </a:pPr>
            <a:r>
              <a:rPr lang="en-GB" sz="700" dirty="0">
                <a:latin typeface="Comic Sans MS"/>
                <a:ea typeface="Calibri"/>
                <a:cs typeface="Calibri"/>
              </a:rPr>
              <a:t>Estimating and measuring using non-standard units of measure.</a:t>
            </a:r>
          </a:p>
          <a:p>
            <a:pPr marL="283210" indent="-283210">
              <a:buFont typeface="Arial"/>
              <a:buChar char="•"/>
            </a:pPr>
            <a:endParaRPr lang="en-GB" sz="700" dirty="0">
              <a:latin typeface="Comic Sans M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837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B77946138B0C4494201915C1C03474" ma:contentTypeVersion="14" ma:contentTypeDescription="Create a new document." ma:contentTypeScope="" ma:versionID="f0303925f99636ec375aefc839efdcbc">
  <xsd:schema xmlns:xsd="http://www.w3.org/2001/XMLSchema" xmlns:xs="http://www.w3.org/2001/XMLSchema" xmlns:p="http://schemas.microsoft.com/office/2006/metadata/properties" xmlns:ns2="c670df0e-f36e-4759-8440-67d27ffd68af" xmlns:ns3="0279d6a7-36c1-4170-9cc1-40c8cbee9ac4" targetNamespace="http://schemas.microsoft.com/office/2006/metadata/properties" ma:root="true" ma:fieldsID="bbeb93ef99584b4db48135a4866748b6" ns2:_="" ns3:_="">
    <xsd:import namespace="c670df0e-f36e-4759-8440-67d27ffd68af"/>
    <xsd:import namespace="0279d6a7-36c1-4170-9cc1-40c8cbee9a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0df0e-f36e-4759-8440-67d27ffd68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a8110b4-7946-418e-8ab0-d3d0ec8bff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9d6a7-36c1-4170-9cc1-40c8cbee9ac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d6e30223-c7ea-4813-84d3-53edd46da6ac}" ma:internalName="TaxCatchAll" ma:showField="CatchAllData" ma:web="0279d6a7-36c1-4170-9cc1-40c8cbee9a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279d6a7-36c1-4170-9cc1-40c8cbee9ac4" xsi:nil="true"/>
    <lcf76f155ced4ddcb4097134ff3c332f xmlns="c670df0e-f36e-4759-8440-67d27ffd68a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B0A2F6-8621-4EC2-8BB0-8E3440F06C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70df0e-f36e-4759-8440-67d27ffd68af"/>
    <ds:schemaRef ds:uri="0279d6a7-36c1-4170-9cc1-40c8cbee9a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E69A92-A86A-4895-9060-AE90FE5048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6BFFAF-E1F4-4159-8E25-0ED61A64A7E8}">
  <ds:schemaRefs>
    <ds:schemaRef ds:uri="http://schemas.microsoft.com/office/2006/documentManagement/types"/>
    <ds:schemaRef ds:uri="http://schemas.microsoft.com/office/infopath/2007/PartnerControls"/>
    <ds:schemaRef ds:uri="0279d6a7-36c1-4170-9cc1-40c8cbee9ac4"/>
    <ds:schemaRef ds:uri="http://purl.org/dc/elements/1.1/"/>
    <ds:schemaRef ds:uri="http://schemas.microsoft.com/office/2006/metadata/properties"/>
    <ds:schemaRef ds:uri="c670df0e-f36e-4759-8440-67d27ffd68af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14107</TotalTime>
  <Words>502</Words>
  <Application>Microsoft Office PowerPoint</Application>
  <PresentationFormat>A4 Paper (210x297 mm)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Roboto</vt:lpstr>
      <vt:lpstr>Roboto Medium</vt:lpstr>
      <vt:lpstr>Segoe UI</vt:lpstr>
      <vt:lpstr>Office Theme</vt:lpstr>
      <vt:lpstr>PowerPoint Presentation</vt:lpstr>
    </vt:vector>
  </TitlesOfParts>
  <Company>Scottish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Watson J (Jenny)</dc:creator>
  <cp:lastModifiedBy>Lynn Chapman</cp:lastModifiedBy>
  <cp:revision>226</cp:revision>
  <dcterms:created xsi:type="dcterms:W3CDTF">2020-04-23T18:22:32Z</dcterms:created>
  <dcterms:modified xsi:type="dcterms:W3CDTF">2025-10-03T13:12:54Z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0x0101004DB77946138B0C4494201915C1C03474</vt:lpwstr>
  </property>
  <property fmtid="{D5CDD505-2E9C-101B-9397-08002B2CF9AE}" pid="3" name="MediaServiceImageTags">
    <vt:lpwstr/>
  </property>
</Properties>
</file>