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8" r:id="rId1"/>
  </p:sldMasterIdLst>
  <p:sldIdLst>
    <p:sldId id="256" r:id="rId2"/>
    <p:sldId id="257" r:id="rId3"/>
    <p:sldId id="258" r:id="rId4"/>
    <p:sldId id="261" r:id="rId5"/>
    <p:sldId id="277" r:id="rId6"/>
    <p:sldId id="278" r:id="rId7"/>
    <p:sldId id="279" r:id="rId8"/>
    <p:sldId id="274" r:id="rId9"/>
    <p:sldId id="287" r:id="rId10"/>
    <p:sldId id="28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93547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5650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90760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79345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7560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71861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76629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2831456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11402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79972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76902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34023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56853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76093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020779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40095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8/25/2026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067860493"/>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lethamps.enquiries@fife.gov.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lethamps.enquiries@fife.gov.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74337" y="1265314"/>
            <a:ext cx="4299666" cy="3249131"/>
          </a:xfrm>
        </p:spPr>
        <p:txBody>
          <a:bodyPr>
            <a:normAutofit/>
          </a:bodyPr>
          <a:lstStyle/>
          <a:p>
            <a:pPr algn="l">
              <a:lnSpc>
                <a:spcPct val="90000"/>
              </a:lnSpc>
            </a:pPr>
            <a:r>
              <a:rPr lang="en-US" b="1">
                <a:latin typeface="Calibri" panose="020F0502020204030204" pitchFamily="34" charset="0"/>
                <a:ea typeface="Calibri" panose="020F0502020204030204" pitchFamily="34" charset="0"/>
                <a:cs typeface="Calibri" panose="020F0502020204030204" pitchFamily="34" charset="0"/>
              </a:rPr>
              <a:t>Letham Primary School </a:t>
            </a:r>
            <a:br>
              <a:rPr lang="en-US" b="1">
                <a:latin typeface="Calibri" panose="020F0502020204030204" pitchFamily="34" charset="0"/>
                <a:ea typeface="Calibri" panose="020F0502020204030204" pitchFamily="34" charset="0"/>
                <a:cs typeface="Calibri" panose="020F0502020204030204" pitchFamily="34" charset="0"/>
              </a:rPr>
            </a:br>
            <a:r>
              <a:rPr lang="en-US" b="1">
                <a:latin typeface="Calibri" panose="020F0502020204030204" pitchFamily="34" charset="0"/>
                <a:ea typeface="Calibri" panose="020F0502020204030204" pitchFamily="34" charset="0"/>
                <a:cs typeface="Calibri" panose="020F0502020204030204" pitchFamily="34" charset="0"/>
              </a:rPr>
              <a:t>Newsletter</a:t>
            </a:r>
          </a:p>
        </p:txBody>
      </p:sp>
      <p:sp>
        <p:nvSpPr>
          <p:cNvPr id="3" name="Subtitle 2"/>
          <p:cNvSpPr>
            <a:spLocks noGrp="1"/>
          </p:cNvSpPr>
          <p:nvPr>
            <p:ph type="subTitle" idx="1"/>
          </p:nvPr>
        </p:nvSpPr>
        <p:spPr>
          <a:xfrm>
            <a:off x="4974336" y="4514446"/>
            <a:ext cx="4299666" cy="871042"/>
          </a:xfrm>
        </p:spPr>
        <p:txBody>
          <a:bodyPr>
            <a:normAutofit/>
          </a:bodyPr>
          <a:lstStyle/>
          <a:p>
            <a:pPr algn="l"/>
            <a:endParaRPr lang="en-US"/>
          </a:p>
          <a:p>
            <a:pPr algn="l"/>
            <a:r>
              <a:rPr lang="en-US" b="1">
                <a:latin typeface="Calibri Light"/>
                <a:ea typeface="Calibri Light"/>
                <a:cs typeface="Calibri Light"/>
              </a:rPr>
              <a:t>Term 1 2026/2027</a:t>
            </a:r>
            <a:endParaRPr lang="en-US" b="1"/>
          </a:p>
        </p:txBody>
      </p:sp>
      <p:sp>
        <p:nvSpPr>
          <p:cNvPr id="10" name="Isosceles Triangle 9">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a:extLst>
              <a:ext uri="{FF2B5EF4-FFF2-40B4-BE49-F238E27FC236}">
                <a16:creationId xmlns:a16="http://schemas.microsoft.com/office/drawing/2014/main" id="{9BDACA63-23D2-BA41-6E33-D9B734309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604" y="1563783"/>
            <a:ext cx="3765692" cy="3738403"/>
          </a:xfrm>
          <a:prstGeom prst="rect">
            <a:avLst/>
          </a:prstGeom>
        </p:spPr>
      </p:pic>
    </p:spTree>
    <p:extLst>
      <p:ext uri="{BB962C8B-B14F-4D97-AF65-F5344CB8AC3E}">
        <p14:creationId xmlns:p14="http://schemas.microsoft.com/office/powerpoint/2010/main" val="232367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0C42-5F33-22C4-00A9-0B774AC4B9D5}"/>
              </a:ext>
            </a:extLst>
          </p:cNvPr>
          <p:cNvSpPr>
            <a:spLocks noGrp="1"/>
          </p:cNvSpPr>
          <p:nvPr>
            <p:ph type="title"/>
          </p:nvPr>
        </p:nvSpPr>
        <p:spPr>
          <a:xfrm>
            <a:off x="1295402" y="580537"/>
            <a:ext cx="9601196" cy="717714"/>
          </a:xfrm>
        </p:spPr>
        <p:txBody>
          <a:bodyPr>
            <a:normAutofit/>
          </a:bodyPr>
          <a:lstStyle/>
          <a:p>
            <a:pPr algn="ctr"/>
            <a:r>
              <a:rPr lang="en-US" b="1" dirty="0">
                <a:solidFill>
                  <a:srgbClr val="505050"/>
                </a:solidFill>
                <a:latin typeface="Calibri" panose="020F0502020204030204" pitchFamily="34" charset="0"/>
                <a:ea typeface="Calibri" panose="020F0502020204030204" pitchFamily="34" charset="0"/>
                <a:cs typeface="Calibri" panose="020F0502020204030204" pitchFamily="34" charset="0"/>
              </a:rPr>
              <a:t>In This Update</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07CDA17-C809-E3F8-7528-34DE71CCD119}"/>
              </a:ext>
            </a:extLst>
          </p:cNvPr>
          <p:cNvSpPr>
            <a:spLocks noGrp="1"/>
          </p:cNvSpPr>
          <p:nvPr>
            <p:ph idx="1"/>
          </p:nvPr>
        </p:nvSpPr>
        <p:spPr>
          <a:xfrm>
            <a:off x="1295401" y="1298919"/>
            <a:ext cx="9601196" cy="4010597"/>
          </a:xfrm>
        </p:spPr>
        <p:txBody>
          <a:bodyPr vert="horz" lIns="91440" tIns="45720" rIns="91440" bIns="45720" rtlCol="0" anchor="t">
            <a:noAutofit/>
          </a:bodyPr>
          <a:lstStyle/>
          <a:p>
            <a:pPr>
              <a:spcBef>
                <a:spcPts val="1400"/>
              </a:spcBef>
              <a:spcAft>
                <a:spcPts val="100"/>
              </a:spcAft>
            </a:pPr>
            <a:r>
              <a:rPr lang="en-US" b="1" dirty="0">
                <a:solidFill>
                  <a:srgbClr val="212121"/>
                </a:solidFill>
                <a:latin typeface="Calibri"/>
                <a:ea typeface="Calibri"/>
                <a:cs typeface="Calibri"/>
              </a:rPr>
              <a:t>Welcome</a:t>
            </a:r>
            <a:endParaRPr lang="en-US" b="1" dirty="0">
              <a:latin typeface="Calibri"/>
              <a:ea typeface="Calibri"/>
              <a:cs typeface="Calibri"/>
            </a:endParaRPr>
          </a:p>
          <a:p>
            <a:pPr>
              <a:spcBef>
                <a:spcPts val="1400"/>
              </a:spcBef>
              <a:spcAft>
                <a:spcPts val="100"/>
              </a:spcAft>
              <a:buSzPct val="114999"/>
            </a:pPr>
            <a:r>
              <a:rPr lang="en-US" b="1" dirty="0">
                <a:solidFill>
                  <a:srgbClr val="212121"/>
                </a:solidFill>
                <a:latin typeface="Calibri"/>
                <a:ea typeface="Calibri"/>
                <a:cs typeface="Calibri"/>
              </a:rPr>
              <a:t>Celebrating Success</a:t>
            </a:r>
          </a:p>
          <a:p>
            <a:pPr>
              <a:spcBef>
                <a:spcPts val="1400"/>
              </a:spcBef>
              <a:spcAft>
                <a:spcPts val="100"/>
              </a:spcAft>
              <a:buSzPct val="114999"/>
            </a:pPr>
            <a:r>
              <a:rPr lang="en-US" b="1" dirty="0">
                <a:solidFill>
                  <a:srgbClr val="212121"/>
                </a:solidFill>
                <a:latin typeface="Calibri"/>
                <a:ea typeface="Calibri"/>
                <a:cs typeface="Calibri"/>
              </a:rPr>
              <a:t>For Your Information/Action</a:t>
            </a:r>
          </a:p>
          <a:p>
            <a:pPr>
              <a:spcBef>
                <a:spcPts val="1400"/>
              </a:spcBef>
              <a:spcAft>
                <a:spcPts val="100"/>
              </a:spcAft>
              <a:buSzPct val="114999"/>
            </a:pPr>
            <a:r>
              <a:rPr lang="en-US" b="1" dirty="0">
                <a:solidFill>
                  <a:srgbClr val="212121"/>
                </a:solidFill>
                <a:latin typeface="Calibri"/>
                <a:ea typeface="Calibri"/>
                <a:cs typeface="Calibri"/>
              </a:rPr>
              <a:t>PE/Outdoor Learning/Uniform</a:t>
            </a:r>
          </a:p>
          <a:p>
            <a:pPr>
              <a:spcBef>
                <a:spcPts val="1400"/>
              </a:spcBef>
              <a:spcAft>
                <a:spcPts val="100"/>
              </a:spcAft>
              <a:buSzPct val="114999"/>
            </a:pPr>
            <a:r>
              <a:rPr lang="en-US" b="1" dirty="0">
                <a:solidFill>
                  <a:srgbClr val="212121"/>
                </a:solidFill>
                <a:latin typeface="Calibri"/>
                <a:ea typeface="Calibri"/>
                <a:cs typeface="Calibri"/>
              </a:rPr>
              <a:t>Dates for your Diary</a:t>
            </a:r>
            <a:endParaRPr lang="en-US" b="1" dirty="0">
              <a:latin typeface="Calibri"/>
              <a:ea typeface="Calibri"/>
              <a:cs typeface="Calibri"/>
            </a:endParaRPr>
          </a:p>
          <a:p>
            <a:pPr>
              <a:spcBef>
                <a:spcPts val="1400"/>
              </a:spcBef>
              <a:spcAft>
                <a:spcPts val="100"/>
              </a:spcAft>
              <a:buSzPct val="114999"/>
            </a:pPr>
            <a:r>
              <a:rPr lang="en-US" b="1" dirty="0">
                <a:solidFill>
                  <a:srgbClr val="212121"/>
                </a:solidFill>
                <a:latin typeface="Calibri"/>
                <a:ea typeface="Calibri"/>
                <a:cs typeface="Calibri"/>
              </a:rPr>
              <a:t>Staffing</a:t>
            </a:r>
            <a:endParaRPr lang="en-US" dirty="0"/>
          </a:p>
        </p:txBody>
      </p:sp>
    </p:spTree>
    <p:extLst>
      <p:ext uri="{BB962C8B-B14F-4D97-AF65-F5344CB8AC3E}">
        <p14:creationId xmlns:p14="http://schemas.microsoft.com/office/powerpoint/2010/main" val="2992156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08BF-8986-4735-8090-A39DF302D438}"/>
              </a:ext>
            </a:extLst>
          </p:cNvPr>
          <p:cNvSpPr>
            <a:spLocks noGrp="1"/>
          </p:cNvSpPr>
          <p:nvPr>
            <p:ph type="title"/>
          </p:nvPr>
        </p:nvSpPr>
        <p:spPr>
          <a:xfrm>
            <a:off x="677334" y="609600"/>
            <a:ext cx="8596668" cy="791688"/>
          </a:xfrm>
        </p:spPr>
        <p:txBody>
          <a:bodyPr/>
          <a:lstStyle/>
          <a:p>
            <a:pPr algn="ct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rPr>
              <a:t>Welcome</a:t>
            </a:r>
          </a:p>
        </p:txBody>
      </p:sp>
      <p:sp>
        <p:nvSpPr>
          <p:cNvPr id="4" name="Content Placeholder 3">
            <a:extLst>
              <a:ext uri="{FF2B5EF4-FFF2-40B4-BE49-F238E27FC236}">
                <a16:creationId xmlns:a16="http://schemas.microsoft.com/office/drawing/2014/main" id="{227BCF8C-EE65-4179-94D3-FCEAC4E3E188}"/>
              </a:ext>
            </a:extLst>
          </p:cNvPr>
          <p:cNvSpPr>
            <a:spLocks noGrp="1"/>
          </p:cNvSpPr>
          <p:nvPr>
            <p:ph idx="1"/>
          </p:nvPr>
        </p:nvSpPr>
        <p:spPr>
          <a:xfrm>
            <a:off x="677333" y="1543793"/>
            <a:ext cx="10870819" cy="4497570"/>
          </a:xfrm>
        </p:spPr>
        <p:txBody>
          <a:bodyPr>
            <a:normAutofit fontScale="62500" lnSpcReduction="20000"/>
          </a:bodyPr>
          <a:lstStyle/>
          <a:p>
            <a:pPr marL="0" indent="0">
              <a:buNone/>
            </a:pPr>
            <a:r>
              <a:rPr lang="en-GB" sz="3100" b="1" dirty="0"/>
              <a:t>Welcome to the New School Year at </a:t>
            </a:r>
            <a:r>
              <a:rPr lang="en-GB" sz="3100" b="1" dirty="0" err="1"/>
              <a:t>Letham</a:t>
            </a:r>
            <a:r>
              <a:rPr lang="en-GB" sz="3100" b="1" dirty="0"/>
              <a:t> Primary!</a:t>
            </a:r>
            <a:endParaRPr lang="en-GB" sz="3100" dirty="0"/>
          </a:p>
          <a:p>
            <a:pPr marL="0" indent="0">
              <a:buNone/>
            </a:pPr>
            <a:r>
              <a:rPr lang="en-GB" sz="3100" dirty="0"/>
              <a:t>We are delighted to welcome all pupils, parents, and staff to the start of Term 1 of the 2026–2027 session. It has been brilliant to start to get to know everyone in this beautiful setting.  Miss Rennie’s absence is continuing into this term and I have met with Donna Parker for a full transition meeting.</a:t>
            </a:r>
          </a:p>
          <a:p>
            <a:pPr marL="0" indent="0">
              <a:buNone/>
            </a:pPr>
            <a:r>
              <a:rPr lang="en-GB" sz="3100" dirty="0"/>
              <a:t>Mr Gorrie, Mrs Hughes, Mr White and Miss Miller are already busy creating engaging learning experiences – with the help of Mrs </a:t>
            </a:r>
            <a:r>
              <a:rPr lang="en-GB" sz="3100" dirty="0" err="1"/>
              <a:t>Woollerton</a:t>
            </a:r>
            <a:r>
              <a:rPr lang="en-GB" sz="3100" dirty="0"/>
              <a:t> and Mrs Connor, and we look forward to sharing these with you throughout the year. As always, we’ll continue to use Seesaw to keep families updated with classroom news, learning highlights, and special moments. Thank you for your continued support—we’re excited for all that this new session will bring!</a:t>
            </a:r>
          </a:p>
          <a:p>
            <a:pPr marL="0" indent="0">
              <a:buNone/>
            </a:pPr>
            <a:r>
              <a:rPr lang="en-GB" sz="3000" dirty="0"/>
              <a:t>We are inviting all parents/carers into school for an Open Afternoon on Wednesday 9</a:t>
            </a:r>
            <a:r>
              <a:rPr lang="en-GB" sz="3000" baseline="30000" dirty="0"/>
              <a:t>th</a:t>
            </a:r>
            <a:r>
              <a:rPr lang="en-GB" sz="3000" dirty="0"/>
              <a:t> September at 2.15pm.  This is a great chance for parents/carers to come into school and have your child show you round their class, get to meet staff and take part in fun activities in your child’s classroom.  We look forward to welcoming you then.</a:t>
            </a:r>
          </a:p>
          <a:p>
            <a:pPr marL="0" indent="0">
              <a:buNone/>
            </a:pPr>
            <a:r>
              <a:rPr lang="en-GB" sz="3100" dirty="0"/>
              <a:t>Jeni Roy</a:t>
            </a:r>
          </a:p>
          <a:p>
            <a:pPr marL="0" indent="0">
              <a:buNone/>
            </a:pPr>
            <a:endParaRPr lang="en-GB" dirty="0"/>
          </a:p>
        </p:txBody>
      </p:sp>
      <p:pic>
        <p:nvPicPr>
          <p:cNvPr id="3" name="Picture 2">
            <a:extLst>
              <a:ext uri="{FF2B5EF4-FFF2-40B4-BE49-F238E27FC236}">
                <a16:creationId xmlns:a16="http://schemas.microsoft.com/office/drawing/2014/main" id="{1ADDC4AA-EB26-B6EE-5845-2FD889EF13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44" t="31179" r="56701" b="31494"/>
          <a:stretch>
            <a:fillRect/>
          </a:stretch>
        </p:blipFill>
        <p:spPr bwMode="auto">
          <a:xfrm rot="5400000">
            <a:off x="10594670" y="554277"/>
            <a:ext cx="1084580" cy="9023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6223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A035-07AA-0329-D2E7-61CD043DCCF3}"/>
              </a:ext>
            </a:extLst>
          </p:cNvPr>
          <p:cNvSpPr>
            <a:spLocks noGrp="1"/>
          </p:cNvSpPr>
          <p:nvPr>
            <p:ph type="title"/>
          </p:nvPr>
        </p:nvSpPr>
        <p:spPr>
          <a:xfrm>
            <a:off x="1295401" y="368359"/>
            <a:ext cx="9601196" cy="583057"/>
          </a:xfrm>
        </p:spPr>
        <p:txBody>
          <a:bodyPr>
            <a:noAutofit/>
          </a:bodyPr>
          <a:lstStyle/>
          <a:p>
            <a:pPr algn="ctr"/>
            <a:r>
              <a:rPr lang="en-US" b="1" dirty="0">
                <a:solidFill>
                  <a:srgbClr val="505050"/>
                </a:solidFill>
                <a:latin typeface="Calibri" panose="020F0502020204030204" pitchFamily="34" charset="0"/>
                <a:ea typeface="Calibri" panose="020F0502020204030204" pitchFamily="34" charset="0"/>
                <a:cs typeface="Calibri" panose="020F0502020204030204" pitchFamily="34" charset="0"/>
              </a:rPr>
              <a:t>Celebrate Success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544FFF8-6948-4179-19BE-2FBF98E2B111}"/>
              </a:ext>
            </a:extLst>
          </p:cNvPr>
          <p:cNvSpPr>
            <a:spLocks noGrp="1"/>
          </p:cNvSpPr>
          <p:nvPr>
            <p:ph idx="1"/>
          </p:nvPr>
        </p:nvSpPr>
        <p:spPr>
          <a:xfrm>
            <a:off x="750013" y="969977"/>
            <a:ext cx="10581686" cy="5389725"/>
          </a:xfrm>
        </p:spPr>
        <p:txBody>
          <a:bodyPr vert="horz" lIns="91440" tIns="45720" rIns="91440" bIns="45720" rtlCol="0" anchor="t">
            <a:noAutofit/>
          </a:bodyPr>
          <a:lstStyle/>
          <a:p>
            <a:pPr>
              <a:buNone/>
            </a:pPr>
            <a:r>
              <a:rPr lang="en-US" sz="1800" dirty="0">
                <a:solidFill>
                  <a:srgbClr val="212121"/>
                </a:solidFill>
                <a:latin typeface="Calibri"/>
                <a:ea typeface="Calibri"/>
                <a:cs typeface="Calibri"/>
              </a:rPr>
              <a:t>Every week in class we celebrate successes at Together Time. Staff and pupils nominate individuals </a:t>
            </a:r>
            <a:endParaRPr lang="en-US" dirty="0">
              <a:solidFill>
                <a:srgbClr val="212121"/>
              </a:solidFill>
              <a:latin typeface="Calibri"/>
              <a:ea typeface="Calibri"/>
              <a:cs typeface="Calibri"/>
            </a:endParaRPr>
          </a:p>
          <a:p>
            <a:pPr>
              <a:buNone/>
            </a:pPr>
            <a:r>
              <a:rPr lang="en-US" sz="1800" dirty="0">
                <a:solidFill>
                  <a:srgbClr val="212121"/>
                </a:solidFill>
                <a:latin typeface="Calibri"/>
                <a:ea typeface="Calibri"/>
                <a:cs typeface="Calibri"/>
              </a:rPr>
              <a:t>for a “</a:t>
            </a:r>
            <a:r>
              <a:rPr lang="en-US" dirty="0">
                <a:solidFill>
                  <a:srgbClr val="212121"/>
                </a:solidFill>
                <a:latin typeface="Calibri"/>
                <a:ea typeface="Calibri"/>
                <a:cs typeface="Calibri"/>
              </a:rPr>
              <a:t>Leaf</a:t>
            </a:r>
            <a:r>
              <a:rPr lang="en-US" sz="1800" dirty="0">
                <a:solidFill>
                  <a:srgbClr val="212121"/>
                </a:solidFill>
                <a:latin typeface="Calibri"/>
                <a:ea typeface="Calibri"/>
                <a:cs typeface="Calibri"/>
              </a:rPr>
              <a:t>" who have gone above and beyond in their learning and for showing one of our: </a:t>
            </a:r>
            <a:endParaRPr lang="en-US" sz="1800" dirty="0">
              <a:latin typeface="Calibri"/>
              <a:ea typeface="Calibri"/>
              <a:cs typeface="Calibri"/>
            </a:endParaRPr>
          </a:p>
          <a:p>
            <a:pPr>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endParaRPr lang="en-US" sz="1400" dirty="0">
              <a:solidFill>
                <a:srgbClr val="212121"/>
              </a:solidFill>
              <a:latin typeface="Calibri"/>
              <a:ea typeface="Calibri"/>
              <a:cs typeface="Calibri"/>
            </a:endParaRPr>
          </a:p>
          <a:p>
            <a:pPr indent="0">
              <a:buNone/>
            </a:pPr>
            <a:r>
              <a:rPr lang="en-US" sz="1800" dirty="0">
                <a:solidFill>
                  <a:srgbClr val="212121"/>
                </a:solidFill>
                <a:latin typeface="Calibri"/>
                <a:ea typeface="Calibri"/>
                <a:cs typeface="Calibri"/>
              </a:rPr>
              <a:t>Once an individual receives a “</a:t>
            </a:r>
            <a:r>
              <a:rPr lang="en-US" dirty="0">
                <a:solidFill>
                  <a:srgbClr val="212121"/>
                </a:solidFill>
                <a:latin typeface="Calibri"/>
                <a:ea typeface="Calibri"/>
                <a:cs typeface="Calibri"/>
              </a:rPr>
              <a:t>Leaf</a:t>
            </a:r>
            <a:r>
              <a:rPr lang="en-US" sz="1800" dirty="0">
                <a:solidFill>
                  <a:srgbClr val="212121"/>
                </a:solidFill>
                <a:latin typeface="Calibri"/>
                <a:ea typeface="Calibri"/>
                <a:cs typeface="Calibri"/>
              </a:rPr>
              <a:t>" it is added to our display for the whole school to see and a picture is shared on your child’s </a:t>
            </a:r>
            <a:r>
              <a:rPr lang="en-US" sz="1800" dirty="0" err="1">
                <a:solidFill>
                  <a:srgbClr val="212121"/>
                </a:solidFill>
                <a:latin typeface="Calibri"/>
                <a:ea typeface="Calibri"/>
                <a:cs typeface="Calibri"/>
              </a:rPr>
              <a:t>SeeSaw</a:t>
            </a:r>
            <a:r>
              <a:rPr lang="en-US" sz="1800" dirty="0">
                <a:solidFill>
                  <a:srgbClr val="212121"/>
                </a:solidFill>
                <a:latin typeface="Calibri"/>
                <a:ea typeface="Calibri"/>
                <a:cs typeface="Calibri"/>
              </a:rPr>
              <a:t>. </a:t>
            </a:r>
          </a:p>
          <a:p>
            <a:pPr>
              <a:lnSpc>
                <a:spcPct val="107000"/>
              </a:lnSpc>
              <a:spcAft>
                <a:spcPts val="800"/>
              </a:spcAft>
              <a:buNone/>
            </a:pPr>
            <a:r>
              <a:rPr lang="en-US" b="1" dirty="0">
                <a:solidFill>
                  <a:srgbClr val="212121"/>
                </a:solidFill>
                <a:latin typeface="Calibri"/>
                <a:ea typeface="Calibri"/>
                <a:cs typeface="Calibri"/>
              </a:rPr>
              <a:t>Over and Above</a:t>
            </a:r>
            <a:r>
              <a:rPr lang="en-US" dirty="0">
                <a:solidFill>
                  <a:srgbClr val="212121"/>
                </a:solidFill>
                <a:latin typeface="Calibri"/>
                <a:ea typeface="Calibri"/>
                <a:cs typeface="Calibri"/>
              </a:rPr>
              <a:t>: . </a:t>
            </a:r>
            <a:r>
              <a:rPr lang="en-GB" sz="1800" dirty="0">
                <a:effectLst/>
                <a:latin typeface="Calibri" panose="020F0502020204030204" pitchFamily="34" charset="0"/>
                <a:ea typeface="Calibri" panose="020F0502020204030204" pitchFamily="34" charset="0"/>
                <a:cs typeface="Times New Roman" panose="02020603050405020304" pitchFamily="18" charset="0"/>
              </a:rPr>
              <a:t>This term we are starting ‘Over and Above’ awards, these will be awarded to learner’s who have gone over and above for something this could be showing a school value or working really hard.  As a reward for going over and above they will be rewarded by making a smoothie.</a:t>
            </a:r>
          </a:p>
          <a:p>
            <a:pPr indent="0">
              <a:buNone/>
            </a:pPr>
            <a:endParaRPr lang="en-US" sz="1800" dirty="0">
              <a:solidFill>
                <a:srgbClr val="212121"/>
              </a:solidFill>
              <a:latin typeface="Calibri"/>
              <a:ea typeface="Calibri"/>
              <a:cs typeface="Calibri"/>
            </a:endParaRPr>
          </a:p>
          <a:p>
            <a:pPr>
              <a:buNone/>
            </a:pPr>
            <a:endParaRPr lang="en-US" sz="1800" dirty="0"/>
          </a:p>
          <a:p>
            <a:pPr marL="0" indent="0">
              <a:buNone/>
            </a:pPr>
            <a:endParaRPr lang="en-US" dirty="0"/>
          </a:p>
        </p:txBody>
      </p:sp>
      <p:sp>
        <p:nvSpPr>
          <p:cNvPr id="4" name="TextBox 3">
            <a:extLst>
              <a:ext uri="{FF2B5EF4-FFF2-40B4-BE49-F238E27FC236}">
                <a16:creationId xmlns:a16="http://schemas.microsoft.com/office/drawing/2014/main" id="{BDB827F4-9D09-CD2D-E9C5-90209C54C6CC}"/>
              </a:ext>
            </a:extLst>
          </p:cNvPr>
          <p:cNvSpPr txBox="1"/>
          <p:nvPr/>
        </p:nvSpPr>
        <p:spPr>
          <a:xfrm>
            <a:off x="1374009" y="1781003"/>
            <a:ext cx="2094331" cy="25422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spcAft>
                <a:spcPts val="600"/>
              </a:spcAft>
            </a:pPr>
            <a:r>
              <a:rPr lang="en-US" sz="2400" b="1" dirty="0">
                <a:solidFill>
                  <a:srgbClr val="212121"/>
                </a:solidFill>
                <a:latin typeface="Calibri"/>
                <a:ea typeface="Calibri"/>
                <a:cs typeface="Calibri"/>
              </a:rPr>
              <a:t>School Values</a:t>
            </a:r>
            <a:r>
              <a:rPr lang="en-US" sz="2400" dirty="0">
                <a:solidFill>
                  <a:srgbClr val="212121"/>
                </a:solidFill>
                <a:latin typeface="Calibri"/>
                <a:ea typeface="Calibri"/>
                <a:cs typeface="Calibri"/>
              </a:rPr>
              <a:t>: </a:t>
            </a:r>
            <a:endParaRPr lang="en-US" sz="2400" dirty="0">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Kindness</a:t>
            </a:r>
            <a:endParaRPr lang="en-US" sz="2400" dirty="0">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Positivity</a:t>
            </a:r>
            <a:endParaRPr lang="en-US" sz="2400" dirty="0">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Respect</a:t>
            </a:r>
            <a:endParaRPr lang="en-US" sz="2400" dirty="0">
              <a:latin typeface="Calibri"/>
              <a:ea typeface="Calibri"/>
              <a:cs typeface="Calibri"/>
            </a:endParaRPr>
          </a:p>
          <a:p>
            <a:pPr marL="285750" indent="-285750" algn="l">
              <a:spcBef>
                <a:spcPct val="20000"/>
              </a:spcBef>
              <a:spcAft>
                <a:spcPts val="600"/>
              </a:spcAft>
              <a:buFont typeface="Arial"/>
              <a:buChar char="•"/>
            </a:pPr>
            <a:r>
              <a:rPr lang="en-US" sz="2400" dirty="0">
                <a:solidFill>
                  <a:srgbClr val="212121"/>
                </a:solidFill>
                <a:latin typeface="Calibri"/>
                <a:ea typeface="Calibri"/>
                <a:cs typeface="Calibri"/>
              </a:rPr>
              <a:t>Honesty</a:t>
            </a:r>
            <a:endParaRPr lang="en-US" sz="2400" dirty="0"/>
          </a:p>
        </p:txBody>
      </p:sp>
      <p:sp>
        <p:nvSpPr>
          <p:cNvPr id="9" name="AutoShape 6" descr="Thumbnail Image ">
            <a:extLst>
              <a:ext uri="{FF2B5EF4-FFF2-40B4-BE49-F238E27FC236}">
                <a16:creationId xmlns:a16="http://schemas.microsoft.com/office/drawing/2014/main" id="{B163BBDA-AC78-457F-B656-2BF2FB4FCBE6}"/>
              </a:ext>
            </a:extLst>
          </p:cNvPr>
          <p:cNvSpPr>
            <a:spLocks noChangeAspect="1" noChangeArrowheads="1"/>
          </p:cNvSpPr>
          <p:nvPr/>
        </p:nvSpPr>
        <p:spPr bwMode="auto">
          <a:xfrm>
            <a:off x="5943599" y="2464941"/>
            <a:ext cx="3262046" cy="326204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extBox 4">
            <a:extLst>
              <a:ext uri="{FF2B5EF4-FFF2-40B4-BE49-F238E27FC236}">
                <a16:creationId xmlns:a16="http://schemas.microsoft.com/office/drawing/2014/main" id="{EDC34BD9-C785-38DA-02BB-54FB316A1EEF}"/>
              </a:ext>
            </a:extLst>
          </p:cNvPr>
          <p:cNvSpPr txBox="1"/>
          <p:nvPr/>
        </p:nvSpPr>
        <p:spPr>
          <a:xfrm>
            <a:off x="5495388" y="1781003"/>
            <a:ext cx="3422682" cy="28777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a:spcBef>
                <a:spcPct val="20000"/>
              </a:spcBef>
              <a:spcAft>
                <a:spcPts val="600"/>
              </a:spcAft>
            </a:pPr>
            <a:r>
              <a:rPr lang="en-US" sz="2400" b="1" dirty="0">
                <a:solidFill>
                  <a:srgbClr val="212121"/>
                </a:solidFill>
                <a:latin typeface="Calibri"/>
                <a:ea typeface="Calibri"/>
                <a:cs typeface="Calibri"/>
              </a:rPr>
              <a:t>Four Capacities</a:t>
            </a:r>
            <a:r>
              <a:rPr lang="en-US" sz="2400" dirty="0">
                <a:solidFill>
                  <a:srgbClr val="212121"/>
                </a:solidFill>
                <a:latin typeface="Calibri"/>
                <a:ea typeface="Calibri"/>
                <a:cs typeface="Calibri"/>
              </a:rPr>
              <a:t>: </a:t>
            </a:r>
            <a:endParaRPr lang="en-US" sz="2400" dirty="0">
              <a:solidFill>
                <a:srgbClr val="000000"/>
              </a:solidFill>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Confident Individual</a:t>
            </a:r>
            <a:endParaRPr lang="en-US" sz="2400" dirty="0">
              <a:solidFill>
                <a:srgbClr val="000000"/>
              </a:solidFill>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Responsible Citizen</a:t>
            </a:r>
            <a:endParaRPr lang="en-US" sz="2400" dirty="0">
              <a:solidFill>
                <a:srgbClr val="000000"/>
              </a:solidFill>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Effective Contributor </a:t>
            </a:r>
            <a:endParaRPr lang="en-US" sz="2400" dirty="0">
              <a:solidFill>
                <a:srgbClr val="000000"/>
              </a:solidFill>
              <a:latin typeface="Calibri"/>
              <a:ea typeface="Calibri"/>
              <a:cs typeface="Calibri"/>
            </a:endParaRPr>
          </a:p>
          <a:p>
            <a:pPr marL="285750" indent="-285750">
              <a:spcBef>
                <a:spcPct val="20000"/>
              </a:spcBef>
              <a:spcAft>
                <a:spcPts val="600"/>
              </a:spcAft>
              <a:buFont typeface="Arial"/>
              <a:buChar char="•"/>
            </a:pPr>
            <a:r>
              <a:rPr lang="en-US" sz="2400" dirty="0">
                <a:solidFill>
                  <a:srgbClr val="212121"/>
                </a:solidFill>
                <a:latin typeface="Calibri"/>
                <a:ea typeface="Calibri"/>
                <a:cs typeface="Calibri"/>
              </a:rPr>
              <a:t>Successful Learner</a:t>
            </a:r>
            <a:endParaRPr lang="en-US" sz="2400" dirty="0">
              <a:solidFill>
                <a:srgbClr val="000000"/>
              </a:solidFill>
              <a:latin typeface="Calibri"/>
              <a:ea typeface="Calibri"/>
              <a:cs typeface="Calibri"/>
            </a:endParaRPr>
          </a:p>
          <a:p>
            <a:pPr marL="285750" indent="-285750">
              <a:spcBef>
                <a:spcPct val="20000"/>
              </a:spcBef>
              <a:spcAft>
                <a:spcPts val="600"/>
              </a:spcAft>
            </a:pPr>
            <a:endParaRPr lang="en-US" sz="1400" b="1" dirty="0">
              <a:solidFill>
                <a:srgbClr val="212121"/>
              </a:solidFill>
              <a:latin typeface="Calibri"/>
              <a:ea typeface="Calibri"/>
              <a:cs typeface="Calibri"/>
            </a:endParaRPr>
          </a:p>
        </p:txBody>
      </p:sp>
    </p:spTree>
    <p:extLst>
      <p:ext uri="{BB962C8B-B14F-4D97-AF65-F5344CB8AC3E}">
        <p14:creationId xmlns:p14="http://schemas.microsoft.com/office/powerpoint/2010/main" val="153715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F6A61-A162-B8F1-3FA7-BEB1FDE408BB}"/>
              </a:ext>
            </a:extLst>
          </p:cNvPr>
          <p:cNvSpPr>
            <a:spLocks noGrp="1"/>
          </p:cNvSpPr>
          <p:nvPr>
            <p:ph idx="1"/>
          </p:nvPr>
        </p:nvSpPr>
        <p:spPr>
          <a:xfrm>
            <a:off x="466910" y="1098607"/>
            <a:ext cx="10867762" cy="5574043"/>
          </a:xfrm>
        </p:spPr>
        <p:txBody>
          <a:bodyPr vert="horz" lIns="91440" tIns="45720" rIns="91440" bIns="45720" rtlCol="0" anchor="t">
            <a:noAutofit/>
          </a:bodyPr>
          <a:lstStyle/>
          <a:p>
            <a:pPr>
              <a:buNone/>
            </a:pPr>
            <a:r>
              <a:rPr lang="en-US" sz="1800" b="1" dirty="0">
                <a:solidFill>
                  <a:srgbClr val="212121"/>
                </a:solidFill>
                <a:latin typeface="Calibri"/>
                <a:ea typeface="Calibri"/>
                <a:cs typeface="Calibri"/>
              </a:rPr>
              <a:t>School lunches </a:t>
            </a:r>
            <a:endParaRPr lang="en-US" sz="1800" b="1" dirty="0">
              <a:latin typeface="Calibri"/>
              <a:ea typeface="Calibri"/>
              <a:cs typeface="Calibri"/>
            </a:endParaRPr>
          </a:p>
          <a:p>
            <a:pPr>
              <a:buNone/>
            </a:pPr>
            <a:r>
              <a:rPr lang="en-US" sz="1800" dirty="0">
                <a:solidFill>
                  <a:srgbClr val="212121"/>
                </a:solidFill>
                <a:latin typeface="Calibri"/>
                <a:ea typeface="Calibri"/>
                <a:cs typeface="Calibri"/>
              </a:rPr>
              <a:t>     Can we please remind parents to pre order and/or discuss available meal choices with your child/ren before they come to school. Children can still pre order in school with their teacher in the morning, however some children are not liking what is available. This helps with the smooth running of the ordering process in the morning and avoids unnecessary upset and phone calls home. </a:t>
            </a:r>
            <a:endParaRPr lang="en-US" sz="1800" dirty="0">
              <a:latin typeface="Calibri"/>
              <a:ea typeface="Calibri"/>
              <a:cs typeface="Calibri"/>
            </a:endParaRPr>
          </a:p>
          <a:p>
            <a:pPr marL="0" indent="0">
              <a:buNone/>
            </a:pPr>
            <a:r>
              <a:rPr lang="en-US" sz="1800" dirty="0">
                <a:solidFill>
                  <a:srgbClr val="212121"/>
                </a:solidFill>
                <a:latin typeface="Calibri"/>
                <a:ea typeface="Calibri"/>
                <a:cs typeface="Calibri"/>
              </a:rPr>
              <a:t> </a:t>
            </a:r>
            <a:r>
              <a:rPr lang="en-US" sz="1800" b="1" dirty="0">
                <a:solidFill>
                  <a:srgbClr val="212121"/>
                </a:solidFill>
                <a:latin typeface="Calibri"/>
                <a:ea typeface="Calibri"/>
                <a:cs typeface="Calibri"/>
              </a:rPr>
              <a:t>Water Bottles </a:t>
            </a:r>
            <a:r>
              <a:rPr lang="en-US" sz="1800" dirty="0">
                <a:solidFill>
                  <a:srgbClr val="212121"/>
                </a:solidFill>
                <a:latin typeface="Calibri"/>
                <a:ea typeface="Calibri"/>
                <a:cs typeface="Calibri"/>
              </a:rPr>
              <a:t> </a:t>
            </a:r>
          </a:p>
          <a:p>
            <a:pPr>
              <a:buNone/>
            </a:pPr>
            <a:r>
              <a:rPr lang="en-US" sz="1800" dirty="0">
                <a:solidFill>
                  <a:srgbClr val="212121"/>
                </a:solidFill>
                <a:latin typeface="Calibri"/>
                <a:ea typeface="Calibri"/>
                <a:cs typeface="Calibri"/>
              </a:rPr>
              <a:t>     Can you please make sure that your child brings a water bottle to school every day. They will have </a:t>
            </a:r>
            <a:r>
              <a:rPr lang="en-US" dirty="0">
                <a:solidFill>
                  <a:srgbClr val="212121"/>
                </a:solidFill>
                <a:latin typeface="Calibri"/>
                <a:ea typeface="Calibri"/>
                <a:cs typeface="Calibri"/>
              </a:rPr>
              <a:t>opportunities to</a:t>
            </a:r>
            <a:r>
              <a:rPr lang="en-US" sz="1800" dirty="0">
                <a:solidFill>
                  <a:srgbClr val="212121"/>
                </a:solidFill>
                <a:latin typeface="Calibri"/>
                <a:ea typeface="Calibri"/>
                <a:cs typeface="Calibri"/>
              </a:rPr>
              <a:t> refill them as required throughout the day. Unless you have an arrangement due to medical reasons with the school, water bottles should only contain water. </a:t>
            </a:r>
          </a:p>
          <a:p>
            <a:pPr>
              <a:buNone/>
            </a:pPr>
            <a:r>
              <a:rPr lang="en-US" sz="1800" b="1" dirty="0">
                <a:solidFill>
                  <a:srgbClr val="212121"/>
                </a:solidFill>
                <a:latin typeface="Calibri"/>
                <a:ea typeface="Calibri"/>
                <a:cs typeface="Calibri"/>
              </a:rPr>
              <a:t>Healthy Snacks </a:t>
            </a:r>
            <a:endParaRPr lang="en-US" sz="1800" b="1" dirty="0">
              <a:latin typeface="Calibri"/>
              <a:ea typeface="Calibri"/>
              <a:cs typeface="Calibri"/>
            </a:endParaRPr>
          </a:p>
          <a:p>
            <a:pPr>
              <a:buNone/>
            </a:pPr>
            <a:r>
              <a:rPr lang="en-US" sz="1800" dirty="0">
                <a:solidFill>
                  <a:srgbClr val="212121"/>
                </a:solidFill>
                <a:latin typeface="Calibri"/>
                <a:ea typeface="Calibri"/>
                <a:cs typeface="Calibri"/>
              </a:rPr>
              <a:t>      </a:t>
            </a:r>
            <a:r>
              <a:rPr lang="en-US" dirty="0">
                <a:solidFill>
                  <a:srgbClr val="212121"/>
                </a:solidFill>
                <a:latin typeface="Calibri"/>
                <a:ea typeface="Calibri"/>
                <a:cs typeface="Calibri"/>
              </a:rPr>
              <a:t>As a Health Promoting School, please support us by giving your child/ren a healthy snack/lunch option. Sometimes children can come to school with inappropriate/sugary items for snack. By doing this it will help with your child's concentration level throughout the school day. Fruit can be offered as a substitute if snack is inappropriate or has been forgotten. </a:t>
            </a:r>
            <a:endParaRPr lang="en-US" dirty="0"/>
          </a:p>
        </p:txBody>
      </p:sp>
      <p:sp>
        <p:nvSpPr>
          <p:cNvPr id="4" name="Title 1">
            <a:extLst>
              <a:ext uri="{FF2B5EF4-FFF2-40B4-BE49-F238E27FC236}">
                <a16:creationId xmlns:a16="http://schemas.microsoft.com/office/drawing/2014/main" id="{A934AFFC-CF29-4FF2-97F2-6769612132F2}"/>
              </a:ext>
            </a:extLst>
          </p:cNvPr>
          <p:cNvSpPr>
            <a:spLocks noGrp="1"/>
          </p:cNvSpPr>
          <p:nvPr/>
        </p:nvSpPr>
        <p:spPr>
          <a:xfrm>
            <a:off x="1100193" y="185350"/>
            <a:ext cx="9601196" cy="830191"/>
          </a:xfrm>
          <a:prstGeom prst="rect">
            <a:avLst/>
          </a:prstGeom>
          <a:effectLst/>
        </p:spPr>
        <p:txBody>
          <a:bodyPr vert="horz" lIns="91440" tIns="45720" rIns="91440" bIns="45720" rtlCol="0" anchor="ctr">
            <a:normAutofit fontScale="975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b="1" dirty="0">
                <a:solidFill>
                  <a:srgbClr val="505050"/>
                </a:solidFill>
                <a:latin typeface="Calibri" panose="020F0502020204030204" pitchFamily="34" charset="0"/>
                <a:ea typeface="Calibri" panose="020F0502020204030204" pitchFamily="34" charset="0"/>
                <a:cs typeface="Calibri" panose="020F0502020204030204" pitchFamily="34" charset="0"/>
              </a:rPr>
              <a:t>For Your Information/Action</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31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8F5617-A240-CBE3-C53E-FF9FE63ED964}"/>
              </a:ext>
            </a:extLst>
          </p:cNvPr>
          <p:cNvSpPr>
            <a:spLocks noGrp="1"/>
          </p:cNvSpPr>
          <p:nvPr>
            <p:ph idx="1"/>
          </p:nvPr>
        </p:nvSpPr>
        <p:spPr>
          <a:xfrm>
            <a:off x="260573" y="159705"/>
            <a:ext cx="10651520" cy="6540897"/>
          </a:xfrm>
        </p:spPr>
        <p:txBody>
          <a:bodyPr vert="horz" lIns="91440" tIns="45720" rIns="91440" bIns="45720" rtlCol="0" anchor="t">
            <a:noAutofit/>
          </a:bodyPr>
          <a:lstStyle/>
          <a:p>
            <a:pPr>
              <a:buNone/>
            </a:pPr>
            <a:r>
              <a:rPr lang="en-US" sz="1800" b="1" dirty="0">
                <a:solidFill>
                  <a:srgbClr val="212121"/>
                </a:solidFill>
                <a:latin typeface="Calibri"/>
                <a:ea typeface="Calibri"/>
                <a:cs typeface="Calibri"/>
              </a:rPr>
              <a:t>Traffic </a:t>
            </a:r>
            <a:endParaRPr lang="en-US" sz="1800" dirty="0">
              <a:solidFill>
                <a:srgbClr val="262626"/>
              </a:solidFill>
              <a:latin typeface="Garamond" panose="02020404030301010803"/>
              <a:ea typeface="Calibri"/>
              <a:cs typeface="Calibri"/>
            </a:endParaRPr>
          </a:p>
          <a:p>
            <a:pPr>
              <a:buNone/>
            </a:pPr>
            <a:r>
              <a:rPr lang="en-US" sz="1800" dirty="0">
                <a:solidFill>
                  <a:srgbClr val="212121"/>
                </a:solidFill>
                <a:latin typeface="Calibri"/>
                <a:ea typeface="Calibri"/>
                <a:cs typeface="Calibri"/>
              </a:rPr>
              <a:t>      Thank you for your continued support parking within the village and walking up to school</a:t>
            </a:r>
            <a:r>
              <a:rPr lang="en-US" dirty="0">
                <a:solidFill>
                  <a:srgbClr val="212121"/>
                </a:solidFill>
                <a:latin typeface="Calibri"/>
                <a:ea typeface="Calibri"/>
                <a:cs typeface="Calibri"/>
              </a:rPr>
              <a:t>.   Please continue to walk your child up and down School Brae, dropping and collecting them at the bottom of the school steps</a:t>
            </a:r>
            <a:r>
              <a:rPr lang="en-US" sz="1800" dirty="0">
                <a:solidFill>
                  <a:srgbClr val="212121"/>
                </a:solidFill>
                <a:latin typeface="Calibri"/>
                <a:ea typeface="Calibri"/>
                <a:cs typeface="Calibri"/>
              </a:rPr>
              <a:t>, this avoids traffic congestion and any potential accidents from occurring. If your child is older/sensible enough to walk/cycle up and down the Brae on their own please reiterate to them the needs to be safety conscious especially as there is no pavement.  </a:t>
            </a:r>
          </a:p>
          <a:p>
            <a:pPr>
              <a:buNone/>
            </a:pPr>
            <a:r>
              <a:rPr lang="en-US" sz="1800" b="1" dirty="0">
                <a:solidFill>
                  <a:srgbClr val="212121"/>
                </a:solidFill>
                <a:latin typeface="Calibri"/>
                <a:ea typeface="Calibri"/>
                <a:cs typeface="Calibri"/>
              </a:rPr>
              <a:t>Absence</a:t>
            </a:r>
            <a:endParaRPr lang="en-US" sz="1800" dirty="0"/>
          </a:p>
          <a:p>
            <a:pPr>
              <a:buNone/>
            </a:pPr>
            <a:r>
              <a:rPr lang="en-US" sz="1800" dirty="0">
                <a:solidFill>
                  <a:srgbClr val="212121"/>
                </a:solidFill>
                <a:latin typeface="Calibri"/>
                <a:ea typeface="Calibri"/>
                <a:cs typeface="Calibri"/>
              </a:rPr>
              <a:t>      If your child is absent from nursery or school, can you please ensure you contact the school</a:t>
            </a:r>
            <a:endParaRPr lang="en-US" sz="1800" dirty="0"/>
          </a:p>
          <a:p>
            <a:pPr>
              <a:buNone/>
            </a:pPr>
            <a:r>
              <a:rPr lang="en-US" sz="1800" dirty="0">
                <a:solidFill>
                  <a:srgbClr val="212121"/>
                </a:solidFill>
                <a:latin typeface="Calibri"/>
                <a:ea typeface="Calibri"/>
                <a:cs typeface="Calibri"/>
              </a:rPr>
              <a:t>      by 9.30am either by email, text or telephone. Email:  </a:t>
            </a:r>
            <a:r>
              <a:rPr lang="en-US" sz="1800" dirty="0">
                <a:solidFill>
                  <a:srgbClr val="212121"/>
                </a:solidFill>
                <a:latin typeface="Calibri"/>
                <a:ea typeface="Calibri"/>
                <a:cs typeface="Calibri"/>
                <a:hlinkClick r:id="rId2"/>
              </a:rPr>
              <a:t>lethamps.enquiries@fife.gov.uk</a:t>
            </a:r>
            <a:endParaRPr lang="en-US" sz="1800" dirty="0"/>
          </a:p>
          <a:p>
            <a:pPr>
              <a:buNone/>
            </a:pPr>
            <a:r>
              <a:rPr lang="en-US" sz="1800" dirty="0">
                <a:solidFill>
                  <a:srgbClr val="212121"/>
                </a:solidFill>
                <a:latin typeface="Calibri"/>
                <a:ea typeface="Calibri"/>
                <a:cs typeface="Calibri"/>
              </a:rPr>
              <a:t>     Text – 07860 003789 Telephone – 01334 659427</a:t>
            </a:r>
            <a:endParaRPr lang="en-US" sz="1800" dirty="0"/>
          </a:p>
          <a:p>
            <a:pPr>
              <a:buNone/>
            </a:pPr>
            <a:r>
              <a:rPr lang="en-US" sz="1800" b="1" dirty="0">
                <a:solidFill>
                  <a:srgbClr val="212121"/>
                </a:solidFill>
                <a:latin typeface="Calibri"/>
                <a:ea typeface="Calibri"/>
                <a:cs typeface="Calibri"/>
              </a:rPr>
              <a:t>Assessments</a:t>
            </a:r>
            <a:endParaRPr lang="en-US" sz="1800" dirty="0">
              <a:solidFill>
                <a:srgbClr val="000000"/>
              </a:solidFill>
              <a:latin typeface="Calibri"/>
              <a:ea typeface="Calibri"/>
              <a:cs typeface="Calibri"/>
            </a:endParaRPr>
          </a:p>
          <a:p>
            <a:pPr>
              <a:buNone/>
            </a:pPr>
            <a:r>
              <a:rPr lang="en-US" sz="1800" dirty="0">
                <a:solidFill>
                  <a:srgbClr val="212121"/>
                </a:solidFill>
                <a:latin typeface="Calibri"/>
                <a:ea typeface="Calibri"/>
                <a:cs typeface="Calibri"/>
              </a:rPr>
              <a:t>      </a:t>
            </a:r>
            <a:r>
              <a:rPr lang="en-US" sz="1800" dirty="0" err="1">
                <a:solidFill>
                  <a:srgbClr val="212121"/>
                </a:solidFill>
                <a:latin typeface="Calibri"/>
                <a:ea typeface="Calibri"/>
                <a:cs typeface="Calibri"/>
              </a:rPr>
              <a:t>Standardised</a:t>
            </a:r>
            <a:r>
              <a:rPr lang="en-US" sz="1800" dirty="0">
                <a:solidFill>
                  <a:srgbClr val="212121"/>
                </a:solidFill>
                <a:latin typeface="Calibri"/>
                <a:ea typeface="Calibri"/>
                <a:cs typeface="Calibri"/>
              </a:rPr>
              <a:t> assessments, BASE in P1</a:t>
            </a:r>
            <a:r>
              <a:rPr lang="en-US" dirty="0">
                <a:solidFill>
                  <a:srgbClr val="212121"/>
                </a:solidFill>
                <a:latin typeface="Calibri"/>
                <a:ea typeface="Calibri"/>
                <a:cs typeface="Calibri"/>
              </a:rPr>
              <a:t> </a:t>
            </a:r>
            <a:r>
              <a:rPr lang="en-US" sz="1800" dirty="0">
                <a:solidFill>
                  <a:srgbClr val="212121"/>
                </a:solidFill>
                <a:latin typeface="Calibri"/>
                <a:ea typeface="Calibri"/>
                <a:cs typeface="Calibri"/>
              </a:rPr>
              <a:t>will be conducted this term. This provides additional information to support the teacher with planning future learning. </a:t>
            </a:r>
          </a:p>
          <a:p>
            <a:pPr>
              <a:buNone/>
            </a:pPr>
            <a:r>
              <a:rPr lang="en-US" sz="1800" b="1" dirty="0">
                <a:solidFill>
                  <a:srgbClr val="000000"/>
                </a:solidFill>
                <a:latin typeface="Calibri"/>
                <a:ea typeface="Calibri"/>
                <a:cs typeface="Calibri"/>
              </a:rPr>
              <a:t>Smart Devices</a:t>
            </a:r>
          </a:p>
          <a:p>
            <a:pPr>
              <a:buNone/>
            </a:pPr>
            <a:r>
              <a:rPr lang="en-US" dirty="0">
                <a:solidFill>
                  <a:srgbClr val="000000"/>
                </a:solidFill>
                <a:latin typeface="Calibri"/>
                <a:ea typeface="Calibri"/>
                <a:cs typeface="Calibri"/>
              </a:rPr>
              <a:t>	If your child has a smart watch or similar device please can you make sure that this is not used for making or receiving phone calls in school. (Often you can change the settings to ‘do not disturb’ for school times.)</a:t>
            </a:r>
            <a:endParaRPr lang="en-US" sz="1800" dirty="0">
              <a:solidFill>
                <a:srgbClr val="000000"/>
              </a:solidFill>
              <a:latin typeface="Calibri"/>
              <a:ea typeface="Calibri"/>
              <a:cs typeface="Calibri"/>
            </a:endParaRPr>
          </a:p>
          <a:p>
            <a:pPr>
              <a:buNone/>
            </a:pPr>
            <a:endParaRPr lang="en-US" sz="1800" b="1" dirty="0">
              <a:solidFill>
                <a:srgbClr val="212121"/>
              </a:solidFill>
              <a:latin typeface="Calibri"/>
              <a:ea typeface="Calibri"/>
              <a:cs typeface="Calibri"/>
            </a:endParaRPr>
          </a:p>
          <a:p>
            <a:pPr>
              <a:buNone/>
            </a:pPr>
            <a:endParaRPr lang="en-US" dirty="0"/>
          </a:p>
        </p:txBody>
      </p:sp>
    </p:spTree>
    <p:extLst>
      <p:ext uri="{BB962C8B-B14F-4D97-AF65-F5344CB8AC3E}">
        <p14:creationId xmlns:p14="http://schemas.microsoft.com/office/powerpoint/2010/main" val="178499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3BA70-5C51-B7E0-2B9B-5C866216D9F3}"/>
              </a:ext>
            </a:extLst>
          </p:cNvPr>
          <p:cNvSpPr>
            <a:spLocks noGrp="1"/>
          </p:cNvSpPr>
          <p:nvPr>
            <p:ph idx="1"/>
          </p:nvPr>
        </p:nvSpPr>
        <p:spPr>
          <a:xfrm>
            <a:off x="749644" y="991743"/>
            <a:ext cx="10692709" cy="5551561"/>
          </a:xfrm>
        </p:spPr>
        <p:txBody>
          <a:bodyPr>
            <a:normAutofit fontScale="85000" lnSpcReduction="10000"/>
          </a:bodyPr>
          <a:lstStyle/>
          <a:p>
            <a:pPr>
              <a:buNone/>
            </a:pPr>
            <a:r>
              <a:rPr lang="en-US" sz="1900" b="1" dirty="0">
                <a:solidFill>
                  <a:srgbClr val="212121"/>
                </a:solidFill>
                <a:latin typeface="Calibri"/>
                <a:ea typeface="Calibri"/>
                <a:cs typeface="Calibri"/>
              </a:rPr>
              <a:t>Head Lice</a:t>
            </a:r>
            <a:endParaRPr lang="en-US" sz="1900" dirty="0"/>
          </a:p>
          <a:p>
            <a:pPr>
              <a:buNone/>
            </a:pPr>
            <a:r>
              <a:rPr lang="en-US" sz="1900" dirty="0">
                <a:solidFill>
                  <a:srgbClr val="212121"/>
                </a:solidFill>
                <a:latin typeface="Calibri"/>
                <a:ea typeface="Calibri"/>
                <a:cs typeface="Calibri"/>
              </a:rPr>
              <a:t>     Can you please remember to check your child/ren’s head regularly for head lice. If there is evidence of head lice, it is important to start treatment as soon as possible. Children with head lice infection should continue to attend school as long as treatment has started. To help prevent re-occurrence it is advised that children with long hair have it tied back</a:t>
            </a:r>
            <a:endParaRPr lang="en-US" sz="1900" dirty="0"/>
          </a:p>
          <a:p>
            <a:pPr>
              <a:buNone/>
            </a:pPr>
            <a:r>
              <a:rPr lang="en-US" sz="1900" b="1" dirty="0">
                <a:solidFill>
                  <a:srgbClr val="212121"/>
                </a:solidFill>
                <a:latin typeface="Calibri"/>
                <a:ea typeface="Calibri"/>
                <a:cs typeface="Calibri"/>
              </a:rPr>
              <a:t>Toys etc. from Home</a:t>
            </a:r>
            <a:endParaRPr lang="en-US" sz="1900" dirty="0"/>
          </a:p>
          <a:p>
            <a:pPr>
              <a:buNone/>
            </a:pPr>
            <a:r>
              <a:rPr lang="en-US" sz="1900" dirty="0">
                <a:solidFill>
                  <a:srgbClr val="212121"/>
                </a:solidFill>
                <a:latin typeface="Calibri"/>
                <a:ea typeface="Calibri"/>
                <a:cs typeface="Calibri"/>
              </a:rPr>
              <a:t>     Can we please remind you that children should not be bringing toys, teddies or valuable items from home into school, this causes disruption in the class and the playground or may be lost or damaged.</a:t>
            </a:r>
          </a:p>
          <a:p>
            <a:pPr>
              <a:buNone/>
            </a:pPr>
            <a:r>
              <a:rPr lang="en-US" sz="1900" b="1" dirty="0">
                <a:solidFill>
                  <a:srgbClr val="212121"/>
                </a:solidFill>
                <a:latin typeface="Calibri"/>
                <a:ea typeface="Calibri"/>
                <a:cs typeface="Calibri"/>
              </a:rPr>
              <a:t>Bikes and Scooters </a:t>
            </a:r>
          </a:p>
          <a:p>
            <a:pPr>
              <a:buNone/>
            </a:pPr>
            <a:r>
              <a:rPr lang="en-US" sz="1900" dirty="0">
                <a:solidFill>
                  <a:srgbClr val="212121"/>
                </a:solidFill>
                <a:latin typeface="Calibri"/>
                <a:ea typeface="Calibri"/>
                <a:cs typeface="Calibri"/>
              </a:rPr>
              <a:t>	Please chat with your child if they ride a bike to and from school about the safety. Children have been asked to put their scooters and bikes into the bike rack. </a:t>
            </a:r>
            <a:r>
              <a:rPr lang="en-US" sz="1900" b="1" dirty="0">
                <a:solidFill>
                  <a:srgbClr val="212121"/>
                </a:solidFill>
                <a:latin typeface="Calibri"/>
                <a:ea typeface="Calibri"/>
                <a:cs typeface="Calibri"/>
              </a:rPr>
              <a:t>Please can children be reminded of the importance of wearing a helmet.</a:t>
            </a:r>
            <a:r>
              <a:rPr lang="en-US" sz="1900" dirty="0">
                <a:solidFill>
                  <a:srgbClr val="212121"/>
                </a:solidFill>
                <a:latin typeface="Calibri"/>
                <a:ea typeface="Calibri"/>
                <a:cs typeface="Calibri"/>
              </a:rPr>
              <a:t> </a:t>
            </a:r>
            <a:endParaRPr lang="en-US" sz="1900" dirty="0">
              <a:solidFill>
                <a:srgbClr val="000000"/>
              </a:solidFill>
              <a:latin typeface="Calibri"/>
              <a:ea typeface="Calibri"/>
              <a:cs typeface="Calibri"/>
            </a:endParaRPr>
          </a:p>
          <a:p>
            <a:pPr>
              <a:buNone/>
            </a:pPr>
            <a:r>
              <a:rPr lang="en-US" sz="1900" b="1" dirty="0">
                <a:solidFill>
                  <a:srgbClr val="212121"/>
                </a:solidFill>
                <a:latin typeface="Calibri"/>
                <a:ea typeface="Calibri"/>
                <a:cs typeface="Calibri"/>
              </a:rPr>
              <a:t>Seesaw Use</a:t>
            </a:r>
            <a:endParaRPr lang="en-US" sz="1900" dirty="0">
              <a:solidFill>
                <a:srgbClr val="000000"/>
              </a:solidFill>
              <a:latin typeface="Calibri"/>
              <a:ea typeface="Calibri"/>
              <a:cs typeface="Calibri"/>
            </a:endParaRPr>
          </a:p>
          <a:p>
            <a:pPr>
              <a:buNone/>
            </a:pPr>
            <a:r>
              <a:rPr lang="en-US" sz="1900" dirty="0">
                <a:solidFill>
                  <a:srgbClr val="212121"/>
                </a:solidFill>
                <a:latin typeface="Calibri"/>
                <a:ea typeface="Calibri"/>
                <a:cs typeface="Calibri"/>
              </a:rPr>
              <a:t>      Seesaw is continuing to be used again this session, it works really well and is enjoyed by teachers, parents and the children. This is a great way to share and record learning as it happens in the classroom. This resource is used to involve families in your child/ren’s learning and as such can we ask that all related chats are learning based. </a:t>
            </a:r>
            <a:r>
              <a:rPr lang="en-GB" dirty="0"/>
              <a:t>Please note to ensure staff have work-life balance they will only access Seesaw between 8am-5pm.  But the </a:t>
            </a:r>
            <a:r>
              <a:rPr lang="en-GB" dirty="0" err="1"/>
              <a:t>wifi</a:t>
            </a:r>
            <a:r>
              <a:rPr lang="en-GB" dirty="0"/>
              <a:t> can be patchy in school so anything urgent please contact the school in the usual way. </a:t>
            </a:r>
            <a:r>
              <a:rPr lang="en-US" sz="1900" dirty="0">
                <a:solidFill>
                  <a:srgbClr val="212121"/>
                </a:solidFill>
                <a:latin typeface="Calibri"/>
                <a:ea typeface="Calibri"/>
                <a:cs typeface="Calibri"/>
              </a:rPr>
              <a:t>If you have any other queries or concerns please direct these to the school office 01334 659427 or by email on </a:t>
            </a:r>
            <a:r>
              <a:rPr lang="en-US" sz="1900" dirty="0">
                <a:solidFill>
                  <a:srgbClr val="000000"/>
                </a:solidFill>
                <a:latin typeface="Calibri"/>
                <a:ea typeface="Calibri"/>
                <a:cs typeface="Calibri"/>
                <a:hlinkClick r:id="rId2"/>
              </a:rPr>
              <a:t>lethamps.enquiries@fife.gov.uk</a:t>
            </a:r>
            <a:r>
              <a:rPr lang="en-US" sz="1900" dirty="0">
                <a:solidFill>
                  <a:srgbClr val="000000"/>
                </a:solidFill>
                <a:latin typeface="Calibri"/>
                <a:ea typeface="Calibri"/>
                <a:cs typeface="Calibri"/>
              </a:rPr>
              <a:t> </a:t>
            </a:r>
            <a:r>
              <a:rPr lang="en-US" sz="1900" dirty="0">
                <a:solidFill>
                  <a:srgbClr val="212121"/>
                </a:solidFill>
                <a:latin typeface="Calibri"/>
                <a:ea typeface="Calibri"/>
                <a:cs typeface="Calibri"/>
              </a:rPr>
              <a:t>and these will be passed onto the class teacher and/or Jeni Roy.  </a:t>
            </a:r>
            <a:endParaRPr lang="en-US" sz="1900" dirty="0">
              <a:solidFill>
                <a:srgbClr val="000000"/>
              </a:solidFill>
              <a:latin typeface="Calibri"/>
              <a:ea typeface="Calibri"/>
              <a:cs typeface="Calibri"/>
            </a:endParaRPr>
          </a:p>
          <a:p>
            <a:pPr>
              <a:buNone/>
            </a:pPr>
            <a:r>
              <a:rPr lang="en-US" sz="1800" dirty="0">
                <a:solidFill>
                  <a:srgbClr val="212121"/>
                </a:solidFill>
                <a:latin typeface="Calibri"/>
                <a:ea typeface="Calibri"/>
                <a:cs typeface="Calibri"/>
              </a:rPr>
              <a:t> </a:t>
            </a:r>
            <a:endParaRPr lang="en-US" sz="1800" dirty="0"/>
          </a:p>
        </p:txBody>
      </p:sp>
    </p:spTree>
    <p:extLst>
      <p:ext uri="{BB962C8B-B14F-4D97-AF65-F5344CB8AC3E}">
        <p14:creationId xmlns:p14="http://schemas.microsoft.com/office/powerpoint/2010/main" val="2715523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DD09-6CAB-C382-3EA9-C20AB03FEB90}"/>
              </a:ext>
            </a:extLst>
          </p:cNvPr>
          <p:cNvSpPr>
            <a:spLocks noGrp="1"/>
          </p:cNvSpPr>
          <p:nvPr>
            <p:ph type="title"/>
          </p:nvPr>
        </p:nvSpPr>
        <p:spPr>
          <a:xfrm>
            <a:off x="873213" y="982132"/>
            <a:ext cx="10023385" cy="758111"/>
          </a:xfrm>
        </p:spPr>
        <p:txBody>
          <a:bodyPr>
            <a:normAutofit/>
          </a:bodyPr>
          <a:lstStyle/>
          <a:p>
            <a:pPr algn="ctr"/>
            <a:r>
              <a:rPr lang="en-US" b="1" dirty="0">
                <a:solidFill>
                  <a:srgbClr val="212121"/>
                </a:solidFill>
                <a:latin typeface="Calibri"/>
                <a:ea typeface="Calibri"/>
                <a:cs typeface="Calibri"/>
              </a:rPr>
              <a:t>PE &amp; Outdoor Learning Days</a:t>
            </a:r>
            <a:endParaRPr lang="en-US" dirty="0"/>
          </a:p>
        </p:txBody>
      </p:sp>
      <p:sp>
        <p:nvSpPr>
          <p:cNvPr id="3" name="Content Placeholder 2">
            <a:extLst>
              <a:ext uri="{FF2B5EF4-FFF2-40B4-BE49-F238E27FC236}">
                <a16:creationId xmlns:a16="http://schemas.microsoft.com/office/drawing/2014/main" id="{F10F4F0F-89A3-90D6-9017-2B94392A3682}"/>
              </a:ext>
            </a:extLst>
          </p:cNvPr>
          <p:cNvSpPr>
            <a:spLocks noGrp="1"/>
          </p:cNvSpPr>
          <p:nvPr>
            <p:ph idx="1"/>
          </p:nvPr>
        </p:nvSpPr>
        <p:spPr>
          <a:xfrm>
            <a:off x="873213" y="1743447"/>
            <a:ext cx="10445573" cy="4369259"/>
          </a:xfrm>
        </p:spPr>
        <p:txBody>
          <a:bodyPr vert="horz" lIns="91440" tIns="45720" rIns="91440" bIns="45720" rtlCol="0" anchor="t">
            <a:normAutofit/>
          </a:bodyPr>
          <a:lstStyle/>
          <a:p>
            <a:pPr>
              <a:buNone/>
            </a:pPr>
            <a:r>
              <a:rPr lang="en-US" sz="1800" dirty="0">
                <a:solidFill>
                  <a:srgbClr val="212121"/>
                </a:solidFill>
                <a:latin typeface="Calibri"/>
                <a:ea typeface="Calibri"/>
                <a:cs typeface="Calibri"/>
              </a:rPr>
              <a:t>Children can wear their PE</a:t>
            </a:r>
            <a:r>
              <a:rPr lang="en-US" dirty="0">
                <a:solidFill>
                  <a:srgbClr val="212121"/>
                </a:solidFill>
                <a:latin typeface="Calibri"/>
                <a:ea typeface="Calibri"/>
                <a:cs typeface="Calibri"/>
              </a:rPr>
              <a:t> </a:t>
            </a:r>
            <a:r>
              <a:rPr lang="en-US" sz="1800" dirty="0">
                <a:solidFill>
                  <a:srgbClr val="212121"/>
                </a:solidFill>
                <a:latin typeface="Calibri"/>
                <a:ea typeface="Calibri"/>
                <a:cs typeface="Calibri"/>
              </a:rPr>
              <a:t>clothing to school on the below days. PE clothes should match the school uniform</a:t>
            </a:r>
          </a:p>
          <a:p>
            <a:pPr>
              <a:buNone/>
            </a:pPr>
            <a:r>
              <a:rPr lang="en-US" sz="1800" dirty="0" err="1">
                <a:solidFill>
                  <a:srgbClr val="212121"/>
                </a:solidFill>
                <a:latin typeface="Calibri"/>
                <a:ea typeface="Calibri"/>
                <a:cs typeface="Calibri"/>
              </a:rPr>
              <a:t>colours</a:t>
            </a:r>
            <a:r>
              <a:rPr lang="en-US" sz="1800" dirty="0">
                <a:solidFill>
                  <a:srgbClr val="212121"/>
                </a:solidFill>
                <a:latin typeface="Calibri"/>
                <a:ea typeface="Calibri"/>
                <a:cs typeface="Calibri"/>
              </a:rPr>
              <a:t>.  For this term we are still continuing with PE outside unless weather restricts us.</a:t>
            </a:r>
            <a:endParaRPr lang="en-US" sz="1800" dirty="0"/>
          </a:p>
          <a:p>
            <a:pPr>
              <a:buNone/>
            </a:pPr>
            <a:r>
              <a:rPr lang="en-US" sz="1800" dirty="0">
                <a:solidFill>
                  <a:srgbClr val="212121"/>
                </a:solidFill>
                <a:latin typeface="Calibri"/>
                <a:ea typeface="Calibri"/>
                <a:cs typeface="Calibri"/>
              </a:rPr>
              <a:t>P1-3 and P4-7 - PE Days - Tuesday and </a:t>
            </a:r>
            <a:r>
              <a:rPr lang="en-US" dirty="0">
                <a:solidFill>
                  <a:srgbClr val="212121"/>
                </a:solidFill>
                <a:latin typeface="Calibri"/>
                <a:ea typeface="Calibri"/>
                <a:cs typeface="Calibri"/>
              </a:rPr>
              <a:t>Thursdays.</a:t>
            </a:r>
            <a:endParaRPr lang="en-US" sz="1800" b="1" dirty="0">
              <a:solidFill>
                <a:srgbClr val="212121"/>
              </a:solidFill>
              <a:latin typeface="Calibri"/>
              <a:ea typeface="Calibri"/>
              <a:cs typeface="Calibri"/>
            </a:endParaRPr>
          </a:p>
          <a:p>
            <a:pPr>
              <a:buNone/>
            </a:pPr>
            <a:r>
              <a:rPr lang="en-US" sz="1800" b="1" dirty="0">
                <a:solidFill>
                  <a:srgbClr val="212121"/>
                </a:solidFill>
                <a:latin typeface="Calibri"/>
                <a:ea typeface="Calibri"/>
                <a:cs typeface="Calibri"/>
              </a:rPr>
              <a:t>Indoor Shoes </a:t>
            </a:r>
            <a:endParaRPr lang="en-US" sz="1800" dirty="0">
              <a:solidFill>
                <a:srgbClr val="000000"/>
              </a:solidFill>
              <a:latin typeface="Calibri"/>
              <a:ea typeface="Calibri"/>
              <a:cs typeface="Calibri"/>
            </a:endParaRPr>
          </a:p>
          <a:p>
            <a:pPr>
              <a:buNone/>
            </a:pPr>
            <a:r>
              <a:rPr lang="en-US" sz="1800" dirty="0">
                <a:solidFill>
                  <a:srgbClr val="212121"/>
                </a:solidFill>
                <a:latin typeface="Calibri"/>
                <a:ea typeface="Calibri"/>
                <a:cs typeface="Calibri"/>
              </a:rPr>
              <a:t>Please can you ensure that your child/ren have a change of indoor shoes. (They should have both indoor and </a:t>
            </a:r>
            <a:endParaRPr lang="en-US" dirty="0">
              <a:solidFill>
                <a:srgbClr val="212121"/>
              </a:solidFill>
              <a:latin typeface="Calibri"/>
              <a:ea typeface="Calibri"/>
              <a:cs typeface="Calibri"/>
            </a:endParaRPr>
          </a:p>
          <a:p>
            <a:pPr>
              <a:buNone/>
            </a:pPr>
            <a:r>
              <a:rPr lang="en-US" sz="1800" dirty="0">
                <a:solidFill>
                  <a:srgbClr val="212121"/>
                </a:solidFill>
                <a:latin typeface="Calibri"/>
                <a:ea typeface="Calibri"/>
                <a:cs typeface="Calibri"/>
              </a:rPr>
              <a:t>outdoor shoes every day). </a:t>
            </a:r>
            <a:endParaRPr lang="en-US" sz="1800" dirty="0">
              <a:solidFill>
                <a:srgbClr val="000000"/>
              </a:solidFill>
              <a:latin typeface="Calibri"/>
              <a:ea typeface="Calibri"/>
              <a:cs typeface="Calibri"/>
            </a:endParaRPr>
          </a:p>
          <a:p>
            <a:pPr marL="0" indent="0">
              <a:buNone/>
            </a:pPr>
            <a:r>
              <a:rPr lang="en-US" b="1" dirty="0">
                <a:solidFill>
                  <a:srgbClr val="212121"/>
                </a:solidFill>
                <a:latin typeface="Calibri"/>
                <a:ea typeface="Calibri"/>
                <a:cs typeface="Calibri"/>
              </a:rPr>
              <a:t>Please remember to label o</a:t>
            </a:r>
            <a:r>
              <a:rPr lang="en-US" sz="1800" b="1" dirty="0">
                <a:solidFill>
                  <a:srgbClr val="212121"/>
                </a:solidFill>
                <a:latin typeface="Calibri"/>
                <a:ea typeface="Calibri"/>
                <a:cs typeface="Calibri"/>
              </a:rPr>
              <a:t>r mark all school items with pupil’s full name to enable lost property to be returned. If pupils have laces, please ensure they can tie them themselves. </a:t>
            </a:r>
            <a:endParaRPr lang="en-US" dirty="0"/>
          </a:p>
        </p:txBody>
      </p:sp>
    </p:spTree>
    <p:extLst>
      <p:ext uri="{BB962C8B-B14F-4D97-AF65-F5344CB8AC3E}">
        <p14:creationId xmlns:p14="http://schemas.microsoft.com/office/powerpoint/2010/main" val="2392441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1CAE-5C77-75AC-1BEA-C263ECC3E8F4}"/>
              </a:ext>
            </a:extLst>
          </p:cNvPr>
          <p:cNvSpPr>
            <a:spLocks noGrp="1"/>
          </p:cNvSpPr>
          <p:nvPr>
            <p:ph type="title"/>
          </p:nvPr>
        </p:nvSpPr>
        <p:spPr>
          <a:xfrm>
            <a:off x="1295402" y="518754"/>
            <a:ext cx="9601196" cy="727219"/>
          </a:xfrm>
        </p:spPr>
        <p:txBody>
          <a:bodyPr>
            <a:normAutofit/>
          </a:bodyPr>
          <a:lstStyle/>
          <a:p>
            <a:r>
              <a:rPr lang="en-US" dirty="0">
                <a:latin typeface="Calibri"/>
                <a:ea typeface="Calibri"/>
                <a:cs typeface="Calibri"/>
              </a:rPr>
              <a:t>Term 1 – Dates for the Diary</a:t>
            </a:r>
          </a:p>
        </p:txBody>
      </p:sp>
      <p:sp>
        <p:nvSpPr>
          <p:cNvPr id="3" name="Content Placeholder 2">
            <a:extLst>
              <a:ext uri="{FF2B5EF4-FFF2-40B4-BE49-F238E27FC236}">
                <a16:creationId xmlns:a16="http://schemas.microsoft.com/office/drawing/2014/main" id="{5A551FE7-61D9-5160-7364-716CB31505A4}"/>
              </a:ext>
            </a:extLst>
          </p:cNvPr>
          <p:cNvSpPr>
            <a:spLocks noGrp="1"/>
          </p:cNvSpPr>
          <p:nvPr>
            <p:ph idx="1"/>
          </p:nvPr>
        </p:nvSpPr>
        <p:spPr>
          <a:xfrm>
            <a:off x="1295401" y="1330036"/>
            <a:ext cx="10095466" cy="5009209"/>
          </a:xfrm>
        </p:spPr>
        <p:txBody>
          <a:bodyPr>
            <a:normAutofit/>
          </a:bodyPr>
          <a:lstStyle/>
          <a:p>
            <a:pPr marL="0" indent="0">
              <a:buNone/>
            </a:pPr>
            <a:r>
              <a:rPr lang="en-US" sz="2400" b="1" u="sng" dirty="0">
                <a:latin typeface="Calibri"/>
                <a:ea typeface="Calibri"/>
                <a:cs typeface="Calibri"/>
              </a:rPr>
              <a:t>September</a:t>
            </a:r>
          </a:p>
          <a:p>
            <a:pPr>
              <a:buClrTx/>
              <a:buFont typeface="Wingdings" panose="05000000000000000000" pitchFamily="2" charset="2"/>
              <a:buChar char="q"/>
            </a:pPr>
            <a:r>
              <a:rPr lang="en-US" dirty="0">
                <a:latin typeface="Calibri"/>
                <a:ea typeface="Calibri"/>
                <a:cs typeface="Calibri"/>
              </a:rPr>
              <a:t>Wednesday 9</a:t>
            </a:r>
            <a:r>
              <a:rPr lang="en-US" baseline="30000" dirty="0">
                <a:latin typeface="Calibri"/>
                <a:ea typeface="Calibri"/>
                <a:cs typeface="Calibri"/>
              </a:rPr>
              <a:t>th</a:t>
            </a:r>
            <a:r>
              <a:rPr lang="en-US" dirty="0">
                <a:latin typeface="Calibri"/>
                <a:ea typeface="Calibri"/>
                <a:cs typeface="Calibri"/>
              </a:rPr>
              <a:t> September 2.15pm:  Open Afternoon – all parents/carers welcome</a:t>
            </a:r>
          </a:p>
          <a:p>
            <a:pPr>
              <a:buClrTx/>
              <a:buFont typeface="Wingdings" panose="05000000000000000000" pitchFamily="2" charset="2"/>
              <a:buChar char="q"/>
            </a:pPr>
            <a:r>
              <a:rPr lang="en-US" dirty="0">
                <a:latin typeface="Calibri"/>
                <a:ea typeface="Calibri"/>
                <a:cs typeface="Calibri"/>
              </a:rPr>
              <a:t>Tuesday 22</a:t>
            </a:r>
            <a:r>
              <a:rPr lang="en-US" baseline="30000" dirty="0">
                <a:latin typeface="Calibri"/>
                <a:ea typeface="Calibri"/>
                <a:cs typeface="Calibri"/>
              </a:rPr>
              <a:t>nd</a:t>
            </a:r>
            <a:r>
              <a:rPr lang="en-US" dirty="0">
                <a:latin typeface="Calibri"/>
                <a:ea typeface="Calibri"/>
                <a:cs typeface="Calibri"/>
              </a:rPr>
              <a:t> September 3.15-5.15pm: Parents Evening</a:t>
            </a:r>
          </a:p>
          <a:p>
            <a:pPr marL="0" indent="0">
              <a:buClrTx/>
              <a:buNone/>
            </a:pPr>
            <a:endParaRPr lang="en-US" dirty="0">
              <a:latin typeface="Calibri"/>
              <a:ea typeface="Calibri"/>
              <a:cs typeface="Calibri"/>
            </a:endParaRPr>
          </a:p>
          <a:p>
            <a:pPr marL="0" indent="0">
              <a:buClrTx/>
              <a:buNone/>
            </a:pPr>
            <a:r>
              <a:rPr lang="en-US" sz="2400" b="1" u="sng" dirty="0">
                <a:latin typeface="Calibri"/>
                <a:ea typeface="Calibri"/>
                <a:cs typeface="Calibri"/>
              </a:rPr>
              <a:t>October</a:t>
            </a:r>
          </a:p>
          <a:p>
            <a:pPr>
              <a:buClrTx/>
              <a:buFont typeface="Wingdings" panose="05000000000000000000" pitchFamily="2" charset="2"/>
              <a:buChar char="q"/>
            </a:pPr>
            <a:r>
              <a:rPr lang="en-US" dirty="0">
                <a:latin typeface="Calibri"/>
                <a:ea typeface="Calibri"/>
                <a:cs typeface="Calibri"/>
              </a:rPr>
              <a:t>Thursday 1</a:t>
            </a:r>
            <a:r>
              <a:rPr lang="en-US" baseline="30000" dirty="0">
                <a:latin typeface="Calibri"/>
                <a:ea typeface="Calibri"/>
                <a:cs typeface="Calibri"/>
              </a:rPr>
              <a:t>st</a:t>
            </a:r>
            <a:r>
              <a:rPr lang="en-US" dirty="0">
                <a:latin typeface="Calibri"/>
                <a:ea typeface="Calibri"/>
                <a:cs typeface="Calibri"/>
              </a:rPr>
              <a:t> October 5-7pm:  Parents Evening</a:t>
            </a:r>
          </a:p>
          <a:p>
            <a:pPr>
              <a:buClrTx/>
              <a:buFont typeface="Wingdings" panose="05000000000000000000" pitchFamily="2" charset="2"/>
              <a:buChar char="q"/>
            </a:pPr>
            <a:r>
              <a:rPr lang="en-US" dirty="0">
                <a:latin typeface="Calibri"/>
                <a:ea typeface="Calibri"/>
                <a:cs typeface="Calibri"/>
              </a:rPr>
              <a:t>Thursday 1</a:t>
            </a:r>
            <a:r>
              <a:rPr lang="en-US" baseline="30000" dirty="0">
                <a:latin typeface="Calibri"/>
                <a:ea typeface="Calibri"/>
                <a:cs typeface="Calibri"/>
              </a:rPr>
              <a:t>st</a:t>
            </a:r>
            <a:r>
              <a:rPr lang="en-US" dirty="0">
                <a:latin typeface="Calibri"/>
                <a:ea typeface="Calibri"/>
                <a:cs typeface="Calibri"/>
              </a:rPr>
              <a:t> October:  Flu Vaccinations</a:t>
            </a:r>
          </a:p>
          <a:p>
            <a:pPr>
              <a:buClrTx/>
              <a:buFont typeface="Wingdings" panose="05000000000000000000" pitchFamily="2" charset="2"/>
              <a:buChar char="q"/>
            </a:pPr>
            <a:r>
              <a:rPr lang="en-US" dirty="0">
                <a:latin typeface="Calibri"/>
                <a:ea typeface="Calibri"/>
                <a:cs typeface="Calibri"/>
              </a:rPr>
              <a:t>Monday 12</a:t>
            </a:r>
            <a:r>
              <a:rPr lang="en-US" baseline="30000" dirty="0">
                <a:latin typeface="Calibri"/>
                <a:ea typeface="Calibri"/>
                <a:cs typeface="Calibri"/>
              </a:rPr>
              <a:t>th</a:t>
            </a:r>
            <a:r>
              <a:rPr lang="en-US" dirty="0">
                <a:latin typeface="Calibri"/>
                <a:ea typeface="Calibri"/>
                <a:cs typeface="Calibri"/>
              </a:rPr>
              <a:t> October – Friday 23</a:t>
            </a:r>
            <a:r>
              <a:rPr lang="en-US" baseline="30000" dirty="0">
                <a:latin typeface="Calibri"/>
                <a:ea typeface="Calibri"/>
                <a:cs typeface="Calibri"/>
              </a:rPr>
              <a:t>rd</a:t>
            </a:r>
            <a:r>
              <a:rPr lang="en-US" dirty="0">
                <a:latin typeface="Calibri"/>
                <a:ea typeface="Calibri"/>
                <a:cs typeface="Calibri"/>
              </a:rPr>
              <a:t> October:  October Holidays</a:t>
            </a:r>
          </a:p>
          <a:p>
            <a:pPr>
              <a:buClrTx/>
              <a:buFont typeface="Wingdings" panose="05000000000000000000" pitchFamily="2" charset="2"/>
              <a:buChar char="q"/>
            </a:pPr>
            <a:endParaRPr lang="en-US" dirty="0">
              <a:latin typeface="Calibri"/>
              <a:ea typeface="Calibri"/>
              <a:cs typeface="Calibri"/>
            </a:endParaRPr>
          </a:p>
          <a:p>
            <a:pPr marL="0" indent="0">
              <a:buNone/>
            </a:pPr>
            <a:endParaRPr lang="en-US" sz="1800" dirty="0">
              <a:latin typeface="Calibri"/>
              <a:ea typeface="Calibri"/>
              <a:cs typeface="Calibri"/>
            </a:endParaRPr>
          </a:p>
        </p:txBody>
      </p:sp>
      <p:sp>
        <p:nvSpPr>
          <p:cNvPr id="4" name="Rectangle 1">
            <a:extLst>
              <a:ext uri="{FF2B5EF4-FFF2-40B4-BE49-F238E27FC236}">
                <a16:creationId xmlns:a16="http://schemas.microsoft.com/office/drawing/2014/main" id="{782448D1-2821-4253-808A-9C20BA0DA8E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000000"/>
                </a:solidFill>
                <a:effectLst/>
                <a:latin typeface="Arial" panose="020B0604020202020204" pitchFamily="34" charset="0"/>
              </a:rPr>
              <a:t>Fife Youth Music Initiative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79546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5951-9668-D676-128E-AF86DC3A6E94}"/>
              </a:ext>
            </a:extLst>
          </p:cNvPr>
          <p:cNvSpPr>
            <a:spLocks noGrp="1"/>
          </p:cNvSpPr>
          <p:nvPr>
            <p:ph type="title"/>
          </p:nvPr>
        </p:nvSpPr>
        <p:spPr>
          <a:xfrm>
            <a:off x="579306" y="357843"/>
            <a:ext cx="9601196" cy="615934"/>
          </a:xfrm>
        </p:spPr>
        <p:txBody>
          <a:bodyPr>
            <a:noAutofit/>
          </a:bodyPr>
          <a:lstStyle/>
          <a:p>
            <a:pPr algn="ctr"/>
            <a:r>
              <a:rPr lang="en-US" b="1" dirty="0">
                <a:solidFill>
                  <a:srgbClr val="505050"/>
                </a:solidFill>
                <a:latin typeface="Calibri" panose="020F0502020204030204" pitchFamily="34" charset="0"/>
                <a:ea typeface="Calibri" panose="020F0502020204030204" pitchFamily="34" charset="0"/>
                <a:cs typeface="Calibri" panose="020F0502020204030204" pitchFamily="34" charset="0"/>
              </a:rPr>
              <a:t>Staff</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AC764FD-9A44-F595-052C-6AF9CB76CFCB}"/>
              </a:ext>
            </a:extLst>
          </p:cNvPr>
          <p:cNvSpPr>
            <a:spLocks noGrp="1"/>
          </p:cNvSpPr>
          <p:nvPr>
            <p:ph idx="1"/>
          </p:nvPr>
        </p:nvSpPr>
        <p:spPr>
          <a:xfrm>
            <a:off x="579306" y="1142205"/>
            <a:ext cx="9239251" cy="4464116"/>
          </a:xfrm>
        </p:spPr>
        <p:txBody>
          <a:bodyPr vert="horz" lIns="91440" tIns="45720" rIns="91440" bIns="45720" rtlCol="0" anchor="t">
            <a:normAutofit/>
          </a:bodyPr>
          <a:lstStyle/>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Jeni Roy - Headteacher Letham and Springfield Primary Schools</a:t>
            </a:r>
          </a:p>
          <a:p>
            <a:pPr>
              <a:buNone/>
            </a:pPr>
            <a:r>
              <a:rPr lang="en-US" dirty="0">
                <a:solidFill>
                  <a:srgbClr val="212121"/>
                </a:solidFill>
                <a:latin typeface="Calibri"/>
                <a:ea typeface="Calibri"/>
                <a:cs typeface="Calibri"/>
              </a:rPr>
              <a:t>Miss Samantha Miller – Class P4-7 Teacher</a:t>
            </a:r>
          </a:p>
          <a:p>
            <a:pPr>
              <a:buNone/>
            </a:pPr>
            <a:r>
              <a:rPr lang="en-US" dirty="0" err="1">
                <a:solidFill>
                  <a:srgbClr val="212121"/>
                </a:solidFill>
                <a:latin typeface="Calibri"/>
                <a:ea typeface="Calibri"/>
                <a:cs typeface="Calibri"/>
              </a:rPr>
              <a:t>Mr</a:t>
            </a:r>
            <a:r>
              <a:rPr lang="en-US" dirty="0">
                <a:solidFill>
                  <a:srgbClr val="212121"/>
                </a:solidFill>
                <a:latin typeface="Calibri"/>
                <a:ea typeface="Calibri"/>
                <a:cs typeface="Calibri"/>
              </a:rPr>
              <a:t> Jonathan White – Class P4-7 Teacher  </a:t>
            </a:r>
          </a:p>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Catherine Hughes – Class P1-3 Thursday PM &amp; Friday, </a:t>
            </a: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Hughes covering NCCT for both classes on a Wednesday.</a:t>
            </a:r>
          </a:p>
          <a:p>
            <a:pPr>
              <a:buNone/>
            </a:pPr>
            <a:r>
              <a:rPr lang="en-US" dirty="0" err="1">
                <a:solidFill>
                  <a:srgbClr val="212121"/>
                </a:solidFill>
                <a:latin typeface="Calibri"/>
                <a:ea typeface="Calibri"/>
                <a:cs typeface="Calibri"/>
              </a:rPr>
              <a:t>Mr</a:t>
            </a:r>
            <a:r>
              <a:rPr lang="en-US" dirty="0">
                <a:solidFill>
                  <a:srgbClr val="212121"/>
                </a:solidFill>
                <a:latin typeface="Calibri"/>
                <a:ea typeface="Calibri"/>
                <a:cs typeface="Calibri"/>
              </a:rPr>
              <a:t> Gorrie  - Class P1-3  Mon, Tues, Wed, Thurs AM</a:t>
            </a:r>
          </a:p>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Susan Connor – Clerical Assistant</a:t>
            </a:r>
          </a:p>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a:t>
            </a:r>
            <a:r>
              <a:rPr lang="en-US" dirty="0" err="1">
                <a:solidFill>
                  <a:srgbClr val="212121"/>
                </a:solidFill>
                <a:latin typeface="Calibri"/>
                <a:ea typeface="Calibri"/>
                <a:cs typeface="Calibri"/>
              </a:rPr>
              <a:t>Woollerton</a:t>
            </a:r>
            <a:r>
              <a:rPr lang="en-US" dirty="0">
                <a:solidFill>
                  <a:srgbClr val="212121"/>
                </a:solidFill>
                <a:latin typeface="Calibri"/>
                <a:ea typeface="Calibri"/>
                <a:cs typeface="Calibri"/>
              </a:rPr>
              <a:t> – Pupil Support Assistant</a:t>
            </a:r>
          </a:p>
          <a:p>
            <a:pPr>
              <a:buNone/>
            </a:pPr>
            <a:r>
              <a:rPr lang="en-US" dirty="0" err="1">
                <a:solidFill>
                  <a:srgbClr val="212121"/>
                </a:solidFill>
                <a:latin typeface="Calibri"/>
                <a:ea typeface="Calibri"/>
                <a:cs typeface="Calibri"/>
              </a:rPr>
              <a:t>Mr</a:t>
            </a:r>
            <a:r>
              <a:rPr lang="en-US" dirty="0">
                <a:solidFill>
                  <a:srgbClr val="212121"/>
                </a:solidFill>
                <a:latin typeface="Calibri"/>
                <a:ea typeface="Calibri"/>
                <a:cs typeface="Calibri"/>
              </a:rPr>
              <a:t> Robert McLaren - Janitor</a:t>
            </a:r>
          </a:p>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Gail Harrow – Catering Assistant </a:t>
            </a:r>
          </a:p>
          <a:p>
            <a:pPr>
              <a:buNone/>
            </a:pPr>
            <a:r>
              <a:rPr lang="en-US" dirty="0" err="1">
                <a:solidFill>
                  <a:srgbClr val="212121"/>
                </a:solidFill>
                <a:latin typeface="Calibri"/>
                <a:ea typeface="Calibri"/>
                <a:cs typeface="Calibri"/>
              </a:rPr>
              <a:t>Mrs</a:t>
            </a:r>
            <a:r>
              <a:rPr lang="en-US" dirty="0">
                <a:solidFill>
                  <a:srgbClr val="212121"/>
                </a:solidFill>
                <a:latin typeface="Calibri"/>
                <a:ea typeface="Calibri"/>
                <a:cs typeface="Calibri"/>
              </a:rPr>
              <a:t> Ruth Murray - Learning Support Teacher</a:t>
            </a:r>
          </a:p>
          <a:p>
            <a:pPr>
              <a:buNone/>
            </a:pPr>
            <a:endParaRPr lang="en-US" sz="1100" dirty="0">
              <a:solidFill>
                <a:srgbClr val="212121"/>
              </a:solidFill>
              <a:latin typeface="Calibri"/>
              <a:ea typeface="Calibri"/>
              <a:cs typeface="Calibri"/>
            </a:endParaRPr>
          </a:p>
        </p:txBody>
      </p:sp>
    </p:spTree>
    <p:extLst>
      <p:ext uri="{BB962C8B-B14F-4D97-AF65-F5344CB8AC3E}">
        <p14:creationId xmlns:p14="http://schemas.microsoft.com/office/powerpoint/2010/main" val="9331271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Organic</Template>
  <TotalTime>1239</TotalTime>
  <Words>1403</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Garamond</vt:lpstr>
      <vt:lpstr>Trebuchet MS</vt:lpstr>
      <vt:lpstr>Wingdings</vt:lpstr>
      <vt:lpstr>Wingdings 3</vt:lpstr>
      <vt:lpstr>Facet</vt:lpstr>
      <vt:lpstr>Letham Primary School  Newsletter</vt:lpstr>
      <vt:lpstr>In This Update</vt:lpstr>
      <vt:lpstr>Welcome</vt:lpstr>
      <vt:lpstr>Celebrate Success</vt:lpstr>
      <vt:lpstr>PowerPoint Presentation</vt:lpstr>
      <vt:lpstr>PowerPoint Presentation</vt:lpstr>
      <vt:lpstr>PowerPoint Presentation</vt:lpstr>
      <vt:lpstr>PE &amp; Outdoor Learning Days</vt:lpstr>
      <vt:lpstr>Term 1 – Dates for the Diary</vt:lpstr>
      <vt:lpstr>Staff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Springfield Primary School and Nursery Newsletter</dc:title>
  <dc:creator>Louise Rennie-Bx</dc:creator>
  <cp:lastModifiedBy>Jeni Roy</cp:lastModifiedBy>
  <cp:revision>74</cp:revision>
  <dcterms:created xsi:type="dcterms:W3CDTF">2024-09-05T09:29:13Z</dcterms:created>
  <dcterms:modified xsi:type="dcterms:W3CDTF">2026-08-25T12:41:12Z</dcterms:modified>
</cp:coreProperties>
</file>