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60" r:id="rId3"/>
    <p:sldId id="261" r:id="rId4"/>
    <p:sldId id="270" r:id="rId5"/>
    <p:sldId id="276" r:id="rId6"/>
    <p:sldId id="384" r:id="rId7"/>
    <p:sldId id="381" r:id="rId8"/>
    <p:sldId id="380" r:id="rId9"/>
    <p:sldId id="262" r:id="rId10"/>
    <p:sldId id="277" r:id="rId11"/>
    <p:sldId id="394" r:id="rId12"/>
    <p:sldId id="393" r:id="rId13"/>
    <p:sldId id="397" r:id="rId14"/>
    <p:sldId id="398" r:id="rId15"/>
    <p:sldId id="399" r:id="rId16"/>
    <p:sldId id="401" r:id="rId17"/>
    <p:sldId id="400" r:id="rId18"/>
    <p:sldId id="382" r:id="rId19"/>
    <p:sldId id="395" r:id="rId20"/>
    <p:sldId id="268" r:id="rId21"/>
    <p:sldId id="396" r:id="rId22"/>
    <p:sldId id="367" r:id="rId23"/>
    <p:sldId id="366" r:id="rId24"/>
    <p:sldId id="26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MARAN Ariadne" initials="CA" lastIdx="25" clrIdx="0">
    <p:extLst>
      <p:ext uri="{19B8F6BF-5375-455C-9EA6-DF929625EA0E}">
        <p15:presenceInfo xmlns:p15="http://schemas.microsoft.com/office/powerpoint/2012/main" userId="S-1-5-21-861567501-1417001333-682003330-607534" providerId="AD"/>
      </p:ext>
    </p:extLst>
  </p:cmAuthor>
  <p:cmAuthor id="2" name="Julie Anderson-Vr" initials="JAV" lastIdx="10" clrIdx="1">
    <p:extLst>
      <p:ext uri="{19B8F6BF-5375-455C-9EA6-DF929625EA0E}">
        <p15:presenceInfo xmlns:p15="http://schemas.microsoft.com/office/powerpoint/2012/main" userId="S::Julie.Anderson-vr@fife.gov.uk::2732039e-ea34-4904-b53c-256509827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132" autoAdjust="0"/>
    <p:restoredTop sz="94660"/>
  </p:normalViewPr>
  <p:slideViewPr>
    <p:cSldViewPr snapToGrid="0">
      <p:cViewPr varScale="1">
        <p:scale>
          <a:sx n="72" d="100"/>
          <a:sy n="72" d="100"/>
        </p:scale>
        <p:origin x="1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562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790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6808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5652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88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3101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311426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265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16426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295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220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40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320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683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9087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048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5/7/2024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14574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kirkcaldynorthps.enquiries@fife.gov.uk"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kirkcaldynorthps.enquiries@fife.gov.uk"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kirkcaldynorthps.enquiries@fife.gov.uk" TargetMode="Externa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arge building with a playground&#10;&#10;Description automatically generated">
            <a:extLst>
              <a:ext uri="{FF2B5EF4-FFF2-40B4-BE49-F238E27FC236}">
                <a16:creationId xmlns:a16="http://schemas.microsoft.com/office/drawing/2014/main" id="{D9F8E830-563B-E076-625B-87973AC9C8F7}"/>
              </a:ext>
            </a:extLst>
          </p:cNvPr>
          <p:cNvPicPr>
            <a:picLocks noChangeAspect="1"/>
          </p:cNvPicPr>
          <p:nvPr/>
        </p:nvPicPr>
        <p:blipFill rotWithShape="1">
          <a:blip r:embed="rId2"/>
          <a:srcRect l="22202" r="7701" b="909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184EE5D-3D02-417D-84A2-494582EC73E4}"/>
              </a:ext>
            </a:extLst>
          </p:cNvPr>
          <p:cNvSpPr>
            <a:spLocks noGrp="1"/>
          </p:cNvSpPr>
          <p:nvPr>
            <p:ph type="ctrTitle"/>
          </p:nvPr>
        </p:nvSpPr>
        <p:spPr>
          <a:xfrm>
            <a:off x="645338" y="2583907"/>
            <a:ext cx="4088190" cy="2369093"/>
          </a:xfrm>
        </p:spPr>
        <p:txBody>
          <a:bodyPr>
            <a:normAutofit fontScale="90000"/>
          </a:bodyPr>
          <a:lstStyle/>
          <a:p>
            <a:pPr>
              <a:lnSpc>
                <a:spcPct val="90000"/>
              </a:lnSpc>
            </a:pPr>
            <a:r>
              <a:rPr lang="en-GB" sz="4100" dirty="0">
                <a:latin typeface="Arial" panose="020B0604020202020204" pitchFamily="34" charset="0"/>
                <a:cs typeface="Arial" panose="020B0604020202020204" pitchFamily="34" charset="0"/>
              </a:rPr>
              <a:t>Kirkcaldy North Primary School</a:t>
            </a:r>
            <a:br>
              <a:rPr lang="en-GB" sz="4100" dirty="0">
                <a:latin typeface="Arial" panose="020B0604020202020204" pitchFamily="34" charset="0"/>
                <a:cs typeface="Arial" panose="020B0604020202020204" pitchFamily="34" charset="0"/>
              </a:rPr>
            </a:br>
            <a:br>
              <a:rPr lang="en-GB" sz="4100" dirty="0">
                <a:latin typeface="Arial" panose="020B0604020202020204" pitchFamily="34" charset="0"/>
                <a:cs typeface="Arial" panose="020B0604020202020204" pitchFamily="34" charset="0"/>
              </a:rPr>
            </a:br>
            <a:r>
              <a:rPr lang="en-GB" sz="4100" dirty="0">
                <a:latin typeface="Arial" panose="020B0604020202020204" pitchFamily="34" charset="0"/>
                <a:cs typeface="Arial" panose="020B0604020202020204" pitchFamily="34" charset="0"/>
              </a:rPr>
              <a:t> Term 4</a:t>
            </a:r>
            <a:br>
              <a:rPr lang="en-GB" sz="4100" dirty="0">
                <a:latin typeface="Arial" panose="020B0604020202020204" pitchFamily="34" charset="0"/>
                <a:cs typeface="Arial" panose="020B0604020202020204" pitchFamily="34" charset="0"/>
              </a:rPr>
            </a:br>
            <a:r>
              <a:rPr lang="en-GB" sz="4100" dirty="0">
                <a:latin typeface="Arial" panose="020B0604020202020204" pitchFamily="34" charset="0"/>
                <a:cs typeface="Arial" panose="020B0604020202020204" pitchFamily="34" charset="0"/>
              </a:rPr>
              <a:t>2023-2024</a:t>
            </a:r>
            <a:br>
              <a:rPr lang="en-GB" sz="4100" dirty="0">
                <a:latin typeface="Arial" panose="020B0604020202020204" pitchFamily="34" charset="0"/>
                <a:cs typeface="Arial" panose="020B0604020202020204" pitchFamily="34" charset="0"/>
              </a:rPr>
            </a:br>
            <a:br>
              <a:rPr lang="en-GB" sz="4100" dirty="0">
                <a:latin typeface="Arial" panose="020B0604020202020204" pitchFamily="34" charset="0"/>
                <a:cs typeface="Arial" panose="020B0604020202020204" pitchFamily="34" charset="0"/>
              </a:rPr>
            </a:br>
            <a:r>
              <a:rPr lang="en-GB" sz="4100" dirty="0">
                <a:latin typeface="Arial" panose="020B0604020202020204" pitchFamily="34" charset="0"/>
                <a:cs typeface="Arial" panose="020B0604020202020204" pitchFamily="34" charset="0"/>
              </a:rPr>
              <a:t> Newsletter</a:t>
            </a:r>
          </a:p>
        </p:txBody>
      </p:sp>
      <p:cxnSp>
        <p:nvCxnSpPr>
          <p:cNvPr id="9" name="Straight Connector 8">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9277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53CF-6BB2-4584-8C4C-B08BB760DC67}"/>
              </a:ext>
            </a:extLst>
          </p:cNvPr>
          <p:cNvSpPr>
            <a:spLocks noGrp="1"/>
          </p:cNvSpPr>
          <p:nvPr>
            <p:ph type="title"/>
          </p:nvPr>
        </p:nvSpPr>
        <p:spPr>
          <a:xfrm>
            <a:off x="424825" y="302118"/>
            <a:ext cx="8596668" cy="774583"/>
          </a:xfrm>
        </p:spPr>
        <p:txBody>
          <a:bodyPr>
            <a:normAutofit/>
          </a:bodyPr>
          <a:lstStyle/>
          <a:p>
            <a:r>
              <a:rPr lang="en-GB" sz="2800" dirty="0">
                <a:latin typeface="Arial" panose="020B0604020202020204" pitchFamily="34" charset="0"/>
                <a:cs typeface="Arial" panose="020B0604020202020204" pitchFamily="34" charset="0"/>
              </a:rPr>
              <a:t>How can you ensure your child is </a:t>
            </a:r>
            <a:r>
              <a:rPr lang="en-GB" sz="2800" b="1" dirty="0">
                <a:solidFill>
                  <a:srgbClr val="00B050"/>
                </a:solidFill>
                <a:latin typeface="Arial" panose="020B0604020202020204" pitchFamily="34" charset="0"/>
                <a:cs typeface="Arial" panose="020B0604020202020204" pitchFamily="34" charset="0"/>
              </a:rPr>
              <a:t>READY</a:t>
            </a:r>
            <a:r>
              <a:rPr lang="en-GB" sz="2800" dirty="0">
                <a:latin typeface="Arial" panose="020B0604020202020204" pitchFamily="34" charset="0"/>
                <a:cs typeface="Arial" panose="020B0604020202020204" pitchFamily="34" charset="0"/>
              </a:rPr>
              <a:t> to learn?</a:t>
            </a:r>
          </a:p>
        </p:txBody>
      </p:sp>
      <p:sp>
        <p:nvSpPr>
          <p:cNvPr id="3" name="Rectangle 2">
            <a:extLst>
              <a:ext uri="{FF2B5EF4-FFF2-40B4-BE49-F238E27FC236}">
                <a16:creationId xmlns:a16="http://schemas.microsoft.com/office/drawing/2014/main" id="{FDA3D2D1-17D7-415B-B5E0-EF037E4342DA}"/>
              </a:ext>
            </a:extLst>
          </p:cNvPr>
          <p:cNvSpPr/>
          <p:nvPr/>
        </p:nvSpPr>
        <p:spPr>
          <a:xfrm>
            <a:off x="424825" y="1267308"/>
            <a:ext cx="8837363" cy="3954929"/>
          </a:xfrm>
          <a:prstGeom prst="rect">
            <a:avLst/>
          </a:prstGeom>
          <a:solidFill>
            <a:schemeClr val="bg1"/>
          </a:solidFill>
        </p:spPr>
        <p:txBody>
          <a:bodyPr wrap="square">
            <a:spAutoFit/>
          </a:bodyPr>
          <a:lstStyle/>
          <a:p>
            <a:pPr marL="285750" indent="-285750">
              <a:buFont typeface="Wingdings" panose="05000000000000000000" pitchFamily="2" charset="2"/>
              <a:buChar char="Ø"/>
            </a:pPr>
            <a:r>
              <a:rPr lang="en-GB" sz="2000" b="1" dirty="0">
                <a:solidFill>
                  <a:srgbClr val="00B050"/>
                </a:solidFill>
                <a:latin typeface="Arial" panose="020B0604020202020204" pitchFamily="34" charset="0"/>
                <a:cs typeface="Arial" panose="020B0604020202020204" pitchFamily="34" charset="0"/>
              </a:rPr>
              <a:t>HEALTHY EATING </a:t>
            </a:r>
            <a:r>
              <a:rPr lang="en-GB" sz="2000" b="1"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Snack… Children are only required to bring </a:t>
            </a:r>
            <a:r>
              <a:rPr lang="en-GB" sz="2000" dirty="0">
                <a:solidFill>
                  <a:srgbClr val="FF0000"/>
                </a:solidFill>
                <a:latin typeface="Arial" panose="020B0604020202020204" pitchFamily="34" charset="0"/>
                <a:cs typeface="Arial" panose="020B0604020202020204" pitchFamily="34" charset="0"/>
              </a:rPr>
              <a:t>one</a:t>
            </a:r>
            <a:r>
              <a:rPr lang="en-GB" sz="2000" dirty="0">
                <a:latin typeface="Arial" panose="020B0604020202020204" pitchFamily="34" charset="0"/>
                <a:cs typeface="Arial" panose="020B0604020202020204" pitchFamily="34" charset="0"/>
              </a:rPr>
              <a:t> </a:t>
            </a:r>
            <a:r>
              <a:rPr lang="en-GB" sz="2000" dirty="0">
                <a:solidFill>
                  <a:srgbClr val="FF0000"/>
                </a:solidFill>
                <a:latin typeface="Arial" panose="020B0604020202020204" pitchFamily="34" charset="0"/>
                <a:cs typeface="Arial" panose="020B0604020202020204" pitchFamily="34" charset="0"/>
              </a:rPr>
              <a:t>piece </a:t>
            </a:r>
            <a:r>
              <a:rPr lang="en-GB" sz="2000" dirty="0">
                <a:latin typeface="Arial" panose="020B0604020202020204" pitchFamily="34" charset="0"/>
                <a:cs typeface="Arial" panose="020B0604020202020204" pitchFamily="34" charset="0"/>
              </a:rPr>
              <a:t>of healthy snack to school each day. Children should not bring giant sharing bags of sweets and/or crisps. </a:t>
            </a:r>
          </a:p>
          <a:p>
            <a:pPr marL="285750" indent="-285750">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Drink </a:t>
            </a:r>
            <a:r>
              <a:rPr lang="en-GB" sz="2000" b="1" dirty="0">
                <a:solidFill>
                  <a:srgbClr val="00B050"/>
                </a:solidFill>
                <a:latin typeface="Arial" panose="020B0604020202020204" pitchFamily="34" charset="0"/>
                <a:cs typeface="Arial" panose="020B0604020202020204" pitchFamily="34" charset="0"/>
              </a:rPr>
              <a:t>WATER. </a:t>
            </a:r>
            <a:r>
              <a:rPr lang="en-GB" sz="2000" dirty="0">
                <a:latin typeface="Arial" panose="020B0604020202020204" pitchFamily="34" charset="0"/>
                <a:cs typeface="Arial" panose="020B0604020202020204" pitchFamily="34" charset="0"/>
              </a:rPr>
              <a:t>Children should bring a water bottle to school each day. Please fill this up at home in the morning. Children will have the opportunity to fill this up in school throughout the day. Bottles should contain </a:t>
            </a:r>
            <a:r>
              <a:rPr lang="en-GB" sz="2000" dirty="0">
                <a:solidFill>
                  <a:srgbClr val="FF0000"/>
                </a:solidFill>
                <a:latin typeface="Arial" panose="020B0604020202020204" pitchFamily="34" charset="0"/>
                <a:cs typeface="Arial" panose="020B0604020202020204" pitchFamily="34" charset="0"/>
              </a:rPr>
              <a:t>water only. </a:t>
            </a:r>
          </a:p>
          <a:p>
            <a:endParaRPr lang="en-GB" sz="2000" dirty="0">
              <a:solidFill>
                <a:srgbClr val="FF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a:solidFill>
                  <a:srgbClr val="00B050"/>
                </a:solidFill>
                <a:latin typeface="Arial" panose="020B0604020202020204" pitchFamily="34" charset="0"/>
                <a:cs typeface="Arial" panose="020B0604020202020204" pitchFamily="34" charset="0"/>
              </a:rPr>
              <a:t>Change of clothes </a:t>
            </a:r>
            <a:r>
              <a:rPr lang="en-GB" sz="2000" dirty="0">
                <a:latin typeface="Arial" panose="020B0604020202020204" pitchFamily="34" charset="0"/>
                <a:cs typeface="Arial" panose="020B0604020202020204" pitchFamily="34" charset="0"/>
              </a:rPr>
              <a:t>– If your child is prone to accidents, please ensure there is a spare change of clothes in their bag. Thank you. </a:t>
            </a:r>
          </a:p>
          <a:p>
            <a:endParaRPr lang="en-GB" sz="1300" b="1" dirty="0">
              <a:latin typeface="Arial" panose="020B0604020202020204" pitchFamily="34" charset="0"/>
              <a:cs typeface="Arial" panose="020B0604020202020204" pitchFamily="34" charset="0"/>
            </a:endParaRPr>
          </a:p>
          <a:p>
            <a:r>
              <a:rPr lang="en-GB" dirty="0">
                <a:latin typeface="Eras Medium ITC" panose="020B0602030504020804" pitchFamily="34" charset="0"/>
              </a:rPr>
              <a:t> </a:t>
            </a:r>
            <a:endParaRPr lang="en-GB" dirty="0"/>
          </a:p>
        </p:txBody>
      </p:sp>
    </p:spTree>
    <p:extLst>
      <p:ext uri="{BB962C8B-B14F-4D97-AF65-F5344CB8AC3E}">
        <p14:creationId xmlns:p14="http://schemas.microsoft.com/office/powerpoint/2010/main" val="1570100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3" name="Group 108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84" name="Straight Connector 108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5" name="Straight Connector 108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8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8" name="Isosceles Triangle 108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2" name="Isosceles Triangle 109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3" name="Isosceles Triangle 109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BFB53CF-6BB2-4584-8C4C-B08BB760DC67}"/>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solidFill>
                  <a:schemeClr val="accent1"/>
                </a:solidFill>
              </a:rPr>
              <a:t>Mobile Phones</a:t>
            </a:r>
          </a:p>
        </p:txBody>
      </p:sp>
      <p:sp>
        <p:nvSpPr>
          <p:cNvPr id="5" name="TextBox 4">
            <a:extLst>
              <a:ext uri="{FF2B5EF4-FFF2-40B4-BE49-F238E27FC236}">
                <a16:creationId xmlns:a16="http://schemas.microsoft.com/office/drawing/2014/main" id="{7650FFB5-EEE3-1840-A669-C79FCC1F81D1}"/>
              </a:ext>
            </a:extLst>
          </p:cNvPr>
          <p:cNvSpPr txBox="1"/>
          <p:nvPr/>
        </p:nvSpPr>
        <p:spPr>
          <a:xfrm>
            <a:off x="224366" y="1343098"/>
            <a:ext cx="6433730" cy="2246769"/>
          </a:xfrm>
          <a:prstGeom prst="rect">
            <a:avLst/>
          </a:prstGeom>
          <a:noFill/>
        </p:spPr>
        <p:txBody>
          <a:bodyPr wrap="square">
            <a:spAutoFit/>
          </a:bodyPr>
          <a:lstStyle/>
          <a:p>
            <a:pPr algn="ctr"/>
            <a:r>
              <a:rPr lang="en-GB" sz="2000" dirty="0">
                <a:latin typeface="Arial" panose="020B0604020202020204" pitchFamily="34" charset="0"/>
                <a:cs typeface="Arial" panose="020B0604020202020204" pitchFamily="34" charset="0"/>
              </a:rPr>
              <a:t>We would like to remind all children and adults that mobile phones are not permitted in school. </a:t>
            </a:r>
          </a:p>
          <a:p>
            <a:pPr algn="ctr"/>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We are aware that some children may use a phone on the journey to and from school. However, mobile phones are not permitted in the classroom or public spaces in school. </a:t>
            </a:r>
          </a:p>
        </p:txBody>
      </p:sp>
      <p:sp>
        <p:nvSpPr>
          <p:cNvPr id="4" name="Rectangle 3">
            <a:extLst>
              <a:ext uri="{FF2B5EF4-FFF2-40B4-BE49-F238E27FC236}">
                <a16:creationId xmlns:a16="http://schemas.microsoft.com/office/drawing/2014/main" id="{54644BEA-74DD-6E7F-6E3B-4F0B323587E0}"/>
              </a:ext>
            </a:extLst>
          </p:cNvPr>
          <p:cNvSpPr/>
          <p:nvPr/>
        </p:nvSpPr>
        <p:spPr>
          <a:xfrm>
            <a:off x="2533293" y="3841027"/>
            <a:ext cx="9316651" cy="2862322"/>
          </a:xfrm>
          <a:prstGeom prst="rect">
            <a:avLst/>
          </a:prstGeom>
          <a:solidFill>
            <a:schemeClr val="bg1"/>
          </a:solidFill>
        </p:spPr>
        <p:txBody>
          <a:bodyPr wrap="square">
            <a:spAutoFit/>
          </a:bodyPr>
          <a:lstStyle/>
          <a:p>
            <a:pPr marL="285750" indent="-285750" algn="ctr">
              <a:buFont typeface="Wingdings" panose="05000000000000000000" pitchFamily="2" charset="2"/>
              <a:buChar char="Ø"/>
            </a:pPr>
            <a:r>
              <a:rPr lang="en-GB" sz="2000" dirty="0">
                <a:latin typeface="Arial" panose="020B0604020202020204" pitchFamily="34" charset="0"/>
                <a:cs typeface="Arial" panose="020B0604020202020204" pitchFamily="34" charset="0"/>
              </a:rPr>
              <a:t>Mobile phones must be handed to the class teacher on arrival at school, or to the school office for safe keeping. </a:t>
            </a:r>
          </a:p>
          <a:p>
            <a:pPr marL="285750" indent="-285750" algn="ctr">
              <a:buFont typeface="Wingdings" panose="05000000000000000000" pitchFamily="2" charset="2"/>
              <a:buChar char="Ø"/>
            </a:pPr>
            <a:r>
              <a:rPr lang="en-GB" sz="2000" dirty="0">
                <a:latin typeface="Arial" panose="020B0604020202020204" pitchFamily="34" charset="0"/>
                <a:cs typeface="Arial" panose="020B0604020202020204" pitchFamily="34" charset="0"/>
              </a:rPr>
              <a:t>Children can collect these at 3pm.</a:t>
            </a:r>
          </a:p>
          <a:p>
            <a:pPr marL="285750" indent="-285750" algn="ctr">
              <a:buFont typeface="Wingdings" panose="05000000000000000000" pitchFamily="2" charset="2"/>
              <a:buChar char="Ø"/>
            </a:pPr>
            <a:r>
              <a:rPr lang="en-GB" sz="2000" dirty="0">
                <a:latin typeface="Arial" panose="020B0604020202020204" pitchFamily="34" charset="0"/>
                <a:cs typeface="Arial" panose="020B0604020202020204" pitchFamily="34" charset="0"/>
              </a:rPr>
              <a:t>Staff will remind children that mobile phones must be handed in each morning. If a child refuses to give their mobile phone to their class teacher, or to the office, a member of school staff will call parents and ask for them to attend school to collect their child’s phone. </a:t>
            </a:r>
          </a:p>
          <a:p>
            <a:pPr marL="285750" indent="-285750" algn="ctr">
              <a:buFont typeface="Wingdings" panose="05000000000000000000" pitchFamily="2" charset="2"/>
              <a:buChar char="Ø"/>
            </a:pPr>
            <a:r>
              <a:rPr lang="en-GB" sz="2000" dirty="0">
                <a:latin typeface="Arial" panose="020B0604020202020204" pitchFamily="34" charset="0"/>
                <a:cs typeface="Arial" panose="020B0604020202020204" pitchFamily="34" charset="0"/>
              </a:rPr>
              <a:t>We appreciate your support with this as we endeavour to ensure that phones are not used inappropriately in school. </a:t>
            </a:r>
          </a:p>
        </p:txBody>
      </p:sp>
      <p:pic>
        <p:nvPicPr>
          <p:cNvPr id="1026" name="Picture 2" descr="Mobile Phone Cartoon Vector Icon Illustration. Technology Object Icon  Concept Isolated Premium Vector. Flat Cartoon Style 11251765 Vector Art at  Vecteezy">
            <a:extLst>
              <a:ext uri="{FF2B5EF4-FFF2-40B4-BE49-F238E27FC236}">
                <a16:creationId xmlns:a16="http://schemas.microsoft.com/office/drawing/2014/main" id="{0AF717DA-817F-C278-24B8-342557391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70" y="415237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one Cartoon Images - Free Download on Freepik">
            <a:extLst>
              <a:ext uri="{FF2B5EF4-FFF2-40B4-BE49-F238E27FC236}">
                <a16:creationId xmlns:a16="http://schemas.microsoft.com/office/drawing/2014/main" id="{11A1B5A6-528D-781A-D318-DE5B20E2F7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2169" y="1108015"/>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94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3" name="Group 108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84" name="Straight Connector 108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5" name="Straight Connector 108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8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8" name="Isosceles Triangle 108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2" name="Isosceles Triangle 109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3" name="Isosceles Triangle 109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BFB53CF-6BB2-4584-8C4C-B08BB760DC67}"/>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err="1">
                <a:solidFill>
                  <a:schemeClr val="accent1"/>
                </a:solidFill>
              </a:rPr>
              <a:t>Pokemon</a:t>
            </a:r>
            <a:r>
              <a:rPr lang="en-US" dirty="0">
                <a:solidFill>
                  <a:schemeClr val="accent1"/>
                </a:solidFill>
              </a:rPr>
              <a:t> Cards</a:t>
            </a:r>
          </a:p>
        </p:txBody>
      </p:sp>
      <p:sp>
        <p:nvSpPr>
          <p:cNvPr id="5" name="TextBox 4">
            <a:extLst>
              <a:ext uri="{FF2B5EF4-FFF2-40B4-BE49-F238E27FC236}">
                <a16:creationId xmlns:a16="http://schemas.microsoft.com/office/drawing/2014/main" id="{7650FFB5-EEE3-1840-A669-C79FCC1F81D1}"/>
              </a:ext>
            </a:extLst>
          </p:cNvPr>
          <p:cNvSpPr txBox="1"/>
          <p:nvPr/>
        </p:nvSpPr>
        <p:spPr>
          <a:xfrm>
            <a:off x="397692" y="1644471"/>
            <a:ext cx="6897853" cy="1200329"/>
          </a:xfrm>
          <a:prstGeom prst="rect">
            <a:avLst/>
          </a:prstGeom>
          <a:noFill/>
        </p:spPr>
        <p:txBody>
          <a:bodyPr wrap="square">
            <a:spAutoFit/>
          </a:bodyPr>
          <a:lstStyle/>
          <a:p>
            <a:pPr algn="ctr"/>
            <a:r>
              <a:rPr lang="en-GB" sz="2400" dirty="0">
                <a:latin typeface="Arial" panose="020B0604020202020204" pitchFamily="34" charset="0"/>
                <a:cs typeface="Arial" panose="020B0604020202020204" pitchFamily="34" charset="0"/>
              </a:rPr>
              <a:t>This is a polite reminder to leave all </a:t>
            </a:r>
            <a:r>
              <a:rPr lang="en-GB" sz="2400" dirty="0" err="1">
                <a:latin typeface="Arial" panose="020B0604020202020204" pitchFamily="34" charset="0"/>
                <a:cs typeface="Arial" panose="020B0604020202020204" pitchFamily="34" charset="0"/>
              </a:rPr>
              <a:t>Pokemon</a:t>
            </a:r>
            <a:r>
              <a:rPr lang="en-GB" sz="2400" dirty="0">
                <a:latin typeface="Arial" panose="020B0604020202020204" pitchFamily="34" charset="0"/>
                <a:cs typeface="Arial" panose="020B0604020202020204" pitchFamily="34" charset="0"/>
              </a:rPr>
              <a:t> Cards at home. These are causing some issues and impacting on friendships </a:t>
            </a:r>
            <a:r>
              <a:rPr lang="en-GB" sz="2400" dirty="0">
                <a:latin typeface="Arial" panose="020B0604020202020204" pitchFamily="34" charset="0"/>
                <a:cs typeface="Arial" panose="020B0604020202020204" pitchFamily="34" charset="0"/>
                <a:sym typeface="Wingdings" panose="05000000000000000000" pitchFamily="2" charset="2"/>
              </a:rPr>
              <a:t></a:t>
            </a:r>
            <a:endParaRPr lang="en-GB" sz="2400" dirty="0">
              <a:latin typeface="Arial" panose="020B0604020202020204" pitchFamily="34" charset="0"/>
              <a:cs typeface="Arial" panose="020B0604020202020204" pitchFamily="34" charset="0"/>
            </a:endParaRPr>
          </a:p>
        </p:txBody>
      </p:sp>
      <p:pic>
        <p:nvPicPr>
          <p:cNvPr id="1026" name="Picture 2" descr="Pokémon Assorted Cards, 50 Pieces ...">
            <a:extLst>
              <a:ext uri="{FF2B5EF4-FFF2-40B4-BE49-F238E27FC236}">
                <a16:creationId xmlns:a16="http://schemas.microsoft.com/office/drawing/2014/main" id="{0CBD9B10-672E-4EE2-9E6C-3421CBCE0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799" y="885825"/>
            <a:ext cx="2114550" cy="2162175"/>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a:extLst>
              <a:ext uri="{FF2B5EF4-FFF2-40B4-BE49-F238E27FC236}">
                <a16:creationId xmlns:a16="http://schemas.microsoft.com/office/drawing/2014/main" id="{631B30A4-6522-4436-AD25-D53E04E60D2A}"/>
              </a:ext>
            </a:extLst>
          </p:cNvPr>
          <p:cNvSpPr txBox="1">
            <a:spLocks/>
          </p:cNvSpPr>
          <p:nvPr/>
        </p:nvSpPr>
        <p:spPr>
          <a:xfrm>
            <a:off x="4226656" y="3763603"/>
            <a:ext cx="4934686"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accent1"/>
                </a:solidFill>
              </a:rPr>
              <a:t>Helmets </a:t>
            </a:r>
          </a:p>
          <a:p>
            <a:endParaRPr lang="en-US" sz="2000" dirty="0">
              <a:solidFill>
                <a:schemeClr val="tx1"/>
              </a:solidFill>
            </a:endParaRPr>
          </a:p>
          <a:p>
            <a:r>
              <a:rPr lang="en-US" sz="2000" dirty="0">
                <a:solidFill>
                  <a:schemeClr val="tx1"/>
                </a:solidFill>
              </a:rPr>
              <a:t>We are aware that many children are riding their bikes to school without helmets. Please ensure your child always wears a helmet when cycling to school. This is to ensure their safety at all times. </a:t>
            </a:r>
          </a:p>
        </p:txBody>
      </p:sp>
      <p:pic>
        <p:nvPicPr>
          <p:cNvPr id="1030" name="Picture 6" descr="Best road bike helmets of 2024 - Safe ...">
            <a:extLst>
              <a:ext uri="{FF2B5EF4-FFF2-40B4-BE49-F238E27FC236}">
                <a16:creationId xmlns:a16="http://schemas.microsoft.com/office/drawing/2014/main" id="{6EF0631B-E2B0-4E66-A41D-FD4828AAD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44" y="41529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9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1"/>
                                        </p:tgtEl>
                                        <p:attrNameLst>
                                          <p:attrName>style.visibility</p:attrName>
                                        </p:attrNameLst>
                                      </p:cBhvr>
                                      <p:to>
                                        <p:strVal val="visible"/>
                                      </p:to>
                                    </p:set>
                                    <p:animEffect transition="in" filter="fade">
                                      <p:cBhvr>
                                        <p:cTn id="10" dur="7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3" name="Group 108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84" name="Straight Connector 108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5" name="Straight Connector 108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8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8" name="Isosceles Triangle 108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2" name="Isosceles Triangle 109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3" name="Isosceles Triangle 109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BFB53CF-6BB2-4584-8C4C-B08BB760DC67}"/>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solidFill>
                  <a:schemeClr val="accent1"/>
                </a:solidFill>
              </a:rPr>
              <a:t>Celebrating Success</a:t>
            </a:r>
          </a:p>
        </p:txBody>
      </p:sp>
      <p:sp>
        <p:nvSpPr>
          <p:cNvPr id="5" name="TextBox 4">
            <a:extLst>
              <a:ext uri="{FF2B5EF4-FFF2-40B4-BE49-F238E27FC236}">
                <a16:creationId xmlns:a16="http://schemas.microsoft.com/office/drawing/2014/main" id="{7650FFB5-EEE3-1840-A669-C79FCC1F81D1}"/>
              </a:ext>
            </a:extLst>
          </p:cNvPr>
          <p:cNvSpPr txBox="1"/>
          <p:nvPr/>
        </p:nvSpPr>
        <p:spPr>
          <a:xfrm>
            <a:off x="327748" y="1563697"/>
            <a:ext cx="6897853" cy="1323439"/>
          </a:xfrm>
          <a:prstGeom prst="rect">
            <a:avLst/>
          </a:prstGeom>
          <a:noFill/>
        </p:spPr>
        <p:txBody>
          <a:bodyPr wrap="square">
            <a:spAutoFit/>
          </a:bodyPr>
          <a:lstStyle/>
          <a:p>
            <a:pPr algn="ctr"/>
            <a:r>
              <a:rPr lang="en-GB" sz="1600" dirty="0">
                <a:latin typeface="Arial" panose="020B0604020202020204" pitchFamily="34" charset="0"/>
                <a:cs typeface="Arial" panose="020B0604020202020204" pitchFamily="34" charset="0"/>
              </a:rPr>
              <a:t>Our Leap Year ‘</a:t>
            </a:r>
            <a:r>
              <a:rPr lang="en-GB" sz="1600" dirty="0" err="1">
                <a:latin typeface="Arial" panose="020B0604020202020204" pitchFamily="34" charset="0"/>
                <a:cs typeface="Arial" panose="020B0604020202020204" pitchFamily="34" charset="0"/>
              </a:rPr>
              <a:t>Hopathon</a:t>
            </a:r>
            <a:r>
              <a:rPr lang="en-GB" sz="1600" dirty="0">
                <a:latin typeface="Arial" panose="020B0604020202020204" pitchFamily="34" charset="0"/>
                <a:cs typeface="Arial" panose="020B0604020202020204" pitchFamily="34" charset="0"/>
              </a:rPr>
              <a:t>’ was a wonderful success, with an incredible £1855.50 raised for school funds. It was a fantastic day, with lots of fun had by all. We will continue to ask the children for their views on how the money should be spent. So far, resources for the playground has been identified as a priority from children. </a:t>
            </a:r>
          </a:p>
        </p:txBody>
      </p:sp>
      <p:sp>
        <p:nvSpPr>
          <p:cNvPr id="21" name="Title 1">
            <a:extLst>
              <a:ext uri="{FF2B5EF4-FFF2-40B4-BE49-F238E27FC236}">
                <a16:creationId xmlns:a16="http://schemas.microsoft.com/office/drawing/2014/main" id="{631B30A4-6522-4436-AD25-D53E04E60D2A}"/>
              </a:ext>
            </a:extLst>
          </p:cNvPr>
          <p:cNvSpPr txBox="1">
            <a:spLocks/>
          </p:cNvSpPr>
          <p:nvPr/>
        </p:nvSpPr>
        <p:spPr>
          <a:xfrm>
            <a:off x="4186143" y="3424766"/>
            <a:ext cx="4819304"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solidFill>
                  <a:schemeClr val="accent1"/>
                </a:solidFill>
              </a:rPr>
              <a:t>Spring Family Fun Day</a:t>
            </a:r>
          </a:p>
          <a:p>
            <a:endParaRPr lang="en-US" sz="2000" dirty="0">
              <a:solidFill>
                <a:schemeClr val="tx1"/>
              </a:solidFill>
            </a:endParaRPr>
          </a:p>
          <a:p>
            <a:r>
              <a:rPr lang="en-US" sz="2000" dirty="0">
                <a:solidFill>
                  <a:schemeClr val="tx1"/>
                </a:solidFill>
              </a:rPr>
              <a:t>What a wonderful day we had celebrating our Spring Family Fun Day in March. Thank you once again to our incredible Parent Council for </a:t>
            </a:r>
            <a:r>
              <a:rPr lang="en-US" sz="2000" dirty="0" err="1">
                <a:solidFill>
                  <a:schemeClr val="tx1"/>
                </a:solidFill>
              </a:rPr>
              <a:t>organising</a:t>
            </a:r>
            <a:r>
              <a:rPr lang="en-US" sz="2000" dirty="0">
                <a:solidFill>
                  <a:schemeClr val="tx1"/>
                </a:solidFill>
              </a:rPr>
              <a:t> this event, and to everyone who attended for their generosity and support. A total of £1291.55 was raised! Amazing! </a:t>
            </a:r>
          </a:p>
        </p:txBody>
      </p:sp>
      <p:pic>
        <p:nvPicPr>
          <p:cNvPr id="3074" name="Picture 2" descr="https://attachments.office.net/owa/emma.clunie%40fife.gov.uk/service.svc/s/GetAttachmentThumbnail?id=AAMkADk0OWE0NmNkLTQ0MzQtNDFhNC1iMDY1LWM2NTY4NzViYjVjNQBGAAAAAAAWZwutZVaORY2Lsm%2B1e99fBwATYQ9XoLoNQp3UuLPfN3CPAAAA3SnQAADTpqz6PnhoQ49tOaTjUZB%2BAARZDCtQAAABEgAQAI6XFgo53uVOgQYyURbFooA%3D&amp;thumbnailType=2&amp;token=eyJhbGciOiJSUzI1NiIsImtpZCI6IkU1RDJGMEY4REE5M0I2NzA5QzQzQTlFOEE2MTQzQzAzRDYyRjlBODAiLCJ0eXAiOiJKV1QiLCJ4NXQiOiI1ZEx3LU5xVHRuQ2NRNm5vcGhROEE5WXZtb0EifQ.eyJvcmlnaW4iOiJodHRwczovL291dGxvb2sub2ZmaWNlLmNvbSIsInVjIjoiNGVlNGNmZmU1MWVhNDIxOTg2ZDJhZmI2YzU4OTI4MzciLCJzaWduaW5fc3RhdGUiOlsiZHZjX21uZ2QiLCJkdmNfZG1qZCIsImlua25vd25udHdrIiwia21zaSJdLCJ2ZXIiOiJFeGNoYW5nZS5DYWxsYmFjay5WMSIsImFwcGN0eHNlbmRlciI6Ik93YURvd25sb2FkQGY5NjlhNTJmLTQyYzAtNDBmMS05OGJhLWRhZWQ2YzQzMDg3YyIsImlzc3JpbmciOiJXVyIsImFwcGN0eCI6IntcIm1zZXhjaHByb3RcIjpcIm93YVwiLFwicHVpZFwiOlwiMTE1MzgzNjI5NjUxMDYyOTc4MFwiLFwic2NvcGVcIjpcIk93YURvd25sb2FkXCIsXCJvaWRcIjpcIjMzMzFiNTAzLWIwNWQtNGNlMC04N2M3LTVlOTliZTU3ODY1YlwiLFwicHJpbWFyeXNpZFwiOlwiUy0xLTUtMjEtMjAwMTE4MTg4MC0zMDY5NTA4ODA3LTcwNjQwNTI5Ni0xMzUwNDY1M1wifSIsIm5iZiI6MTcxNTA4MDY1NywiZXhwIjoxNzE1MDgwOTU3LCJpc3MiOiIwMDAwMDAwMi0wMDAwLTBmZjEtY2UwMC0wMDAwMDAwMDAwMDBAZjk2OWE1MmYtNDJjMC00MGYxLTk4YmEtZGFlZDZjNDMwODdjIiwiYXVkIjoiMDAwMDAwMDItMDAwMC0wZmYxLWNlMDAtMDAwMDAwMDAwMDAwL2F0dGFjaG1lbnRzLm9mZmljZS5uZXRAZjk2OWE1MmYtNDJjMC00MGYxLTk4YmEtZGFlZDZjNDMwODdjIiwiaGFwcCI6Im93YSJ9.qzkelAMg6qNBkTkJ7wV-fSZgVRiJjGJjXw2QqJPIy0PeY38LdR2nhOWHdyGoX4K7T5cKAUK0ewpZh0L-RZDjTwm129jos6zzJWolMC9b8-I9d4dD184yM80Xq2UTWP305LEktj5s1Cr-3eobU94BhtO3DY0UlYCLhd8SJcmETdxJgKCrPuXZgDzuZhwOS-wVqECHSN4IOptOE2lXSRVkv9JncwbQMZRIIlbKgnfwPdtRLfmOBBFojiRMzy1uwgHLoqHet73gDeJPFSy24HKibmUL96qXWVX-WSnBA1t4ze_sjidssOV-F06W3sMCZqreUD_XOOY_l0m-dOZv24d4qw&amp;X-OWA-CANARY=bdvoVzLz44UAAAAAAAAAAABtcI6HbtwY3hmZ-yBIEbLDGSRb_J-Bie00TJFanXPt3EgrOca1a7U.&amp;owa=outlook.office.com&amp;scriptVer=20240419007.27&amp;clientId=7897AE7855F44C0593291370E8F12587&amp;animation=true">
            <a:extLst>
              <a:ext uri="{FF2B5EF4-FFF2-40B4-BE49-F238E27FC236}">
                <a16:creationId xmlns:a16="http://schemas.microsoft.com/office/drawing/2014/main" id="{CE78DD6E-D475-4271-A270-EA0916771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072" y="360240"/>
            <a:ext cx="1990805" cy="26544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preview">
            <a:extLst>
              <a:ext uri="{FF2B5EF4-FFF2-40B4-BE49-F238E27FC236}">
                <a16:creationId xmlns:a16="http://schemas.microsoft.com/office/drawing/2014/main" id="{C06DBF69-CA28-4D76-8914-E91D9C845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794" y="3092196"/>
            <a:ext cx="2791206" cy="372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1"/>
                                        </p:tgtEl>
                                        <p:attrNameLst>
                                          <p:attrName>style.visibility</p:attrName>
                                        </p:attrNameLst>
                                      </p:cBhvr>
                                      <p:to>
                                        <p:strVal val="visible"/>
                                      </p:to>
                                    </p:set>
                                    <p:animEffect transition="in" filter="fade">
                                      <p:cBhvr>
                                        <p:cTn id="10" dur="7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3" name="Group 108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84" name="Straight Connector 108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5" name="Straight Connector 108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8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8" name="Isosceles Triangle 108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2" name="Isosceles Triangle 109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3" name="Isosceles Triangle 109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BFB53CF-6BB2-4584-8C4C-B08BB760DC67}"/>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solidFill>
                  <a:schemeClr val="accent1"/>
                </a:solidFill>
              </a:rPr>
              <a:t>Celebrating Success</a:t>
            </a:r>
          </a:p>
        </p:txBody>
      </p:sp>
      <p:sp>
        <p:nvSpPr>
          <p:cNvPr id="5" name="TextBox 4">
            <a:extLst>
              <a:ext uri="{FF2B5EF4-FFF2-40B4-BE49-F238E27FC236}">
                <a16:creationId xmlns:a16="http://schemas.microsoft.com/office/drawing/2014/main" id="{7650FFB5-EEE3-1840-A669-C79FCC1F81D1}"/>
              </a:ext>
            </a:extLst>
          </p:cNvPr>
          <p:cNvSpPr txBox="1"/>
          <p:nvPr/>
        </p:nvSpPr>
        <p:spPr>
          <a:xfrm>
            <a:off x="448733" y="1585904"/>
            <a:ext cx="7639884" cy="1323439"/>
          </a:xfrm>
          <a:prstGeom prst="rect">
            <a:avLst/>
          </a:prstGeom>
          <a:noFill/>
        </p:spPr>
        <p:txBody>
          <a:bodyPr wrap="square">
            <a:spAutoFit/>
          </a:bodyPr>
          <a:lstStyle/>
          <a:p>
            <a:pPr algn="ctr"/>
            <a:r>
              <a:rPr lang="en-GB" sz="1600" dirty="0">
                <a:latin typeface="Arial" panose="020B0604020202020204" pitchFamily="34" charset="0"/>
                <a:cs typeface="Arial" panose="020B0604020202020204" pitchFamily="34" charset="0"/>
              </a:rPr>
              <a:t>Dr Bike – Every Friday afternoon, some of upper school pupils are running ‘Dr Bike’ sessions. Children can bring bikes and scooters to school on Fridays and have these bikes serviced and fixed free of charge. Our upper school pupils are learning skills and building experience which will help them to achieve a Hi 5 Award (an SQA accreditation). We are so very proud of them! </a:t>
            </a:r>
          </a:p>
        </p:txBody>
      </p:sp>
      <p:sp>
        <p:nvSpPr>
          <p:cNvPr id="21" name="Title 1">
            <a:extLst>
              <a:ext uri="{FF2B5EF4-FFF2-40B4-BE49-F238E27FC236}">
                <a16:creationId xmlns:a16="http://schemas.microsoft.com/office/drawing/2014/main" id="{631B30A4-6522-4436-AD25-D53E04E60D2A}"/>
              </a:ext>
            </a:extLst>
          </p:cNvPr>
          <p:cNvSpPr txBox="1">
            <a:spLocks/>
          </p:cNvSpPr>
          <p:nvPr/>
        </p:nvSpPr>
        <p:spPr>
          <a:xfrm>
            <a:off x="5444395" y="3905513"/>
            <a:ext cx="4173738"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err="1">
                <a:solidFill>
                  <a:schemeClr val="accent1"/>
                </a:solidFill>
              </a:rPr>
              <a:t>Fischy</a:t>
            </a:r>
            <a:r>
              <a:rPr lang="en-US" sz="2000" dirty="0">
                <a:solidFill>
                  <a:schemeClr val="accent1"/>
                </a:solidFill>
              </a:rPr>
              <a:t> Music Concert </a:t>
            </a:r>
          </a:p>
          <a:p>
            <a:endParaRPr lang="en-US" sz="1700" dirty="0">
              <a:solidFill>
                <a:schemeClr val="tx1"/>
              </a:solidFill>
            </a:endParaRPr>
          </a:p>
          <a:p>
            <a:r>
              <a:rPr lang="en-US" sz="1700" dirty="0">
                <a:solidFill>
                  <a:schemeClr val="tx1"/>
                </a:solidFill>
              </a:rPr>
              <a:t>Last term, we had a wonderful time participating in the </a:t>
            </a:r>
            <a:r>
              <a:rPr lang="en-US" sz="1700" dirty="0" err="1">
                <a:solidFill>
                  <a:schemeClr val="tx1"/>
                </a:solidFill>
              </a:rPr>
              <a:t>Fischy</a:t>
            </a:r>
            <a:r>
              <a:rPr lang="en-US" sz="1700" dirty="0">
                <a:solidFill>
                  <a:schemeClr val="tx1"/>
                </a:solidFill>
              </a:rPr>
              <a:t> Music YMI </a:t>
            </a:r>
            <a:r>
              <a:rPr lang="en-US" sz="1700" dirty="0" err="1">
                <a:solidFill>
                  <a:schemeClr val="tx1"/>
                </a:solidFill>
              </a:rPr>
              <a:t>Programme</a:t>
            </a:r>
            <a:r>
              <a:rPr lang="en-US" sz="1700" dirty="0">
                <a:solidFill>
                  <a:schemeClr val="tx1"/>
                </a:solidFill>
              </a:rPr>
              <a:t>. Children in Primary 5 wrote a fantastic song in partnership with children from Dysart Primary School and the whole school had a chance to perform this at </a:t>
            </a:r>
            <a:r>
              <a:rPr lang="en-US" sz="1700" dirty="0" err="1">
                <a:solidFill>
                  <a:schemeClr val="tx1"/>
                </a:solidFill>
              </a:rPr>
              <a:t>Pathhead</a:t>
            </a:r>
            <a:r>
              <a:rPr lang="en-US" sz="1700" dirty="0">
                <a:solidFill>
                  <a:schemeClr val="tx1"/>
                </a:solidFill>
              </a:rPr>
              <a:t> Church. It was a fab afternoon!</a:t>
            </a:r>
          </a:p>
        </p:txBody>
      </p:sp>
      <p:pic>
        <p:nvPicPr>
          <p:cNvPr id="4098" name="Picture 2" descr="https://attachments.office.net/owa/emma.clunie%40fife.gov.uk/service.svc/s/GetAttachmentThumbnail?id=AAMkADk0OWE0NmNkLTQ0MzQtNDFhNC1iMDY1LWM2NTY4NzViYjVjNQBGAAAAAAAWZwutZVaORY2Lsm%2B1e99fBwATYQ9XoLoNQp3UuLPfN3CPAAAA3SnQAADTpqz6PnhoQ49tOaTjUZB%2BAARZDCtNAAABEgAQADBVvVQT901Dm4giYuuTzL0%3D&amp;thumbnailType=2&amp;token=eyJhbGciOiJSUzI1NiIsImtpZCI6IkU1RDJGMEY4REE5M0I2NzA5QzQzQTlFOEE2MTQzQzAzRDYyRjlBODAiLCJ0eXAiOiJKV1QiLCJ4NXQiOiI1ZEx3LU5xVHRuQ2NRNm5vcGhROEE5WXZtb0EifQ.eyJvcmlnaW4iOiJodHRwczovL291dGxvb2sub2ZmaWNlLmNvbSIsInVjIjoiNGVlNGNmZmU1MWVhNDIxOTg2ZDJhZmI2YzU4OTI4MzciLCJzaWduaW5fc3RhdGUiOlsiZHZjX21uZ2QiLCJkdmNfZG1qZCIsImlua25vd25udHdrIiwia21zaSJdLCJ2ZXIiOiJFeGNoYW5nZS5DYWxsYmFjay5WMSIsImFwcGN0eHNlbmRlciI6Ik93YURvd25sb2FkQGY5NjlhNTJmLTQyYzAtNDBmMS05OGJhLWRhZWQ2YzQzMDg3YyIsImlzc3JpbmciOiJXVyIsImFwcGN0eCI6IntcIm1zZXhjaHByb3RcIjpcIm93YVwiLFwicHVpZFwiOlwiMTE1MzgzNjI5NjUxMDYyOTc4MFwiLFwic2NvcGVcIjpcIk93YURvd25sb2FkXCIsXCJvaWRcIjpcIjMzMzFiNTAzLWIwNWQtNGNlMC04N2M3LTVlOTliZTU3ODY1YlwiLFwicHJpbWFyeXNpZFwiOlwiUy0xLTUtMjEtMjAwMTE4MTg4MC0zMDY5NTA4ODA3LTcwNjQwNTI5Ni0xMzUwNDY1M1wifSIsIm5iZiI6MTcxNTA4MDk1OSwiZXhwIjoxNzE1MDgxMjU5LCJpc3MiOiIwMDAwMDAwMi0wMDAwLTBmZjEtY2UwMC0wMDAwMDAwMDAwMDBAZjk2OWE1MmYtNDJjMC00MGYxLTk4YmEtZGFlZDZjNDMwODdjIiwiYXVkIjoiMDAwMDAwMDItMDAwMC0wZmYxLWNlMDAtMDAwMDAwMDAwMDAwL2F0dGFjaG1lbnRzLm9mZmljZS5uZXRAZjk2OWE1MmYtNDJjMC00MGYxLTk4YmEtZGFlZDZjNDMwODdjIiwiaGFwcCI6Im93YSJ9.Du9dnPmU6C55d33C6SukmraNtUXHw-6N8xo-eFw4nwTaqjKGzqHmWc6oeuoWIGnGa32Du-VI2sXN0q8Zndq-hZEacbQplyuS0BlCiAql9weO0sXCyotW0_uyxA4zPAuYEqIc9kN1hiRAP0CLFEJpzVhawSVbwJfFFEOuAF3BxWnr4hqGIn-3SntvJjWoXpsfnse8m-WxIvmG3Js8cXFPV73Cap5f5bbakQqcgdyT8cXT717mh7-qde7heXUXbgz_TdTXv9pc8ZiCA0RIalVoZ7p7NkMG7FakXiplpBAO8015xosn-QalMfkVttOg_xm0ewApHUuh5RGPFdj4xMks6A&amp;X-OWA-CANARY=bdvoVzLz44UAAAAAAAAAAGCBbh6IbtwYF1n8SJYSF6RCxhInmGKfWaN80xDkzkSLadyYr7VpLWk.&amp;owa=outlook.office.com&amp;scriptVer=20240419007.27&amp;clientId=7897AE7855F44C0593291370E8F12587&amp;animation=true">
            <a:extLst>
              <a:ext uri="{FF2B5EF4-FFF2-40B4-BE49-F238E27FC236}">
                <a16:creationId xmlns:a16="http://schemas.microsoft.com/office/drawing/2014/main" id="{6733C584-04B6-4193-974D-5FEED3A92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0162" y="292376"/>
            <a:ext cx="2791206" cy="37216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attachments.office.net/owa/emma.clunie%40fife.gov.uk/service.svc/s/GetAttachmentThumbnail?id=AAMkADk0OWE0NmNkLTQ0MzQtNDFhNC1iMDY1LWM2NTY4NzViYjVjNQBGAAAAAAAWZwutZVaORY2Lsm%2B1e99fBwATYQ9XoLoNQp3UuLPfN3CPAAAA3SnQAADTpqz6PnhoQ49tOaTjUZB%2BAARZDCtPAAABEgAQAIn28Tp%2FdsxIhjq%2B4GWF5gI%3D&amp;thumbnailType=2&amp;token=eyJhbGciOiJSUzI1NiIsImtpZCI6IkU1RDJGMEY4REE5M0I2NzA5QzQzQTlFOEE2MTQzQzAzRDYyRjlBODAiLCJ0eXAiOiJKV1QiLCJ4NXQiOiI1ZEx3LU5xVHRuQ2NRNm5vcGhROEE5WXZtb0EifQ.eyJvcmlnaW4iOiJodHRwczovL291dGxvb2sub2ZmaWNlLmNvbSIsInVjIjoiNGVlNGNmZmU1MWVhNDIxOTg2ZDJhZmI2YzU4OTI4MzciLCJzaWduaW5fc3RhdGUiOlsiZHZjX21uZ2QiLCJkdmNfZG1qZCIsImlua25vd25udHdrIiwia21zaSJdLCJ2ZXIiOiJFeGNoYW5nZS5DYWxsYmFjay5WMSIsImFwcGN0eHNlbmRlciI6Ik93YURvd25sb2FkQGY5NjlhNTJmLTQyYzAtNDBmMS05OGJhLWRhZWQ2YzQzMDg3YyIsImlzc3JpbmciOiJXVyIsImFwcGN0eCI6IntcIm1zZXhjaHByb3RcIjpcIm93YVwiLFwicHVpZFwiOlwiMTE1MzgzNjI5NjUxMDYyOTc4MFwiLFwic2NvcGVcIjpcIk93YURvd25sb2FkXCIsXCJvaWRcIjpcIjMzMzFiNTAzLWIwNWQtNGNlMC04N2M3LTVlOTliZTU3ODY1YlwiLFwicHJpbWFyeXNpZFwiOlwiUy0xLTUtMjEtMjAwMTE4MTg4MC0zMDY5NTA4ODA3LTcwNjQwNTI5Ni0xMzUwNDY1M1wifSIsIm5iZiI6MTcxNTA4MDk1OSwiZXhwIjoxNzE1MDgxMjU5LCJpc3MiOiIwMDAwMDAwMi0wMDAwLTBmZjEtY2UwMC0wMDAwMDAwMDAwMDBAZjk2OWE1MmYtNDJjMC00MGYxLTk4YmEtZGFlZDZjNDMwODdjIiwiYXVkIjoiMDAwMDAwMDItMDAwMC0wZmYxLWNlMDAtMDAwMDAwMDAwMDAwL2F0dGFjaG1lbnRzLm9mZmljZS5uZXRAZjk2OWE1MmYtNDJjMC00MGYxLTk4YmEtZGFlZDZjNDMwODdjIiwiaGFwcCI6Im93YSJ9.Du9dnPmU6C55d33C6SukmraNtUXHw-6N8xo-eFw4nwTaqjKGzqHmWc6oeuoWIGnGa32Du-VI2sXN0q8Zndq-hZEacbQplyuS0BlCiAql9weO0sXCyotW0_uyxA4zPAuYEqIc9kN1hiRAP0CLFEJpzVhawSVbwJfFFEOuAF3BxWnr4hqGIn-3SntvJjWoXpsfnse8m-WxIvmG3Js8cXFPV73Cap5f5bbakQqcgdyT8cXT717mh7-qde7heXUXbgz_TdTXv9pc8ZiCA0RIalVoZ7p7NkMG7FakXiplpBAO8015xosn-QalMfkVttOg_xm0ewApHUuh5RGPFdj4xMks6A&amp;X-OWA-CANARY=bdvoVzLz44UAAAAAAAAAAJAtUzqIbtwYTo8JIj2Q6ze-WJKE4MmMRFsXjV_s63kpL7JcrHBIoeU.&amp;owa=outlook.office.com&amp;scriptVer=20240419007.27&amp;clientId=7897AE7855F44C0593291370E8F12587&amp;animation=true">
            <a:extLst>
              <a:ext uri="{FF2B5EF4-FFF2-40B4-BE49-F238E27FC236}">
                <a16:creationId xmlns:a16="http://schemas.microsoft.com/office/drawing/2014/main" id="{BA479EE0-735B-42CD-9813-A89866961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57" y="3136392"/>
            <a:ext cx="4657344" cy="349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1"/>
                                        </p:tgtEl>
                                        <p:attrNameLst>
                                          <p:attrName>style.visibility</p:attrName>
                                        </p:attrNameLst>
                                      </p:cBhvr>
                                      <p:to>
                                        <p:strVal val="visible"/>
                                      </p:to>
                                    </p:set>
                                    <p:animEffect transition="in" filter="fade">
                                      <p:cBhvr>
                                        <p:cTn id="10" dur="7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3" name="Group 108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84" name="Straight Connector 108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5" name="Straight Connector 108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8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8" name="Isosceles Triangle 108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2" name="Isosceles Triangle 109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3" name="Isosceles Triangle 109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BFB53CF-6BB2-4584-8C4C-B08BB760DC67}"/>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solidFill>
                  <a:schemeClr val="accent1"/>
                </a:solidFill>
              </a:rPr>
              <a:t>Updates to our building </a:t>
            </a:r>
          </a:p>
        </p:txBody>
      </p:sp>
      <p:sp>
        <p:nvSpPr>
          <p:cNvPr id="5" name="TextBox 4">
            <a:extLst>
              <a:ext uri="{FF2B5EF4-FFF2-40B4-BE49-F238E27FC236}">
                <a16:creationId xmlns:a16="http://schemas.microsoft.com/office/drawing/2014/main" id="{7650FFB5-EEE3-1840-A669-C79FCC1F81D1}"/>
              </a:ext>
            </a:extLst>
          </p:cNvPr>
          <p:cNvSpPr txBox="1"/>
          <p:nvPr/>
        </p:nvSpPr>
        <p:spPr>
          <a:xfrm>
            <a:off x="448733" y="1930400"/>
            <a:ext cx="7639884" cy="4524315"/>
          </a:xfrm>
          <a:prstGeom prst="rect">
            <a:avLst/>
          </a:prstGeom>
          <a:noFill/>
        </p:spPr>
        <p:txBody>
          <a:bodyPr wrap="square">
            <a:spAutoFit/>
          </a:bodyPr>
          <a:lstStyle/>
          <a:p>
            <a:pPr algn="ctr"/>
            <a:r>
              <a:rPr lang="en-GB" sz="1700" dirty="0">
                <a:latin typeface="Arial" panose="020B0604020202020204" pitchFamily="34" charset="0"/>
                <a:cs typeface="Arial" panose="020B0604020202020204" pitchFamily="34" charset="0"/>
              </a:rPr>
              <a:t>You may have spotted that we are currently having new windows installed in our school. This is very exciting! </a:t>
            </a:r>
          </a:p>
          <a:p>
            <a:pPr algn="ctr"/>
            <a:r>
              <a:rPr lang="en-GB" sz="1700" dirty="0">
                <a:latin typeface="Arial" panose="020B0604020202020204" pitchFamily="34" charset="0"/>
                <a:cs typeface="Arial" panose="020B0604020202020204" pitchFamily="34" charset="0"/>
              </a:rPr>
              <a:t>The work started in the Easter holidays and is expected to be completed by the end of the Summer holidays. </a:t>
            </a:r>
          </a:p>
          <a:p>
            <a:pPr algn="ctr"/>
            <a:r>
              <a:rPr lang="en-GB" sz="1700" dirty="0">
                <a:latin typeface="Arial" panose="020B0604020202020204" pitchFamily="34" charset="0"/>
                <a:cs typeface="Arial" panose="020B0604020202020204" pitchFamily="34" charset="0"/>
              </a:rPr>
              <a:t>As a result of the school being a listed building, each window is being individually hand made in the workshop. We are therefore working at the pace of the workshop and updating as each window is ready.</a:t>
            </a:r>
          </a:p>
          <a:p>
            <a:pPr algn="ctr"/>
            <a:r>
              <a:rPr lang="en-GB" sz="1700" dirty="0">
                <a:latin typeface="Arial" panose="020B0604020202020204" pitchFamily="34" charset="0"/>
                <a:cs typeface="Arial" panose="020B0604020202020204" pitchFamily="34" charset="0"/>
              </a:rPr>
              <a:t> </a:t>
            </a:r>
          </a:p>
          <a:p>
            <a:pPr algn="ctr"/>
            <a:r>
              <a:rPr lang="en-GB" sz="1700" dirty="0">
                <a:latin typeface="Arial" panose="020B0604020202020204" pitchFamily="34" charset="0"/>
                <a:cs typeface="Arial" panose="020B0604020202020204" pitchFamily="34" charset="0"/>
              </a:rPr>
              <a:t>We are working in partnership with building services to have each window replaced. There will be some minimal impact in the playground and nursery garden during this time as scaffolding is erected, but this should only last a couple of days at a time. </a:t>
            </a:r>
          </a:p>
          <a:p>
            <a:pPr algn="ctr"/>
            <a:r>
              <a:rPr lang="en-GB" sz="1700" dirty="0">
                <a:latin typeface="Arial" panose="020B0604020202020204" pitchFamily="34" charset="0"/>
                <a:cs typeface="Arial" panose="020B0604020202020204" pitchFamily="34" charset="0"/>
              </a:rPr>
              <a:t>We may need to temporarily move children from their classroom to another classroom for 2 days to allow classroom windows to be installed, but there are no firm plans for this as yet. </a:t>
            </a:r>
          </a:p>
          <a:p>
            <a:pPr algn="ctr"/>
            <a:r>
              <a:rPr lang="en-GB" sz="1700" dirty="0">
                <a:latin typeface="Arial" panose="020B0604020202020204" pitchFamily="34" charset="0"/>
                <a:cs typeface="Arial" panose="020B0604020202020204" pitchFamily="34" charset="0"/>
              </a:rPr>
              <a:t>If this is the case, we will ensure learning continues for all during this time. </a:t>
            </a:r>
          </a:p>
          <a:p>
            <a:pPr algn="ctr"/>
            <a:endParaRPr lang="en-GB" sz="1600" dirty="0">
              <a:latin typeface="Arial" panose="020B0604020202020204" pitchFamily="34" charset="0"/>
              <a:cs typeface="Arial" panose="020B0604020202020204" pitchFamily="34" charset="0"/>
            </a:endParaRPr>
          </a:p>
        </p:txBody>
      </p:sp>
      <p:pic>
        <p:nvPicPr>
          <p:cNvPr id="5122" name="Picture 2" descr="curtains vector symbol icon design ...">
            <a:extLst>
              <a:ext uri="{FF2B5EF4-FFF2-40B4-BE49-F238E27FC236}">
                <a16:creationId xmlns:a16="http://schemas.microsoft.com/office/drawing/2014/main" id="{9836ECBC-6E7A-48F5-AD45-F94264FAE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6793" y="955531"/>
            <a:ext cx="3007349" cy="240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26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3" name="Group 108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84" name="Straight Connector 108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5" name="Straight Connector 108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8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8" name="Isosceles Triangle 108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2" name="Isosceles Triangle 109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3" name="Isosceles Triangle 109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BFB53CF-6BB2-4584-8C4C-B08BB760DC67}"/>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solidFill>
                  <a:schemeClr val="accent1"/>
                </a:solidFill>
              </a:rPr>
              <a:t>Pupil Voice</a:t>
            </a:r>
          </a:p>
        </p:txBody>
      </p:sp>
      <p:sp>
        <p:nvSpPr>
          <p:cNvPr id="5" name="TextBox 4">
            <a:extLst>
              <a:ext uri="{FF2B5EF4-FFF2-40B4-BE49-F238E27FC236}">
                <a16:creationId xmlns:a16="http://schemas.microsoft.com/office/drawing/2014/main" id="{7650FFB5-EEE3-1840-A669-C79FCC1F81D1}"/>
              </a:ext>
            </a:extLst>
          </p:cNvPr>
          <p:cNvSpPr txBox="1"/>
          <p:nvPr/>
        </p:nvSpPr>
        <p:spPr>
          <a:xfrm>
            <a:off x="439864" y="1409192"/>
            <a:ext cx="6601291" cy="5078313"/>
          </a:xfrm>
          <a:prstGeom prst="rect">
            <a:avLst/>
          </a:prstGeom>
          <a:noFill/>
        </p:spPr>
        <p:txBody>
          <a:bodyPr wrap="square">
            <a:spAutoFit/>
          </a:bodyPr>
          <a:lstStyle/>
          <a:p>
            <a:pPr algn="ctr"/>
            <a:r>
              <a:rPr lang="en-GB" dirty="0"/>
              <a:t>On Wednesday 24</a:t>
            </a:r>
            <a:r>
              <a:rPr lang="en-GB" baseline="30000" dirty="0"/>
              <a:t>th</a:t>
            </a:r>
            <a:r>
              <a:rPr lang="en-GB" dirty="0"/>
              <a:t> April, two of our Primary 6 children visited Dysart Primary School to share their opinions on school dinners. They met with school catering representatives from Fife Council,  alongside children from Dysart and </a:t>
            </a:r>
            <a:r>
              <a:rPr lang="en-GB" dirty="0" err="1"/>
              <a:t>Sinclairtown</a:t>
            </a:r>
            <a:r>
              <a:rPr lang="en-GB" dirty="0"/>
              <a:t> Primary School. </a:t>
            </a:r>
          </a:p>
          <a:p>
            <a:pPr algn="ctr"/>
            <a:endParaRPr lang="en-GB" dirty="0"/>
          </a:p>
          <a:p>
            <a:pPr algn="ctr"/>
            <a:r>
              <a:rPr lang="en-GB" dirty="0"/>
              <a:t>They confidently shared their thoughts on the current meals on offer, including what children in our school like and dislike. They also learned some of the restrictions that are in place when planning the menus to meet nutritional guidelines. </a:t>
            </a:r>
          </a:p>
          <a:p>
            <a:pPr algn="ctr"/>
            <a:endParaRPr lang="en-GB" dirty="0"/>
          </a:p>
          <a:p>
            <a:pPr algn="ctr"/>
            <a:r>
              <a:rPr lang="en-GB" dirty="0"/>
              <a:t>The children had the opportunity to sample and give their opinions on new menu items that are planned to be introduced from August 2024. </a:t>
            </a:r>
          </a:p>
          <a:p>
            <a:pPr algn="ctr"/>
            <a:endParaRPr lang="en-GB" dirty="0"/>
          </a:p>
          <a:p>
            <a:pPr algn="ctr"/>
            <a:r>
              <a:rPr lang="en-GB" dirty="0"/>
              <a:t>On return to school, the children then spoke to the full school during assembly to share their experience. They represented the school so well and we are so proud of them!</a:t>
            </a:r>
            <a:endParaRPr lang="en-GB"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FD77B60-9AB1-4260-A8EC-1196C4767067}"/>
              </a:ext>
            </a:extLst>
          </p:cNvPr>
          <p:cNvPicPr>
            <a:picLocks noChangeAspect="1"/>
          </p:cNvPicPr>
          <p:nvPr/>
        </p:nvPicPr>
        <p:blipFill>
          <a:blip r:embed="rId2"/>
          <a:stretch>
            <a:fillRect/>
          </a:stretch>
        </p:blipFill>
        <p:spPr>
          <a:xfrm>
            <a:off x="7177247" y="2021946"/>
            <a:ext cx="4733157" cy="3114983"/>
          </a:xfrm>
          <a:prstGeom prst="rect">
            <a:avLst/>
          </a:prstGeom>
        </p:spPr>
      </p:pic>
    </p:spTree>
    <p:extLst>
      <p:ext uri="{BB962C8B-B14F-4D97-AF65-F5344CB8AC3E}">
        <p14:creationId xmlns:p14="http://schemas.microsoft.com/office/powerpoint/2010/main" val="297943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83" name="Group 1082">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84" name="Straight Connector 1083">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85" name="Straight Connector 1084">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86"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7"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8" name="Isosceles Triangle 1087">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89"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0"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1"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2" name="Isosceles Triangle 1091">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3" name="Isosceles Triangle 1092">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9BFB53CF-6BB2-4584-8C4C-B08BB760DC67}"/>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solidFill>
                  <a:schemeClr val="accent1"/>
                </a:solidFill>
              </a:rPr>
              <a:t>Anti-Bullying Policy </a:t>
            </a:r>
          </a:p>
        </p:txBody>
      </p:sp>
      <p:sp>
        <p:nvSpPr>
          <p:cNvPr id="5" name="TextBox 4">
            <a:extLst>
              <a:ext uri="{FF2B5EF4-FFF2-40B4-BE49-F238E27FC236}">
                <a16:creationId xmlns:a16="http://schemas.microsoft.com/office/drawing/2014/main" id="{7650FFB5-EEE3-1840-A669-C79FCC1F81D1}"/>
              </a:ext>
            </a:extLst>
          </p:cNvPr>
          <p:cNvSpPr txBox="1"/>
          <p:nvPr/>
        </p:nvSpPr>
        <p:spPr>
          <a:xfrm>
            <a:off x="448733" y="1656080"/>
            <a:ext cx="5119963" cy="4955203"/>
          </a:xfrm>
          <a:prstGeom prst="rect">
            <a:avLst/>
          </a:prstGeom>
          <a:noFill/>
        </p:spPr>
        <p:txBody>
          <a:bodyPr wrap="square">
            <a:spAutoFit/>
          </a:bodyPr>
          <a:lstStyle/>
          <a:p>
            <a:pPr algn="ctr"/>
            <a:r>
              <a:rPr lang="en-GB" sz="2000" dirty="0">
                <a:latin typeface="Arial" panose="020B0604020202020204" pitchFamily="34" charset="0"/>
                <a:cs typeface="Arial" panose="020B0604020202020204" pitchFamily="34" charset="0"/>
              </a:rPr>
              <a:t>As a school, we are working to refresh our Anti-Bullying Policy. </a:t>
            </a:r>
          </a:p>
          <a:p>
            <a:pPr algn="ctr"/>
            <a:endParaRPr lang="en-GB" sz="2000" dirty="0">
              <a:latin typeface="Arial" panose="020B0604020202020204" pitchFamily="34" charset="0"/>
              <a:cs typeface="Arial" panose="020B0604020202020204" pitchFamily="34" charset="0"/>
            </a:endParaRPr>
          </a:p>
          <a:p>
            <a:pPr algn="ctr"/>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We have set up a short life working group to develop this. The group is made up of parents and staff. </a:t>
            </a:r>
          </a:p>
          <a:p>
            <a:pPr algn="ctr"/>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One meeting has taken place so far, with another planned for 15</a:t>
            </a:r>
            <a:r>
              <a:rPr lang="en-GB" sz="2000" baseline="30000" dirty="0">
                <a:latin typeface="Arial" panose="020B0604020202020204" pitchFamily="34" charset="0"/>
                <a:cs typeface="Arial" panose="020B0604020202020204" pitchFamily="34" charset="0"/>
              </a:rPr>
              <a:t>th</a:t>
            </a:r>
            <a:r>
              <a:rPr lang="en-GB" sz="2000" dirty="0">
                <a:latin typeface="Arial" panose="020B0604020202020204" pitchFamily="34" charset="0"/>
                <a:cs typeface="Arial" panose="020B0604020202020204" pitchFamily="34" charset="0"/>
              </a:rPr>
              <a:t> May at 2pm. </a:t>
            </a:r>
          </a:p>
          <a:p>
            <a:pPr algn="ctr"/>
            <a:endParaRPr lang="en-GB" sz="2000" dirty="0">
              <a:latin typeface="Arial" panose="020B0604020202020204" pitchFamily="34" charset="0"/>
              <a:cs typeface="Arial" panose="020B0604020202020204" pitchFamily="34" charset="0"/>
            </a:endParaRPr>
          </a:p>
          <a:p>
            <a:pPr algn="ctr"/>
            <a:r>
              <a:rPr lang="en-GB" sz="2000" dirty="0">
                <a:latin typeface="Arial" panose="020B0604020202020204" pitchFamily="34" charset="0"/>
                <a:cs typeface="Arial" panose="020B0604020202020204" pitchFamily="34" charset="0"/>
              </a:rPr>
              <a:t>We are always looking for more parents to join us. Please contact us at the office if you would be interested in joining us. </a:t>
            </a: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5C62458-4CA9-4C23-9C30-E065269289CE}"/>
              </a:ext>
            </a:extLst>
          </p:cNvPr>
          <p:cNvPicPr>
            <a:picLocks noChangeAspect="1"/>
          </p:cNvPicPr>
          <p:nvPr/>
        </p:nvPicPr>
        <p:blipFill>
          <a:blip r:embed="rId2"/>
          <a:stretch>
            <a:fillRect/>
          </a:stretch>
        </p:blipFill>
        <p:spPr>
          <a:xfrm>
            <a:off x="6142166" y="1028468"/>
            <a:ext cx="4680052" cy="4764024"/>
          </a:xfrm>
          <a:prstGeom prst="rect">
            <a:avLst/>
          </a:prstGeom>
        </p:spPr>
      </p:pic>
    </p:spTree>
    <p:extLst>
      <p:ext uri="{BB962C8B-B14F-4D97-AF65-F5344CB8AC3E}">
        <p14:creationId xmlns:p14="http://schemas.microsoft.com/office/powerpoint/2010/main" val="248794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137E-B400-4F80-8000-5C3CAD7D85FF}"/>
              </a:ext>
            </a:extLst>
          </p:cNvPr>
          <p:cNvSpPr>
            <a:spLocks noGrp="1"/>
          </p:cNvSpPr>
          <p:nvPr>
            <p:ph type="title"/>
          </p:nvPr>
        </p:nvSpPr>
        <p:spPr>
          <a:xfrm>
            <a:off x="677334" y="609600"/>
            <a:ext cx="8596668" cy="944880"/>
          </a:xfrm>
        </p:spPr>
        <p:txBody>
          <a:bodyPr/>
          <a:lstStyle/>
          <a:p>
            <a:r>
              <a:rPr lang="en-GB" dirty="0">
                <a:latin typeface="Arial" panose="020B0604020202020204" pitchFamily="34" charset="0"/>
                <a:cs typeface="Arial" panose="020B0604020202020204" pitchFamily="34" charset="0"/>
              </a:rPr>
              <a:t>Dates for your diary</a:t>
            </a:r>
          </a:p>
        </p:txBody>
      </p:sp>
      <p:pic>
        <p:nvPicPr>
          <p:cNvPr id="6" name="Picture 5">
            <a:extLst>
              <a:ext uri="{FF2B5EF4-FFF2-40B4-BE49-F238E27FC236}">
                <a16:creationId xmlns:a16="http://schemas.microsoft.com/office/drawing/2014/main" id="{C4494BA8-F415-42C8-8FE6-8C2A5092E841}"/>
              </a:ext>
            </a:extLst>
          </p:cNvPr>
          <p:cNvPicPr>
            <a:picLocks noChangeAspect="1"/>
          </p:cNvPicPr>
          <p:nvPr/>
        </p:nvPicPr>
        <p:blipFill>
          <a:blip r:embed="rId2"/>
          <a:stretch>
            <a:fillRect/>
          </a:stretch>
        </p:blipFill>
        <p:spPr>
          <a:xfrm>
            <a:off x="3046985" y="1554480"/>
            <a:ext cx="8849359" cy="4870357"/>
          </a:xfrm>
          <a:prstGeom prst="rect">
            <a:avLst/>
          </a:prstGeom>
        </p:spPr>
      </p:pic>
      <p:sp>
        <p:nvSpPr>
          <p:cNvPr id="9" name="TextBox 8">
            <a:extLst>
              <a:ext uri="{FF2B5EF4-FFF2-40B4-BE49-F238E27FC236}">
                <a16:creationId xmlns:a16="http://schemas.microsoft.com/office/drawing/2014/main" id="{4770F17E-AC15-4578-A098-1783CF253B52}"/>
              </a:ext>
            </a:extLst>
          </p:cNvPr>
          <p:cNvSpPr txBox="1"/>
          <p:nvPr/>
        </p:nvSpPr>
        <p:spPr>
          <a:xfrm>
            <a:off x="677334" y="2419998"/>
            <a:ext cx="2039112" cy="3139321"/>
          </a:xfrm>
          <a:prstGeom prst="rect">
            <a:avLst/>
          </a:prstGeom>
          <a:noFill/>
        </p:spPr>
        <p:txBody>
          <a:bodyPr wrap="square" rtlCol="0">
            <a:spAutoFit/>
          </a:bodyPr>
          <a:lstStyle/>
          <a:p>
            <a:r>
              <a:rPr lang="en-GB" dirty="0"/>
              <a:t>Please check your emails. Our “Countdown to Summer” was shared with all parents at the start of Term 4. Please refer to this for key dates for the remainder of this term. </a:t>
            </a:r>
          </a:p>
        </p:txBody>
      </p:sp>
    </p:spTree>
    <p:extLst>
      <p:ext uri="{BB962C8B-B14F-4D97-AF65-F5344CB8AC3E}">
        <p14:creationId xmlns:p14="http://schemas.microsoft.com/office/powerpoint/2010/main" val="294579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712084-1342-2445-9FB4-C6A5624A1432}"/>
              </a:ext>
            </a:extLst>
          </p:cNvPr>
          <p:cNvSpPr txBox="1"/>
          <p:nvPr/>
        </p:nvSpPr>
        <p:spPr>
          <a:xfrm>
            <a:off x="433808" y="1628945"/>
            <a:ext cx="10392688" cy="2031325"/>
          </a:xfrm>
          <a:prstGeom prst="rect">
            <a:avLst/>
          </a:prstGeom>
          <a:solidFill>
            <a:schemeClr val="bg1"/>
          </a:solidFill>
          <a:ln>
            <a:solidFill>
              <a:schemeClr val="accent1"/>
            </a:solidFill>
          </a:ln>
        </p:spPr>
        <p:txBody>
          <a:bodyPr wrap="square" rtlCol="0">
            <a:spAutoFit/>
          </a:bodyPr>
          <a:lstStyle/>
          <a:p>
            <a:r>
              <a:rPr lang="en-GB" b="1" dirty="0">
                <a:latin typeface="Arial" panose="020B0604020202020204" pitchFamily="34" charset="0"/>
                <a:cs typeface="Arial" panose="020B0604020202020204" pitchFamily="34" charset="0"/>
              </a:rPr>
              <a:t>Learning Partnership Visit – Term 4 </a:t>
            </a:r>
            <a:endParaRPr lang="en-GB" b="1" dirty="0">
              <a:solidFill>
                <a:srgbClr val="FF0000"/>
              </a:solidFill>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000000"/>
                </a:solidFill>
                <a:latin typeface="Calibri" panose="020F0502020204030204" pitchFamily="34" charset="0"/>
                <a:cs typeface="Arial" panose="020B0604020202020204" pitchFamily="34" charset="0"/>
              </a:rPr>
              <a:t>On Wednesday 24</a:t>
            </a:r>
            <a:r>
              <a:rPr lang="en-GB" baseline="30000" dirty="0">
                <a:solidFill>
                  <a:srgbClr val="000000"/>
                </a:solidFill>
                <a:latin typeface="Calibri" panose="020F0502020204030204" pitchFamily="34" charset="0"/>
                <a:cs typeface="Arial" panose="020B0604020202020204" pitchFamily="34" charset="0"/>
              </a:rPr>
              <a:t>th</a:t>
            </a:r>
            <a:r>
              <a:rPr lang="en-GB" dirty="0">
                <a:solidFill>
                  <a:srgbClr val="000000"/>
                </a:solidFill>
                <a:latin typeface="Calibri" panose="020F0502020204030204" pitchFamily="34" charset="0"/>
                <a:cs typeface="Arial" panose="020B0604020202020204" pitchFamily="34" charset="0"/>
              </a:rPr>
              <a:t> April, we welcomed headteachers from Fair Isle Primary School and </a:t>
            </a:r>
            <a:r>
              <a:rPr lang="en-GB" dirty="0" err="1">
                <a:solidFill>
                  <a:srgbClr val="000000"/>
                </a:solidFill>
                <a:latin typeface="Calibri" panose="020F0502020204030204" pitchFamily="34" charset="0"/>
                <a:cs typeface="Arial" panose="020B0604020202020204" pitchFamily="34" charset="0"/>
              </a:rPr>
              <a:t>Denbeath</a:t>
            </a:r>
            <a:r>
              <a:rPr lang="en-GB" dirty="0">
                <a:solidFill>
                  <a:srgbClr val="000000"/>
                </a:solidFill>
                <a:latin typeface="Calibri" panose="020F0502020204030204" pitchFamily="34" charset="0"/>
                <a:cs typeface="Arial" panose="020B0604020202020204" pitchFamily="34" charset="0"/>
              </a:rPr>
              <a:t> Primary School, along with our Education Manager and the Quality Improvement Officer for Early Years for our Learning Partnership Visit. During this time, our visitors spent time in classes and talked to children and staff as part of our ongoing Quality Assurance processes. The following strengths and areas for improvement were identified: </a:t>
            </a:r>
            <a:endParaRPr lang="en-GB" b="1"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9DC298A4-0FD1-4123-A344-4B81D53C1151}"/>
              </a:ext>
            </a:extLst>
          </p:cNvPr>
          <p:cNvSpPr>
            <a:spLocks noGrp="1"/>
          </p:cNvSpPr>
          <p:nvPr>
            <p:ph type="title"/>
          </p:nvPr>
        </p:nvSpPr>
        <p:spPr/>
        <p:txBody>
          <a:bodyPr/>
          <a:lstStyle/>
          <a:p>
            <a:r>
              <a:rPr lang="en-GB" dirty="0"/>
              <a:t>Learning Partnership Visit </a:t>
            </a:r>
          </a:p>
        </p:txBody>
      </p:sp>
      <p:sp>
        <p:nvSpPr>
          <p:cNvPr id="10" name="TextBox 9">
            <a:extLst>
              <a:ext uri="{FF2B5EF4-FFF2-40B4-BE49-F238E27FC236}">
                <a16:creationId xmlns:a16="http://schemas.microsoft.com/office/drawing/2014/main" id="{DF456701-1783-44B2-9A9D-CD9712F1708B}"/>
              </a:ext>
            </a:extLst>
          </p:cNvPr>
          <p:cNvSpPr txBox="1"/>
          <p:nvPr/>
        </p:nvSpPr>
        <p:spPr>
          <a:xfrm>
            <a:off x="677334" y="3904488"/>
            <a:ext cx="4489026" cy="2708434"/>
          </a:xfrm>
          <a:prstGeom prst="rect">
            <a:avLst/>
          </a:prstGeom>
          <a:noFill/>
        </p:spPr>
        <p:txBody>
          <a:bodyPr wrap="square" rtlCol="0">
            <a:spAutoFit/>
          </a:bodyPr>
          <a:lstStyle/>
          <a:p>
            <a:r>
              <a:rPr lang="en-GB" sz="1700" b="1" dirty="0"/>
              <a:t>Strengths:</a:t>
            </a:r>
          </a:p>
          <a:p>
            <a:pPr marL="285750" indent="-285750">
              <a:buFont typeface="Arial" panose="020B0604020202020204" pitchFamily="34" charset="0"/>
              <a:buChar char="•"/>
            </a:pPr>
            <a:r>
              <a:rPr lang="en-GB" sz="1700" dirty="0"/>
              <a:t>Happy, confident children who were proud of their school</a:t>
            </a:r>
          </a:p>
          <a:p>
            <a:pPr marL="285750" indent="-285750">
              <a:buFont typeface="Arial" panose="020B0604020202020204" pitchFamily="34" charset="0"/>
              <a:buChar char="•"/>
            </a:pPr>
            <a:r>
              <a:rPr lang="en-GB" sz="1700" dirty="0"/>
              <a:t>Children engaged in learning </a:t>
            </a:r>
          </a:p>
          <a:p>
            <a:pPr marL="285750" indent="-285750">
              <a:buFont typeface="Arial" panose="020B0604020202020204" pitchFamily="34" charset="0"/>
              <a:buChar char="•"/>
            </a:pPr>
            <a:r>
              <a:rPr lang="en-GB" sz="1700" dirty="0"/>
              <a:t>Use of Support Staff to support learning </a:t>
            </a:r>
          </a:p>
          <a:p>
            <a:pPr marL="285750" indent="-285750">
              <a:buFont typeface="Arial" panose="020B0604020202020204" pitchFamily="34" charset="0"/>
              <a:buChar char="•"/>
            </a:pPr>
            <a:r>
              <a:rPr lang="en-GB" sz="1700" dirty="0"/>
              <a:t>A range of interventions to raise attainment in Literacy and Numeracy</a:t>
            </a:r>
          </a:p>
          <a:p>
            <a:pPr marL="285750" indent="-285750">
              <a:buFont typeface="Arial" panose="020B0604020202020204" pitchFamily="34" charset="0"/>
              <a:buChar char="•"/>
            </a:pPr>
            <a:r>
              <a:rPr lang="en-GB" sz="1700" dirty="0"/>
              <a:t>Warm, caring interactions in Nursery</a:t>
            </a:r>
          </a:p>
          <a:p>
            <a:pPr marL="285750" indent="-285750">
              <a:buFont typeface="Arial" panose="020B0604020202020204" pitchFamily="34" charset="0"/>
              <a:buChar char="•"/>
            </a:pPr>
            <a:r>
              <a:rPr lang="en-GB" sz="1700" dirty="0"/>
              <a:t>Use of indoor and outdoor space in Nursery  </a:t>
            </a:r>
          </a:p>
        </p:txBody>
      </p:sp>
      <p:sp>
        <p:nvSpPr>
          <p:cNvPr id="11" name="TextBox 10">
            <a:extLst>
              <a:ext uri="{FF2B5EF4-FFF2-40B4-BE49-F238E27FC236}">
                <a16:creationId xmlns:a16="http://schemas.microsoft.com/office/drawing/2014/main" id="{F71018CD-7DEB-4BA8-A0AC-F0AB84F219FF}"/>
              </a:ext>
            </a:extLst>
          </p:cNvPr>
          <p:cNvSpPr txBox="1"/>
          <p:nvPr/>
        </p:nvSpPr>
        <p:spPr>
          <a:xfrm>
            <a:off x="5394960" y="3904488"/>
            <a:ext cx="4069080" cy="2708434"/>
          </a:xfrm>
          <a:prstGeom prst="rect">
            <a:avLst/>
          </a:prstGeom>
          <a:noFill/>
        </p:spPr>
        <p:txBody>
          <a:bodyPr wrap="square" rtlCol="0">
            <a:spAutoFit/>
          </a:bodyPr>
          <a:lstStyle/>
          <a:p>
            <a:r>
              <a:rPr lang="en-GB" sz="1700" b="1" dirty="0"/>
              <a:t>Areas for Improvement:</a:t>
            </a:r>
          </a:p>
          <a:p>
            <a:pPr marL="285750" indent="-285750">
              <a:buFont typeface="Arial" panose="020B0604020202020204" pitchFamily="34" charset="0"/>
              <a:buChar char="•"/>
            </a:pPr>
            <a:r>
              <a:rPr lang="en-GB" sz="1700" dirty="0"/>
              <a:t>Development of an Assessment Strategy across P1 to P7 </a:t>
            </a:r>
          </a:p>
          <a:p>
            <a:pPr marL="285750" indent="-285750">
              <a:buFont typeface="Arial" panose="020B0604020202020204" pitchFamily="34" charset="0"/>
              <a:buChar char="•"/>
            </a:pPr>
            <a:r>
              <a:rPr lang="en-GB" sz="1700" dirty="0"/>
              <a:t>Children learning about skills for life, learning and work</a:t>
            </a:r>
          </a:p>
          <a:p>
            <a:pPr marL="285750" indent="-285750">
              <a:buFont typeface="Arial" panose="020B0604020202020204" pitchFamily="34" charset="0"/>
              <a:buChar char="•"/>
            </a:pPr>
            <a:r>
              <a:rPr lang="en-GB" sz="1700" dirty="0"/>
              <a:t>Standards and Expectations in jotters</a:t>
            </a:r>
          </a:p>
          <a:p>
            <a:pPr marL="285750" indent="-285750">
              <a:buFont typeface="Arial" panose="020B0604020202020204" pitchFamily="34" charset="0"/>
              <a:buChar char="•"/>
            </a:pPr>
            <a:r>
              <a:rPr lang="en-GB" sz="1700" dirty="0"/>
              <a:t>Use of Feedback to support learning </a:t>
            </a:r>
          </a:p>
          <a:p>
            <a:pPr marL="285750" indent="-285750">
              <a:buFont typeface="Arial" panose="020B0604020202020204" pitchFamily="34" charset="0"/>
              <a:buChar char="•"/>
            </a:pPr>
            <a:r>
              <a:rPr lang="en-GB" sz="1700" dirty="0"/>
              <a:t>Processes for tracking of attainment and self-evaluation in Nursery </a:t>
            </a:r>
          </a:p>
        </p:txBody>
      </p:sp>
    </p:spTree>
    <p:extLst>
      <p:ext uri="{BB962C8B-B14F-4D97-AF65-F5344CB8AC3E}">
        <p14:creationId xmlns:p14="http://schemas.microsoft.com/office/powerpoint/2010/main" val="243904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4CE9-A444-4B89-8429-6048CB0CE59F}"/>
              </a:ext>
            </a:extLst>
          </p:cNvPr>
          <p:cNvSpPr>
            <a:spLocks noGrp="1"/>
          </p:cNvSpPr>
          <p:nvPr>
            <p:ph type="title"/>
          </p:nvPr>
        </p:nvSpPr>
        <p:spPr>
          <a:xfrm>
            <a:off x="677334" y="319671"/>
            <a:ext cx="8596668" cy="869049"/>
          </a:xfrm>
        </p:spPr>
        <p:txBody>
          <a:bodyPr>
            <a:normAutofit/>
          </a:bodyPr>
          <a:lstStyle/>
          <a:p>
            <a:r>
              <a:rPr lang="en-GB" sz="4800" dirty="0">
                <a:latin typeface="Arial" panose="020B0604020202020204" pitchFamily="34" charset="0"/>
                <a:cs typeface="Arial" panose="020B0604020202020204" pitchFamily="34" charset="0"/>
              </a:rPr>
              <a:t>In this newsletter….</a:t>
            </a:r>
          </a:p>
        </p:txBody>
      </p:sp>
      <p:sp>
        <p:nvSpPr>
          <p:cNvPr id="3" name="Content Placeholder 2">
            <a:extLst>
              <a:ext uri="{FF2B5EF4-FFF2-40B4-BE49-F238E27FC236}">
                <a16:creationId xmlns:a16="http://schemas.microsoft.com/office/drawing/2014/main" id="{9363E7FB-FAF6-4536-A6ED-592DBA54D97A}"/>
              </a:ext>
            </a:extLst>
          </p:cNvPr>
          <p:cNvSpPr>
            <a:spLocks noGrp="1"/>
          </p:cNvSpPr>
          <p:nvPr>
            <p:ph idx="1"/>
          </p:nvPr>
        </p:nvSpPr>
        <p:spPr>
          <a:xfrm>
            <a:off x="677334" y="1307915"/>
            <a:ext cx="9518226" cy="4607929"/>
          </a:xfrm>
        </p:spPr>
        <p:txBody>
          <a:bodyPr>
            <a:noAutofit/>
          </a:bodyPr>
          <a:lstStyle/>
          <a:p>
            <a:r>
              <a:rPr lang="en-GB" sz="2000" dirty="0">
                <a:latin typeface="Arial" panose="020B0604020202020204" pitchFamily="34" charset="0"/>
                <a:cs typeface="Arial" panose="020B0604020202020204" pitchFamily="34" charset="0"/>
              </a:rPr>
              <a:t>Staffing update</a:t>
            </a:r>
          </a:p>
          <a:p>
            <a:r>
              <a:rPr lang="en-GB" sz="2000" dirty="0">
                <a:latin typeface="Arial" panose="020B0604020202020204" pitchFamily="34" charset="0"/>
                <a:cs typeface="Arial" panose="020B0604020202020204" pitchFamily="34" charset="0"/>
              </a:rPr>
              <a:t>Helpful reminders – </a:t>
            </a:r>
            <a:r>
              <a:rPr lang="en-GB" sz="2000" b="1" dirty="0">
                <a:solidFill>
                  <a:srgbClr val="00B050"/>
                </a:solidFill>
                <a:latin typeface="Arial" panose="020B0604020202020204" pitchFamily="34" charset="0"/>
                <a:cs typeface="Arial" panose="020B0604020202020204" pitchFamily="34" charset="0"/>
              </a:rPr>
              <a:t>READY </a:t>
            </a:r>
            <a:r>
              <a:rPr lang="en-GB" sz="2000" dirty="0">
                <a:latin typeface="Arial" panose="020B0604020202020204" pitchFamily="34" charset="0"/>
                <a:cs typeface="Arial" panose="020B0604020202020204" pitchFamily="34" charset="0"/>
              </a:rPr>
              <a:t>TO LEARN</a:t>
            </a:r>
          </a:p>
          <a:p>
            <a:r>
              <a:rPr lang="en-GB" sz="2000" dirty="0">
                <a:latin typeface="Arial" panose="020B0604020202020204" pitchFamily="34" charset="0"/>
                <a:cs typeface="Arial" panose="020B0604020202020204" pitchFamily="34" charset="0"/>
              </a:rPr>
              <a:t>Mobile Phones </a:t>
            </a:r>
          </a:p>
          <a:p>
            <a:r>
              <a:rPr lang="en-GB" sz="2000" dirty="0" err="1">
                <a:latin typeface="Arial" panose="020B0604020202020204" pitchFamily="34" charset="0"/>
                <a:cs typeface="Arial" panose="020B0604020202020204" pitchFamily="34" charset="0"/>
              </a:rPr>
              <a:t>Pokemon</a:t>
            </a:r>
            <a:r>
              <a:rPr lang="en-GB" sz="2000" dirty="0">
                <a:latin typeface="Arial" panose="020B0604020202020204" pitchFamily="34" charset="0"/>
                <a:cs typeface="Arial" panose="020B0604020202020204" pitchFamily="34" charset="0"/>
              </a:rPr>
              <a:t> Cards and Helmets</a:t>
            </a:r>
          </a:p>
          <a:p>
            <a:r>
              <a:rPr lang="en-GB" sz="2000" dirty="0">
                <a:latin typeface="Arial" panose="020B0604020202020204" pitchFamily="34" charset="0"/>
                <a:cs typeface="Arial" panose="020B0604020202020204" pitchFamily="34" charset="0"/>
              </a:rPr>
              <a:t>Celebrating Success</a:t>
            </a:r>
          </a:p>
          <a:p>
            <a:r>
              <a:rPr lang="en-GB" sz="2000" dirty="0">
                <a:latin typeface="Arial" panose="020B0604020202020204" pitchFamily="34" charset="0"/>
                <a:cs typeface="Arial" panose="020B0604020202020204" pitchFamily="34" charset="0"/>
              </a:rPr>
              <a:t>Updates to our building</a:t>
            </a:r>
          </a:p>
          <a:p>
            <a:r>
              <a:rPr lang="en-GB" sz="2000" dirty="0">
                <a:latin typeface="Arial" panose="020B0604020202020204" pitchFamily="34" charset="0"/>
                <a:cs typeface="Arial" panose="020B0604020202020204" pitchFamily="34" charset="0"/>
              </a:rPr>
              <a:t>Pupil Voice</a:t>
            </a:r>
          </a:p>
          <a:p>
            <a:r>
              <a:rPr lang="en-GB" sz="2000" dirty="0">
                <a:latin typeface="Arial" panose="020B0604020202020204" pitchFamily="34" charset="0"/>
                <a:cs typeface="Arial" panose="020B0604020202020204" pitchFamily="34" charset="0"/>
              </a:rPr>
              <a:t>Anti Bullying Policy</a:t>
            </a:r>
          </a:p>
          <a:p>
            <a:r>
              <a:rPr lang="en-GB" sz="2000" dirty="0">
                <a:latin typeface="Arial" panose="020B0604020202020204" pitchFamily="34" charset="0"/>
                <a:cs typeface="Arial" panose="020B0604020202020204" pitchFamily="34" charset="0"/>
              </a:rPr>
              <a:t>Dates for your diary </a:t>
            </a:r>
          </a:p>
          <a:p>
            <a:r>
              <a:rPr lang="en-GB" sz="2000" dirty="0">
                <a:latin typeface="Arial" panose="020B0604020202020204" pitchFamily="34" charset="0"/>
                <a:cs typeface="Arial" panose="020B0604020202020204" pitchFamily="34" charset="0"/>
              </a:rPr>
              <a:t>Learning Partnership Visit </a:t>
            </a:r>
          </a:p>
          <a:p>
            <a:r>
              <a:rPr lang="en-GB" sz="2000" dirty="0">
                <a:latin typeface="Arial" panose="020B0604020202020204" pitchFamily="34" charset="0"/>
                <a:cs typeface="Arial" panose="020B0604020202020204" pitchFamily="34" charset="0"/>
              </a:rPr>
              <a:t>School and Nursery Improvement Plan </a:t>
            </a:r>
          </a:p>
          <a:p>
            <a:r>
              <a:rPr lang="en-GB" sz="2000" dirty="0">
                <a:latin typeface="Arial" panose="020B0604020202020204" pitchFamily="34" charset="0"/>
                <a:cs typeface="Arial" panose="020B0604020202020204" pitchFamily="34" charset="0"/>
              </a:rPr>
              <a:t>Contact Us</a:t>
            </a:r>
          </a:p>
        </p:txBody>
      </p:sp>
    </p:spTree>
    <p:extLst>
      <p:ext uri="{BB962C8B-B14F-4D97-AF65-F5344CB8AC3E}">
        <p14:creationId xmlns:p14="http://schemas.microsoft.com/office/powerpoint/2010/main" val="1490817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137E-B400-4F80-8000-5C3CAD7D85FF}"/>
              </a:ext>
            </a:extLst>
          </p:cNvPr>
          <p:cNvSpPr>
            <a:spLocks noGrp="1"/>
          </p:cNvSpPr>
          <p:nvPr>
            <p:ph type="title"/>
          </p:nvPr>
        </p:nvSpPr>
        <p:spPr>
          <a:xfrm>
            <a:off x="677334" y="609600"/>
            <a:ext cx="8596668" cy="944880"/>
          </a:xfrm>
        </p:spPr>
        <p:txBody>
          <a:bodyPr/>
          <a:lstStyle/>
          <a:p>
            <a:r>
              <a:rPr lang="en-GB" dirty="0">
                <a:latin typeface="Arial" panose="020B0604020202020204" pitchFamily="34" charset="0"/>
                <a:cs typeface="Arial" panose="020B0604020202020204" pitchFamily="34" charset="0"/>
              </a:rPr>
              <a:t>School and Nursery Improvement Plan</a:t>
            </a:r>
          </a:p>
        </p:txBody>
      </p:sp>
      <p:sp>
        <p:nvSpPr>
          <p:cNvPr id="5" name="TextBox 4">
            <a:extLst>
              <a:ext uri="{FF2B5EF4-FFF2-40B4-BE49-F238E27FC236}">
                <a16:creationId xmlns:a16="http://schemas.microsoft.com/office/drawing/2014/main" id="{2317898A-EB9A-7E41-B3E5-2F1B8C856954}"/>
              </a:ext>
            </a:extLst>
          </p:cNvPr>
          <p:cNvSpPr txBox="1"/>
          <p:nvPr/>
        </p:nvSpPr>
        <p:spPr>
          <a:xfrm>
            <a:off x="526104" y="1637969"/>
            <a:ext cx="9000281" cy="138499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school and nursery improvement priorities for this session are</a:t>
            </a:r>
            <a:r>
              <a:rPr lang="en-GB" sz="2000" b="1"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dirty="0">
              <a:latin typeface="Arial" panose="020B0604020202020204" pitchFamily="34" charset="0"/>
              <a:cs typeface="Arial" panose="020B0604020202020204" pitchFamily="34" charset="0"/>
            </a:endParaRPr>
          </a:p>
        </p:txBody>
      </p:sp>
      <p:pic>
        <p:nvPicPr>
          <p:cNvPr id="6" name="Picture 5" descr="A close-up of a document&#10;&#10;Description automatically generated">
            <a:extLst>
              <a:ext uri="{FF2B5EF4-FFF2-40B4-BE49-F238E27FC236}">
                <a16:creationId xmlns:a16="http://schemas.microsoft.com/office/drawing/2014/main" id="{8F097469-82B7-6843-1848-31EBECF27825}"/>
              </a:ext>
            </a:extLst>
          </p:cNvPr>
          <p:cNvPicPr>
            <a:picLocks noChangeAspect="1"/>
          </p:cNvPicPr>
          <p:nvPr/>
        </p:nvPicPr>
        <p:blipFill>
          <a:blip r:embed="rId2"/>
          <a:stretch>
            <a:fillRect/>
          </a:stretch>
        </p:blipFill>
        <p:spPr>
          <a:xfrm>
            <a:off x="526105" y="2418815"/>
            <a:ext cx="11392180" cy="4148239"/>
          </a:xfrm>
          <a:prstGeom prst="rect">
            <a:avLst/>
          </a:prstGeom>
        </p:spPr>
      </p:pic>
    </p:spTree>
    <p:extLst>
      <p:ext uri="{BB962C8B-B14F-4D97-AF65-F5344CB8AC3E}">
        <p14:creationId xmlns:p14="http://schemas.microsoft.com/office/powerpoint/2010/main" val="1919004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137E-B400-4F80-8000-5C3CAD7D85FF}"/>
              </a:ext>
            </a:extLst>
          </p:cNvPr>
          <p:cNvSpPr>
            <a:spLocks noGrp="1"/>
          </p:cNvSpPr>
          <p:nvPr>
            <p:ph type="title"/>
          </p:nvPr>
        </p:nvSpPr>
        <p:spPr>
          <a:xfrm>
            <a:off x="677334" y="609600"/>
            <a:ext cx="8596668" cy="944880"/>
          </a:xfrm>
        </p:spPr>
        <p:txBody>
          <a:bodyPr>
            <a:normAutofit fontScale="90000"/>
          </a:bodyPr>
          <a:lstStyle/>
          <a:p>
            <a:r>
              <a:rPr lang="en-GB" dirty="0">
                <a:latin typeface="Arial" panose="020B0604020202020204" pitchFamily="34" charset="0"/>
                <a:cs typeface="Arial" panose="020B0604020202020204" pitchFamily="34" charset="0"/>
              </a:rPr>
              <a:t>School and Nursery Improvement Planning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Session 2024 – 2025</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317898A-EB9A-7E41-B3E5-2F1B8C856954}"/>
              </a:ext>
            </a:extLst>
          </p:cNvPr>
          <p:cNvSpPr txBox="1"/>
          <p:nvPr/>
        </p:nvSpPr>
        <p:spPr>
          <a:xfrm>
            <a:off x="526104" y="1637969"/>
            <a:ext cx="9000281" cy="5386090"/>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are always looking for feedback from our parents and carers to include in our School and Nursery Improvement Plans. If you have any feedback or any ideas you would like us to include in next session’s improvement planning – please do let us know. </a:t>
            </a:r>
          </a:p>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We would welcome an email to: </a:t>
            </a:r>
            <a:r>
              <a:rPr lang="en-GB" sz="2400" dirty="0">
                <a:latin typeface="Arial" panose="020B0604020202020204" pitchFamily="34" charset="0"/>
                <a:cs typeface="Arial" panose="020B0604020202020204" pitchFamily="34" charset="0"/>
                <a:hlinkClick r:id="rId2"/>
              </a:rPr>
              <a:t>kirkcaldynorthps.enquiries@fife.gov.uk</a:t>
            </a:r>
            <a:r>
              <a:rPr lang="en-GB" sz="24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Let us know your thoughts on what we could improve on </a:t>
            </a:r>
            <a:r>
              <a:rPr lang="en-GB" sz="2400" dirty="0">
                <a:latin typeface="Arial" panose="020B0604020202020204" pitchFamily="34" charset="0"/>
                <a:cs typeface="Arial" panose="020B0604020202020204" pitchFamily="34" charset="0"/>
                <a:sym typeface="Wingdings" panose="05000000000000000000" pitchFamily="2" charset="2"/>
              </a:rPr>
              <a:t></a:t>
            </a:r>
            <a:endParaRPr lang="en-GB" sz="2400" dirty="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b="1" dirty="0">
              <a:latin typeface="Arial" panose="020B0604020202020204" pitchFamily="34" charset="0"/>
              <a:cs typeface="Arial" panose="020B0604020202020204" pitchFamily="34" charset="0"/>
            </a:endParaRPr>
          </a:p>
        </p:txBody>
      </p:sp>
      <p:pic>
        <p:nvPicPr>
          <p:cNvPr id="2052" name="Picture 4" descr="Customizable Cartoon Illustrations in Bro Style">
            <a:extLst>
              <a:ext uri="{FF2B5EF4-FFF2-40B4-BE49-F238E27FC236}">
                <a16:creationId xmlns:a16="http://schemas.microsoft.com/office/drawing/2014/main" id="{43BDBE3B-7BC3-48C2-A891-F3F3CBC6D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8128" y="3429000"/>
            <a:ext cx="2815440" cy="2815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65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ents' Evening - Parent Details Login">
            <a:extLst>
              <a:ext uri="{FF2B5EF4-FFF2-40B4-BE49-F238E27FC236}">
                <a16:creationId xmlns:a16="http://schemas.microsoft.com/office/drawing/2014/main" id="{BA840BF8-DE4F-4EAD-2B9E-160A639736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44826" y="484426"/>
            <a:ext cx="2110410" cy="2470809"/>
          </a:xfrm>
          <a:prstGeom prst="rect">
            <a:avLst/>
          </a:prstGeom>
          <a:noFill/>
          <a:ln>
            <a:noFill/>
          </a:ln>
        </p:spPr>
      </p:pic>
      <p:sp>
        <p:nvSpPr>
          <p:cNvPr id="3" name="TextBox 2">
            <a:extLst>
              <a:ext uri="{FF2B5EF4-FFF2-40B4-BE49-F238E27FC236}">
                <a16:creationId xmlns:a16="http://schemas.microsoft.com/office/drawing/2014/main" id="{631B663B-3317-63C1-E30B-4C3049F25FCB}"/>
              </a:ext>
            </a:extLst>
          </p:cNvPr>
          <p:cNvSpPr txBox="1"/>
          <p:nvPr/>
        </p:nvSpPr>
        <p:spPr>
          <a:xfrm>
            <a:off x="2873871" y="1385571"/>
            <a:ext cx="4276165" cy="830997"/>
          </a:xfrm>
          <a:prstGeom prst="rect">
            <a:avLst/>
          </a:prstGeom>
          <a:noFill/>
        </p:spPr>
        <p:txBody>
          <a:bodyPr wrap="square" rtlCol="0">
            <a:spAutoFit/>
          </a:bodyPr>
          <a:lstStyle/>
          <a:p>
            <a:pPr algn="ctr"/>
            <a:r>
              <a:rPr lang="en-US" sz="4800" b="1" dirty="0">
                <a:latin typeface="Arial" panose="020B0604020202020204" pitchFamily="34" charset="0"/>
                <a:cs typeface="Arial" panose="020B0604020202020204" pitchFamily="34" charset="0"/>
              </a:rPr>
              <a:t>Values</a:t>
            </a:r>
          </a:p>
        </p:txBody>
      </p:sp>
      <p:sp>
        <p:nvSpPr>
          <p:cNvPr id="5" name="TextBox 4">
            <a:extLst>
              <a:ext uri="{FF2B5EF4-FFF2-40B4-BE49-F238E27FC236}">
                <a16:creationId xmlns:a16="http://schemas.microsoft.com/office/drawing/2014/main" id="{EB2A6C36-5159-5F20-2450-339092B9E0F4}"/>
              </a:ext>
            </a:extLst>
          </p:cNvPr>
          <p:cNvSpPr txBox="1"/>
          <p:nvPr/>
        </p:nvSpPr>
        <p:spPr>
          <a:xfrm>
            <a:off x="6890351" y="667829"/>
            <a:ext cx="3092824" cy="5211811"/>
          </a:xfrm>
          <a:prstGeom prst="rect">
            <a:avLst/>
          </a:prstGeom>
          <a:noFill/>
        </p:spPr>
        <p:txBody>
          <a:bodyPr wrap="square">
            <a:spAutoFit/>
          </a:bodyPr>
          <a:lstStyle/>
          <a:p>
            <a:pPr>
              <a:lnSpc>
                <a:spcPct val="107000"/>
              </a:lnSpc>
              <a:spcAft>
                <a:spcPts val="800"/>
              </a:spcAft>
            </a:pPr>
            <a:r>
              <a:rPr lang="en-GB" sz="3600" dirty="0">
                <a:solidFill>
                  <a:srgbClr val="FF0000"/>
                </a:solidFill>
                <a:effectLst/>
                <a:latin typeface="Calibri Light" panose="020F0302020204030204" pitchFamily="34" charset="0"/>
                <a:ea typeface="Calibri" panose="020F0502020204030204" pitchFamily="34" charset="0"/>
                <a:cs typeface="Times New Roman" panose="02020603050405020304" pitchFamily="18" charset="0"/>
              </a:rPr>
              <a:t>KNPS CARES</a:t>
            </a:r>
            <a:endParaRPr lang="en-GB"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b="1" dirty="0">
                <a:effectLst/>
                <a:latin typeface="Calibri Light" panose="020F0302020204030204" pitchFamily="34" charset="0"/>
                <a:ea typeface="Calibri" panose="020F0502020204030204" pitchFamily="34" charset="0"/>
                <a:cs typeface="Times New Roman" panose="02020603050405020304" pitchFamily="18" charset="0"/>
              </a:rPr>
              <a:t>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b="1" dirty="0">
                <a:effectLst/>
                <a:latin typeface="Calibri Light" panose="020F0302020204030204" pitchFamily="34" charset="0"/>
                <a:ea typeface="Calibri" panose="020F0502020204030204" pitchFamily="34" charset="0"/>
                <a:cs typeface="Times New Roman" panose="02020603050405020304" pitchFamily="18" charset="0"/>
              </a:rPr>
              <a:t>C</a:t>
            </a:r>
            <a:r>
              <a:rPr lang="en-GB" sz="3600" dirty="0">
                <a:effectLst/>
                <a:latin typeface="Calibri Light" panose="020F0302020204030204" pitchFamily="34" charset="0"/>
                <a:ea typeface="Calibri" panose="020F0502020204030204" pitchFamily="34" charset="0"/>
                <a:cs typeface="Times New Roman" panose="02020603050405020304" pitchFamily="18" charset="0"/>
              </a:rPr>
              <a:t>ompassion</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b="1" dirty="0">
                <a:effectLst/>
                <a:latin typeface="Calibri Light" panose="020F0302020204030204" pitchFamily="34" charset="0"/>
                <a:ea typeface="Calibri" panose="020F0502020204030204" pitchFamily="34" charset="0"/>
                <a:cs typeface="Times New Roman" panose="02020603050405020304" pitchFamily="18" charset="0"/>
              </a:rPr>
              <a:t>A</a:t>
            </a:r>
            <a:r>
              <a:rPr lang="en-GB" sz="3600" dirty="0">
                <a:effectLst/>
                <a:latin typeface="Calibri Light" panose="020F0302020204030204" pitchFamily="34" charset="0"/>
                <a:ea typeface="Calibri" panose="020F0502020204030204" pitchFamily="34" charset="0"/>
                <a:cs typeface="Times New Roman" panose="02020603050405020304" pitchFamily="18" charset="0"/>
              </a:rPr>
              <a:t>mbition</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b="1" dirty="0">
                <a:effectLst/>
                <a:latin typeface="Calibri Light" panose="020F0302020204030204" pitchFamily="34" charset="0"/>
                <a:ea typeface="Calibri" panose="020F0502020204030204" pitchFamily="34" charset="0"/>
                <a:cs typeface="Times New Roman" panose="02020603050405020304" pitchFamily="18" charset="0"/>
              </a:rPr>
              <a:t>R</a:t>
            </a:r>
            <a:r>
              <a:rPr lang="en-GB" sz="3600" dirty="0">
                <a:effectLst/>
                <a:latin typeface="Calibri Light" panose="020F0302020204030204" pitchFamily="34" charset="0"/>
                <a:ea typeface="Calibri" panose="020F0502020204030204" pitchFamily="34" charset="0"/>
                <a:cs typeface="Times New Roman" panose="02020603050405020304" pitchFamily="18" charset="0"/>
              </a:rPr>
              <a:t>espect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b="1" dirty="0">
                <a:effectLst/>
                <a:latin typeface="Calibri Light" panose="020F0302020204030204" pitchFamily="34" charset="0"/>
                <a:ea typeface="Calibri" panose="020F0502020204030204" pitchFamily="34" charset="0"/>
                <a:cs typeface="Times New Roman" panose="02020603050405020304" pitchFamily="18" charset="0"/>
              </a:rPr>
              <a:t>E</a:t>
            </a:r>
            <a:r>
              <a:rPr lang="en-GB" sz="3600" dirty="0">
                <a:effectLst/>
                <a:latin typeface="Calibri Light" panose="020F0302020204030204" pitchFamily="34" charset="0"/>
                <a:ea typeface="Calibri" panose="020F0502020204030204" pitchFamily="34" charset="0"/>
                <a:cs typeface="Times New Roman" panose="02020603050405020304" pitchFamily="18" charset="0"/>
              </a:rPr>
              <a:t>quity</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b="1" dirty="0">
                <a:effectLst/>
                <a:latin typeface="Calibri Light" panose="020F0302020204030204" pitchFamily="34" charset="0"/>
                <a:ea typeface="Calibri" panose="020F0502020204030204" pitchFamily="34" charset="0"/>
                <a:cs typeface="Times New Roman" panose="02020603050405020304" pitchFamily="18" charset="0"/>
              </a:rPr>
              <a:t>S</a:t>
            </a:r>
            <a:r>
              <a:rPr lang="en-GB" sz="3600" dirty="0">
                <a:effectLst/>
                <a:latin typeface="Calibri Light" panose="020F0302020204030204" pitchFamily="34" charset="0"/>
                <a:ea typeface="Calibri" panose="020F0502020204030204" pitchFamily="34" charset="0"/>
                <a:cs typeface="Times New Roman" panose="02020603050405020304" pitchFamily="18" charset="0"/>
              </a:rPr>
              <a:t>uccess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0389306-986E-44AF-94FC-1CC331BA8486}"/>
              </a:ext>
            </a:extLst>
          </p:cNvPr>
          <p:cNvSpPr txBox="1"/>
          <p:nvPr/>
        </p:nvSpPr>
        <p:spPr>
          <a:xfrm>
            <a:off x="844826" y="3429000"/>
            <a:ext cx="5741504" cy="3046988"/>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We’d love to hear from you! If your child displays the school values out of school – please drop us an email at </a:t>
            </a:r>
            <a:r>
              <a:rPr lang="en-GB" sz="2400" dirty="0">
                <a:latin typeface="Arial" panose="020B0604020202020204" pitchFamily="34" charset="0"/>
                <a:cs typeface="Arial" panose="020B0604020202020204" pitchFamily="34" charset="0"/>
                <a:hlinkClick r:id="rId3"/>
              </a:rPr>
              <a:t>kirkcaldynorthps.enquiries@fife.gov.uk</a:t>
            </a:r>
            <a:r>
              <a:rPr lang="en-GB" sz="24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We would love to celebrate this at assembly and share the news with everyone! </a:t>
            </a:r>
          </a:p>
        </p:txBody>
      </p:sp>
      <p:sp>
        <p:nvSpPr>
          <p:cNvPr id="6" name="Star: 5 Points 5">
            <a:extLst>
              <a:ext uri="{FF2B5EF4-FFF2-40B4-BE49-F238E27FC236}">
                <a16:creationId xmlns:a16="http://schemas.microsoft.com/office/drawing/2014/main" id="{214E916B-1301-4632-90C7-17BA2F7A8B38}"/>
              </a:ext>
            </a:extLst>
          </p:cNvPr>
          <p:cNvSpPr/>
          <p:nvPr/>
        </p:nvSpPr>
        <p:spPr>
          <a:xfrm>
            <a:off x="2385392" y="6095278"/>
            <a:ext cx="569844" cy="5565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710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ents' Evening - Parent Details Login">
            <a:extLst>
              <a:ext uri="{FF2B5EF4-FFF2-40B4-BE49-F238E27FC236}">
                <a16:creationId xmlns:a16="http://schemas.microsoft.com/office/drawing/2014/main" id="{BA840BF8-DE4F-4EAD-2B9E-160A639736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10234" y="1508312"/>
            <a:ext cx="3375213" cy="3991535"/>
          </a:xfrm>
          <a:prstGeom prst="rect">
            <a:avLst/>
          </a:prstGeom>
          <a:noFill/>
          <a:ln>
            <a:noFill/>
          </a:ln>
        </p:spPr>
      </p:pic>
      <p:sp>
        <p:nvSpPr>
          <p:cNvPr id="3" name="TextBox 2">
            <a:extLst>
              <a:ext uri="{FF2B5EF4-FFF2-40B4-BE49-F238E27FC236}">
                <a16:creationId xmlns:a16="http://schemas.microsoft.com/office/drawing/2014/main" id="{631B663B-3317-63C1-E30B-4C3049F25FCB}"/>
              </a:ext>
            </a:extLst>
          </p:cNvPr>
          <p:cNvSpPr txBox="1"/>
          <p:nvPr/>
        </p:nvSpPr>
        <p:spPr>
          <a:xfrm>
            <a:off x="5109882" y="1116059"/>
            <a:ext cx="6808693" cy="4625882"/>
          </a:xfrm>
          <a:prstGeom prst="rect">
            <a:avLst/>
          </a:prstGeom>
          <a:noFill/>
        </p:spPr>
        <p:txBody>
          <a:bodyPr wrap="square" rtlCol="0">
            <a:spAutoFit/>
          </a:bodyPr>
          <a:lstStyle/>
          <a:p>
            <a:pPr>
              <a:lnSpc>
                <a:spcPct val="107000"/>
              </a:lnSpc>
              <a:spcAft>
                <a:spcPts val="800"/>
              </a:spcAft>
            </a:pPr>
            <a:r>
              <a:rPr lang="en-GB" sz="3600" b="1" dirty="0">
                <a:latin typeface="Calibri Light" panose="020F0302020204030204" pitchFamily="34" charset="0"/>
                <a:ea typeface="Calibri" panose="020F0502020204030204" pitchFamily="34" charset="0"/>
                <a:cs typeface="Times New Roman" panose="02020603050405020304" pitchFamily="18" charset="0"/>
              </a:rPr>
              <a:t>We show </a:t>
            </a:r>
            <a:r>
              <a:rPr lang="en-GB" sz="3600" b="1" u="sng" dirty="0">
                <a:latin typeface="Calibri Light" panose="020F0302020204030204" pitchFamily="34" charset="0"/>
                <a:ea typeface="Calibri" panose="020F0502020204030204" pitchFamily="34" charset="0"/>
                <a:cs typeface="Times New Roman" panose="02020603050405020304" pitchFamily="18" charset="0"/>
              </a:rPr>
              <a:t>compassion</a:t>
            </a:r>
            <a:r>
              <a:rPr lang="en-GB" sz="3600" b="1" dirty="0">
                <a:latin typeface="Calibri Light" panose="020F0302020204030204" pitchFamily="34" charset="0"/>
                <a:ea typeface="Calibri" panose="020F0502020204030204" pitchFamily="34" charset="0"/>
                <a:cs typeface="Times New Roman" panose="02020603050405020304" pitchFamily="18" charset="0"/>
              </a:rPr>
              <a:t> through kindness</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b="1" dirty="0">
                <a:latin typeface="Calibri Light" panose="020F0302020204030204" pitchFamily="34" charset="0"/>
                <a:ea typeface="Calibri" panose="020F0502020204030204" pitchFamily="34" charset="0"/>
                <a:cs typeface="Times New Roman" panose="02020603050405020304" pitchFamily="18" charset="0"/>
              </a:rPr>
              <a:t>We have </a:t>
            </a:r>
            <a:r>
              <a:rPr lang="en-GB" sz="3600" b="1" u="sng" dirty="0">
                <a:latin typeface="Calibri Light" panose="020F0302020204030204" pitchFamily="34" charset="0"/>
                <a:ea typeface="Calibri" panose="020F0502020204030204" pitchFamily="34" charset="0"/>
                <a:cs typeface="Times New Roman" panose="02020603050405020304" pitchFamily="18" charset="0"/>
              </a:rPr>
              <a:t>ambition</a:t>
            </a:r>
            <a:r>
              <a:rPr lang="en-GB" sz="3600" b="1" dirty="0">
                <a:latin typeface="Calibri Light" panose="020F0302020204030204" pitchFamily="34" charset="0"/>
                <a:ea typeface="Calibri" panose="020F0502020204030204" pitchFamily="34" charset="0"/>
                <a:cs typeface="Times New Roman" panose="02020603050405020304" pitchFamily="18" charset="0"/>
              </a:rPr>
              <a:t> to achieve</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b="1" dirty="0">
                <a:latin typeface="Calibri Light" panose="020F0302020204030204" pitchFamily="34" charset="0"/>
                <a:ea typeface="Calibri" panose="020F0502020204030204" pitchFamily="34" charset="0"/>
                <a:cs typeface="Times New Roman" panose="02020603050405020304" pitchFamily="18" charset="0"/>
              </a:rPr>
              <a:t>We show </a:t>
            </a:r>
            <a:r>
              <a:rPr lang="en-GB" sz="3600" b="1" u="sng" dirty="0">
                <a:latin typeface="Calibri Light" panose="020F0302020204030204" pitchFamily="34" charset="0"/>
                <a:ea typeface="Calibri" panose="020F0502020204030204" pitchFamily="34" charset="0"/>
                <a:cs typeface="Times New Roman" panose="02020603050405020304" pitchFamily="18" charset="0"/>
              </a:rPr>
              <a:t>respect</a:t>
            </a:r>
            <a:r>
              <a:rPr lang="en-GB" sz="3600" b="1" dirty="0">
                <a:latin typeface="Calibri Light" panose="020F0302020204030204" pitchFamily="34" charset="0"/>
                <a:ea typeface="Calibri" panose="020F0502020204030204" pitchFamily="34" charset="0"/>
                <a:cs typeface="Times New Roman" panose="02020603050405020304" pitchFamily="18" charset="0"/>
              </a:rPr>
              <a:t> through our behaviour and attitude</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b="1" dirty="0">
                <a:latin typeface="Calibri Light" panose="020F0302020204030204" pitchFamily="34" charset="0"/>
                <a:ea typeface="Calibri" panose="020F0502020204030204" pitchFamily="34" charset="0"/>
                <a:cs typeface="Times New Roman" panose="02020603050405020304" pitchFamily="18" charset="0"/>
              </a:rPr>
              <a:t>We value </a:t>
            </a:r>
            <a:r>
              <a:rPr lang="en-GB" sz="3600" b="1" u="sng" dirty="0">
                <a:latin typeface="Calibri Light" panose="020F0302020204030204" pitchFamily="34" charset="0"/>
                <a:ea typeface="Calibri" panose="020F0502020204030204" pitchFamily="34" charset="0"/>
                <a:cs typeface="Times New Roman" panose="02020603050405020304" pitchFamily="18" charset="0"/>
              </a:rPr>
              <a:t>equity</a:t>
            </a:r>
            <a:r>
              <a:rPr lang="en-GB" sz="3600" b="1" dirty="0">
                <a:latin typeface="Calibri Light" panose="020F0302020204030204" pitchFamily="34" charset="0"/>
                <a:ea typeface="Calibri" panose="020F0502020204030204" pitchFamily="34" charset="0"/>
                <a:cs typeface="Times New Roman" panose="02020603050405020304" pitchFamily="18" charset="0"/>
              </a:rPr>
              <a:t> through fairness</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3600" b="1" dirty="0">
                <a:latin typeface="Calibri Light" panose="020F0302020204030204" pitchFamily="34" charset="0"/>
                <a:ea typeface="Calibri" panose="020F0502020204030204" pitchFamily="34" charset="0"/>
                <a:cs typeface="Times New Roman" panose="02020603050405020304" pitchFamily="18" charset="0"/>
              </a:rPr>
              <a:t>We celebrate </a:t>
            </a:r>
            <a:r>
              <a:rPr lang="en-GB" sz="3600" b="1" u="sng" dirty="0">
                <a:latin typeface="Calibri Light" panose="020F0302020204030204" pitchFamily="34" charset="0"/>
                <a:ea typeface="Calibri" panose="020F0502020204030204" pitchFamily="34" charset="0"/>
                <a:cs typeface="Times New Roman" panose="02020603050405020304" pitchFamily="18" charset="0"/>
              </a:rPr>
              <a:t>success</a:t>
            </a: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3044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9A8C-577F-45F5-9A85-05EDAD29E3C0}"/>
              </a:ext>
            </a:extLst>
          </p:cNvPr>
          <p:cNvSpPr>
            <a:spLocks noGrp="1"/>
          </p:cNvSpPr>
          <p:nvPr>
            <p:ph type="ctrTitle"/>
          </p:nvPr>
        </p:nvSpPr>
        <p:spPr>
          <a:xfrm>
            <a:off x="326253" y="231085"/>
            <a:ext cx="10542365" cy="6395830"/>
          </a:xfrm>
          <a:solidFill>
            <a:schemeClr val="bg1">
              <a:lumMod val="95000"/>
            </a:schemeClr>
          </a:solidFill>
        </p:spPr>
        <p:txBody>
          <a:bodyPr/>
          <a:lstStyle/>
          <a:p>
            <a:pPr algn="ctr"/>
            <a:br>
              <a:rPr lang="en-GB" sz="4400" dirty="0">
                <a:latin typeface="Arial" panose="020B0604020202020204" pitchFamily="34" charset="0"/>
                <a:cs typeface="Arial" panose="020B0604020202020204" pitchFamily="34" charset="0"/>
              </a:rPr>
            </a:br>
            <a:br>
              <a:rPr lang="en-GB" sz="4400" dirty="0">
                <a:latin typeface="Arial" panose="020B0604020202020204" pitchFamily="34" charset="0"/>
                <a:cs typeface="Arial" panose="020B0604020202020204" pitchFamily="34" charset="0"/>
              </a:rPr>
            </a:br>
            <a:br>
              <a:rPr lang="en-GB" sz="4400" dirty="0">
                <a:latin typeface="Arial" panose="020B0604020202020204" pitchFamily="34" charset="0"/>
                <a:cs typeface="Arial" panose="020B0604020202020204" pitchFamily="34" charset="0"/>
              </a:rPr>
            </a:b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P</a:t>
            </a:r>
            <a:r>
              <a:rPr lang="en-GB" sz="4000" dirty="0">
                <a:latin typeface="Arial" panose="020B0604020202020204" pitchFamily="34" charset="0"/>
                <a:cs typeface="Arial" panose="020B0604020202020204" pitchFamily="34" charset="0"/>
              </a:rPr>
              <a:t>lease always feel free to contact us with comments and queries.</a:t>
            </a: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Telephone: 01592 583431</a:t>
            </a: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    </a:t>
            </a:r>
            <a:r>
              <a:rPr lang="en-GB" sz="3600" dirty="0">
                <a:latin typeface="Arial" panose="020B0604020202020204" pitchFamily="34" charset="0"/>
                <a:cs typeface="Arial" panose="020B0604020202020204" pitchFamily="34" charset="0"/>
              </a:rPr>
              <a:t>Email: </a:t>
            </a:r>
            <a:r>
              <a:rPr lang="en-GB" sz="3600" dirty="0">
                <a:latin typeface="Arial" panose="020B0604020202020204" pitchFamily="34" charset="0"/>
                <a:cs typeface="Arial" panose="020B0604020202020204" pitchFamily="34" charset="0"/>
                <a:hlinkClick r:id="rId2"/>
              </a:rPr>
              <a:t>kirkcaldynorthps.enquiries@fife.gov.uk</a:t>
            </a:r>
            <a:br>
              <a:rPr lang="en-GB" sz="4000" dirty="0">
                <a:latin typeface="Arial" panose="020B0604020202020204" pitchFamily="34" charset="0"/>
                <a:cs typeface="Arial" panose="020B0604020202020204" pitchFamily="34" charset="0"/>
              </a:rPr>
            </a:br>
            <a:br>
              <a:rPr lang="en-GB" sz="4000" dirty="0">
                <a:latin typeface="Arial" panose="020B0604020202020204" pitchFamily="34" charset="0"/>
                <a:cs typeface="Arial" panose="020B0604020202020204" pitchFamily="34" charset="0"/>
              </a:rPr>
            </a:br>
            <a:r>
              <a:rPr lang="en-GB" sz="3600" dirty="0">
                <a:latin typeface="Arial" panose="020B0604020202020204" pitchFamily="34" charset="0"/>
                <a:cs typeface="Arial" panose="020B0604020202020204" pitchFamily="34" charset="0"/>
              </a:rPr>
              <a:t>Follow us on Facebook too</a:t>
            </a:r>
            <a:br>
              <a:rPr lang="en-GB" sz="3600" dirty="0">
                <a:latin typeface="Arial" panose="020B0604020202020204" pitchFamily="34" charset="0"/>
                <a:cs typeface="Arial" panose="020B0604020202020204" pitchFamily="34" charset="0"/>
              </a:rPr>
            </a:br>
            <a:endParaRPr lang="en-GB" dirty="0"/>
          </a:p>
        </p:txBody>
      </p:sp>
      <p:pic>
        <p:nvPicPr>
          <p:cNvPr id="5" name="Picture 4">
            <a:extLst>
              <a:ext uri="{FF2B5EF4-FFF2-40B4-BE49-F238E27FC236}">
                <a16:creationId xmlns:a16="http://schemas.microsoft.com/office/drawing/2014/main" id="{C8F49ABD-730C-4CCF-A85C-BA27E2CCFCB5}"/>
              </a:ext>
            </a:extLst>
          </p:cNvPr>
          <p:cNvPicPr/>
          <p:nvPr/>
        </p:nvPicPr>
        <p:blipFill rotWithShape="1">
          <a:blip r:embed="rId3">
            <a:extLst>
              <a:ext uri="{28A0092B-C50C-407E-A947-70E740481C1C}">
                <a14:useLocalDpi xmlns:a14="http://schemas.microsoft.com/office/drawing/2010/main" val="0"/>
              </a:ext>
            </a:extLst>
          </a:blip>
          <a:srcRect l="12245" t="2427" r="11021" b="8737"/>
          <a:stretch/>
        </p:blipFill>
        <p:spPr bwMode="auto">
          <a:xfrm>
            <a:off x="1806710" y="5106749"/>
            <a:ext cx="739304" cy="705891"/>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2924C53F-888A-42BC-94EA-2740640DAFB5}"/>
              </a:ext>
            </a:extLst>
          </p:cNvPr>
          <p:cNvPicPr>
            <a:picLocks noChangeAspect="1"/>
          </p:cNvPicPr>
          <p:nvPr/>
        </p:nvPicPr>
        <p:blipFill>
          <a:blip r:embed="rId4"/>
          <a:stretch>
            <a:fillRect/>
          </a:stretch>
        </p:blipFill>
        <p:spPr>
          <a:xfrm flipH="1">
            <a:off x="326253" y="3812680"/>
            <a:ext cx="843475" cy="877900"/>
          </a:xfrm>
          <a:prstGeom prst="rect">
            <a:avLst/>
          </a:prstGeom>
        </p:spPr>
      </p:pic>
      <p:pic>
        <p:nvPicPr>
          <p:cNvPr id="6" name="Picture 5">
            <a:extLst>
              <a:ext uri="{FF2B5EF4-FFF2-40B4-BE49-F238E27FC236}">
                <a16:creationId xmlns:a16="http://schemas.microsoft.com/office/drawing/2014/main" id="{E0A9A860-7D9F-4133-9854-7A07F4D94697}"/>
              </a:ext>
            </a:extLst>
          </p:cNvPr>
          <p:cNvPicPr>
            <a:picLocks noChangeAspect="1"/>
          </p:cNvPicPr>
          <p:nvPr/>
        </p:nvPicPr>
        <p:blipFill>
          <a:blip r:embed="rId5"/>
          <a:stretch>
            <a:fillRect/>
          </a:stretch>
        </p:blipFill>
        <p:spPr>
          <a:xfrm>
            <a:off x="1508130" y="2657223"/>
            <a:ext cx="843475" cy="857239"/>
          </a:xfrm>
          <a:prstGeom prst="rect">
            <a:avLst/>
          </a:prstGeom>
        </p:spPr>
      </p:pic>
    </p:spTree>
    <p:extLst>
      <p:ext uri="{BB962C8B-B14F-4D97-AF65-F5344CB8AC3E}">
        <p14:creationId xmlns:p14="http://schemas.microsoft.com/office/powerpoint/2010/main" val="197106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64E5-D67C-432A-B30A-DED88347F445}"/>
              </a:ext>
            </a:extLst>
          </p:cNvPr>
          <p:cNvSpPr>
            <a:spLocks noGrp="1"/>
          </p:cNvSpPr>
          <p:nvPr>
            <p:ph type="title"/>
          </p:nvPr>
        </p:nvSpPr>
        <p:spPr>
          <a:xfrm>
            <a:off x="547332" y="223193"/>
            <a:ext cx="8596668" cy="746234"/>
          </a:xfrm>
        </p:spPr>
        <p:txBody>
          <a:bodyPr/>
          <a:lstStyle/>
          <a:p>
            <a:r>
              <a:rPr lang="en-GB" dirty="0">
                <a:latin typeface="Arial" panose="020B0604020202020204" pitchFamily="34" charset="0"/>
                <a:cs typeface="Arial" panose="020B0604020202020204" pitchFamily="34" charset="0"/>
              </a:rPr>
              <a:t> Staffing Update</a:t>
            </a:r>
          </a:p>
        </p:txBody>
      </p:sp>
      <p:sp>
        <p:nvSpPr>
          <p:cNvPr id="7" name="Rectangle 6">
            <a:extLst>
              <a:ext uri="{FF2B5EF4-FFF2-40B4-BE49-F238E27FC236}">
                <a16:creationId xmlns:a16="http://schemas.microsoft.com/office/drawing/2014/main" id="{1F3511BC-367B-B042-AE57-9BBDF4242769}"/>
              </a:ext>
            </a:extLst>
          </p:cNvPr>
          <p:cNvSpPr/>
          <p:nvPr/>
        </p:nvSpPr>
        <p:spPr>
          <a:xfrm>
            <a:off x="423896" y="969427"/>
            <a:ext cx="6613008" cy="4431983"/>
          </a:xfrm>
          <a:prstGeom prst="rect">
            <a:avLst/>
          </a:prstGeom>
        </p:spPr>
        <p:txBody>
          <a:bodyPr wrap="square">
            <a:spAutoFit/>
          </a:bodyPr>
          <a:lstStyle/>
          <a:p>
            <a:pPr marL="285750" indent="-285750">
              <a:buFont typeface="Wingdings" panose="05000000000000000000" pitchFamily="2" charset="2"/>
              <a:buChar char="Ø"/>
            </a:pPr>
            <a:r>
              <a:rPr lang="en-GB" sz="2400" b="1" dirty="0">
                <a:latin typeface="Arial" panose="020B0604020202020204" pitchFamily="34" charset="0"/>
                <a:cs typeface="Arial" panose="020B0604020202020204" pitchFamily="34" charset="0"/>
              </a:rPr>
              <a:t>Senior Leadership Team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Mrs Emma Clunie (Headteacher)</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Miss Kayla Murray (Principal Teacher) </a:t>
            </a:r>
          </a:p>
          <a:p>
            <a:pPr lvl="8"/>
            <a:r>
              <a:rPr lang="en-GB" sz="800" dirty="0">
                <a:latin typeface="Arial" panose="020B0604020202020204" pitchFamily="34" charset="0"/>
                <a:cs typeface="Arial" panose="020B0604020202020204" pitchFamily="34" charset="0"/>
              </a:rPr>
              <a:t>											</a:t>
            </a:r>
          </a:p>
          <a:p>
            <a:pPr lvl="8"/>
            <a:r>
              <a:rPr lang="en-GB" sz="800" dirty="0">
                <a:latin typeface="Arial" panose="020B0604020202020204" pitchFamily="34" charset="0"/>
                <a:cs typeface="Arial" panose="020B0604020202020204" pitchFamily="34" charset="0"/>
              </a:rPr>
              <a:t>												</a:t>
            </a:r>
          </a:p>
          <a:p>
            <a:pPr lvl="8"/>
            <a:endParaRPr lang="en-GB" sz="800" dirty="0">
              <a:latin typeface="Arial" panose="020B0604020202020204" pitchFamily="34" charset="0"/>
              <a:cs typeface="Arial" panose="020B0604020202020204" pitchFamily="34" charset="0"/>
            </a:endParaRPr>
          </a:p>
          <a:p>
            <a:pPr lvl="8"/>
            <a:r>
              <a:rPr lang="en-GB" sz="800"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a:p>
            <a:endParaRPr lang="en-GB" sz="800" dirty="0">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								</a:t>
            </a:r>
          </a:p>
          <a:p>
            <a:r>
              <a:rPr lang="en-GB" sz="800" dirty="0">
                <a:latin typeface="Arial" panose="020B0604020202020204" pitchFamily="34" charset="0"/>
                <a:cs typeface="Arial" panose="020B0604020202020204" pitchFamily="34" charset="0"/>
              </a:rPr>
              <a:t>													</a:t>
            </a:r>
          </a:p>
          <a:p>
            <a:r>
              <a:rPr lang="en-GB" sz="8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CD1409F9-9C86-4EF9-A30D-498F4BFFFF33}"/>
              </a:ext>
            </a:extLst>
          </p:cNvPr>
          <p:cNvPicPr>
            <a:picLocks noChangeAspect="1"/>
          </p:cNvPicPr>
          <p:nvPr/>
        </p:nvPicPr>
        <p:blipFill>
          <a:blip r:embed="rId2"/>
          <a:stretch>
            <a:fillRect/>
          </a:stretch>
        </p:blipFill>
        <p:spPr>
          <a:xfrm>
            <a:off x="5235400" y="1334972"/>
            <a:ext cx="1175114" cy="1385428"/>
          </a:xfrm>
          <a:prstGeom prst="rect">
            <a:avLst/>
          </a:prstGeom>
        </p:spPr>
      </p:pic>
      <p:pic>
        <p:nvPicPr>
          <p:cNvPr id="3" name="Picture 2">
            <a:extLst>
              <a:ext uri="{FF2B5EF4-FFF2-40B4-BE49-F238E27FC236}">
                <a16:creationId xmlns:a16="http://schemas.microsoft.com/office/drawing/2014/main" id="{89EC024D-5E86-0528-6559-27745B44930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75447" y="4002625"/>
            <a:ext cx="1175115" cy="1514903"/>
          </a:xfrm>
          <a:prstGeom prst="rect">
            <a:avLst/>
          </a:prstGeom>
        </p:spPr>
      </p:pic>
      <p:sp>
        <p:nvSpPr>
          <p:cNvPr id="5" name="TextBox 4">
            <a:extLst>
              <a:ext uri="{FF2B5EF4-FFF2-40B4-BE49-F238E27FC236}">
                <a16:creationId xmlns:a16="http://schemas.microsoft.com/office/drawing/2014/main" id="{0460809F-FFDE-7CE1-068F-905A15E8B9B2}"/>
              </a:ext>
            </a:extLst>
          </p:cNvPr>
          <p:cNvSpPr txBox="1"/>
          <p:nvPr/>
        </p:nvSpPr>
        <p:spPr>
          <a:xfrm>
            <a:off x="6498697" y="1365967"/>
            <a:ext cx="1801504" cy="1323439"/>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Mrs Clunie has a departmental remit </a:t>
            </a:r>
          </a:p>
          <a:p>
            <a:pPr algn="ctr"/>
            <a:r>
              <a:rPr lang="en-GB" sz="1600" dirty="0">
                <a:latin typeface="Arial" panose="020B0604020202020204" pitchFamily="34" charset="0"/>
                <a:cs typeface="Arial" panose="020B0604020202020204" pitchFamily="34" charset="0"/>
              </a:rPr>
              <a:t>of Nursery – Primary 3/4	</a:t>
            </a:r>
            <a:endParaRPr lang="en-US" sz="1600" dirty="0"/>
          </a:p>
        </p:txBody>
      </p:sp>
      <p:sp>
        <p:nvSpPr>
          <p:cNvPr id="8" name="TextBox 7">
            <a:extLst>
              <a:ext uri="{FF2B5EF4-FFF2-40B4-BE49-F238E27FC236}">
                <a16:creationId xmlns:a16="http://schemas.microsoft.com/office/drawing/2014/main" id="{E303E60F-85FE-9BAE-61BE-81347A1394AA}"/>
              </a:ext>
            </a:extLst>
          </p:cNvPr>
          <p:cNvSpPr txBox="1"/>
          <p:nvPr/>
        </p:nvSpPr>
        <p:spPr>
          <a:xfrm>
            <a:off x="3562770" y="4136029"/>
            <a:ext cx="1801504" cy="1354217"/>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Miss Murray has a departmental remit </a:t>
            </a:r>
          </a:p>
          <a:p>
            <a:pPr algn="ctr"/>
            <a:r>
              <a:rPr lang="en-GB" sz="1600" dirty="0">
                <a:latin typeface="Arial" panose="020B0604020202020204" pitchFamily="34" charset="0"/>
                <a:cs typeface="Arial" panose="020B0604020202020204" pitchFamily="34" charset="0"/>
              </a:rPr>
              <a:t>of Primary 5 – Primary 7</a:t>
            </a:r>
            <a:r>
              <a:rPr lang="en-GB" dirty="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2936190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64E5-D67C-432A-B30A-DED88347F445}"/>
              </a:ext>
            </a:extLst>
          </p:cNvPr>
          <p:cNvSpPr>
            <a:spLocks noGrp="1"/>
          </p:cNvSpPr>
          <p:nvPr>
            <p:ph type="title"/>
          </p:nvPr>
        </p:nvSpPr>
        <p:spPr>
          <a:xfrm>
            <a:off x="547332" y="223193"/>
            <a:ext cx="8596668" cy="746234"/>
          </a:xfrm>
        </p:spPr>
        <p:txBody>
          <a:bodyPr/>
          <a:lstStyle/>
          <a:p>
            <a:r>
              <a:rPr lang="en-GB" dirty="0">
                <a:latin typeface="Arial" panose="020B0604020202020204" pitchFamily="34" charset="0"/>
                <a:cs typeface="Arial" panose="020B0604020202020204" pitchFamily="34" charset="0"/>
              </a:rPr>
              <a:t> Staffing Update continued…</a:t>
            </a:r>
          </a:p>
        </p:txBody>
      </p:sp>
      <p:sp>
        <p:nvSpPr>
          <p:cNvPr id="3" name="Rectangle 2">
            <a:extLst>
              <a:ext uri="{FF2B5EF4-FFF2-40B4-BE49-F238E27FC236}">
                <a16:creationId xmlns:a16="http://schemas.microsoft.com/office/drawing/2014/main" id="{9A148EEF-176B-314E-9A55-137883BCC9A8}"/>
              </a:ext>
            </a:extLst>
          </p:cNvPr>
          <p:cNvSpPr/>
          <p:nvPr/>
        </p:nvSpPr>
        <p:spPr>
          <a:xfrm>
            <a:off x="547332" y="1267344"/>
            <a:ext cx="9735039" cy="5678478"/>
          </a:xfrm>
          <a:prstGeom prst="rect">
            <a:avLst/>
          </a:prstGeom>
        </p:spPr>
        <p:txBody>
          <a:bodyPr wrap="square">
            <a:spAutoFit/>
          </a:bodyPr>
          <a:lstStyle/>
          <a:p>
            <a:pPr marL="285750" indent="-285750">
              <a:buFont typeface="Wingdings" panose="05000000000000000000" pitchFamily="2" charset="2"/>
              <a:buChar char="Ø"/>
            </a:pPr>
            <a:endParaRPr lang="en-GB" sz="1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700" dirty="0">
                <a:latin typeface="Arial" panose="020B0604020202020204" pitchFamily="34" charset="0"/>
                <a:cs typeface="Arial" panose="020B0604020202020204" pitchFamily="34" charset="0"/>
              </a:rPr>
              <a:t>Our Teaching staff this session are:</a:t>
            </a:r>
          </a:p>
          <a:p>
            <a:pPr marL="285750" indent="-285750">
              <a:buFont typeface="Wingdings" panose="05000000000000000000" pitchFamily="2" charset="2"/>
              <a:buChar char="Ø"/>
            </a:pPr>
            <a:endParaRPr lang="en-GB"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700" b="1" dirty="0">
                <a:latin typeface="Arial" panose="020B0604020202020204" pitchFamily="34" charset="0"/>
                <a:cs typeface="Arial" panose="020B0604020202020204" pitchFamily="34" charset="0"/>
              </a:rPr>
              <a:t>Primary 1  - Miss A McDonald</a:t>
            </a:r>
          </a:p>
          <a:p>
            <a:pPr marL="285750" indent="-285750">
              <a:buFont typeface="Wingdings" panose="05000000000000000000" pitchFamily="2" charset="2"/>
              <a:buChar char="Ø"/>
            </a:pPr>
            <a:r>
              <a:rPr lang="en-GB" sz="1700" b="1" dirty="0">
                <a:latin typeface="Arial" panose="020B0604020202020204" pitchFamily="34" charset="0"/>
                <a:cs typeface="Arial" panose="020B0604020202020204" pitchFamily="34" charset="0"/>
              </a:rPr>
              <a:t>Primary 1/2 – Mrs M McQuillan </a:t>
            </a:r>
          </a:p>
          <a:p>
            <a:pPr marL="285750" indent="-285750">
              <a:buFont typeface="Wingdings" panose="05000000000000000000" pitchFamily="2" charset="2"/>
              <a:buChar char="Ø"/>
            </a:pPr>
            <a:r>
              <a:rPr lang="en-GB" sz="1700" b="1" dirty="0">
                <a:latin typeface="Arial" panose="020B0604020202020204" pitchFamily="34" charset="0"/>
                <a:cs typeface="Arial" panose="020B0604020202020204" pitchFamily="34" charset="0"/>
              </a:rPr>
              <a:t>Primary 3 – Mrs R O’Keefe</a:t>
            </a:r>
          </a:p>
          <a:p>
            <a:pPr marL="285750" indent="-285750">
              <a:buFont typeface="Wingdings" panose="05000000000000000000" pitchFamily="2" charset="2"/>
              <a:buChar char="Ø"/>
            </a:pPr>
            <a:r>
              <a:rPr lang="en-GB" sz="1700" b="1" dirty="0">
                <a:latin typeface="Arial" panose="020B0604020202020204" pitchFamily="34" charset="0"/>
                <a:cs typeface="Arial" panose="020B0604020202020204" pitchFamily="34" charset="0"/>
              </a:rPr>
              <a:t>Primary 3/4 – Miss E Marley</a:t>
            </a:r>
          </a:p>
          <a:p>
            <a:pPr marL="285750" indent="-285750">
              <a:buFont typeface="Wingdings" panose="05000000000000000000" pitchFamily="2" charset="2"/>
              <a:buChar char="Ø"/>
            </a:pPr>
            <a:r>
              <a:rPr lang="en-GB" sz="1700" b="1" dirty="0">
                <a:latin typeface="Arial" panose="020B0604020202020204" pitchFamily="34" charset="0"/>
                <a:cs typeface="Arial" panose="020B0604020202020204" pitchFamily="34" charset="0"/>
              </a:rPr>
              <a:t>Primary 5 – Mrs K Duncan </a:t>
            </a:r>
          </a:p>
          <a:p>
            <a:pPr marL="285750" indent="-285750">
              <a:buFont typeface="Wingdings" panose="05000000000000000000" pitchFamily="2" charset="2"/>
              <a:buChar char="Ø"/>
            </a:pPr>
            <a:r>
              <a:rPr lang="en-GB" sz="1700" b="1" dirty="0">
                <a:latin typeface="Arial" panose="020B0604020202020204" pitchFamily="34" charset="0"/>
                <a:cs typeface="Arial" panose="020B0604020202020204" pitchFamily="34" charset="0"/>
              </a:rPr>
              <a:t>Primary 6 – Mrs J Campbell </a:t>
            </a:r>
          </a:p>
          <a:p>
            <a:pPr marL="285750" indent="-285750">
              <a:buFont typeface="Wingdings" panose="05000000000000000000" pitchFamily="2" charset="2"/>
              <a:buChar char="Ø"/>
            </a:pPr>
            <a:r>
              <a:rPr lang="en-GB" sz="1700" b="1" dirty="0">
                <a:latin typeface="Arial" panose="020B0604020202020204" pitchFamily="34" charset="0"/>
                <a:cs typeface="Arial" panose="020B0604020202020204" pitchFamily="34" charset="0"/>
              </a:rPr>
              <a:t>Primary 7 – Miss R Wilson </a:t>
            </a:r>
          </a:p>
          <a:p>
            <a:pPr marL="285750" indent="-285750">
              <a:buFont typeface="Wingdings" panose="05000000000000000000" pitchFamily="2" charset="2"/>
              <a:buChar char="Ø"/>
            </a:pPr>
            <a:r>
              <a:rPr lang="en-GB" sz="1700" b="1" dirty="0">
                <a:latin typeface="Arial" panose="020B0604020202020204" pitchFamily="34" charset="0"/>
                <a:cs typeface="Arial" panose="020B0604020202020204" pitchFamily="34" charset="0"/>
              </a:rPr>
              <a:t>Non Class Contact Time – Miss Murray/Mrs B Clunie</a:t>
            </a:r>
          </a:p>
          <a:p>
            <a:pPr marL="285750" indent="-285750">
              <a:buFont typeface="Wingdings" panose="05000000000000000000" pitchFamily="2" charset="2"/>
              <a:buChar char="Ø"/>
            </a:pPr>
            <a:r>
              <a:rPr lang="en-GB" sz="1700" b="1" dirty="0">
                <a:latin typeface="Arial" panose="020B0604020202020204" pitchFamily="34" charset="0"/>
                <a:cs typeface="Arial" panose="020B0604020202020204" pitchFamily="34" charset="0"/>
              </a:rPr>
              <a:t>EAL Support – Mrs B Clunie</a:t>
            </a:r>
          </a:p>
          <a:p>
            <a:pPr marL="285750" indent="-285750">
              <a:buFont typeface="Wingdings" panose="05000000000000000000" pitchFamily="2" charset="2"/>
              <a:buChar char="Ø"/>
            </a:pPr>
            <a:r>
              <a:rPr lang="en-GB" sz="1700" b="1" dirty="0">
                <a:latin typeface="Arial" panose="020B0604020202020204" pitchFamily="34" charset="0"/>
                <a:cs typeface="Arial" panose="020B0604020202020204" pitchFamily="34" charset="0"/>
              </a:rPr>
              <a:t>Support for Learning Teacher – Mrs C Murray</a:t>
            </a:r>
          </a:p>
          <a:p>
            <a:pPr marL="285750" indent="-285750">
              <a:buFont typeface="Wingdings" panose="05000000000000000000" pitchFamily="2" charset="2"/>
              <a:buChar char="Ø"/>
            </a:pPr>
            <a:endParaRPr lang="en-GB" sz="17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700" dirty="0">
                <a:latin typeface="Arial" panose="020B0604020202020204" pitchFamily="34" charset="0"/>
                <a:cs typeface="Arial" panose="020B0604020202020204" pitchFamily="34" charset="0"/>
              </a:rPr>
              <a:t>Mr Thomason continues to be absent from work. At the moment, we do not have a date for his return. Mrs O’Keefe will continue to teach Primary 3 until Mr Thomason returns. </a:t>
            </a:r>
          </a:p>
          <a:p>
            <a:pPr marL="285750" indent="-285750">
              <a:buFont typeface="Wingdings" panose="05000000000000000000" pitchFamily="2" charset="2"/>
              <a:buChar char="Ø"/>
            </a:pPr>
            <a:r>
              <a:rPr lang="en-GB" sz="1700" dirty="0">
                <a:latin typeface="Arial" panose="020B0604020202020204" pitchFamily="34" charset="0"/>
                <a:cs typeface="Arial" panose="020B0604020202020204" pitchFamily="34" charset="0"/>
              </a:rPr>
              <a:t>We are delighted to have Miss Turner, a teaching student, with us in Primary 5 this term. Miss Turner is also an Active Schools Netball coach, and we are delighted that she will be delivering some out of school netball sessions for upper school children this term. </a:t>
            </a:r>
          </a:p>
          <a:p>
            <a:endParaRPr lang="en-GB" sz="1900" dirty="0">
              <a:latin typeface="Arial" panose="020B0604020202020204" pitchFamily="34" charset="0"/>
              <a:cs typeface="Arial" panose="020B0604020202020204" pitchFamily="34" charset="0"/>
            </a:endParaRPr>
          </a:p>
          <a:p>
            <a:endParaRPr lang="en-GB"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764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64E5-D67C-432A-B30A-DED88347F445}"/>
              </a:ext>
            </a:extLst>
          </p:cNvPr>
          <p:cNvSpPr>
            <a:spLocks noGrp="1"/>
          </p:cNvSpPr>
          <p:nvPr>
            <p:ph type="title"/>
          </p:nvPr>
        </p:nvSpPr>
        <p:spPr>
          <a:xfrm>
            <a:off x="547332" y="223193"/>
            <a:ext cx="8596668" cy="746234"/>
          </a:xfrm>
        </p:spPr>
        <p:txBody>
          <a:bodyPr/>
          <a:lstStyle/>
          <a:p>
            <a:r>
              <a:rPr lang="en-GB" dirty="0">
                <a:latin typeface="Arial" panose="020B0604020202020204" pitchFamily="34" charset="0"/>
                <a:cs typeface="Arial" panose="020B0604020202020204" pitchFamily="34" charset="0"/>
              </a:rPr>
              <a:t> Nursery Staffing…</a:t>
            </a:r>
          </a:p>
        </p:txBody>
      </p:sp>
      <p:sp>
        <p:nvSpPr>
          <p:cNvPr id="3" name="Rectangle 2">
            <a:extLst>
              <a:ext uri="{FF2B5EF4-FFF2-40B4-BE49-F238E27FC236}">
                <a16:creationId xmlns:a16="http://schemas.microsoft.com/office/drawing/2014/main" id="{9A148EEF-176B-314E-9A55-137883BCC9A8}"/>
              </a:ext>
            </a:extLst>
          </p:cNvPr>
          <p:cNvSpPr/>
          <p:nvPr/>
        </p:nvSpPr>
        <p:spPr>
          <a:xfrm>
            <a:off x="323361" y="817830"/>
            <a:ext cx="9165196" cy="4154984"/>
          </a:xfrm>
          <a:prstGeom prst="rect">
            <a:avLst/>
          </a:prstGeom>
        </p:spPr>
        <p:txBody>
          <a:bodyPr wrap="square">
            <a:spAutoFit/>
          </a:bodyPr>
          <a:lstStyle/>
          <a:p>
            <a:pPr marL="285750" indent="-285750">
              <a:buFont typeface="Wingdings" panose="05000000000000000000" pitchFamily="2" charset="2"/>
              <a:buChar char="Ø"/>
            </a:pPr>
            <a:endParaRPr lang="en-GB" sz="2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400" dirty="0">
                <a:latin typeface="Arial" panose="020B0604020202020204" pitchFamily="34" charset="0"/>
                <a:cs typeface="Arial" panose="020B0604020202020204" pitchFamily="34" charset="0"/>
              </a:rPr>
              <a:t>Our Nursery staff team this session includes:</a:t>
            </a:r>
          </a:p>
          <a:p>
            <a:pPr marL="285750" indent="-285750">
              <a:buFont typeface="Wingdings" panose="05000000000000000000" pitchFamily="2" charset="2"/>
              <a:buChar char="Ø"/>
            </a:pPr>
            <a:endParaRPr lang="en-GB" sz="2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400" b="1" dirty="0">
                <a:latin typeface="Arial" panose="020B0604020202020204" pitchFamily="34" charset="0"/>
                <a:cs typeface="Arial" panose="020B0604020202020204" pitchFamily="34" charset="0"/>
              </a:rPr>
              <a:t>Mrs Y Miller – Early Years Lead Officer </a:t>
            </a:r>
          </a:p>
          <a:p>
            <a:pPr marL="285750" indent="-285750">
              <a:buFont typeface="Wingdings" panose="05000000000000000000" pitchFamily="2" charset="2"/>
              <a:buChar char="Ø"/>
            </a:pPr>
            <a:r>
              <a:rPr lang="en-GB" sz="2400" b="1" dirty="0">
                <a:latin typeface="Arial" panose="020B0604020202020204" pitchFamily="34" charset="0"/>
                <a:cs typeface="Arial" panose="020B0604020202020204" pitchFamily="34" charset="0"/>
              </a:rPr>
              <a:t>Mrs H Stowe – Early Years Officer</a:t>
            </a:r>
          </a:p>
          <a:p>
            <a:pPr marL="285750" indent="-285750">
              <a:buFont typeface="Wingdings" panose="05000000000000000000" pitchFamily="2" charset="2"/>
              <a:buChar char="Ø"/>
            </a:pPr>
            <a:r>
              <a:rPr lang="en-GB" sz="2400" b="1" dirty="0">
                <a:latin typeface="Arial" panose="020B0604020202020204" pitchFamily="34" charset="0"/>
                <a:cs typeface="Arial" panose="020B0604020202020204" pitchFamily="34" charset="0"/>
              </a:rPr>
              <a:t>Mrs K Wight - Early Years Officer</a:t>
            </a:r>
          </a:p>
          <a:p>
            <a:pPr marL="285750" indent="-285750">
              <a:buFont typeface="Wingdings" panose="05000000000000000000" pitchFamily="2" charset="2"/>
              <a:buChar char="Ø"/>
            </a:pPr>
            <a:r>
              <a:rPr lang="en-GB" sz="2400" b="1" dirty="0">
                <a:latin typeface="Arial" panose="020B0604020202020204" pitchFamily="34" charset="0"/>
                <a:cs typeface="Arial" panose="020B0604020202020204" pitchFamily="34" charset="0"/>
              </a:rPr>
              <a:t>Miss N Benitez - Early Years Officer</a:t>
            </a:r>
          </a:p>
          <a:p>
            <a:pPr marL="285750" indent="-285750">
              <a:buFont typeface="Wingdings" panose="05000000000000000000" pitchFamily="2" charset="2"/>
              <a:buChar char="Ø"/>
            </a:pPr>
            <a:r>
              <a:rPr lang="en-GB" sz="2400" b="1" dirty="0">
                <a:latin typeface="Arial" panose="020B0604020202020204" pitchFamily="34" charset="0"/>
                <a:cs typeface="Arial" panose="020B0604020202020204" pitchFamily="34" charset="0"/>
              </a:rPr>
              <a:t>Miss Z Winton (Early Years Officer)</a:t>
            </a:r>
          </a:p>
          <a:p>
            <a:pPr marL="285750" indent="-285750">
              <a:buFont typeface="Wingdings" panose="05000000000000000000" pitchFamily="2" charset="2"/>
              <a:buChar char="Ø"/>
            </a:pPr>
            <a:r>
              <a:rPr lang="en-GB" sz="2400" b="1" dirty="0">
                <a:latin typeface="Arial" panose="020B0604020202020204" pitchFamily="34" charset="0"/>
                <a:cs typeface="Arial" panose="020B0604020202020204" pitchFamily="34" charset="0"/>
              </a:rPr>
              <a:t>Miss E </a:t>
            </a:r>
            <a:r>
              <a:rPr lang="en-GB" sz="2400" b="1" dirty="0" err="1">
                <a:latin typeface="Arial" panose="020B0604020202020204" pitchFamily="34" charset="0"/>
                <a:cs typeface="Arial" panose="020B0604020202020204" pitchFamily="34" charset="0"/>
              </a:rPr>
              <a:t>Snaddon</a:t>
            </a:r>
            <a:r>
              <a:rPr lang="en-GB" sz="2400" b="1" dirty="0">
                <a:latin typeface="Arial" panose="020B0604020202020204" pitchFamily="34" charset="0"/>
                <a:cs typeface="Arial" panose="020B0604020202020204" pitchFamily="34" charset="0"/>
              </a:rPr>
              <a:t> (Early Years Officer)</a:t>
            </a:r>
          </a:p>
          <a:p>
            <a:pPr marL="285750" indent="-285750">
              <a:buFont typeface="Wingdings" panose="05000000000000000000" pitchFamily="2" charset="2"/>
              <a:buChar char="Ø"/>
            </a:pPr>
            <a:r>
              <a:rPr lang="en-GB" sz="2400" b="1" dirty="0">
                <a:latin typeface="Arial" panose="020B0604020202020204" pitchFamily="34" charset="0"/>
                <a:cs typeface="Arial" panose="020B0604020202020204" pitchFamily="34" charset="0"/>
              </a:rPr>
              <a:t>Mrs Elaine Walker – Nursery Teacher (Every 3</a:t>
            </a:r>
            <a:r>
              <a:rPr lang="en-GB" sz="2400" b="1" baseline="30000" dirty="0">
                <a:latin typeface="Arial" panose="020B0604020202020204" pitchFamily="34" charset="0"/>
                <a:cs typeface="Arial" panose="020B0604020202020204" pitchFamily="34" charset="0"/>
              </a:rPr>
              <a:t>rd</a:t>
            </a:r>
            <a:r>
              <a:rPr lang="en-GB" sz="2400" b="1" dirty="0">
                <a:latin typeface="Arial" panose="020B0604020202020204" pitchFamily="34" charset="0"/>
                <a:cs typeface="Arial" panose="020B0604020202020204" pitchFamily="34" charset="0"/>
              </a:rPr>
              <a:t> Week)</a:t>
            </a:r>
          </a:p>
          <a:p>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73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64E5-D67C-432A-B30A-DED88347F445}"/>
              </a:ext>
            </a:extLst>
          </p:cNvPr>
          <p:cNvSpPr>
            <a:spLocks noGrp="1"/>
          </p:cNvSpPr>
          <p:nvPr>
            <p:ph type="title"/>
          </p:nvPr>
        </p:nvSpPr>
        <p:spPr>
          <a:xfrm>
            <a:off x="547332" y="223193"/>
            <a:ext cx="8596668" cy="746234"/>
          </a:xfrm>
        </p:spPr>
        <p:txBody>
          <a:bodyPr/>
          <a:lstStyle/>
          <a:p>
            <a:r>
              <a:rPr lang="en-GB" dirty="0">
                <a:latin typeface="Arial" panose="020B0604020202020204" pitchFamily="34" charset="0"/>
                <a:cs typeface="Arial" panose="020B0604020202020204" pitchFamily="34" charset="0"/>
              </a:rPr>
              <a:t> Office and PSA Staff</a:t>
            </a:r>
          </a:p>
        </p:txBody>
      </p:sp>
      <p:sp>
        <p:nvSpPr>
          <p:cNvPr id="3" name="Rectangle 2">
            <a:extLst>
              <a:ext uri="{FF2B5EF4-FFF2-40B4-BE49-F238E27FC236}">
                <a16:creationId xmlns:a16="http://schemas.microsoft.com/office/drawing/2014/main" id="{9A148EEF-176B-314E-9A55-137883BCC9A8}"/>
              </a:ext>
            </a:extLst>
          </p:cNvPr>
          <p:cNvSpPr/>
          <p:nvPr/>
        </p:nvSpPr>
        <p:spPr>
          <a:xfrm>
            <a:off x="323361" y="817830"/>
            <a:ext cx="10119352" cy="5124480"/>
          </a:xfrm>
          <a:prstGeom prst="rect">
            <a:avLst/>
          </a:prstGeom>
        </p:spPr>
        <p:txBody>
          <a:bodyPr wrap="square">
            <a:spAutoFit/>
          </a:bodyPr>
          <a:lstStyle/>
          <a:p>
            <a:pPr marL="285750" indent="-285750">
              <a:buFont typeface="Wingdings" panose="05000000000000000000" pitchFamily="2" charset="2"/>
              <a:buChar char="Ø"/>
            </a:pPr>
            <a:endParaRPr lang="en-GB" sz="19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900" b="1" dirty="0">
                <a:latin typeface="Arial" panose="020B0604020202020204" pitchFamily="34" charset="0"/>
                <a:cs typeface="Arial" panose="020B0604020202020204" pitchFamily="34" charset="0"/>
              </a:rPr>
              <a:t>Mrs L Glasgow (Admin Assistant) </a:t>
            </a:r>
          </a:p>
          <a:p>
            <a:pPr marL="285750" indent="-285750">
              <a:buFont typeface="Wingdings" panose="05000000000000000000" pitchFamily="2" charset="2"/>
              <a:buChar char="Ø"/>
            </a:pPr>
            <a:r>
              <a:rPr lang="en-GB" sz="1900" b="1" dirty="0">
                <a:latin typeface="Arial" panose="020B0604020202020204" pitchFamily="34" charset="0"/>
                <a:cs typeface="Arial" panose="020B0604020202020204" pitchFamily="34" charset="0"/>
              </a:rPr>
              <a:t>Miss L Plimer (School Support Assistant and Clerical Assistant)</a:t>
            </a:r>
          </a:p>
          <a:p>
            <a:pPr marL="285750" indent="-285750">
              <a:buFont typeface="Wingdings" panose="05000000000000000000" pitchFamily="2" charset="2"/>
              <a:buChar char="Ø"/>
            </a:pPr>
            <a:r>
              <a:rPr lang="en-GB" sz="1900" b="1" dirty="0">
                <a:latin typeface="Arial" panose="020B0604020202020204" pitchFamily="34" charset="0"/>
                <a:cs typeface="Arial" panose="020B0604020202020204" pitchFamily="34" charset="0"/>
              </a:rPr>
              <a:t>Mrs T McGregor (Clerical Assistant) </a:t>
            </a:r>
            <a:r>
              <a:rPr lang="en-GB" sz="1900" dirty="0">
                <a:latin typeface="Arial" panose="020B0604020202020204" pitchFamily="34" charset="0"/>
                <a:cs typeface="Arial" panose="020B0604020202020204" pitchFamily="34" charset="0"/>
              </a:rPr>
              <a:t>Mrs McGregor works with us every Thursday from 10am – 2pm</a:t>
            </a:r>
            <a:endParaRPr lang="en-GB" sz="19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19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900" b="1" dirty="0">
                <a:latin typeface="Arial" panose="020B0604020202020204" pitchFamily="34" charset="0"/>
                <a:cs typeface="Arial" panose="020B0604020202020204" pitchFamily="34" charset="0"/>
              </a:rPr>
              <a:t>Mrs J Frame (PSA)</a:t>
            </a:r>
          </a:p>
          <a:p>
            <a:pPr marL="285750" indent="-285750">
              <a:buFont typeface="Wingdings" panose="05000000000000000000" pitchFamily="2" charset="2"/>
              <a:buChar char="Ø"/>
            </a:pPr>
            <a:r>
              <a:rPr lang="en-GB" sz="1900" b="1" dirty="0">
                <a:latin typeface="Arial" panose="020B0604020202020204" pitchFamily="34" charset="0"/>
                <a:cs typeface="Arial" panose="020B0604020202020204" pitchFamily="34" charset="0"/>
              </a:rPr>
              <a:t>Mrs G Shaw (PSA)</a:t>
            </a:r>
          </a:p>
          <a:p>
            <a:pPr marL="285750" indent="-285750">
              <a:buFont typeface="Wingdings" panose="05000000000000000000" pitchFamily="2" charset="2"/>
              <a:buChar char="Ø"/>
            </a:pPr>
            <a:r>
              <a:rPr lang="en-GB" sz="1900" b="1" dirty="0">
                <a:latin typeface="Arial" panose="020B0604020202020204" pitchFamily="34" charset="0"/>
                <a:cs typeface="Arial" panose="020B0604020202020204" pitchFamily="34" charset="0"/>
              </a:rPr>
              <a:t>Miss R McMullen (PSA)</a:t>
            </a:r>
          </a:p>
          <a:p>
            <a:pPr marL="285750" indent="-285750">
              <a:buFont typeface="Wingdings" panose="05000000000000000000" pitchFamily="2" charset="2"/>
              <a:buChar char="Ø"/>
            </a:pPr>
            <a:r>
              <a:rPr lang="en-GB" sz="1900" b="1" dirty="0">
                <a:latin typeface="Arial" panose="020B0604020202020204" pitchFamily="34" charset="0"/>
                <a:cs typeface="Arial" panose="020B0604020202020204" pitchFamily="34" charset="0"/>
              </a:rPr>
              <a:t>Mrs C Melia (PSA)</a:t>
            </a:r>
          </a:p>
          <a:p>
            <a:pPr marL="285750" indent="-285750">
              <a:buFont typeface="Wingdings" panose="05000000000000000000" pitchFamily="2" charset="2"/>
              <a:buChar char="Ø"/>
            </a:pPr>
            <a:r>
              <a:rPr lang="en-GB" sz="1900" b="1" dirty="0">
                <a:latin typeface="Arial" panose="020B0604020202020204" pitchFamily="34" charset="0"/>
                <a:cs typeface="Arial" panose="020B0604020202020204" pitchFamily="34" charset="0"/>
              </a:rPr>
              <a:t>Ms K McFarlane (PSA) </a:t>
            </a:r>
          </a:p>
          <a:p>
            <a:pPr marL="285750" indent="-285750">
              <a:buFont typeface="Wingdings" panose="05000000000000000000" pitchFamily="2" charset="2"/>
              <a:buChar char="Ø"/>
            </a:pPr>
            <a:r>
              <a:rPr lang="en-GB" sz="1900" b="1" dirty="0">
                <a:latin typeface="Arial" panose="020B0604020202020204" pitchFamily="34" charset="0"/>
                <a:cs typeface="Arial" panose="020B0604020202020204" pitchFamily="34" charset="0"/>
              </a:rPr>
              <a:t>Mrs K Kinloch (PSA)</a:t>
            </a:r>
          </a:p>
          <a:p>
            <a:pPr marL="285750" indent="-285750">
              <a:buFont typeface="Wingdings" panose="05000000000000000000" pitchFamily="2" charset="2"/>
              <a:buChar char="Ø"/>
            </a:pPr>
            <a:r>
              <a:rPr lang="en-GB" sz="1900" b="1" dirty="0">
                <a:latin typeface="Arial" panose="020B0604020202020204" pitchFamily="34" charset="0"/>
                <a:cs typeface="Arial" panose="020B0604020202020204" pitchFamily="34" charset="0"/>
              </a:rPr>
              <a:t>Mrs M </a:t>
            </a:r>
            <a:r>
              <a:rPr lang="en-GB" sz="1900" b="1" dirty="0" err="1">
                <a:latin typeface="Arial" panose="020B0604020202020204" pitchFamily="34" charset="0"/>
                <a:cs typeface="Arial" panose="020B0604020202020204" pitchFamily="34" charset="0"/>
              </a:rPr>
              <a:t>Londra</a:t>
            </a:r>
            <a:r>
              <a:rPr lang="en-GB" sz="1900" b="1" dirty="0">
                <a:latin typeface="Arial" panose="020B0604020202020204" pitchFamily="34" charset="0"/>
                <a:cs typeface="Arial" panose="020B0604020202020204" pitchFamily="34" charset="0"/>
              </a:rPr>
              <a:t> (PSA)</a:t>
            </a:r>
          </a:p>
          <a:p>
            <a:pPr marL="285750" indent="-285750">
              <a:buFont typeface="Wingdings" panose="05000000000000000000" pitchFamily="2" charset="2"/>
              <a:buChar char="Ø"/>
            </a:pPr>
            <a:r>
              <a:rPr lang="en-GB" sz="1900" b="1" dirty="0">
                <a:latin typeface="Arial" panose="020B0604020202020204" pitchFamily="34" charset="0"/>
                <a:cs typeface="Arial" panose="020B0604020202020204" pitchFamily="34" charset="0"/>
              </a:rPr>
              <a:t>Mrs F Coleman (PSA, Nurture, 2 days per week)</a:t>
            </a:r>
          </a:p>
          <a:p>
            <a:pPr marL="285750" indent="-285750">
              <a:buFont typeface="Wingdings" panose="05000000000000000000" pitchFamily="2" charset="2"/>
              <a:buChar char="Ø"/>
            </a:pPr>
            <a:endParaRPr lang="en-GB" sz="1900" b="1" dirty="0">
              <a:latin typeface="Arial" panose="020B0604020202020204" pitchFamily="34" charset="0"/>
              <a:cs typeface="Arial" panose="020B0604020202020204" pitchFamily="34" charset="0"/>
            </a:endParaRPr>
          </a:p>
          <a:p>
            <a:endParaRPr lang="en-GB" sz="21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84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E5C284-E984-DDA2-F591-4055090D3E69}"/>
              </a:ext>
            </a:extLst>
          </p:cNvPr>
          <p:cNvSpPr txBox="1"/>
          <p:nvPr/>
        </p:nvSpPr>
        <p:spPr>
          <a:xfrm>
            <a:off x="1502229" y="1652899"/>
            <a:ext cx="6115792" cy="1831207"/>
          </a:xfrm>
          <a:prstGeom prst="rect">
            <a:avLst/>
          </a:prstGeom>
          <a:noFill/>
        </p:spPr>
        <p:txBody>
          <a:bodyPr wrap="square">
            <a:spAutoFit/>
          </a:bodyPr>
          <a:lstStyle/>
          <a:p>
            <a:pPr>
              <a:lnSpc>
                <a:spcPct val="107000"/>
              </a:lnSpc>
              <a:spcAft>
                <a:spcPts val="800"/>
              </a:spcAft>
            </a:pPr>
            <a:r>
              <a:rPr lang="en-GB" sz="5400" dirty="0">
                <a:effectLst/>
                <a:latin typeface="Calibri" panose="020F0502020204030204" pitchFamily="34" charset="0"/>
                <a:ea typeface="Calibri" panose="020F0502020204030204" pitchFamily="34" charset="0"/>
                <a:cs typeface="Times New Roman" panose="02020603050405020304" pitchFamily="18" charset="0"/>
              </a:rPr>
              <a:t>The Child Protection Coordinator is:</a:t>
            </a:r>
          </a:p>
        </p:txBody>
      </p:sp>
      <p:pic>
        <p:nvPicPr>
          <p:cNvPr id="7" name="Picture 6">
            <a:extLst>
              <a:ext uri="{FF2B5EF4-FFF2-40B4-BE49-F238E27FC236}">
                <a16:creationId xmlns:a16="http://schemas.microsoft.com/office/drawing/2014/main" id="{CD1409F9-9C86-4EF9-A30D-498F4BFFFF33}"/>
              </a:ext>
            </a:extLst>
          </p:cNvPr>
          <p:cNvPicPr/>
          <p:nvPr/>
        </p:nvPicPr>
        <p:blipFill>
          <a:blip r:embed="rId2"/>
          <a:stretch>
            <a:fillRect/>
          </a:stretch>
        </p:blipFill>
        <p:spPr>
          <a:xfrm>
            <a:off x="7618021" y="1905652"/>
            <a:ext cx="1436997" cy="1985835"/>
          </a:xfrm>
          <a:prstGeom prst="rect">
            <a:avLst/>
          </a:prstGeom>
        </p:spPr>
      </p:pic>
      <p:sp>
        <p:nvSpPr>
          <p:cNvPr id="8" name="TextBox 7">
            <a:extLst>
              <a:ext uri="{FF2B5EF4-FFF2-40B4-BE49-F238E27FC236}">
                <a16:creationId xmlns:a16="http://schemas.microsoft.com/office/drawing/2014/main" id="{32DF6CE8-336C-B7DF-661E-2DA4384738E5}"/>
              </a:ext>
            </a:extLst>
          </p:cNvPr>
          <p:cNvSpPr txBox="1"/>
          <p:nvPr/>
        </p:nvSpPr>
        <p:spPr>
          <a:xfrm>
            <a:off x="4001984" y="4298868"/>
            <a:ext cx="4678878" cy="1015663"/>
          </a:xfrm>
          <a:prstGeom prst="rect">
            <a:avLst/>
          </a:prstGeom>
          <a:noFill/>
        </p:spPr>
        <p:txBody>
          <a:bodyPr wrap="square" rtlCol="0">
            <a:spAutoFit/>
          </a:bodyPr>
          <a:lstStyle/>
          <a:p>
            <a:r>
              <a:rPr lang="en-US" sz="6000" b="1" dirty="0">
                <a:solidFill>
                  <a:srgbClr val="0070C0"/>
                </a:solidFill>
              </a:rPr>
              <a:t>Mrs Clunie</a:t>
            </a:r>
          </a:p>
        </p:txBody>
      </p:sp>
    </p:spTree>
    <p:extLst>
      <p:ext uri="{BB962C8B-B14F-4D97-AF65-F5344CB8AC3E}">
        <p14:creationId xmlns:p14="http://schemas.microsoft.com/office/powerpoint/2010/main" val="186056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E5C284-E984-DDA2-F591-4055090D3E69}"/>
              </a:ext>
            </a:extLst>
          </p:cNvPr>
          <p:cNvSpPr txBox="1"/>
          <p:nvPr/>
        </p:nvSpPr>
        <p:spPr>
          <a:xfrm>
            <a:off x="1502229" y="1652899"/>
            <a:ext cx="6115792" cy="2720360"/>
          </a:xfrm>
          <a:prstGeom prst="rect">
            <a:avLst/>
          </a:prstGeom>
          <a:noFill/>
        </p:spPr>
        <p:txBody>
          <a:bodyPr wrap="square">
            <a:spAutoFit/>
          </a:bodyPr>
          <a:lstStyle/>
          <a:p>
            <a:pPr>
              <a:lnSpc>
                <a:spcPct val="107000"/>
              </a:lnSpc>
              <a:spcAft>
                <a:spcPts val="800"/>
              </a:spcAft>
            </a:pPr>
            <a:r>
              <a:rPr lang="en-GB" sz="5400" dirty="0">
                <a:effectLst/>
                <a:latin typeface="Calibri" panose="020F0502020204030204" pitchFamily="34" charset="0"/>
                <a:ea typeface="Calibri" panose="020F0502020204030204" pitchFamily="34" charset="0"/>
                <a:cs typeface="Times New Roman" panose="02020603050405020304" pitchFamily="18" charset="0"/>
              </a:rPr>
              <a:t>The Depute Child Protection Coordinator is:</a:t>
            </a:r>
          </a:p>
        </p:txBody>
      </p:sp>
      <p:sp>
        <p:nvSpPr>
          <p:cNvPr id="8" name="TextBox 7">
            <a:extLst>
              <a:ext uri="{FF2B5EF4-FFF2-40B4-BE49-F238E27FC236}">
                <a16:creationId xmlns:a16="http://schemas.microsoft.com/office/drawing/2014/main" id="{32DF6CE8-336C-B7DF-661E-2DA4384738E5}"/>
              </a:ext>
            </a:extLst>
          </p:cNvPr>
          <p:cNvSpPr txBox="1"/>
          <p:nvPr/>
        </p:nvSpPr>
        <p:spPr>
          <a:xfrm>
            <a:off x="4102882" y="4697269"/>
            <a:ext cx="4678878" cy="1015663"/>
          </a:xfrm>
          <a:prstGeom prst="rect">
            <a:avLst/>
          </a:prstGeom>
          <a:noFill/>
        </p:spPr>
        <p:txBody>
          <a:bodyPr wrap="square" rtlCol="0">
            <a:spAutoFit/>
          </a:bodyPr>
          <a:lstStyle/>
          <a:p>
            <a:r>
              <a:rPr lang="en-US" sz="6000" b="1" dirty="0">
                <a:solidFill>
                  <a:srgbClr val="0070C0"/>
                </a:solidFill>
              </a:rPr>
              <a:t>Miss Murray </a:t>
            </a:r>
          </a:p>
        </p:txBody>
      </p:sp>
      <p:pic>
        <p:nvPicPr>
          <p:cNvPr id="2" name="Picture 1">
            <a:extLst>
              <a:ext uri="{FF2B5EF4-FFF2-40B4-BE49-F238E27FC236}">
                <a16:creationId xmlns:a16="http://schemas.microsoft.com/office/drawing/2014/main" id="{61D2513E-C903-FE5B-6BC0-6C54BE390EE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817152" y="2269103"/>
            <a:ext cx="1794721" cy="2221960"/>
          </a:xfrm>
          <a:prstGeom prst="rect">
            <a:avLst/>
          </a:prstGeom>
        </p:spPr>
      </p:pic>
    </p:spTree>
    <p:extLst>
      <p:ext uri="{BB962C8B-B14F-4D97-AF65-F5344CB8AC3E}">
        <p14:creationId xmlns:p14="http://schemas.microsoft.com/office/powerpoint/2010/main" val="8707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53CF-6BB2-4584-8C4C-B08BB760DC67}"/>
              </a:ext>
            </a:extLst>
          </p:cNvPr>
          <p:cNvSpPr>
            <a:spLocks noGrp="1"/>
          </p:cNvSpPr>
          <p:nvPr>
            <p:ph type="title"/>
          </p:nvPr>
        </p:nvSpPr>
        <p:spPr>
          <a:xfrm>
            <a:off x="424825" y="302118"/>
            <a:ext cx="8596668" cy="774583"/>
          </a:xfrm>
        </p:spPr>
        <p:txBody>
          <a:bodyPr>
            <a:normAutofit/>
          </a:bodyPr>
          <a:lstStyle/>
          <a:p>
            <a:r>
              <a:rPr lang="en-GB" sz="2800" dirty="0">
                <a:latin typeface="Arial" panose="020B0604020202020204" pitchFamily="34" charset="0"/>
                <a:cs typeface="Arial" panose="020B0604020202020204" pitchFamily="34" charset="0"/>
              </a:rPr>
              <a:t>How can you ensure your child is </a:t>
            </a:r>
            <a:r>
              <a:rPr lang="en-GB" sz="2800" b="1" dirty="0">
                <a:solidFill>
                  <a:srgbClr val="00B050"/>
                </a:solidFill>
                <a:latin typeface="Arial" panose="020B0604020202020204" pitchFamily="34" charset="0"/>
                <a:cs typeface="Arial" panose="020B0604020202020204" pitchFamily="34" charset="0"/>
              </a:rPr>
              <a:t>READY</a:t>
            </a:r>
            <a:r>
              <a:rPr lang="en-GB" sz="2800" dirty="0">
                <a:latin typeface="Arial" panose="020B0604020202020204" pitchFamily="34" charset="0"/>
                <a:cs typeface="Arial" panose="020B0604020202020204" pitchFamily="34" charset="0"/>
              </a:rPr>
              <a:t> to learn?</a:t>
            </a:r>
          </a:p>
        </p:txBody>
      </p:sp>
      <p:sp>
        <p:nvSpPr>
          <p:cNvPr id="3" name="Rectangle 2">
            <a:extLst>
              <a:ext uri="{FF2B5EF4-FFF2-40B4-BE49-F238E27FC236}">
                <a16:creationId xmlns:a16="http://schemas.microsoft.com/office/drawing/2014/main" id="{FDA3D2D1-17D7-415B-B5E0-EF037E4342DA}"/>
              </a:ext>
            </a:extLst>
          </p:cNvPr>
          <p:cNvSpPr/>
          <p:nvPr/>
        </p:nvSpPr>
        <p:spPr>
          <a:xfrm>
            <a:off x="424825" y="1267308"/>
            <a:ext cx="11456992" cy="5493812"/>
          </a:xfrm>
          <a:prstGeom prst="rect">
            <a:avLst/>
          </a:prstGeom>
          <a:solidFill>
            <a:schemeClr val="bg1"/>
          </a:solidFill>
        </p:spPr>
        <p:txBody>
          <a:bodyPr wrap="square">
            <a:spAutoFit/>
          </a:bodyPr>
          <a:lstStyle/>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We are encouraging children to </a:t>
            </a:r>
            <a:r>
              <a:rPr lang="en-GB" sz="2000" b="1" dirty="0">
                <a:solidFill>
                  <a:srgbClr val="00B050"/>
                </a:solidFill>
                <a:latin typeface="Arial" panose="020B0604020202020204" pitchFamily="34" charset="0"/>
                <a:cs typeface="Arial" panose="020B0604020202020204" pitchFamily="34" charset="0"/>
              </a:rPr>
              <a:t>ATTEND</a:t>
            </a:r>
            <a:r>
              <a:rPr lang="en-GB" sz="2000" dirty="0">
                <a:latin typeface="Arial" panose="020B0604020202020204" pitchFamily="34" charset="0"/>
                <a:cs typeface="Arial" panose="020B0604020202020204" pitchFamily="34" charset="0"/>
              </a:rPr>
              <a:t> school every day. Regular attendance at school is absolutely crucial for learning. We will be rigorously monitoring pupil attendance this session and we will call you, or pop out to visit you, if we have any concerns.</a:t>
            </a:r>
          </a:p>
          <a:p>
            <a:endParaRPr lang="en-GB"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Attend school </a:t>
            </a:r>
            <a:r>
              <a:rPr lang="en-GB" sz="2000" b="1" dirty="0">
                <a:solidFill>
                  <a:srgbClr val="00B050"/>
                </a:solidFill>
                <a:latin typeface="Arial" panose="020B0604020202020204" pitchFamily="34" charset="0"/>
                <a:cs typeface="Arial" panose="020B0604020202020204" pitchFamily="34" charset="0"/>
              </a:rPr>
              <a:t>ON TIME </a:t>
            </a:r>
            <a:r>
              <a:rPr lang="en-GB" sz="2000" dirty="0">
                <a:latin typeface="Arial" panose="020B0604020202020204" pitchFamily="34" charset="0"/>
                <a:cs typeface="Arial" panose="020B0604020202020204" pitchFamily="34" charset="0"/>
              </a:rPr>
              <a:t>at 9am. Children will miss out on crucial learning time if they are late to school in the morning. Please support us by ensuring children are in the line with their class at </a:t>
            </a:r>
            <a:r>
              <a:rPr lang="en-GB" sz="2000" dirty="0">
                <a:solidFill>
                  <a:srgbClr val="FF0000"/>
                </a:solidFill>
                <a:latin typeface="Arial" panose="020B0604020202020204" pitchFamily="34" charset="0"/>
                <a:cs typeface="Arial" panose="020B0604020202020204" pitchFamily="34" charset="0"/>
              </a:rPr>
              <a:t>9am each day. </a:t>
            </a:r>
          </a:p>
          <a:p>
            <a:endParaRPr lang="en-GB"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dirty="0">
                <a:latin typeface="Arial" panose="020B0604020202020204" pitchFamily="34" charset="0"/>
                <a:cs typeface="Arial" panose="020B0604020202020204" pitchFamily="34" charset="0"/>
              </a:rPr>
              <a:t>Wear </a:t>
            </a:r>
            <a:r>
              <a:rPr lang="en-GB" sz="2000" b="1" dirty="0">
                <a:solidFill>
                  <a:srgbClr val="00B050"/>
                </a:solidFill>
                <a:latin typeface="Arial" panose="020B0604020202020204" pitchFamily="34" charset="0"/>
                <a:cs typeface="Arial" panose="020B0604020202020204" pitchFamily="34" charset="0"/>
              </a:rPr>
              <a:t>SCHOOL UNIFORM</a:t>
            </a:r>
            <a:r>
              <a:rPr lang="en-GB" sz="2000" dirty="0">
                <a:latin typeface="Arial" panose="020B0604020202020204" pitchFamily="34" charset="0"/>
                <a:cs typeface="Arial" panose="020B0604020202020204" pitchFamily="34" charset="0"/>
              </a:rPr>
              <a:t>. We are encouraging all children to take pride in KNPS by wearing their smart school uniform every day. Wearing school uniform also helps our children feel ready to learn.  Children should not wear hoodies or tops with bright logos or writing on. </a:t>
            </a:r>
          </a:p>
          <a:p>
            <a:pPr marL="285750" indent="-285750">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2000" b="1" dirty="0">
                <a:solidFill>
                  <a:srgbClr val="00B050"/>
                </a:solidFill>
                <a:latin typeface="Arial" panose="020B0604020202020204" pitchFamily="34" charset="0"/>
                <a:cs typeface="Arial" panose="020B0604020202020204" pitchFamily="34" charset="0"/>
              </a:rPr>
              <a:t>HEALTHY EATING. </a:t>
            </a:r>
            <a:r>
              <a:rPr lang="en-GB" sz="2000" dirty="0">
                <a:latin typeface="Arial" panose="020B0604020202020204" pitchFamily="34" charset="0"/>
                <a:cs typeface="Arial" panose="020B0604020202020204" pitchFamily="34" charset="0"/>
              </a:rPr>
              <a:t>Did you know that we have a </a:t>
            </a:r>
            <a:r>
              <a:rPr lang="en-GB" sz="2000" dirty="0">
                <a:solidFill>
                  <a:srgbClr val="FF0000"/>
                </a:solidFill>
                <a:latin typeface="Arial" panose="020B0604020202020204" pitchFamily="34" charset="0"/>
                <a:cs typeface="Arial" panose="020B0604020202020204" pitchFamily="34" charset="0"/>
              </a:rPr>
              <a:t>free Breakfast Café </a:t>
            </a:r>
            <a:r>
              <a:rPr lang="en-GB" sz="2000" dirty="0">
                <a:latin typeface="Arial" panose="020B0604020202020204" pitchFamily="34" charset="0"/>
                <a:cs typeface="Arial" panose="020B0604020202020204" pitchFamily="34" charset="0"/>
              </a:rPr>
              <a:t>in our dinner hall each day? This opens at 8am daily and is </a:t>
            </a:r>
            <a:r>
              <a:rPr lang="en-GB" sz="2000" dirty="0">
                <a:solidFill>
                  <a:srgbClr val="FF0000"/>
                </a:solidFill>
                <a:latin typeface="Arial" panose="020B0604020202020204" pitchFamily="34" charset="0"/>
                <a:cs typeface="Arial" panose="020B0604020202020204" pitchFamily="34" charset="0"/>
              </a:rPr>
              <a:t>free for all </a:t>
            </a:r>
            <a:r>
              <a:rPr lang="en-GB" sz="2000" dirty="0">
                <a:latin typeface="Arial" panose="020B0604020202020204" pitchFamily="34" charset="0"/>
                <a:cs typeface="Arial" panose="020B0604020202020204" pitchFamily="34" charset="0"/>
              </a:rPr>
              <a:t>to attend, including adults. Encourage your child to start the day in the best way with a healthy, delicious breakfast (this will also help to make sure your child arrives at school on time). This is also open to nursery families. </a:t>
            </a:r>
          </a:p>
          <a:p>
            <a:endParaRPr lang="en-GB" sz="1300" b="1" dirty="0">
              <a:latin typeface="Arial" panose="020B0604020202020204" pitchFamily="34" charset="0"/>
              <a:cs typeface="Arial" panose="020B0604020202020204" pitchFamily="34" charset="0"/>
            </a:endParaRPr>
          </a:p>
          <a:p>
            <a:r>
              <a:rPr lang="en-GB" dirty="0">
                <a:latin typeface="Eras Medium ITC" panose="020B0602030504020804" pitchFamily="34" charset="0"/>
              </a:rPr>
              <a:t> </a:t>
            </a:r>
            <a:endParaRPr lang="en-GB" dirty="0"/>
          </a:p>
        </p:txBody>
      </p:sp>
    </p:spTree>
    <p:extLst>
      <p:ext uri="{BB962C8B-B14F-4D97-AF65-F5344CB8AC3E}">
        <p14:creationId xmlns:p14="http://schemas.microsoft.com/office/powerpoint/2010/main" val="183765632"/>
      </p:ext>
    </p:extLst>
  </p:cSld>
  <p:clrMapOvr>
    <a:masterClrMapping/>
  </p:clrMapOvr>
</p:sld>
</file>

<file path=ppt/theme/theme1.xml><?xml version="1.0" encoding="utf-8"?>
<a:theme xmlns:a="http://schemas.openxmlformats.org/drawingml/2006/main" name="Face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{752C7E4D-7465-3743-BA15-090A05B5B40C}tf10001060_mac</Template>
  <TotalTime>1672</TotalTime>
  <Words>2210</Words>
  <Application>Microsoft Office PowerPoint</Application>
  <PresentationFormat>Widescreen</PresentationFormat>
  <Paragraphs>202</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Eras Medium ITC</vt:lpstr>
      <vt:lpstr>Trebuchet MS</vt:lpstr>
      <vt:lpstr>Wingdings</vt:lpstr>
      <vt:lpstr>Wingdings 3</vt:lpstr>
      <vt:lpstr>Facet</vt:lpstr>
      <vt:lpstr>Kirkcaldy North Primary School   Term 4 2023-2024   Newsletter</vt:lpstr>
      <vt:lpstr>In this newsletter….</vt:lpstr>
      <vt:lpstr> Staffing Update</vt:lpstr>
      <vt:lpstr> Staffing Update continued…</vt:lpstr>
      <vt:lpstr> Nursery Staffing…</vt:lpstr>
      <vt:lpstr> Office and PSA Staff</vt:lpstr>
      <vt:lpstr>PowerPoint Presentation</vt:lpstr>
      <vt:lpstr>PowerPoint Presentation</vt:lpstr>
      <vt:lpstr>How can you ensure your child is READY to learn?</vt:lpstr>
      <vt:lpstr>How can you ensure your child is READY to learn?</vt:lpstr>
      <vt:lpstr>Mobile Phones</vt:lpstr>
      <vt:lpstr>Pokemon Cards</vt:lpstr>
      <vt:lpstr>Celebrating Success</vt:lpstr>
      <vt:lpstr>Celebrating Success</vt:lpstr>
      <vt:lpstr>Updates to our building </vt:lpstr>
      <vt:lpstr>Pupil Voice</vt:lpstr>
      <vt:lpstr>Anti-Bullying Policy </vt:lpstr>
      <vt:lpstr>Dates for your diary</vt:lpstr>
      <vt:lpstr>Learning Partnership Visit </vt:lpstr>
      <vt:lpstr>School and Nursery Improvement Plan</vt:lpstr>
      <vt:lpstr>School and Nursery Improvement Planning Session 2024 – 2025  </vt:lpstr>
      <vt:lpstr>PowerPoint Presentation</vt:lpstr>
      <vt:lpstr>PowerPoint Presentation</vt:lpstr>
      <vt:lpstr>    Please always feel free to contact us with comments and queries.  Telephone: 01592 583431      Email: kirkcaldynorthps.enquiries@fife.gov.uk  Follow us on Facebook too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Burntisland Primary School September Newsletter</dc:title>
  <dc:creator>Julie Anderson-Vr</dc:creator>
  <cp:lastModifiedBy>emma clunie</cp:lastModifiedBy>
  <cp:revision>114</cp:revision>
  <dcterms:created xsi:type="dcterms:W3CDTF">2021-09-23T18:46:15Z</dcterms:created>
  <dcterms:modified xsi:type="dcterms:W3CDTF">2024-05-07T20:02:43Z</dcterms:modified>
</cp:coreProperties>
</file>