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0" r:id="rId3"/>
    <p:sldId id="261" r:id="rId4"/>
    <p:sldId id="270" r:id="rId5"/>
    <p:sldId id="276" r:id="rId6"/>
    <p:sldId id="384" r:id="rId7"/>
    <p:sldId id="381" r:id="rId8"/>
    <p:sldId id="380" r:id="rId9"/>
    <p:sldId id="262" r:id="rId10"/>
    <p:sldId id="277" r:id="rId11"/>
    <p:sldId id="397" r:id="rId12"/>
    <p:sldId id="391" r:id="rId13"/>
    <p:sldId id="394" r:id="rId14"/>
    <p:sldId id="393" r:id="rId15"/>
    <p:sldId id="382" r:id="rId16"/>
    <p:sldId id="395" r:id="rId17"/>
    <p:sldId id="268" r:id="rId18"/>
    <p:sldId id="367" r:id="rId19"/>
    <p:sldId id="366"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MARAN Ariadne" initials="CA" lastIdx="25" clrIdx="0">
    <p:extLst>
      <p:ext uri="{19B8F6BF-5375-455C-9EA6-DF929625EA0E}">
        <p15:presenceInfo xmlns:p15="http://schemas.microsoft.com/office/powerpoint/2012/main" userId="S-1-5-21-861567501-1417001333-682003330-607534" providerId="AD"/>
      </p:ext>
    </p:extLst>
  </p:cmAuthor>
  <p:cmAuthor id="2" name="Julie Anderson-Vr" initials="JAV" lastIdx="10" clrIdx="1">
    <p:extLst>
      <p:ext uri="{19B8F6BF-5375-455C-9EA6-DF929625EA0E}">
        <p15:presenceInfo xmlns:p15="http://schemas.microsoft.com/office/powerpoint/2012/main" userId="S::Julie.Anderson-vr@fife.gov.uk::2732039e-ea34-4904-b53c-2565098270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32" autoAdjust="0"/>
    <p:restoredTop sz="94660"/>
  </p:normalViewPr>
  <p:slideViewPr>
    <p:cSldViewPr snapToGrid="0">
      <p:cViewPr varScale="1">
        <p:scale>
          <a:sx n="58" d="100"/>
          <a:sy n="58"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562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790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80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652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886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101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11426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265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6426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295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220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40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320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683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087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048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145747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ducation.gov.scot/inspection-and-review/find-an-inspection-report/find-an-inspection-report/details?id=3247"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kirkcaldynorthps.enquiries@fife.gov.uk" TargetMode="External"/><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kirkcaldynorthps.enquiries@fife.gov.uk" TargetMode="Externa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large building with a playground&#10;&#10;Description automatically generated">
            <a:extLst>
              <a:ext uri="{FF2B5EF4-FFF2-40B4-BE49-F238E27FC236}">
                <a16:creationId xmlns:a16="http://schemas.microsoft.com/office/drawing/2014/main" id="{D9F8E830-563B-E076-625B-87973AC9C8F7}"/>
              </a:ext>
            </a:extLst>
          </p:cNvPr>
          <p:cNvPicPr>
            <a:picLocks noChangeAspect="1"/>
          </p:cNvPicPr>
          <p:nvPr/>
        </p:nvPicPr>
        <p:blipFill rotWithShape="1">
          <a:blip r:embed="rId2"/>
          <a:srcRect l="22202" r="7701" b="9091"/>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C184EE5D-3D02-417D-84A2-494582EC73E4}"/>
              </a:ext>
            </a:extLst>
          </p:cNvPr>
          <p:cNvSpPr>
            <a:spLocks noGrp="1"/>
          </p:cNvSpPr>
          <p:nvPr>
            <p:ph type="ctrTitle"/>
          </p:nvPr>
        </p:nvSpPr>
        <p:spPr>
          <a:xfrm>
            <a:off x="645338" y="2583907"/>
            <a:ext cx="4088190" cy="2369093"/>
          </a:xfrm>
        </p:spPr>
        <p:txBody>
          <a:bodyPr>
            <a:normAutofit fontScale="90000"/>
          </a:bodyPr>
          <a:lstStyle/>
          <a:p>
            <a:pPr>
              <a:lnSpc>
                <a:spcPct val="90000"/>
              </a:lnSpc>
            </a:pPr>
            <a:r>
              <a:rPr lang="en-GB" sz="4100" dirty="0">
                <a:latin typeface="Arial" panose="020B0604020202020204" pitchFamily="34" charset="0"/>
                <a:cs typeface="Arial" panose="020B0604020202020204" pitchFamily="34" charset="0"/>
              </a:rPr>
              <a:t>Kirkcaldy North Primary School</a:t>
            </a:r>
            <a:br>
              <a:rPr lang="en-GB" sz="4100" dirty="0">
                <a:latin typeface="Arial" panose="020B0604020202020204" pitchFamily="34" charset="0"/>
                <a:cs typeface="Arial" panose="020B0604020202020204" pitchFamily="34" charset="0"/>
              </a:rPr>
            </a:br>
            <a:br>
              <a:rPr lang="en-GB" sz="4100" dirty="0">
                <a:latin typeface="Arial" panose="020B0604020202020204" pitchFamily="34" charset="0"/>
                <a:cs typeface="Arial" panose="020B0604020202020204" pitchFamily="34" charset="0"/>
              </a:rPr>
            </a:br>
            <a:r>
              <a:rPr lang="en-GB" sz="4100" dirty="0">
                <a:latin typeface="Arial" panose="020B0604020202020204" pitchFamily="34" charset="0"/>
                <a:cs typeface="Arial" panose="020B0604020202020204" pitchFamily="34" charset="0"/>
              </a:rPr>
              <a:t> Term 3</a:t>
            </a:r>
            <a:br>
              <a:rPr lang="en-GB" sz="4100" dirty="0">
                <a:latin typeface="Arial" panose="020B0604020202020204" pitchFamily="34" charset="0"/>
                <a:cs typeface="Arial" panose="020B0604020202020204" pitchFamily="34" charset="0"/>
              </a:rPr>
            </a:br>
            <a:r>
              <a:rPr lang="en-GB" sz="4100" dirty="0">
                <a:latin typeface="Arial" panose="020B0604020202020204" pitchFamily="34" charset="0"/>
                <a:cs typeface="Arial" panose="020B0604020202020204" pitchFamily="34" charset="0"/>
              </a:rPr>
              <a:t>2023-2024</a:t>
            </a:r>
            <a:br>
              <a:rPr lang="en-GB" sz="4100" dirty="0">
                <a:latin typeface="Arial" panose="020B0604020202020204" pitchFamily="34" charset="0"/>
                <a:cs typeface="Arial" panose="020B0604020202020204" pitchFamily="34" charset="0"/>
              </a:rPr>
            </a:br>
            <a:br>
              <a:rPr lang="en-GB" sz="4100" dirty="0">
                <a:latin typeface="Arial" panose="020B0604020202020204" pitchFamily="34" charset="0"/>
                <a:cs typeface="Arial" panose="020B0604020202020204" pitchFamily="34" charset="0"/>
              </a:rPr>
            </a:br>
            <a:r>
              <a:rPr lang="en-GB" sz="4100" dirty="0">
                <a:latin typeface="Arial" panose="020B0604020202020204" pitchFamily="34" charset="0"/>
                <a:cs typeface="Arial" panose="020B0604020202020204" pitchFamily="34" charset="0"/>
              </a:rPr>
              <a:t> Newsletter</a:t>
            </a:r>
          </a:p>
        </p:txBody>
      </p:sp>
      <p:cxnSp>
        <p:nvCxnSpPr>
          <p:cNvPr id="9"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927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424825" y="302118"/>
            <a:ext cx="8596668" cy="774583"/>
          </a:xfrm>
        </p:spPr>
        <p:txBody>
          <a:bodyPr>
            <a:normAutofit/>
          </a:bodyPr>
          <a:lstStyle/>
          <a:p>
            <a:r>
              <a:rPr lang="en-GB" sz="2800" dirty="0">
                <a:latin typeface="Arial" panose="020B0604020202020204" pitchFamily="34" charset="0"/>
                <a:cs typeface="Arial" panose="020B0604020202020204" pitchFamily="34" charset="0"/>
              </a:rPr>
              <a:t>How can you ensure your child is </a:t>
            </a:r>
            <a:r>
              <a:rPr lang="en-GB" sz="2800" b="1" dirty="0">
                <a:solidFill>
                  <a:srgbClr val="00B050"/>
                </a:solidFill>
                <a:latin typeface="Arial" panose="020B0604020202020204" pitchFamily="34" charset="0"/>
                <a:cs typeface="Arial" panose="020B0604020202020204" pitchFamily="34" charset="0"/>
              </a:rPr>
              <a:t>READY</a:t>
            </a:r>
            <a:r>
              <a:rPr lang="en-GB" sz="2800" dirty="0">
                <a:latin typeface="Arial" panose="020B0604020202020204" pitchFamily="34" charset="0"/>
                <a:cs typeface="Arial" panose="020B0604020202020204" pitchFamily="34" charset="0"/>
              </a:rPr>
              <a:t> to learn?</a:t>
            </a:r>
          </a:p>
        </p:txBody>
      </p:sp>
      <p:sp>
        <p:nvSpPr>
          <p:cNvPr id="3" name="Rectangle 2">
            <a:extLst>
              <a:ext uri="{FF2B5EF4-FFF2-40B4-BE49-F238E27FC236}">
                <a16:creationId xmlns:a16="http://schemas.microsoft.com/office/drawing/2014/main" id="{FDA3D2D1-17D7-415B-B5E0-EF037E4342DA}"/>
              </a:ext>
            </a:extLst>
          </p:cNvPr>
          <p:cNvSpPr/>
          <p:nvPr/>
        </p:nvSpPr>
        <p:spPr>
          <a:xfrm>
            <a:off x="424825" y="1267308"/>
            <a:ext cx="8837363" cy="3954929"/>
          </a:xfrm>
          <a:prstGeom prst="rect">
            <a:avLst/>
          </a:prstGeom>
          <a:solidFill>
            <a:schemeClr val="bg1"/>
          </a:solidFill>
        </p:spPr>
        <p:txBody>
          <a:bodyPr wrap="square">
            <a:spAutoFit/>
          </a:bodyPr>
          <a:lstStyle/>
          <a:p>
            <a:pPr marL="285750" indent="-285750">
              <a:buFont typeface="Wingdings" panose="05000000000000000000" pitchFamily="2" charset="2"/>
              <a:buChar char="Ø"/>
            </a:pPr>
            <a:r>
              <a:rPr lang="en-GB" sz="2000" b="1" dirty="0">
                <a:solidFill>
                  <a:srgbClr val="00B050"/>
                </a:solidFill>
                <a:latin typeface="Arial" panose="020B0604020202020204" pitchFamily="34" charset="0"/>
                <a:cs typeface="Arial" panose="020B0604020202020204" pitchFamily="34" charset="0"/>
              </a:rPr>
              <a:t>HEALTHY EATING </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Snack… Children are only required to bring </a:t>
            </a:r>
            <a:r>
              <a:rPr lang="en-GB" sz="2000" dirty="0">
                <a:solidFill>
                  <a:srgbClr val="FF0000"/>
                </a:solidFill>
                <a:latin typeface="Arial" panose="020B0604020202020204" pitchFamily="34" charset="0"/>
                <a:cs typeface="Arial" panose="020B0604020202020204" pitchFamily="34" charset="0"/>
              </a:rPr>
              <a:t>one</a:t>
            </a:r>
            <a:r>
              <a:rPr lang="en-GB" sz="2000" dirty="0">
                <a:latin typeface="Arial" panose="020B0604020202020204" pitchFamily="34" charset="0"/>
                <a:cs typeface="Arial" panose="020B0604020202020204" pitchFamily="34" charset="0"/>
              </a:rPr>
              <a:t> </a:t>
            </a:r>
            <a:r>
              <a:rPr lang="en-GB" sz="2000" dirty="0">
                <a:solidFill>
                  <a:srgbClr val="FF0000"/>
                </a:solidFill>
                <a:latin typeface="Arial" panose="020B0604020202020204" pitchFamily="34" charset="0"/>
                <a:cs typeface="Arial" panose="020B0604020202020204" pitchFamily="34" charset="0"/>
              </a:rPr>
              <a:t>piece </a:t>
            </a:r>
            <a:r>
              <a:rPr lang="en-GB" sz="2000" dirty="0">
                <a:latin typeface="Arial" panose="020B0604020202020204" pitchFamily="34" charset="0"/>
                <a:cs typeface="Arial" panose="020B0604020202020204" pitchFamily="34" charset="0"/>
              </a:rPr>
              <a:t>of healthy snack to school each day. Children should not bring giant sharing bags of sweets and/or crisps. </a:t>
            </a:r>
          </a:p>
          <a:p>
            <a:pPr marL="285750" indent="-285750">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Drink </a:t>
            </a:r>
            <a:r>
              <a:rPr lang="en-GB" sz="2000" b="1" dirty="0">
                <a:solidFill>
                  <a:srgbClr val="00B050"/>
                </a:solidFill>
                <a:latin typeface="Arial" panose="020B0604020202020204" pitchFamily="34" charset="0"/>
                <a:cs typeface="Arial" panose="020B0604020202020204" pitchFamily="34" charset="0"/>
              </a:rPr>
              <a:t>WATER. </a:t>
            </a:r>
            <a:r>
              <a:rPr lang="en-GB" sz="2000" dirty="0">
                <a:latin typeface="Arial" panose="020B0604020202020204" pitchFamily="34" charset="0"/>
                <a:cs typeface="Arial" panose="020B0604020202020204" pitchFamily="34" charset="0"/>
              </a:rPr>
              <a:t>Children should bring a water bottle to school each day. Please fill this up at home in the morning. Children will have the opportunity to fill this up in school throughout the day. Bottles should contain </a:t>
            </a:r>
            <a:r>
              <a:rPr lang="en-GB" sz="2000" dirty="0">
                <a:solidFill>
                  <a:srgbClr val="FF0000"/>
                </a:solidFill>
                <a:latin typeface="Arial" panose="020B0604020202020204" pitchFamily="34" charset="0"/>
                <a:cs typeface="Arial" panose="020B0604020202020204" pitchFamily="34" charset="0"/>
              </a:rPr>
              <a:t>water only. </a:t>
            </a:r>
          </a:p>
          <a:p>
            <a:endParaRPr lang="en-GB" sz="2000" dirty="0">
              <a:solidFill>
                <a:srgbClr val="FF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solidFill>
                  <a:srgbClr val="00B050"/>
                </a:solidFill>
                <a:latin typeface="Arial" panose="020B0604020202020204" pitchFamily="34" charset="0"/>
                <a:cs typeface="Arial" panose="020B0604020202020204" pitchFamily="34" charset="0"/>
              </a:rPr>
              <a:t>Change of clothes </a:t>
            </a:r>
            <a:r>
              <a:rPr lang="en-GB" sz="2000" dirty="0">
                <a:latin typeface="Arial" panose="020B0604020202020204" pitchFamily="34" charset="0"/>
                <a:cs typeface="Arial" panose="020B0604020202020204" pitchFamily="34" charset="0"/>
              </a:rPr>
              <a:t>– If your child is prone to accidents, please ensure there is a spare change of clothes in their bag. Thank you. </a:t>
            </a:r>
          </a:p>
          <a:p>
            <a:endParaRPr lang="en-GB" sz="1300" b="1" dirty="0">
              <a:latin typeface="Arial" panose="020B0604020202020204" pitchFamily="34" charset="0"/>
              <a:cs typeface="Arial" panose="020B0604020202020204" pitchFamily="34" charset="0"/>
            </a:endParaRPr>
          </a:p>
          <a:p>
            <a:r>
              <a:rPr lang="en-GB" dirty="0">
                <a:latin typeface="Eras Medium ITC" panose="020B0602030504020804" pitchFamily="34" charset="0"/>
              </a:rPr>
              <a:t> </a:t>
            </a:r>
            <a:endParaRPr lang="en-GB" dirty="0"/>
          </a:p>
        </p:txBody>
      </p:sp>
    </p:spTree>
    <p:extLst>
      <p:ext uri="{BB962C8B-B14F-4D97-AF65-F5344CB8AC3E}">
        <p14:creationId xmlns:p14="http://schemas.microsoft.com/office/powerpoint/2010/main" val="157010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8394-5C91-6A9F-A2BF-ECBB47958301}"/>
              </a:ext>
            </a:extLst>
          </p:cNvPr>
          <p:cNvSpPr>
            <a:spLocks noGrp="1"/>
          </p:cNvSpPr>
          <p:nvPr>
            <p:ph type="title"/>
          </p:nvPr>
        </p:nvSpPr>
        <p:spPr>
          <a:xfrm>
            <a:off x="677334" y="609600"/>
            <a:ext cx="6412579" cy="1320800"/>
          </a:xfrm>
        </p:spPr>
        <p:txBody>
          <a:bodyPr/>
          <a:lstStyle/>
          <a:p>
            <a:r>
              <a:rPr lang="en-GB" dirty="0"/>
              <a:t>Education Scotland Inspection </a:t>
            </a:r>
            <a:br>
              <a:rPr lang="en-GB" dirty="0"/>
            </a:br>
            <a:r>
              <a:rPr lang="en-GB" dirty="0"/>
              <a:t>October 2023 </a:t>
            </a:r>
          </a:p>
        </p:txBody>
      </p:sp>
      <p:sp>
        <p:nvSpPr>
          <p:cNvPr id="3" name="TextBox 2">
            <a:extLst>
              <a:ext uri="{FF2B5EF4-FFF2-40B4-BE49-F238E27FC236}">
                <a16:creationId xmlns:a16="http://schemas.microsoft.com/office/drawing/2014/main" id="{F5203691-FF03-16DC-DFD0-5BBF7336C2CD}"/>
              </a:ext>
            </a:extLst>
          </p:cNvPr>
          <p:cNvSpPr txBox="1"/>
          <p:nvPr/>
        </p:nvSpPr>
        <p:spPr>
          <a:xfrm>
            <a:off x="808383" y="2358887"/>
            <a:ext cx="5009321" cy="4185761"/>
          </a:xfrm>
          <a:prstGeom prst="rect">
            <a:avLst/>
          </a:prstGeom>
          <a:noFill/>
        </p:spPr>
        <p:txBody>
          <a:bodyPr wrap="square" rtlCol="0">
            <a:spAutoFit/>
          </a:bodyPr>
          <a:lstStyle/>
          <a:p>
            <a:r>
              <a:rPr lang="en-GB" sz="1900" dirty="0"/>
              <a:t>In October 2023, we welcomed visitors from Education Scotland to carry out an inspection of our school. We are absolutely delighted to share that the inspection found the following strengths: </a:t>
            </a:r>
          </a:p>
          <a:p>
            <a:endParaRPr lang="en-GB" sz="1900" dirty="0"/>
          </a:p>
          <a:p>
            <a:pPr marL="285750" indent="-285750">
              <a:buFont typeface="Arial" panose="020B0604020202020204" pitchFamily="34" charset="0"/>
              <a:buChar char="•"/>
            </a:pPr>
            <a:r>
              <a:rPr lang="en-GB" sz="1900" dirty="0"/>
              <a:t>The highly-effective leadership of the headteacher. </a:t>
            </a:r>
          </a:p>
          <a:p>
            <a:pPr marL="285750" indent="-285750">
              <a:buFont typeface="Arial" panose="020B0604020202020204" pitchFamily="34" charset="0"/>
              <a:buChar char="•"/>
            </a:pPr>
            <a:r>
              <a:rPr lang="en-GB" sz="1900" dirty="0"/>
              <a:t>The very effective teamwork of all staff. </a:t>
            </a:r>
          </a:p>
          <a:p>
            <a:pPr marL="285750" indent="-285750">
              <a:buFont typeface="Arial" panose="020B0604020202020204" pitchFamily="34" charset="0"/>
              <a:buChar char="•"/>
            </a:pPr>
            <a:r>
              <a:rPr lang="en-GB" sz="1900" dirty="0"/>
              <a:t>The robust processes used by staff to monitor children’s progress in learning. </a:t>
            </a:r>
          </a:p>
          <a:p>
            <a:pPr marL="285750" indent="-285750">
              <a:buFont typeface="Arial" panose="020B0604020202020204" pitchFamily="34" charset="0"/>
              <a:buChar char="•"/>
            </a:pPr>
            <a:r>
              <a:rPr lang="en-GB" sz="1900" dirty="0"/>
              <a:t>The very effective partnership work with a range of agencies and the Parent Council. </a:t>
            </a:r>
          </a:p>
        </p:txBody>
      </p:sp>
      <p:sp>
        <p:nvSpPr>
          <p:cNvPr id="5" name="Oval 4">
            <a:extLst>
              <a:ext uri="{FF2B5EF4-FFF2-40B4-BE49-F238E27FC236}">
                <a16:creationId xmlns:a16="http://schemas.microsoft.com/office/drawing/2014/main" id="{771FF6F1-27C3-859D-55E8-B0455C32512E}"/>
              </a:ext>
            </a:extLst>
          </p:cNvPr>
          <p:cNvSpPr/>
          <p:nvPr/>
        </p:nvSpPr>
        <p:spPr>
          <a:xfrm>
            <a:off x="8532927" y="180008"/>
            <a:ext cx="3525078" cy="260736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Follow this link to the full inspection report:</a:t>
            </a:r>
          </a:p>
          <a:p>
            <a:pPr algn="ctr"/>
            <a:r>
              <a:rPr lang="en-GB" dirty="0">
                <a:hlinkClick r:id="rId2"/>
              </a:rPr>
              <a:t>Details | Find an inspection report | Find an inspection report | Inspection and review | Education Scotland</a:t>
            </a:r>
            <a:endParaRPr lang="en-GB" b="1" dirty="0"/>
          </a:p>
        </p:txBody>
      </p:sp>
      <p:sp>
        <p:nvSpPr>
          <p:cNvPr id="6" name="Rectangle 5">
            <a:extLst>
              <a:ext uri="{FF2B5EF4-FFF2-40B4-BE49-F238E27FC236}">
                <a16:creationId xmlns:a16="http://schemas.microsoft.com/office/drawing/2014/main" id="{FA28E5F0-B0C5-9884-4EEF-BEF6A9BAA833}"/>
              </a:ext>
            </a:extLst>
          </p:cNvPr>
          <p:cNvSpPr/>
          <p:nvPr/>
        </p:nvSpPr>
        <p:spPr>
          <a:xfrm>
            <a:off x="6480312" y="3154017"/>
            <a:ext cx="5009321" cy="35913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The following areas for improvement were identified:</a:t>
            </a:r>
          </a:p>
          <a:p>
            <a:pPr marL="285750" indent="-285750" algn="ctr">
              <a:buFont typeface="Arial" panose="020B0604020202020204" pitchFamily="34" charset="0"/>
              <a:buChar char="•"/>
            </a:pPr>
            <a:r>
              <a:rPr lang="en-GB" dirty="0"/>
              <a:t>Teachers should provide children with more opportunities to learn through a range of motivating contexts.</a:t>
            </a:r>
          </a:p>
          <a:p>
            <a:pPr algn="ctr"/>
            <a:r>
              <a:rPr lang="en-GB" dirty="0"/>
              <a:t>• Senior leaders and staff should provide children with increased opportunities to reflect on and improve their wellbeing. </a:t>
            </a:r>
          </a:p>
          <a:p>
            <a:pPr algn="ctr"/>
            <a:r>
              <a:rPr lang="en-GB" dirty="0"/>
              <a:t>• Senior leaders and staff should raise attainment in literacy and numeracy, ensuring all children make the best possible progress.</a:t>
            </a:r>
          </a:p>
        </p:txBody>
      </p:sp>
      <p:pic>
        <p:nvPicPr>
          <p:cNvPr id="2052" name="Picture 4" descr="Education-Scotland-RGB">
            <a:extLst>
              <a:ext uri="{FF2B5EF4-FFF2-40B4-BE49-F238E27FC236}">
                <a16:creationId xmlns:a16="http://schemas.microsoft.com/office/drawing/2014/main" id="{76FE4397-1F7A-DB6F-454B-04705E74E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1271" y="1536623"/>
            <a:ext cx="2217284" cy="88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950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98" name="Group 1097">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99" name="Straight Connector 1098">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00" name="Straight Connector 1099">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01"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2"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3" name="Isosceles Triangle 1102">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4"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5"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6"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7" name="Isosceles Triangle 1106">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8" name="Isosceles Triangle 1107">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113" name="Rectangle 110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12" name="Rectangle 11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4" name="Straight Connector 11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16" name="Straight Connector 11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1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2" name="Isosceles Triangle 11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6" name="Isosceles Triangle 11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8" name="Freeform: Shape 11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7074831" y="102993"/>
            <a:ext cx="4512989" cy="1805320"/>
          </a:xfrm>
        </p:spPr>
        <p:txBody>
          <a:bodyPr vert="horz" lIns="91440" tIns="45720" rIns="91440" bIns="45720" rtlCol="0" anchor="ctr">
            <a:normAutofit/>
          </a:bodyPr>
          <a:lstStyle/>
          <a:p>
            <a:pPr algn="ctr"/>
            <a:r>
              <a:rPr lang="en-US" dirty="0">
                <a:solidFill>
                  <a:srgbClr val="FFFFFF"/>
                </a:solidFill>
              </a:rPr>
              <a:t>PE at the YMCA</a:t>
            </a:r>
          </a:p>
        </p:txBody>
      </p:sp>
      <p:pic>
        <p:nvPicPr>
          <p:cNvPr id="6" name="Picture 8" descr="Kirkcaldy YMCA Latest News | Fife Today">
            <a:extLst>
              <a:ext uri="{FF2B5EF4-FFF2-40B4-BE49-F238E27FC236}">
                <a16:creationId xmlns:a16="http://schemas.microsoft.com/office/drawing/2014/main" id="{E95001BA-2F12-BD0A-EDE7-7C774BB2F38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6039" y="1057628"/>
            <a:ext cx="3856774" cy="284105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770BEC2-B3A2-492D-9EA6-EADFAE086BE3}"/>
              </a:ext>
            </a:extLst>
          </p:cNvPr>
          <p:cNvSpPr txBox="1"/>
          <p:nvPr/>
        </p:nvSpPr>
        <p:spPr>
          <a:xfrm>
            <a:off x="7037693" y="1683831"/>
            <a:ext cx="4619882" cy="3995163"/>
          </a:xfrm>
          <a:prstGeom prst="rect">
            <a:avLst/>
          </a:prstGeom>
        </p:spPr>
        <p:txBody>
          <a:bodyPr vert="horz" lIns="91440" tIns="45720" rIns="91440" bIns="45720" rtlCol="0" anchor="t">
            <a:noAutofit/>
          </a:bodyPr>
          <a:lstStyle/>
          <a:p>
            <a:pPr marL="285750" indent="-285750">
              <a:lnSpc>
                <a:spcPct val="90000"/>
              </a:lnSpc>
              <a:spcBef>
                <a:spcPts val="1000"/>
              </a:spcBef>
              <a:buClr>
                <a:schemeClr val="accent1"/>
              </a:buClr>
              <a:buSzPct val="80000"/>
              <a:buFont typeface="Wingdings 3" charset="2"/>
              <a:buChar char=""/>
            </a:pPr>
            <a:endParaRPr lang="en-US" dirty="0">
              <a:solidFill>
                <a:srgbClr val="FFFFFF"/>
              </a:solidFill>
            </a:endParaRPr>
          </a:p>
          <a:p>
            <a:pPr marL="285750" indent="-285750">
              <a:lnSpc>
                <a:spcPct val="90000"/>
              </a:lnSpc>
              <a:spcBef>
                <a:spcPts val="1000"/>
              </a:spcBef>
              <a:buClr>
                <a:schemeClr val="accent1"/>
              </a:buClr>
              <a:buSzPct val="80000"/>
              <a:buFont typeface="Wingdings 3" charset="2"/>
              <a:buChar char=""/>
            </a:pPr>
            <a:r>
              <a:rPr lang="en-US" b="0" i="0" dirty="0">
                <a:solidFill>
                  <a:srgbClr val="FFFFFF"/>
                </a:solidFill>
                <a:effectLst/>
              </a:rPr>
              <a:t>A reminder that children from Primary 3 to Primary 7 will attend the YMCA on Hendry Crescent each week for PE. </a:t>
            </a:r>
            <a:endParaRPr lang="en-US" dirty="0">
              <a:solidFill>
                <a:srgbClr val="FFFFFF"/>
              </a:solidFill>
            </a:endParaRPr>
          </a:p>
          <a:p>
            <a:pPr marL="285750" indent="-285750">
              <a:lnSpc>
                <a:spcPct val="90000"/>
              </a:lnSpc>
              <a:spcBef>
                <a:spcPts val="1000"/>
              </a:spcBef>
              <a:buClr>
                <a:schemeClr val="accent1"/>
              </a:buClr>
              <a:buSzPct val="80000"/>
              <a:buFont typeface="Wingdings 3" charset="2"/>
              <a:buChar char=""/>
            </a:pPr>
            <a:endParaRPr lang="en-US" dirty="0">
              <a:solidFill>
                <a:srgbClr val="FFFFFF"/>
              </a:solidFill>
            </a:endParaRPr>
          </a:p>
          <a:p>
            <a:pPr marL="285750" indent="-285750">
              <a:lnSpc>
                <a:spcPct val="90000"/>
              </a:lnSpc>
              <a:spcBef>
                <a:spcPts val="1000"/>
              </a:spcBef>
              <a:buClr>
                <a:schemeClr val="accent1"/>
              </a:buClr>
              <a:buSzPct val="80000"/>
              <a:buFont typeface="Wingdings 3" charset="2"/>
              <a:buChar char=""/>
            </a:pPr>
            <a:r>
              <a:rPr lang="en-US" dirty="0">
                <a:solidFill>
                  <a:srgbClr val="FFFFFF"/>
                </a:solidFill>
              </a:rPr>
              <a:t>In order to make best use of this facility and ensure that children receive their entitlement to PE each week, classes will go to the YMCA in all weathers. </a:t>
            </a:r>
          </a:p>
          <a:p>
            <a:pPr marL="285750" indent="-285750">
              <a:lnSpc>
                <a:spcPct val="90000"/>
              </a:lnSpc>
              <a:spcBef>
                <a:spcPts val="1000"/>
              </a:spcBef>
              <a:buClr>
                <a:schemeClr val="accent1"/>
              </a:buClr>
              <a:buSzPct val="80000"/>
              <a:buFont typeface="Wingdings 3" charset="2"/>
              <a:buChar char=""/>
            </a:pPr>
            <a:endParaRPr lang="en-US" dirty="0">
              <a:solidFill>
                <a:srgbClr val="FFFFFF"/>
              </a:solidFill>
            </a:endParaRPr>
          </a:p>
          <a:p>
            <a:pPr marL="285750" indent="-285750">
              <a:lnSpc>
                <a:spcPct val="90000"/>
              </a:lnSpc>
              <a:spcBef>
                <a:spcPts val="1000"/>
              </a:spcBef>
              <a:buClr>
                <a:schemeClr val="accent1"/>
              </a:buClr>
              <a:buSzPct val="80000"/>
              <a:buFont typeface="Wingdings 3" charset="2"/>
              <a:buChar char=""/>
            </a:pPr>
            <a:r>
              <a:rPr lang="en-US" dirty="0">
                <a:solidFill>
                  <a:srgbClr val="FFFFFF"/>
                </a:solidFill>
              </a:rPr>
              <a:t>Please check the weather forecast and ensure your child is dressed appropriately to walk to the YMCA each week. </a:t>
            </a:r>
          </a:p>
          <a:p>
            <a:pPr marL="285750" indent="-285750">
              <a:lnSpc>
                <a:spcPct val="90000"/>
              </a:lnSpc>
              <a:spcBef>
                <a:spcPts val="1000"/>
              </a:spcBef>
              <a:buClr>
                <a:schemeClr val="accent1"/>
              </a:buClr>
              <a:buSzPct val="80000"/>
              <a:buFont typeface="Wingdings 3" charset="2"/>
              <a:buChar char=""/>
            </a:pPr>
            <a:endParaRPr lang="en-US" dirty="0">
              <a:solidFill>
                <a:srgbClr val="FFFFFF"/>
              </a:solidFill>
            </a:endParaRPr>
          </a:p>
          <a:p>
            <a:pPr marL="285750" indent="-285750">
              <a:lnSpc>
                <a:spcPct val="90000"/>
              </a:lnSpc>
              <a:spcBef>
                <a:spcPts val="1000"/>
              </a:spcBef>
              <a:buClr>
                <a:schemeClr val="accent1"/>
              </a:buClr>
              <a:buSzPct val="80000"/>
              <a:buFont typeface="Wingdings 3" charset="2"/>
              <a:buChar char=""/>
            </a:pPr>
            <a:r>
              <a:rPr lang="en-US" dirty="0">
                <a:solidFill>
                  <a:srgbClr val="FFFFFF"/>
                </a:solidFill>
              </a:rPr>
              <a:t>Thank you for your support with this. </a:t>
            </a:r>
          </a:p>
        </p:txBody>
      </p:sp>
      <p:sp>
        <p:nvSpPr>
          <p:cNvPr id="3" name="TextBox 2">
            <a:extLst>
              <a:ext uri="{FF2B5EF4-FFF2-40B4-BE49-F238E27FC236}">
                <a16:creationId xmlns:a16="http://schemas.microsoft.com/office/drawing/2014/main" id="{0C78D03C-1C1C-3489-C40E-2582398C7CE5}"/>
              </a:ext>
            </a:extLst>
          </p:cNvPr>
          <p:cNvSpPr txBox="1"/>
          <p:nvPr/>
        </p:nvSpPr>
        <p:spPr>
          <a:xfrm>
            <a:off x="757251" y="4696936"/>
            <a:ext cx="2354214" cy="1477328"/>
          </a:xfrm>
          <a:prstGeom prst="rect">
            <a:avLst/>
          </a:prstGeom>
          <a:noFill/>
        </p:spPr>
        <p:txBody>
          <a:bodyPr wrap="square" rtlCol="0">
            <a:spAutoFit/>
          </a:bodyPr>
          <a:lstStyle/>
          <a:p>
            <a:r>
              <a:rPr lang="en-GB" dirty="0"/>
              <a:t>Monday – P3/4</a:t>
            </a:r>
          </a:p>
          <a:p>
            <a:r>
              <a:rPr lang="en-GB" dirty="0"/>
              <a:t>Tuesday – P3</a:t>
            </a:r>
          </a:p>
          <a:p>
            <a:r>
              <a:rPr lang="en-GB" dirty="0"/>
              <a:t>Wednesday – P7</a:t>
            </a:r>
          </a:p>
          <a:p>
            <a:r>
              <a:rPr lang="en-GB" dirty="0"/>
              <a:t>Thursday – P5</a:t>
            </a:r>
          </a:p>
          <a:p>
            <a:r>
              <a:rPr lang="en-GB" dirty="0"/>
              <a:t>Friday – P6</a:t>
            </a:r>
          </a:p>
        </p:txBody>
      </p:sp>
    </p:spTree>
    <p:extLst>
      <p:ext uri="{BB962C8B-B14F-4D97-AF65-F5344CB8AC3E}">
        <p14:creationId xmlns:p14="http://schemas.microsoft.com/office/powerpoint/2010/main" val="319913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83" name="Group 1082">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84" name="Straight Connector 1083">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85" name="Straight Connector 1084">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8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8" name="Isosceles Triangle 1087">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2" name="Isosceles Triangle 1091">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3" name="Isosceles Triangle 1092">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solidFill>
                  <a:schemeClr val="accent1"/>
                </a:solidFill>
              </a:rPr>
              <a:t>Mobile Phones</a:t>
            </a:r>
          </a:p>
        </p:txBody>
      </p:sp>
      <p:sp>
        <p:nvSpPr>
          <p:cNvPr id="5" name="TextBox 4">
            <a:extLst>
              <a:ext uri="{FF2B5EF4-FFF2-40B4-BE49-F238E27FC236}">
                <a16:creationId xmlns:a16="http://schemas.microsoft.com/office/drawing/2014/main" id="{7650FFB5-EEE3-1840-A669-C79FCC1F81D1}"/>
              </a:ext>
            </a:extLst>
          </p:cNvPr>
          <p:cNvSpPr txBox="1"/>
          <p:nvPr/>
        </p:nvSpPr>
        <p:spPr>
          <a:xfrm>
            <a:off x="224366" y="1343098"/>
            <a:ext cx="6433730" cy="2246769"/>
          </a:xfrm>
          <a:prstGeom prst="rect">
            <a:avLst/>
          </a:prstGeom>
          <a:noFill/>
        </p:spPr>
        <p:txBody>
          <a:bodyPr wrap="square">
            <a:spAutoFit/>
          </a:bodyPr>
          <a:lstStyle/>
          <a:p>
            <a:pPr algn="ctr"/>
            <a:r>
              <a:rPr lang="en-GB" sz="2000" dirty="0">
                <a:latin typeface="Arial" panose="020B0604020202020204" pitchFamily="34" charset="0"/>
                <a:cs typeface="Arial" panose="020B0604020202020204" pitchFamily="34" charset="0"/>
              </a:rPr>
              <a:t>We would like to remind all children and adults that mobile phones are not permitted in school. </a:t>
            </a:r>
          </a:p>
          <a:p>
            <a:pPr algn="ctr"/>
            <a:endParaRPr lang="en-GB" sz="2000" dirty="0">
              <a:latin typeface="Arial" panose="020B0604020202020204" pitchFamily="34" charset="0"/>
              <a:cs typeface="Arial" panose="020B0604020202020204" pitchFamily="34" charset="0"/>
            </a:endParaRPr>
          </a:p>
          <a:p>
            <a:pPr algn="ctr"/>
            <a:r>
              <a:rPr lang="en-GB" sz="2000" dirty="0">
                <a:latin typeface="Arial" panose="020B0604020202020204" pitchFamily="34" charset="0"/>
                <a:cs typeface="Arial" panose="020B0604020202020204" pitchFamily="34" charset="0"/>
              </a:rPr>
              <a:t>We are aware that some children may use a phone on the journey to and from school. However, mobile phones are not permitted in the classroom or public spaces in school. </a:t>
            </a:r>
          </a:p>
        </p:txBody>
      </p:sp>
      <p:sp>
        <p:nvSpPr>
          <p:cNvPr id="4" name="Rectangle 3">
            <a:extLst>
              <a:ext uri="{FF2B5EF4-FFF2-40B4-BE49-F238E27FC236}">
                <a16:creationId xmlns:a16="http://schemas.microsoft.com/office/drawing/2014/main" id="{54644BEA-74DD-6E7F-6E3B-4F0B323587E0}"/>
              </a:ext>
            </a:extLst>
          </p:cNvPr>
          <p:cNvSpPr/>
          <p:nvPr/>
        </p:nvSpPr>
        <p:spPr>
          <a:xfrm>
            <a:off x="2533293" y="3841027"/>
            <a:ext cx="9316651" cy="2862322"/>
          </a:xfrm>
          <a:prstGeom prst="rect">
            <a:avLst/>
          </a:prstGeom>
          <a:solidFill>
            <a:schemeClr val="bg1"/>
          </a:solidFill>
        </p:spPr>
        <p:txBody>
          <a:bodyPr wrap="square">
            <a:spAutoFit/>
          </a:bodyPr>
          <a:lstStyle/>
          <a:p>
            <a:pPr marL="285750" indent="-285750" algn="ctr">
              <a:buFont typeface="Wingdings" panose="05000000000000000000" pitchFamily="2" charset="2"/>
              <a:buChar char="Ø"/>
            </a:pPr>
            <a:r>
              <a:rPr lang="en-GB" sz="2000" dirty="0">
                <a:latin typeface="Arial" panose="020B0604020202020204" pitchFamily="34" charset="0"/>
                <a:cs typeface="Arial" panose="020B0604020202020204" pitchFamily="34" charset="0"/>
              </a:rPr>
              <a:t>Mobile phones must be handed to the class teacher on arrival at school, or to the school office for safe keeping. </a:t>
            </a:r>
          </a:p>
          <a:p>
            <a:pPr marL="285750" indent="-285750" algn="ctr">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 can collect these at 3pm.</a:t>
            </a:r>
          </a:p>
          <a:p>
            <a:pPr marL="285750" indent="-285750" algn="ctr">
              <a:buFont typeface="Wingdings" panose="05000000000000000000" pitchFamily="2" charset="2"/>
              <a:buChar char="Ø"/>
            </a:pPr>
            <a:r>
              <a:rPr lang="en-GB" sz="2000" dirty="0">
                <a:latin typeface="Arial" panose="020B0604020202020204" pitchFamily="34" charset="0"/>
                <a:cs typeface="Arial" panose="020B0604020202020204" pitchFamily="34" charset="0"/>
              </a:rPr>
              <a:t>Staff will remind children that mobile phones must be handed in each morning. If a child refuses to give their mobile phone to their class teacher, or to the office, a member of school staff will call parents and ask for them to attend school to collect their child’s phone. </a:t>
            </a:r>
          </a:p>
          <a:p>
            <a:pPr marL="285750" indent="-285750" algn="ctr">
              <a:buFont typeface="Wingdings" panose="05000000000000000000" pitchFamily="2" charset="2"/>
              <a:buChar char="Ø"/>
            </a:pPr>
            <a:r>
              <a:rPr lang="en-GB" sz="2000" dirty="0">
                <a:latin typeface="Arial" panose="020B0604020202020204" pitchFamily="34" charset="0"/>
                <a:cs typeface="Arial" panose="020B0604020202020204" pitchFamily="34" charset="0"/>
              </a:rPr>
              <a:t>We appreciate your support with this as we endeavour to ensure that phones are not used inappropriately in school. </a:t>
            </a:r>
          </a:p>
        </p:txBody>
      </p:sp>
      <p:pic>
        <p:nvPicPr>
          <p:cNvPr id="1026" name="Picture 2" descr="Mobile Phone Cartoon Vector Icon Illustration. Technology Object Icon  Concept Isolated Premium Vector. Flat Cartoon Style 11251765 Vector Art at  Vecteezy">
            <a:extLst>
              <a:ext uri="{FF2B5EF4-FFF2-40B4-BE49-F238E27FC236}">
                <a16:creationId xmlns:a16="http://schemas.microsoft.com/office/drawing/2014/main" id="{0AF717DA-817F-C278-24B8-342557391F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770" y="415237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hone Cartoon Images - Free Download on Freepik">
            <a:extLst>
              <a:ext uri="{FF2B5EF4-FFF2-40B4-BE49-F238E27FC236}">
                <a16:creationId xmlns:a16="http://schemas.microsoft.com/office/drawing/2014/main" id="{11A1B5A6-528D-781A-D318-DE5B20E2F7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2169" y="1108015"/>
            <a:ext cx="2390775"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94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83" name="Group 1082">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84" name="Straight Connector 1083">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85" name="Straight Connector 1084">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8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8" name="Isosceles Triangle 1087">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2" name="Isosceles Triangle 1091">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3" name="Isosceles Triangle 1092">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solidFill>
                  <a:schemeClr val="accent1"/>
                </a:solidFill>
              </a:rPr>
              <a:t>Valuables and Toys </a:t>
            </a:r>
          </a:p>
        </p:txBody>
      </p:sp>
      <p:sp>
        <p:nvSpPr>
          <p:cNvPr id="5" name="TextBox 4">
            <a:extLst>
              <a:ext uri="{FF2B5EF4-FFF2-40B4-BE49-F238E27FC236}">
                <a16:creationId xmlns:a16="http://schemas.microsoft.com/office/drawing/2014/main" id="{7650FFB5-EEE3-1840-A669-C79FCC1F81D1}"/>
              </a:ext>
            </a:extLst>
          </p:cNvPr>
          <p:cNvSpPr txBox="1"/>
          <p:nvPr/>
        </p:nvSpPr>
        <p:spPr>
          <a:xfrm>
            <a:off x="524240" y="1467079"/>
            <a:ext cx="6087834" cy="2677656"/>
          </a:xfrm>
          <a:prstGeom prst="rect">
            <a:avLst/>
          </a:prstGeom>
          <a:noFill/>
        </p:spPr>
        <p:txBody>
          <a:bodyPr wrap="square">
            <a:spAutoFit/>
          </a:bodyPr>
          <a:lstStyle/>
          <a:p>
            <a:pPr algn="ctr"/>
            <a:r>
              <a:rPr lang="en-GB" sz="2400" b="1" dirty="0">
                <a:latin typeface="Arial" panose="020B0604020202020204" pitchFamily="34" charset="0"/>
                <a:cs typeface="Arial" panose="020B0604020202020204" pitchFamily="34" charset="0"/>
              </a:rPr>
              <a:t>This is a polite reminder to leave all valuables at home. We cannot guarantee that valuables will be safe in school as these items are often left unattended in trays or cloakrooms. If it is precious – please keep it safe at home. Thank you </a:t>
            </a:r>
            <a:r>
              <a:rPr lang="en-GB" sz="2400" b="1" dirty="0">
                <a:latin typeface="Arial" panose="020B0604020202020204" pitchFamily="34" charset="0"/>
                <a:cs typeface="Arial" panose="020B0604020202020204" pitchFamily="34" charset="0"/>
                <a:sym typeface="Wingdings" panose="05000000000000000000" pitchFamily="2" charset="2"/>
              </a:rPr>
              <a:t></a:t>
            </a:r>
            <a:endParaRPr lang="en-GB" sz="2400" dirty="0">
              <a:latin typeface="Arial" panose="020B0604020202020204" pitchFamily="34" charset="0"/>
              <a:cs typeface="Arial" panose="020B0604020202020204" pitchFamily="34" charset="0"/>
            </a:endParaRPr>
          </a:p>
        </p:txBody>
      </p:sp>
      <p:pic>
        <p:nvPicPr>
          <p:cNvPr id="2050" name="Picture 2" descr="Jewellery Cartoon Gemstone Clip Art, PNG, 856x681px, Jewellery, Body Jewelry,  Bracelet, Brand, Cartoon Download Free">
            <a:extLst>
              <a:ext uri="{FF2B5EF4-FFF2-40B4-BE49-F238E27FC236}">
                <a16:creationId xmlns:a16="http://schemas.microsoft.com/office/drawing/2014/main" id="{9D65B7F2-9567-D2E2-C67F-E76C214190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5946" y="609600"/>
            <a:ext cx="4130132" cy="32778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4644BEA-74DD-6E7F-6E3B-4F0B323587E0}"/>
              </a:ext>
            </a:extLst>
          </p:cNvPr>
          <p:cNvSpPr/>
          <p:nvPr/>
        </p:nvSpPr>
        <p:spPr>
          <a:xfrm>
            <a:off x="5009322" y="4429350"/>
            <a:ext cx="6472644" cy="2215991"/>
          </a:xfrm>
          <a:prstGeom prst="rect">
            <a:avLst/>
          </a:prstGeom>
          <a:solidFill>
            <a:schemeClr val="bg1"/>
          </a:solidFill>
        </p:spPr>
        <p:txBody>
          <a:bodyPr wrap="square">
            <a:spAutoFit/>
          </a:bodyPr>
          <a:lstStyle/>
          <a:p>
            <a:pPr marL="285750" indent="-285750" algn="ctr">
              <a:buFont typeface="Wingdings" panose="05000000000000000000" pitchFamily="2" charset="2"/>
              <a:buChar char="Ø"/>
            </a:pPr>
            <a:r>
              <a:rPr lang="en-GB" sz="2000" dirty="0">
                <a:latin typeface="Arial" panose="020B0604020202020204" pitchFamily="34" charset="0"/>
                <a:cs typeface="Arial" panose="020B0604020202020204" pitchFamily="34" charset="0"/>
              </a:rPr>
              <a:t>Please also leave toys at home. Many children are bringing in numerous toys to play with and these cannot fit in classroom trays, which means they are often left in cloakrooms or public areas. We have lots of fun things to play with in school, so toys are not needed. Thank you </a:t>
            </a:r>
            <a:r>
              <a:rPr lang="en-GB" sz="2000" dirty="0">
                <a:latin typeface="Arial" panose="020B0604020202020204" pitchFamily="34" charset="0"/>
                <a:cs typeface="Arial" panose="020B0604020202020204" pitchFamily="34" charset="0"/>
                <a:sym typeface="Wingdings" panose="05000000000000000000" pitchFamily="2" charset="2"/>
              </a:rPr>
              <a:t></a:t>
            </a:r>
            <a:endParaRPr lang="en-GB" sz="1300" b="1" dirty="0">
              <a:latin typeface="Arial" panose="020B0604020202020204" pitchFamily="34" charset="0"/>
              <a:cs typeface="Arial" panose="020B0604020202020204" pitchFamily="34" charset="0"/>
            </a:endParaRPr>
          </a:p>
          <a:p>
            <a:r>
              <a:rPr lang="en-GB" dirty="0">
                <a:latin typeface="Eras Medium ITC" panose="020B0602030504020804" pitchFamily="34" charset="0"/>
              </a:rPr>
              <a:t> </a:t>
            </a:r>
            <a:endParaRPr lang="en-GB" dirty="0"/>
          </a:p>
        </p:txBody>
      </p:sp>
      <p:pic>
        <p:nvPicPr>
          <p:cNvPr id="2052" name="Picture 4" descr="Buy Barbie Dreamtopia Princess Doll Assortment - 12inch/32cm | Dolls | Argos">
            <a:extLst>
              <a:ext uri="{FF2B5EF4-FFF2-40B4-BE49-F238E27FC236}">
                <a16:creationId xmlns:a16="http://schemas.microsoft.com/office/drawing/2014/main" id="{A831EB17-FC37-A561-238B-51B152B3C7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583" y="4232545"/>
            <a:ext cx="2516070" cy="147701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t Wheels Monster Trucks Glow in the Dark 1:64 Scale Toy Truck Assortment  | Smyths Toys UK">
            <a:extLst>
              <a:ext uri="{FF2B5EF4-FFF2-40B4-BE49-F238E27FC236}">
                <a16:creationId xmlns:a16="http://schemas.microsoft.com/office/drawing/2014/main" id="{3A77D132-DE2D-26A7-2BBA-4C8E62303D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4050" y="4884377"/>
            <a:ext cx="1712684" cy="1712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9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137E-B400-4F80-8000-5C3CAD7D85FF}"/>
              </a:ext>
            </a:extLst>
          </p:cNvPr>
          <p:cNvSpPr>
            <a:spLocks noGrp="1"/>
          </p:cNvSpPr>
          <p:nvPr>
            <p:ph type="title"/>
          </p:nvPr>
        </p:nvSpPr>
        <p:spPr>
          <a:xfrm>
            <a:off x="677334" y="609600"/>
            <a:ext cx="8596668" cy="944880"/>
          </a:xfrm>
        </p:spPr>
        <p:txBody>
          <a:bodyPr/>
          <a:lstStyle/>
          <a:p>
            <a:r>
              <a:rPr lang="en-GB" dirty="0">
                <a:latin typeface="Arial" panose="020B0604020202020204" pitchFamily="34" charset="0"/>
                <a:cs typeface="Arial" panose="020B0604020202020204" pitchFamily="34" charset="0"/>
              </a:rPr>
              <a:t>Dates for your diary</a:t>
            </a:r>
          </a:p>
        </p:txBody>
      </p:sp>
      <p:sp>
        <p:nvSpPr>
          <p:cNvPr id="7" name="TextBox 6">
            <a:extLst>
              <a:ext uri="{FF2B5EF4-FFF2-40B4-BE49-F238E27FC236}">
                <a16:creationId xmlns:a16="http://schemas.microsoft.com/office/drawing/2014/main" id="{B5712084-1342-2445-9FB4-C6A5624A1432}"/>
              </a:ext>
            </a:extLst>
          </p:cNvPr>
          <p:cNvSpPr txBox="1"/>
          <p:nvPr/>
        </p:nvSpPr>
        <p:spPr>
          <a:xfrm>
            <a:off x="677334" y="3133697"/>
            <a:ext cx="9367152" cy="2031325"/>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Spring Family Fun Day – 23</a:t>
            </a:r>
            <a:r>
              <a:rPr lang="en-GB" b="1" baseline="30000" dirty="0">
                <a:latin typeface="Arial" panose="020B0604020202020204" pitchFamily="34" charset="0"/>
                <a:cs typeface="Arial" panose="020B0604020202020204" pitchFamily="34" charset="0"/>
              </a:rPr>
              <a:t>rd</a:t>
            </a:r>
            <a:r>
              <a:rPr lang="en-GB" b="1" dirty="0">
                <a:latin typeface="Arial" panose="020B0604020202020204" pitchFamily="34" charset="0"/>
                <a:cs typeface="Arial" panose="020B0604020202020204" pitchFamily="34" charset="0"/>
              </a:rPr>
              <a:t> March 2024</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Please join us on </a:t>
            </a:r>
            <a:r>
              <a:rPr lang="en-GB" b="1" dirty="0">
                <a:latin typeface="Arial" panose="020B0604020202020204" pitchFamily="34" charset="0"/>
                <a:cs typeface="Arial" panose="020B0604020202020204" pitchFamily="34" charset="0"/>
              </a:rPr>
              <a:t>Saturday 23</a:t>
            </a:r>
            <a:r>
              <a:rPr lang="en-GB" b="1" baseline="30000" dirty="0">
                <a:latin typeface="Arial" panose="020B0604020202020204" pitchFamily="34" charset="0"/>
                <a:cs typeface="Arial" panose="020B0604020202020204" pitchFamily="34" charset="0"/>
              </a:rPr>
              <a:t>rd</a:t>
            </a:r>
            <a:r>
              <a:rPr lang="en-GB" b="1" dirty="0">
                <a:latin typeface="Arial" panose="020B0604020202020204" pitchFamily="34" charset="0"/>
                <a:cs typeface="Arial" panose="020B0604020202020204" pitchFamily="34" charset="0"/>
              </a:rPr>
              <a:t> March from 10 – 12noon </a:t>
            </a:r>
            <a:r>
              <a:rPr lang="en-GB" dirty="0">
                <a:latin typeface="Arial" panose="020B0604020202020204" pitchFamily="34" charset="0"/>
                <a:cs typeface="Arial" panose="020B0604020202020204" pitchFamily="34" charset="0"/>
              </a:rPr>
              <a:t>for some fabulous Spring fun for all the family! Our amazing Parent Council are organising this wonderful event. All funds raised will go towards supporting the whole school trip in Term 4. Bring along family and friends – all welcome! We can’t wait to see you there! </a:t>
            </a:r>
          </a:p>
          <a:p>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DF4ABB4-DF22-4A7E-B2C1-16B7BCCDC163}"/>
              </a:ext>
            </a:extLst>
          </p:cNvPr>
          <p:cNvSpPr txBox="1"/>
          <p:nvPr/>
        </p:nvSpPr>
        <p:spPr>
          <a:xfrm>
            <a:off x="5579165" y="261818"/>
            <a:ext cx="6414230" cy="2585323"/>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Parents Nights </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will be holding Parents Nights on Tuesday 19</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March from 3.30-6.30pm and Thursday 21</a:t>
            </a:r>
            <a:r>
              <a:rPr lang="en-GB" baseline="30000" dirty="0">
                <a:latin typeface="Arial" panose="020B0604020202020204" pitchFamily="34" charset="0"/>
                <a:cs typeface="Arial" panose="020B0604020202020204" pitchFamily="34" charset="0"/>
              </a:rPr>
              <a:t>st</a:t>
            </a:r>
            <a:r>
              <a:rPr lang="en-GB" dirty="0">
                <a:latin typeface="Arial" panose="020B0604020202020204" pitchFamily="34" charset="0"/>
                <a:cs typeface="Arial" panose="020B0604020202020204" pitchFamily="34" charset="0"/>
              </a:rPr>
              <a:t> March from 3.30-6pm.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This is a chance to speak with your child’s class teacher and learn about their progress this session.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Further information regarding appointments will be sent in due course. </a:t>
            </a:r>
          </a:p>
        </p:txBody>
      </p:sp>
      <p:sp>
        <p:nvSpPr>
          <p:cNvPr id="3" name="TextBox 2">
            <a:extLst>
              <a:ext uri="{FF2B5EF4-FFF2-40B4-BE49-F238E27FC236}">
                <a16:creationId xmlns:a16="http://schemas.microsoft.com/office/drawing/2014/main" id="{EA994A78-B385-E4BE-AD40-DC51963A210E}"/>
              </a:ext>
            </a:extLst>
          </p:cNvPr>
          <p:cNvSpPr txBox="1"/>
          <p:nvPr/>
        </p:nvSpPr>
        <p:spPr>
          <a:xfrm>
            <a:off x="2067340" y="5271955"/>
            <a:ext cx="9724959" cy="1477328"/>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KNPS Larder </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 wee reminder that our Larder is open during all of our open events. </a:t>
            </a:r>
            <a:r>
              <a:rPr lang="en-GB" sz="1800" dirty="0">
                <a:latin typeface="Arial" panose="020B0604020202020204" pitchFamily="34" charset="0"/>
                <a:cs typeface="Arial" panose="020B0604020202020204" pitchFamily="34" charset="0"/>
              </a:rPr>
              <a:t>Our Larder is very well stocked with a variety of food, clothing and toiletries. Please contact us at school if your family would benefit from any of these items. </a:t>
            </a:r>
            <a:endParaRPr lang="en-GB" dirty="0">
              <a:latin typeface="Arial" panose="020B0604020202020204" pitchFamily="34" charset="0"/>
              <a:cs typeface="Arial" panose="020B0604020202020204" pitchFamily="34" charset="0"/>
            </a:endParaRPr>
          </a:p>
        </p:txBody>
      </p:sp>
      <p:pic>
        <p:nvPicPr>
          <p:cNvPr id="6146" name="Picture 2" descr="Image result for google spring cartoon images">
            <a:extLst>
              <a:ext uri="{FF2B5EF4-FFF2-40B4-BE49-F238E27FC236}">
                <a16:creationId xmlns:a16="http://schemas.microsoft.com/office/drawing/2014/main" id="{7D8179A4-0864-109A-65E3-EF00B35A4A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0710" y="1275919"/>
            <a:ext cx="16002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791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137E-B400-4F80-8000-5C3CAD7D85FF}"/>
              </a:ext>
            </a:extLst>
          </p:cNvPr>
          <p:cNvSpPr>
            <a:spLocks noGrp="1"/>
          </p:cNvSpPr>
          <p:nvPr>
            <p:ph type="title"/>
          </p:nvPr>
        </p:nvSpPr>
        <p:spPr>
          <a:xfrm>
            <a:off x="677334" y="609600"/>
            <a:ext cx="8596668" cy="944880"/>
          </a:xfrm>
        </p:spPr>
        <p:txBody>
          <a:bodyPr/>
          <a:lstStyle/>
          <a:p>
            <a:r>
              <a:rPr lang="en-GB" dirty="0">
                <a:latin typeface="Arial" panose="020B0604020202020204" pitchFamily="34" charset="0"/>
                <a:cs typeface="Arial" panose="020B0604020202020204" pitchFamily="34" charset="0"/>
              </a:rPr>
              <a:t>Dates for your diary</a:t>
            </a:r>
          </a:p>
        </p:txBody>
      </p:sp>
      <p:sp>
        <p:nvSpPr>
          <p:cNvPr id="7" name="TextBox 6">
            <a:extLst>
              <a:ext uri="{FF2B5EF4-FFF2-40B4-BE49-F238E27FC236}">
                <a16:creationId xmlns:a16="http://schemas.microsoft.com/office/drawing/2014/main" id="{B5712084-1342-2445-9FB4-C6A5624A1432}"/>
              </a:ext>
            </a:extLst>
          </p:cNvPr>
          <p:cNvSpPr txBox="1"/>
          <p:nvPr/>
        </p:nvSpPr>
        <p:spPr>
          <a:xfrm>
            <a:off x="433808" y="1628945"/>
            <a:ext cx="7459017" cy="2308324"/>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Learning Partnership Visit – Term 4 </a:t>
            </a:r>
            <a:endParaRPr lang="en-GB" b="1" dirty="0">
              <a:solidFill>
                <a:srgbClr val="FF0000"/>
              </a:solidFill>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rgbClr val="000000"/>
                </a:solidFill>
                <a:latin typeface="Calibri" panose="020F0502020204030204" pitchFamily="34" charset="0"/>
                <a:cs typeface="Arial" panose="020B0604020202020204" pitchFamily="34" charset="0"/>
              </a:rPr>
              <a:t>On Wednesday 24</a:t>
            </a:r>
            <a:r>
              <a:rPr lang="en-GB" baseline="30000" dirty="0">
                <a:solidFill>
                  <a:srgbClr val="000000"/>
                </a:solidFill>
                <a:latin typeface="Calibri" panose="020F0502020204030204" pitchFamily="34" charset="0"/>
                <a:cs typeface="Arial" panose="020B0604020202020204" pitchFamily="34" charset="0"/>
              </a:rPr>
              <a:t>th</a:t>
            </a:r>
            <a:r>
              <a:rPr lang="en-GB" dirty="0">
                <a:solidFill>
                  <a:srgbClr val="000000"/>
                </a:solidFill>
                <a:latin typeface="Calibri" panose="020F0502020204030204" pitchFamily="34" charset="0"/>
                <a:cs typeface="Arial" panose="020B0604020202020204" pitchFamily="34" charset="0"/>
              </a:rPr>
              <a:t> April, we will be welcoming headteachers from </a:t>
            </a:r>
            <a:r>
              <a:rPr lang="en-GB" dirty="0" err="1">
                <a:solidFill>
                  <a:srgbClr val="000000"/>
                </a:solidFill>
                <a:latin typeface="Calibri" panose="020F0502020204030204" pitchFamily="34" charset="0"/>
                <a:cs typeface="Arial" panose="020B0604020202020204" pitchFamily="34" charset="0"/>
              </a:rPr>
              <a:t>Hyndhead</a:t>
            </a:r>
            <a:r>
              <a:rPr lang="en-GB" dirty="0">
                <a:solidFill>
                  <a:srgbClr val="000000"/>
                </a:solidFill>
                <a:latin typeface="Calibri" panose="020F0502020204030204" pitchFamily="34" charset="0"/>
                <a:cs typeface="Arial" panose="020B0604020202020204" pitchFamily="34" charset="0"/>
              </a:rPr>
              <a:t> School and </a:t>
            </a:r>
            <a:r>
              <a:rPr lang="en-GB" dirty="0" err="1">
                <a:solidFill>
                  <a:srgbClr val="000000"/>
                </a:solidFill>
                <a:latin typeface="Calibri" panose="020F0502020204030204" pitchFamily="34" charset="0"/>
                <a:cs typeface="Arial" panose="020B0604020202020204" pitchFamily="34" charset="0"/>
              </a:rPr>
              <a:t>Denbeath</a:t>
            </a:r>
            <a:r>
              <a:rPr lang="en-GB" dirty="0">
                <a:solidFill>
                  <a:srgbClr val="000000"/>
                </a:solidFill>
                <a:latin typeface="Calibri" panose="020F0502020204030204" pitchFamily="34" charset="0"/>
                <a:cs typeface="Arial" panose="020B0604020202020204" pitchFamily="34" charset="0"/>
              </a:rPr>
              <a:t> Primary School, alongside other visitors including our Education Manager. During this time, our visitors will be visiting classes and talking to children as part of our ongoing quality assurance processes. We look forward to sharing the feedback from this visit next term. </a:t>
            </a:r>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DF4ABB4-DF22-4A7E-B2C1-16B7BCCDC163}"/>
              </a:ext>
            </a:extLst>
          </p:cNvPr>
          <p:cNvSpPr txBox="1"/>
          <p:nvPr/>
        </p:nvSpPr>
        <p:spPr>
          <a:xfrm>
            <a:off x="4559814" y="4457923"/>
            <a:ext cx="6666021" cy="1754326"/>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Easter Service </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Pupils from Primary 6 will be hosting an Easter Service on Wednesday 27</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March at 9.30am. This will take place at </a:t>
            </a:r>
            <a:r>
              <a:rPr lang="en-GB" dirty="0" err="1">
                <a:latin typeface="Arial" panose="020B0604020202020204" pitchFamily="34" charset="0"/>
                <a:cs typeface="Arial" panose="020B0604020202020204" pitchFamily="34" charset="0"/>
              </a:rPr>
              <a:t>Bennochy</a:t>
            </a:r>
            <a:r>
              <a:rPr lang="en-GB" dirty="0">
                <a:latin typeface="Arial" panose="020B0604020202020204" pitchFamily="34" charset="0"/>
                <a:cs typeface="Arial" panose="020B0604020202020204" pitchFamily="34" charset="0"/>
              </a:rPr>
              <a:t> Church and all parents are invited to attend. We look forward to seeing you all there!</a:t>
            </a:r>
          </a:p>
        </p:txBody>
      </p:sp>
      <p:sp>
        <p:nvSpPr>
          <p:cNvPr id="3" name="TextBox 2">
            <a:extLst>
              <a:ext uri="{FF2B5EF4-FFF2-40B4-BE49-F238E27FC236}">
                <a16:creationId xmlns:a16="http://schemas.microsoft.com/office/drawing/2014/main" id="{B5D85DBD-B1E0-2A0D-C411-5B7434BEA75B}"/>
              </a:ext>
            </a:extLst>
          </p:cNvPr>
          <p:cNvSpPr txBox="1"/>
          <p:nvPr/>
        </p:nvSpPr>
        <p:spPr>
          <a:xfrm>
            <a:off x="433808" y="4491770"/>
            <a:ext cx="3555894" cy="1754326"/>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EASTER HOLIDAYS </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School and Nursery will close on Thursday 28</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March at 3pm for 2 weeks and will reopen to pupils on Monday 15</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April 2024 </a:t>
            </a:r>
          </a:p>
        </p:txBody>
      </p:sp>
      <p:sp>
        <p:nvSpPr>
          <p:cNvPr id="4" name="Rectangle 3">
            <a:extLst>
              <a:ext uri="{FF2B5EF4-FFF2-40B4-BE49-F238E27FC236}">
                <a16:creationId xmlns:a16="http://schemas.microsoft.com/office/drawing/2014/main" id="{D5A802DA-21BB-94A8-874E-ECE07ABF11FA}"/>
              </a:ext>
            </a:extLst>
          </p:cNvPr>
          <p:cNvSpPr/>
          <p:nvPr/>
        </p:nvSpPr>
        <p:spPr>
          <a:xfrm>
            <a:off x="8441635" y="477078"/>
            <a:ext cx="3316557" cy="37503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600" b="1" dirty="0">
                <a:latin typeface="Arial" panose="020B0604020202020204" pitchFamily="34" charset="0"/>
                <a:cs typeface="Arial" panose="020B0604020202020204" pitchFamily="34" charset="0"/>
              </a:rPr>
              <a:t>Sharing Learning (Primary 1 to Primary 7)</a:t>
            </a: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We continue to hold Soft Starts and Soft Finishes on the </a:t>
            </a:r>
            <a:r>
              <a:rPr lang="en-GB" sz="1600" dirty="0">
                <a:highlight>
                  <a:srgbClr val="FFFF00"/>
                </a:highlight>
                <a:latin typeface="Arial" panose="020B0604020202020204" pitchFamily="34" charset="0"/>
                <a:cs typeface="Arial" panose="020B0604020202020204" pitchFamily="34" charset="0"/>
              </a:rPr>
              <a:t>last Thursday of every month</a:t>
            </a:r>
            <a:r>
              <a:rPr lang="en-GB" sz="1600" dirty="0">
                <a:latin typeface="Arial" panose="020B0604020202020204" pitchFamily="34" charset="0"/>
                <a:cs typeface="Arial" panose="020B0604020202020204" pitchFamily="34" charset="0"/>
              </a:rPr>
              <a:t>. Soft Start will take place between 9.15 and 9.45am and a Soft Finish takes place between 2.15 and 2.45pm. We will alternate these each month. The next opportunity to join your child in their learning will be a Soft Start on Thursday 29</a:t>
            </a:r>
            <a:r>
              <a:rPr lang="en-GB" sz="1600" baseline="30000" dirty="0">
                <a:latin typeface="Arial" panose="020B0604020202020204" pitchFamily="34" charset="0"/>
                <a:cs typeface="Arial" panose="020B0604020202020204" pitchFamily="34" charset="0"/>
              </a:rPr>
              <a:t>th</a:t>
            </a:r>
            <a:r>
              <a:rPr lang="en-GB" sz="1600" dirty="0">
                <a:latin typeface="Arial" panose="020B0604020202020204" pitchFamily="34" charset="0"/>
                <a:cs typeface="Arial" panose="020B0604020202020204" pitchFamily="34" charset="0"/>
              </a:rPr>
              <a:t> February at 9.15am. </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41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137E-B400-4F80-8000-5C3CAD7D85FF}"/>
              </a:ext>
            </a:extLst>
          </p:cNvPr>
          <p:cNvSpPr>
            <a:spLocks noGrp="1"/>
          </p:cNvSpPr>
          <p:nvPr>
            <p:ph type="title"/>
          </p:nvPr>
        </p:nvSpPr>
        <p:spPr>
          <a:xfrm>
            <a:off x="677334" y="609600"/>
            <a:ext cx="8596668" cy="944880"/>
          </a:xfrm>
        </p:spPr>
        <p:txBody>
          <a:bodyPr/>
          <a:lstStyle/>
          <a:p>
            <a:r>
              <a:rPr lang="en-GB" dirty="0">
                <a:latin typeface="Arial" panose="020B0604020202020204" pitchFamily="34" charset="0"/>
                <a:cs typeface="Arial" panose="020B0604020202020204" pitchFamily="34" charset="0"/>
              </a:rPr>
              <a:t>School and Nursery Improvement Plan</a:t>
            </a:r>
          </a:p>
        </p:txBody>
      </p:sp>
      <p:sp>
        <p:nvSpPr>
          <p:cNvPr id="5" name="TextBox 4">
            <a:extLst>
              <a:ext uri="{FF2B5EF4-FFF2-40B4-BE49-F238E27FC236}">
                <a16:creationId xmlns:a16="http://schemas.microsoft.com/office/drawing/2014/main" id="{2317898A-EB9A-7E41-B3E5-2F1B8C856954}"/>
              </a:ext>
            </a:extLst>
          </p:cNvPr>
          <p:cNvSpPr txBox="1"/>
          <p:nvPr/>
        </p:nvSpPr>
        <p:spPr>
          <a:xfrm>
            <a:off x="526104" y="1637969"/>
            <a:ext cx="9000281" cy="138499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The school and nursery improvement priorities for this session are</a:t>
            </a:r>
            <a:r>
              <a:rPr lang="en-GB" sz="2000" b="1" dirty="0">
                <a:latin typeface="Arial" panose="020B0604020202020204" pitchFamily="34" charset="0"/>
                <a:cs typeface="Arial" panose="020B0604020202020204" pitchFamily="34" charset="0"/>
              </a:rPr>
              <a:t>: </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b="1" dirty="0">
              <a:latin typeface="Arial" panose="020B0604020202020204" pitchFamily="34" charset="0"/>
              <a:cs typeface="Arial" panose="020B0604020202020204" pitchFamily="34" charset="0"/>
            </a:endParaRPr>
          </a:p>
        </p:txBody>
      </p:sp>
      <p:pic>
        <p:nvPicPr>
          <p:cNvPr id="6" name="Picture 5" descr="A close-up of a document&#10;&#10;Description automatically generated">
            <a:extLst>
              <a:ext uri="{FF2B5EF4-FFF2-40B4-BE49-F238E27FC236}">
                <a16:creationId xmlns:a16="http://schemas.microsoft.com/office/drawing/2014/main" id="{8F097469-82B7-6843-1848-31EBECF27825}"/>
              </a:ext>
            </a:extLst>
          </p:cNvPr>
          <p:cNvPicPr>
            <a:picLocks noChangeAspect="1"/>
          </p:cNvPicPr>
          <p:nvPr/>
        </p:nvPicPr>
        <p:blipFill>
          <a:blip r:embed="rId2"/>
          <a:stretch>
            <a:fillRect/>
          </a:stretch>
        </p:blipFill>
        <p:spPr>
          <a:xfrm>
            <a:off x="526105" y="2418815"/>
            <a:ext cx="11392180" cy="4148239"/>
          </a:xfrm>
          <a:prstGeom prst="rect">
            <a:avLst/>
          </a:prstGeom>
        </p:spPr>
      </p:pic>
    </p:spTree>
    <p:extLst>
      <p:ext uri="{BB962C8B-B14F-4D97-AF65-F5344CB8AC3E}">
        <p14:creationId xmlns:p14="http://schemas.microsoft.com/office/powerpoint/2010/main" val="1919004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ents' Evening - Parent Details Login">
            <a:extLst>
              <a:ext uri="{FF2B5EF4-FFF2-40B4-BE49-F238E27FC236}">
                <a16:creationId xmlns:a16="http://schemas.microsoft.com/office/drawing/2014/main" id="{BA840BF8-DE4F-4EAD-2B9E-160A6397366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44826" y="484426"/>
            <a:ext cx="2110410" cy="2470809"/>
          </a:xfrm>
          <a:prstGeom prst="rect">
            <a:avLst/>
          </a:prstGeom>
          <a:noFill/>
          <a:ln>
            <a:noFill/>
          </a:ln>
        </p:spPr>
      </p:pic>
      <p:sp>
        <p:nvSpPr>
          <p:cNvPr id="3" name="TextBox 2">
            <a:extLst>
              <a:ext uri="{FF2B5EF4-FFF2-40B4-BE49-F238E27FC236}">
                <a16:creationId xmlns:a16="http://schemas.microsoft.com/office/drawing/2014/main" id="{631B663B-3317-63C1-E30B-4C3049F25FCB}"/>
              </a:ext>
            </a:extLst>
          </p:cNvPr>
          <p:cNvSpPr txBox="1"/>
          <p:nvPr/>
        </p:nvSpPr>
        <p:spPr>
          <a:xfrm>
            <a:off x="2873871" y="1385571"/>
            <a:ext cx="4276165" cy="830997"/>
          </a:xfrm>
          <a:prstGeom prst="rect">
            <a:avLst/>
          </a:prstGeom>
          <a:noFill/>
        </p:spPr>
        <p:txBody>
          <a:bodyPr wrap="square" rtlCol="0">
            <a:spAutoFit/>
          </a:bodyPr>
          <a:lstStyle/>
          <a:p>
            <a:pPr algn="ctr"/>
            <a:r>
              <a:rPr lang="en-US" sz="4800" b="1" dirty="0">
                <a:latin typeface="Arial" panose="020B0604020202020204" pitchFamily="34" charset="0"/>
                <a:cs typeface="Arial" panose="020B0604020202020204" pitchFamily="34" charset="0"/>
              </a:rPr>
              <a:t>Values</a:t>
            </a:r>
          </a:p>
        </p:txBody>
      </p:sp>
      <p:sp>
        <p:nvSpPr>
          <p:cNvPr id="5" name="TextBox 4">
            <a:extLst>
              <a:ext uri="{FF2B5EF4-FFF2-40B4-BE49-F238E27FC236}">
                <a16:creationId xmlns:a16="http://schemas.microsoft.com/office/drawing/2014/main" id="{EB2A6C36-5159-5F20-2450-339092B9E0F4}"/>
              </a:ext>
            </a:extLst>
          </p:cNvPr>
          <p:cNvSpPr txBox="1"/>
          <p:nvPr/>
        </p:nvSpPr>
        <p:spPr>
          <a:xfrm>
            <a:off x="6890351" y="667829"/>
            <a:ext cx="3092824" cy="5211811"/>
          </a:xfrm>
          <a:prstGeom prst="rect">
            <a:avLst/>
          </a:prstGeom>
          <a:noFill/>
        </p:spPr>
        <p:txBody>
          <a:bodyPr wrap="square">
            <a:spAutoFit/>
          </a:bodyPr>
          <a:lstStyle/>
          <a:p>
            <a:pPr>
              <a:lnSpc>
                <a:spcPct val="107000"/>
              </a:lnSpc>
              <a:spcAft>
                <a:spcPts val="800"/>
              </a:spcAft>
            </a:pPr>
            <a:r>
              <a:rPr lang="en-GB" sz="36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KNPS CARES</a:t>
            </a:r>
            <a:endParaRPr lang="en-GB"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C</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ompassion</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A</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mbition</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R</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espect</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E</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quity</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S</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uccess</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0389306-986E-44AF-94FC-1CC331BA8486}"/>
              </a:ext>
            </a:extLst>
          </p:cNvPr>
          <p:cNvSpPr txBox="1"/>
          <p:nvPr/>
        </p:nvSpPr>
        <p:spPr>
          <a:xfrm>
            <a:off x="844826" y="3429000"/>
            <a:ext cx="5741504" cy="3046988"/>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We’d love to hear from you! If your child displays the school values out of school – please drop us an email at </a:t>
            </a:r>
            <a:r>
              <a:rPr lang="en-GB" sz="2400" dirty="0">
                <a:latin typeface="Arial" panose="020B0604020202020204" pitchFamily="34" charset="0"/>
                <a:cs typeface="Arial" panose="020B0604020202020204" pitchFamily="34" charset="0"/>
                <a:hlinkClick r:id="rId3"/>
              </a:rPr>
              <a:t>kirkcaldynorthps.enquiries@fife.gov.uk</a:t>
            </a:r>
            <a:r>
              <a:rPr lang="en-GB" sz="2400" dirty="0">
                <a:latin typeface="Arial" panose="020B0604020202020204" pitchFamily="34" charset="0"/>
                <a:cs typeface="Arial" panose="020B0604020202020204" pitchFamily="34" charset="0"/>
              </a:rPr>
              <a:t>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We would love to celebrate this at assembly and share the news with everyone! </a:t>
            </a:r>
          </a:p>
        </p:txBody>
      </p:sp>
      <p:sp>
        <p:nvSpPr>
          <p:cNvPr id="6" name="Star: 5 Points 5">
            <a:extLst>
              <a:ext uri="{FF2B5EF4-FFF2-40B4-BE49-F238E27FC236}">
                <a16:creationId xmlns:a16="http://schemas.microsoft.com/office/drawing/2014/main" id="{214E916B-1301-4632-90C7-17BA2F7A8B38}"/>
              </a:ext>
            </a:extLst>
          </p:cNvPr>
          <p:cNvSpPr/>
          <p:nvPr/>
        </p:nvSpPr>
        <p:spPr>
          <a:xfrm>
            <a:off x="2385392" y="6095278"/>
            <a:ext cx="569844" cy="55659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2710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ents' Evening - Parent Details Login">
            <a:extLst>
              <a:ext uri="{FF2B5EF4-FFF2-40B4-BE49-F238E27FC236}">
                <a16:creationId xmlns:a16="http://schemas.microsoft.com/office/drawing/2014/main" id="{BA840BF8-DE4F-4EAD-2B9E-160A6397366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10234" y="1508312"/>
            <a:ext cx="3375213" cy="3991535"/>
          </a:xfrm>
          <a:prstGeom prst="rect">
            <a:avLst/>
          </a:prstGeom>
          <a:noFill/>
          <a:ln>
            <a:noFill/>
          </a:ln>
        </p:spPr>
      </p:pic>
      <p:sp>
        <p:nvSpPr>
          <p:cNvPr id="3" name="TextBox 2">
            <a:extLst>
              <a:ext uri="{FF2B5EF4-FFF2-40B4-BE49-F238E27FC236}">
                <a16:creationId xmlns:a16="http://schemas.microsoft.com/office/drawing/2014/main" id="{631B663B-3317-63C1-E30B-4C3049F25FCB}"/>
              </a:ext>
            </a:extLst>
          </p:cNvPr>
          <p:cNvSpPr txBox="1"/>
          <p:nvPr/>
        </p:nvSpPr>
        <p:spPr>
          <a:xfrm>
            <a:off x="5109882" y="1116059"/>
            <a:ext cx="6808693" cy="4625882"/>
          </a:xfrm>
          <a:prstGeom prst="rect">
            <a:avLst/>
          </a:prstGeom>
          <a:noFill/>
        </p:spPr>
        <p:txBody>
          <a:bodyPr wrap="square" rtlCol="0">
            <a:spAutoFit/>
          </a:bodyPr>
          <a:lstStyle/>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show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compassion</a:t>
            </a:r>
            <a:r>
              <a:rPr lang="en-GB" sz="3600" b="1" dirty="0">
                <a:latin typeface="Calibri Light" panose="020F0302020204030204" pitchFamily="34" charset="0"/>
                <a:ea typeface="Calibri" panose="020F0502020204030204" pitchFamily="34" charset="0"/>
                <a:cs typeface="Times New Roman" panose="02020603050405020304" pitchFamily="18" charset="0"/>
              </a:rPr>
              <a:t> through kindness</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have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ambition</a:t>
            </a:r>
            <a:r>
              <a:rPr lang="en-GB" sz="3600" b="1" dirty="0">
                <a:latin typeface="Calibri Light" panose="020F0302020204030204" pitchFamily="34" charset="0"/>
                <a:ea typeface="Calibri" panose="020F0502020204030204" pitchFamily="34" charset="0"/>
                <a:cs typeface="Times New Roman" panose="02020603050405020304" pitchFamily="18" charset="0"/>
              </a:rPr>
              <a:t> to achieve</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show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respect</a:t>
            </a:r>
            <a:r>
              <a:rPr lang="en-GB" sz="3600" b="1" dirty="0">
                <a:latin typeface="Calibri Light" panose="020F0302020204030204" pitchFamily="34" charset="0"/>
                <a:ea typeface="Calibri" panose="020F0502020204030204" pitchFamily="34" charset="0"/>
                <a:cs typeface="Times New Roman" panose="02020603050405020304" pitchFamily="18" charset="0"/>
              </a:rPr>
              <a:t> through our behaviour and attitude</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value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equity</a:t>
            </a:r>
            <a:r>
              <a:rPr lang="en-GB" sz="3600" b="1" dirty="0">
                <a:latin typeface="Calibri Light" panose="020F0302020204030204" pitchFamily="34" charset="0"/>
                <a:ea typeface="Calibri" panose="020F0502020204030204" pitchFamily="34" charset="0"/>
                <a:cs typeface="Times New Roman" panose="02020603050405020304" pitchFamily="18" charset="0"/>
              </a:rPr>
              <a:t> through fairness</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celebrate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success</a:t>
            </a:r>
            <a:endParaRPr lang="en-GB"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304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54CE9-A444-4B89-8429-6048CB0CE59F}"/>
              </a:ext>
            </a:extLst>
          </p:cNvPr>
          <p:cNvSpPr>
            <a:spLocks noGrp="1"/>
          </p:cNvSpPr>
          <p:nvPr>
            <p:ph type="title"/>
          </p:nvPr>
        </p:nvSpPr>
        <p:spPr>
          <a:xfrm>
            <a:off x="677334" y="319671"/>
            <a:ext cx="8596668" cy="1320800"/>
          </a:xfrm>
        </p:spPr>
        <p:txBody>
          <a:bodyPr>
            <a:normAutofit/>
          </a:bodyPr>
          <a:lstStyle/>
          <a:p>
            <a:r>
              <a:rPr lang="en-GB" sz="6000" dirty="0">
                <a:latin typeface="Arial" panose="020B0604020202020204" pitchFamily="34" charset="0"/>
                <a:cs typeface="Arial" panose="020B0604020202020204" pitchFamily="34" charset="0"/>
              </a:rPr>
              <a:t>In this newsletter….</a:t>
            </a:r>
          </a:p>
        </p:txBody>
      </p:sp>
      <p:sp>
        <p:nvSpPr>
          <p:cNvPr id="3" name="Content Placeholder 2">
            <a:extLst>
              <a:ext uri="{FF2B5EF4-FFF2-40B4-BE49-F238E27FC236}">
                <a16:creationId xmlns:a16="http://schemas.microsoft.com/office/drawing/2014/main" id="{9363E7FB-FAF6-4536-A6ED-592DBA54D97A}"/>
              </a:ext>
            </a:extLst>
          </p:cNvPr>
          <p:cNvSpPr>
            <a:spLocks noGrp="1"/>
          </p:cNvSpPr>
          <p:nvPr>
            <p:ph idx="1"/>
          </p:nvPr>
        </p:nvSpPr>
        <p:spPr>
          <a:xfrm>
            <a:off x="677334" y="1640471"/>
            <a:ext cx="7141449" cy="4607929"/>
          </a:xfrm>
        </p:spPr>
        <p:txBody>
          <a:bodyPr>
            <a:noAutofit/>
          </a:bodyPr>
          <a:lstStyle/>
          <a:p>
            <a:r>
              <a:rPr lang="en-GB" sz="2400" dirty="0">
                <a:latin typeface="Arial" panose="020B0604020202020204" pitchFamily="34" charset="0"/>
                <a:cs typeface="Arial" panose="020B0604020202020204" pitchFamily="34" charset="0"/>
              </a:rPr>
              <a:t>Staffing update</a:t>
            </a:r>
          </a:p>
          <a:p>
            <a:r>
              <a:rPr lang="en-GB" sz="2400" dirty="0">
                <a:latin typeface="Arial" panose="020B0604020202020204" pitchFamily="34" charset="0"/>
                <a:cs typeface="Arial" panose="020B0604020202020204" pitchFamily="34" charset="0"/>
              </a:rPr>
              <a:t>Helpful reminders – </a:t>
            </a:r>
            <a:r>
              <a:rPr lang="en-GB" sz="2400" b="1" dirty="0">
                <a:solidFill>
                  <a:srgbClr val="00B050"/>
                </a:solidFill>
                <a:latin typeface="Arial" panose="020B0604020202020204" pitchFamily="34" charset="0"/>
                <a:cs typeface="Arial" panose="020B0604020202020204" pitchFamily="34" charset="0"/>
              </a:rPr>
              <a:t>READY </a:t>
            </a:r>
            <a:r>
              <a:rPr lang="en-GB" sz="2400" dirty="0">
                <a:latin typeface="Arial" panose="020B0604020202020204" pitchFamily="34" charset="0"/>
                <a:cs typeface="Arial" panose="020B0604020202020204" pitchFamily="34" charset="0"/>
              </a:rPr>
              <a:t>TO LEARN</a:t>
            </a:r>
          </a:p>
          <a:p>
            <a:r>
              <a:rPr lang="en-GB" sz="2400" dirty="0">
                <a:latin typeface="Arial" panose="020B0604020202020204" pitchFamily="34" charset="0"/>
                <a:cs typeface="Arial" panose="020B0604020202020204" pitchFamily="34" charset="0"/>
              </a:rPr>
              <a:t>Education Scotland Inspection</a:t>
            </a:r>
          </a:p>
          <a:p>
            <a:r>
              <a:rPr lang="en-GB" sz="2400" dirty="0">
                <a:latin typeface="Arial" panose="020B0604020202020204" pitchFamily="34" charset="0"/>
                <a:cs typeface="Arial" panose="020B0604020202020204" pitchFamily="34" charset="0"/>
              </a:rPr>
              <a:t>PE</a:t>
            </a:r>
          </a:p>
          <a:p>
            <a:r>
              <a:rPr lang="en-GB" sz="2400" dirty="0">
                <a:latin typeface="Arial" panose="020B0604020202020204" pitchFamily="34" charset="0"/>
                <a:cs typeface="Arial" panose="020B0604020202020204" pitchFamily="34" charset="0"/>
              </a:rPr>
              <a:t>Mobile Phones </a:t>
            </a:r>
          </a:p>
          <a:p>
            <a:r>
              <a:rPr lang="en-GB" sz="2400" dirty="0">
                <a:latin typeface="Arial" panose="020B0604020202020204" pitchFamily="34" charset="0"/>
                <a:cs typeface="Arial" panose="020B0604020202020204" pitchFamily="34" charset="0"/>
              </a:rPr>
              <a:t>Valuables and Toys </a:t>
            </a:r>
          </a:p>
          <a:p>
            <a:r>
              <a:rPr lang="en-GB" sz="2400" dirty="0">
                <a:latin typeface="Arial" panose="020B0604020202020204" pitchFamily="34" charset="0"/>
                <a:cs typeface="Arial" panose="020B0604020202020204" pitchFamily="34" charset="0"/>
              </a:rPr>
              <a:t>School and Nursery Improvement Plan </a:t>
            </a:r>
          </a:p>
          <a:p>
            <a:r>
              <a:rPr lang="en-GB" sz="2400" dirty="0">
                <a:latin typeface="Arial" panose="020B0604020202020204" pitchFamily="34" charset="0"/>
                <a:cs typeface="Arial" panose="020B0604020202020204" pitchFamily="34" charset="0"/>
              </a:rPr>
              <a:t>Dates for your diary</a:t>
            </a:r>
            <a:endParaRPr lang="en-GB" sz="2800" dirty="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0817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B9A8C-577F-45F5-9A85-05EDAD29E3C0}"/>
              </a:ext>
            </a:extLst>
          </p:cNvPr>
          <p:cNvSpPr>
            <a:spLocks noGrp="1"/>
          </p:cNvSpPr>
          <p:nvPr>
            <p:ph type="ctrTitle"/>
          </p:nvPr>
        </p:nvSpPr>
        <p:spPr>
          <a:xfrm>
            <a:off x="326253" y="231085"/>
            <a:ext cx="10542365" cy="6395830"/>
          </a:xfrm>
          <a:solidFill>
            <a:schemeClr val="bg1">
              <a:lumMod val="95000"/>
            </a:schemeClr>
          </a:solidFill>
        </p:spPr>
        <p:txBody>
          <a:bodyPr/>
          <a:lstStyle/>
          <a:p>
            <a:pPr algn="ctr"/>
            <a:br>
              <a:rPr lang="en-GB" sz="4400" dirty="0">
                <a:latin typeface="Arial" panose="020B0604020202020204" pitchFamily="34" charset="0"/>
                <a:cs typeface="Arial" panose="020B0604020202020204" pitchFamily="34" charset="0"/>
              </a:rPr>
            </a:br>
            <a:br>
              <a:rPr lang="en-GB" sz="4400" dirty="0">
                <a:latin typeface="Arial" panose="020B0604020202020204" pitchFamily="34" charset="0"/>
                <a:cs typeface="Arial" panose="020B0604020202020204" pitchFamily="34" charset="0"/>
              </a:rPr>
            </a:br>
            <a:br>
              <a:rPr lang="en-GB" sz="4400" dirty="0">
                <a:latin typeface="Arial" panose="020B0604020202020204" pitchFamily="34" charset="0"/>
                <a:cs typeface="Arial" panose="020B0604020202020204" pitchFamily="34" charset="0"/>
              </a:rPr>
            </a:b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P</a:t>
            </a:r>
            <a:r>
              <a:rPr lang="en-GB" sz="4000" dirty="0">
                <a:latin typeface="Arial" panose="020B0604020202020204" pitchFamily="34" charset="0"/>
                <a:cs typeface="Arial" panose="020B0604020202020204" pitchFamily="34" charset="0"/>
              </a:rPr>
              <a:t>lease always feel free to contact us with comments and queries.</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Telephone: 01592 583431</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    </a:t>
            </a:r>
            <a:r>
              <a:rPr lang="en-GB" sz="3600" dirty="0">
                <a:latin typeface="Arial" panose="020B0604020202020204" pitchFamily="34" charset="0"/>
                <a:cs typeface="Arial" panose="020B0604020202020204" pitchFamily="34" charset="0"/>
              </a:rPr>
              <a:t>Email: </a:t>
            </a:r>
            <a:r>
              <a:rPr lang="en-GB" sz="3600" dirty="0">
                <a:latin typeface="Arial" panose="020B0604020202020204" pitchFamily="34" charset="0"/>
                <a:cs typeface="Arial" panose="020B0604020202020204" pitchFamily="34" charset="0"/>
                <a:hlinkClick r:id="rId2"/>
              </a:rPr>
              <a:t>kirkcaldynorthps.enquiries@fife.gov.uk</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3600" dirty="0">
                <a:latin typeface="Arial" panose="020B0604020202020204" pitchFamily="34" charset="0"/>
                <a:cs typeface="Arial" panose="020B0604020202020204" pitchFamily="34" charset="0"/>
              </a:rPr>
              <a:t>Follow us on Facebook too</a:t>
            </a:r>
            <a:br>
              <a:rPr lang="en-GB" sz="3600" dirty="0">
                <a:latin typeface="Arial" panose="020B0604020202020204" pitchFamily="34" charset="0"/>
                <a:cs typeface="Arial" panose="020B0604020202020204" pitchFamily="34" charset="0"/>
              </a:rPr>
            </a:br>
            <a:endParaRPr lang="en-GB" dirty="0"/>
          </a:p>
        </p:txBody>
      </p:sp>
      <p:pic>
        <p:nvPicPr>
          <p:cNvPr id="5" name="Picture 4">
            <a:extLst>
              <a:ext uri="{FF2B5EF4-FFF2-40B4-BE49-F238E27FC236}">
                <a16:creationId xmlns:a16="http://schemas.microsoft.com/office/drawing/2014/main" id="{C8F49ABD-730C-4CCF-A85C-BA27E2CCFCB5}"/>
              </a:ext>
            </a:extLst>
          </p:cNvPr>
          <p:cNvPicPr/>
          <p:nvPr/>
        </p:nvPicPr>
        <p:blipFill rotWithShape="1">
          <a:blip r:embed="rId3">
            <a:extLst>
              <a:ext uri="{28A0092B-C50C-407E-A947-70E740481C1C}">
                <a14:useLocalDpi xmlns:a14="http://schemas.microsoft.com/office/drawing/2010/main" val="0"/>
              </a:ext>
            </a:extLst>
          </a:blip>
          <a:srcRect l="12245" t="2427" r="11021" b="8737"/>
          <a:stretch/>
        </p:blipFill>
        <p:spPr bwMode="auto">
          <a:xfrm>
            <a:off x="1806710" y="5106749"/>
            <a:ext cx="739304" cy="705891"/>
          </a:xfrm>
          <a:prstGeom prst="rect">
            <a:avLst/>
          </a:prstGeom>
          <a:noFill/>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2924C53F-888A-42BC-94EA-2740640DAFB5}"/>
              </a:ext>
            </a:extLst>
          </p:cNvPr>
          <p:cNvPicPr>
            <a:picLocks noChangeAspect="1"/>
          </p:cNvPicPr>
          <p:nvPr/>
        </p:nvPicPr>
        <p:blipFill>
          <a:blip r:embed="rId4"/>
          <a:stretch>
            <a:fillRect/>
          </a:stretch>
        </p:blipFill>
        <p:spPr>
          <a:xfrm flipH="1">
            <a:off x="326253" y="3812680"/>
            <a:ext cx="843475" cy="877900"/>
          </a:xfrm>
          <a:prstGeom prst="rect">
            <a:avLst/>
          </a:prstGeom>
        </p:spPr>
      </p:pic>
      <p:pic>
        <p:nvPicPr>
          <p:cNvPr id="6" name="Picture 5">
            <a:extLst>
              <a:ext uri="{FF2B5EF4-FFF2-40B4-BE49-F238E27FC236}">
                <a16:creationId xmlns:a16="http://schemas.microsoft.com/office/drawing/2014/main" id="{E0A9A860-7D9F-4133-9854-7A07F4D94697}"/>
              </a:ext>
            </a:extLst>
          </p:cNvPr>
          <p:cNvPicPr>
            <a:picLocks noChangeAspect="1"/>
          </p:cNvPicPr>
          <p:nvPr/>
        </p:nvPicPr>
        <p:blipFill>
          <a:blip r:embed="rId5"/>
          <a:stretch>
            <a:fillRect/>
          </a:stretch>
        </p:blipFill>
        <p:spPr>
          <a:xfrm>
            <a:off x="1508130" y="2657223"/>
            <a:ext cx="843475" cy="857239"/>
          </a:xfrm>
          <a:prstGeom prst="rect">
            <a:avLst/>
          </a:prstGeom>
        </p:spPr>
      </p:pic>
    </p:spTree>
    <p:extLst>
      <p:ext uri="{BB962C8B-B14F-4D97-AF65-F5344CB8AC3E}">
        <p14:creationId xmlns:p14="http://schemas.microsoft.com/office/powerpoint/2010/main" val="197106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Staffing Update</a:t>
            </a:r>
          </a:p>
        </p:txBody>
      </p:sp>
      <p:sp>
        <p:nvSpPr>
          <p:cNvPr id="7" name="Rectangle 6">
            <a:extLst>
              <a:ext uri="{FF2B5EF4-FFF2-40B4-BE49-F238E27FC236}">
                <a16:creationId xmlns:a16="http://schemas.microsoft.com/office/drawing/2014/main" id="{1F3511BC-367B-B042-AE57-9BBDF4242769}"/>
              </a:ext>
            </a:extLst>
          </p:cNvPr>
          <p:cNvSpPr/>
          <p:nvPr/>
        </p:nvSpPr>
        <p:spPr>
          <a:xfrm>
            <a:off x="423896" y="969427"/>
            <a:ext cx="6613008" cy="4431983"/>
          </a:xfrm>
          <a:prstGeom prst="rect">
            <a:avLst/>
          </a:prstGeom>
        </p:spPr>
        <p:txBody>
          <a:bodyPr wrap="square">
            <a:spAutoFit/>
          </a:bodyPr>
          <a:lstStyle/>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Senior Leadership Team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Mrs Emma Clunie (Headteacher)</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Miss Kayla Murray (Principal Teacher) </a:t>
            </a:r>
          </a:p>
          <a:p>
            <a:pPr lvl="8"/>
            <a:r>
              <a:rPr lang="en-GB" sz="800" dirty="0">
                <a:latin typeface="Arial" panose="020B0604020202020204" pitchFamily="34" charset="0"/>
                <a:cs typeface="Arial" panose="020B0604020202020204" pitchFamily="34" charset="0"/>
              </a:rPr>
              <a:t>											</a:t>
            </a:r>
          </a:p>
          <a:p>
            <a:pPr lvl="8"/>
            <a:r>
              <a:rPr lang="en-GB" sz="800" dirty="0">
                <a:latin typeface="Arial" panose="020B0604020202020204" pitchFamily="34" charset="0"/>
                <a:cs typeface="Arial" panose="020B0604020202020204" pitchFamily="34" charset="0"/>
              </a:rPr>
              <a:t>												</a:t>
            </a:r>
          </a:p>
          <a:p>
            <a:pPr lvl="8"/>
            <a:endParaRPr lang="en-GB" sz="800" dirty="0">
              <a:latin typeface="Arial" panose="020B0604020202020204" pitchFamily="34" charset="0"/>
              <a:cs typeface="Arial" panose="020B0604020202020204" pitchFamily="34" charset="0"/>
            </a:endParaRPr>
          </a:p>
          <a:p>
            <a:pPr lvl="8"/>
            <a:r>
              <a:rPr lang="en-GB" sz="800"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								</a:t>
            </a:r>
          </a:p>
          <a:p>
            <a:r>
              <a:rPr lang="en-GB" sz="800" dirty="0">
                <a:latin typeface="Arial" panose="020B0604020202020204" pitchFamily="34" charset="0"/>
                <a:cs typeface="Arial" panose="020B0604020202020204" pitchFamily="34" charset="0"/>
              </a:rPr>
              <a:t>													</a:t>
            </a:r>
          </a:p>
          <a:p>
            <a:r>
              <a:rPr lang="en-GB" sz="800" dirty="0">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CD1409F9-9C86-4EF9-A30D-498F4BFFFF33}"/>
              </a:ext>
            </a:extLst>
          </p:cNvPr>
          <p:cNvPicPr>
            <a:picLocks noChangeAspect="1"/>
          </p:cNvPicPr>
          <p:nvPr/>
        </p:nvPicPr>
        <p:blipFill>
          <a:blip r:embed="rId2"/>
          <a:stretch>
            <a:fillRect/>
          </a:stretch>
        </p:blipFill>
        <p:spPr>
          <a:xfrm>
            <a:off x="5235400" y="1334972"/>
            <a:ext cx="1175114" cy="1385428"/>
          </a:xfrm>
          <a:prstGeom prst="rect">
            <a:avLst/>
          </a:prstGeom>
        </p:spPr>
      </p:pic>
      <p:pic>
        <p:nvPicPr>
          <p:cNvPr id="3" name="Picture 2">
            <a:extLst>
              <a:ext uri="{FF2B5EF4-FFF2-40B4-BE49-F238E27FC236}">
                <a16:creationId xmlns:a16="http://schemas.microsoft.com/office/drawing/2014/main" id="{89EC024D-5E86-0528-6559-27745B44930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075447" y="4002625"/>
            <a:ext cx="1175115" cy="1514903"/>
          </a:xfrm>
          <a:prstGeom prst="rect">
            <a:avLst/>
          </a:prstGeom>
        </p:spPr>
      </p:pic>
      <p:sp>
        <p:nvSpPr>
          <p:cNvPr id="5" name="TextBox 4">
            <a:extLst>
              <a:ext uri="{FF2B5EF4-FFF2-40B4-BE49-F238E27FC236}">
                <a16:creationId xmlns:a16="http://schemas.microsoft.com/office/drawing/2014/main" id="{0460809F-FFDE-7CE1-068F-905A15E8B9B2}"/>
              </a:ext>
            </a:extLst>
          </p:cNvPr>
          <p:cNvSpPr txBox="1"/>
          <p:nvPr/>
        </p:nvSpPr>
        <p:spPr>
          <a:xfrm>
            <a:off x="6498697" y="1365967"/>
            <a:ext cx="1801504" cy="1323439"/>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Mrs Clunie has a departmental remit </a:t>
            </a:r>
          </a:p>
          <a:p>
            <a:pPr algn="ctr"/>
            <a:r>
              <a:rPr lang="en-GB" sz="1600" dirty="0">
                <a:latin typeface="Arial" panose="020B0604020202020204" pitchFamily="34" charset="0"/>
                <a:cs typeface="Arial" panose="020B0604020202020204" pitchFamily="34" charset="0"/>
              </a:rPr>
              <a:t>of Nursery – Primary 3/4	</a:t>
            </a:r>
            <a:endParaRPr lang="en-US" sz="1600" dirty="0"/>
          </a:p>
        </p:txBody>
      </p:sp>
      <p:sp>
        <p:nvSpPr>
          <p:cNvPr id="8" name="TextBox 7">
            <a:extLst>
              <a:ext uri="{FF2B5EF4-FFF2-40B4-BE49-F238E27FC236}">
                <a16:creationId xmlns:a16="http://schemas.microsoft.com/office/drawing/2014/main" id="{E303E60F-85FE-9BAE-61BE-81347A1394AA}"/>
              </a:ext>
            </a:extLst>
          </p:cNvPr>
          <p:cNvSpPr txBox="1"/>
          <p:nvPr/>
        </p:nvSpPr>
        <p:spPr>
          <a:xfrm>
            <a:off x="3562770" y="4136029"/>
            <a:ext cx="1801504" cy="1354217"/>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Miss Murray has a departmental remit </a:t>
            </a:r>
          </a:p>
          <a:p>
            <a:pPr algn="ctr"/>
            <a:r>
              <a:rPr lang="en-GB" sz="1600" dirty="0">
                <a:latin typeface="Arial" panose="020B0604020202020204" pitchFamily="34" charset="0"/>
                <a:cs typeface="Arial" panose="020B0604020202020204" pitchFamily="34" charset="0"/>
              </a:rPr>
              <a:t>of Primary 5 – Primary 7</a:t>
            </a:r>
            <a:r>
              <a:rPr lang="en-GB" dirty="0">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293619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Staffing Update continued…</a:t>
            </a:r>
          </a:p>
        </p:txBody>
      </p:sp>
      <p:sp>
        <p:nvSpPr>
          <p:cNvPr id="3" name="Rectangle 2">
            <a:extLst>
              <a:ext uri="{FF2B5EF4-FFF2-40B4-BE49-F238E27FC236}">
                <a16:creationId xmlns:a16="http://schemas.microsoft.com/office/drawing/2014/main" id="{9A148EEF-176B-314E-9A55-137883BCC9A8}"/>
              </a:ext>
            </a:extLst>
          </p:cNvPr>
          <p:cNvSpPr/>
          <p:nvPr/>
        </p:nvSpPr>
        <p:spPr>
          <a:xfrm>
            <a:off x="641413" y="1559952"/>
            <a:ext cx="9735039" cy="4108817"/>
          </a:xfrm>
          <a:prstGeom prst="rect">
            <a:avLst/>
          </a:prstGeom>
        </p:spPr>
        <p:txBody>
          <a:bodyPr wrap="square">
            <a:spAutoFit/>
          </a:bodyPr>
          <a:lstStyle/>
          <a:p>
            <a:pPr marL="285750" indent="-285750">
              <a:buFont typeface="Wingdings" panose="05000000000000000000" pitchFamily="2" charset="2"/>
              <a:buChar char="Ø"/>
            </a:pPr>
            <a:endParaRPr lang="en-GB" sz="19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700" dirty="0">
                <a:latin typeface="Arial" panose="020B0604020202020204" pitchFamily="34" charset="0"/>
                <a:cs typeface="Arial" panose="020B0604020202020204" pitchFamily="34" charset="0"/>
              </a:rPr>
              <a:t>Our Teaching staff this session are:</a:t>
            </a:r>
          </a:p>
          <a:p>
            <a:pPr marL="285750" indent="-285750">
              <a:buFont typeface="Wingdings" panose="05000000000000000000" pitchFamily="2" charset="2"/>
              <a:buChar char="Ø"/>
            </a:pPr>
            <a:endParaRPr lang="en-GB" sz="17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1  - Miss A McDonald</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1/2 – Mrs M McQuillan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3 - Mr R Thomason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3/4 – Miss E Marley</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5 – Mrs K Duncan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6 – Mrs J Campbell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7 – Miss R Wilson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Non Class Contact Time – Miss Murray/Mrs B Clunie</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EAL Support – Mrs B Clunie</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Support for Learning Teacher – Mrs C Murray</a:t>
            </a:r>
          </a:p>
          <a:p>
            <a:endParaRPr lang="en-GB" sz="1900" dirty="0">
              <a:latin typeface="Arial" panose="020B0604020202020204" pitchFamily="34" charset="0"/>
              <a:cs typeface="Arial" panose="020B0604020202020204" pitchFamily="34" charset="0"/>
            </a:endParaRPr>
          </a:p>
          <a:p>
            <a:endParaRPr lang="en-GB"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176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Nursery Staffing…</a:t>
            </a:r>
          </a:p>
        </p:txBody>
      </p:sp>
      <p:sp>
        <p:nvSpPr>
          <p:cNvPr id="3" name="Rectangle 2">
            <a:extLst>
              <a:ext uri="{FF2B5EF4-FFF2-40B4-BE49-F238E27FC236}">
                <a16:creationId xmlns:a16="http://schemas.microsoft.com/office/drawing/2014/main" id="{9A148EEF-176B-314E-9A55-137883BCC9A8}"/>
              </a:ext>
            </a:extLst>
          </p:cNvPr>
          <p:cNvSpPr/>
          <p:nvPr/>
        </p:nvSpPr>
        <p:spPr>
          <a:xfrm>
            <a:off x="323361" y="817830"/>
            <a:ext cx="9165196" cy="5632311"/>
          </a:xfrm>
          <a:prstGeom prst="rect">
            <a:avLst/>
          </a:prstGeom>
        </p:spPr>
        <p:txBody>
          <a:bodyPr wrap="square">
            <a:spAutoFit/>
          </a:bodyPr>
          <a:lstStyle/>
          <a:p>
            <a:pPr marL="285750" indent="-285750">
              <a:buFont typeface="Wingdings" panose="05000000000000000000" pitchFamily="2" charset="2"/>
              <a:buChar char="Ø"/>
            </a:pPr>
            <a:endParaRPr lang="en-GB" sz="24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Our Nursery staff team this session includes:</a:t>
            </a:r>
          </a:p>
          <a:p>
            <a:pPr marL="285750" indent="-285750">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Mrs Y Miller – Early Years Lead Officer </a:t>
            </a: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Mrs H Stowe – Early Years Officer</a:t>
            </a: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Mrs K Wight - Early Years Officer</a:t>
            </a: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Miss N Benitez - Early Years Officer</a:t>
            </a: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Miss Z Winton (Early Years Officer)</a:t>
            </a: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Miss E </a:t>
            </a:r>
            <a:r>
              <a:rPr lang="en-GB" sz="2400" b="1" dirty="0" err="1">
                <a:latin typeface="Arial" panose="020B0604020202020204" pitchFamily="34" charset="0"/>
                <a:cs typeface="Arial" panose="020B0604020202020204" pitchFamily="34" charset="0"/>
              </a:rPr>
              <a:t>Snaddon</a:t>
            </a:r>
            <a:r>
              <a:rPr lang="en-GB" sz="2400" b="1" dirty="0">
                <a:latin typeface="Arial" panose="020B0604020202020204" pitchFamily="34" charset="0"/>
                <a:cs typeface="Arial" panose="020B0604020202020204" pitchFamily="34" charset="0"/>
              </a:rPr>
              <a:t> (Early Years Officer)</a:t>
            </a: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Mrs Elaine Walker – Nursery Teacher (Every 3</a:t>
            </a:r>
            <a:r>
              <a:rPr lang="en-GB" sz="2400" b="1" baseline="30000" dirty="0">
                <a:latin typeface="Arial" panose="020B0604020202020204" pitchFamily="34" charset="0"/>
                <a:cs typeface="Arial" panose="020B0604020202020204" pitchFamily="34" charset="0"/>
              </a:rPr>
              <a:t>rd</a:t>
            </a:r>
            <a:r>
              <a:rPr lang="en-GB" sz="2400" b="1" dirty="0">
                <a:latin typeface="Arial" panose="020B0604020202020204" pitchFamily="34" charset="0"/>
                <a:cs typeface="Arial" panose="020B0604020202020204" pitchFamily="34" charset="0"/>
              </a:rPr>
              <a:t> Week)</a:t>
            </a:r>
          </a:p>
          <a:p>
            <a:endParaRPr lang="en-GB" sz="24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Miss Stephanie Bryson (Early Years Development Officer) Stephanie visits us for a few days each month to support with Nursery development. </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973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Office and PSA Staff</a:t>
            </a:r>
          </a:p>
        </p:txBody>
      </p:sp>
      <p:sp>
        <p:nvSpPr>
          <p:cNvPr id="3" name="Rectangle 2">
            <a:extLst>
              <a:ext uri="{FF2B5EF4-FFF2-40B4-BE49-F238E27FC236}">
                <a16:creationId xmlns:a16="http://schemas.microsoft.com/office/drawing/2014/main" id="{9A148EEF-176B-314E-9A55-137883BCC9A8}"/>
              </a:ext>
            </a:extLst>
          </p:cNvPr>
          <p:cNvSpPr/>
          <p:nvPr/>
        </p:nvSpPr>
        <p:spPr>
          <a:xfrm>
            <a:off x="323361" y="817830"/>
            <a:ext cx="10119352" cy="6586418"/>
          </a:xfrm>
          <a:prstGeom prst="rect">
            <a:avLst/>
          </a:prstGeom>
        </p:spPr>
        <p:txBody>
          <a:bodyPr wrap="square">
            <a:spAutoFit/>
          </a:bodyPr>
          <a:lstStyle/>
          <a:p>
            <a:pPr marL="285750" indent="-285750">
              <a:buFont typeface="Wingdings" panose="05000000000000000000" pitchFamily="2" charset="2"/>
              <a:buChar char="Ø"/>
            </a:pP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L Glasgow (Admin Assistant) </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Miss L Plimer (School Support Assistant and Clerical Assistant)</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T McGregor (Clerical Assistant) </a:t>
            </a:r>
            <a:r>
              <a:rPr lang="en-GB" sz="1900" dirty="0">
                <a:latin typeface="Arial" panose="020B0604020202020204" pitchFamily="34" charset="0"/>
                <a:cs typeface="Arial" panose="020B0604020202020204" pitchFamily="34" charset="0"/>
              </a:rPr>
              <a:t>We recently welcomed Mrs McGregor to our Office. Mrs McGregor works with us every Thursday from 10 – 2pm</a:t>
            </a: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J Frame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G Shaw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C Melia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R Dewar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Ms K McFarlane (PSA) </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K Kinloch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M </a:t>
            </a:r>
            <a:r>
              <a:rPr lang="en-GB" sz="1900" b="1" dirty="0" err="1">
                <a:latin typeface="Arial" panose="020B0604020202020204" pitchFamily="34" charset="0"/>
                <a:cs typeface="Arial" panose="020B0604020202020204" pitchFamily="34" charset="0"/>
              </a:rPr>
              <a:t>Londra</a:t>
            </a:r>
            <a:r>
              <a:rPr lang="en-GB" sz="1900" b="1" dirty="0">
                <a:latin typeface="Arial" panose="020B0604020202020204" pitchFamily="34" charset="0"/>
                <a:cs typeface="Arial" panose="020B0604020202020204" pitchFamily="34" charset="0"/>
              </a:rPr>
              <a:t>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F Coleman (PSA, Nurture, 2 days per week)</a:t>
            </a:r>
          </a:p>
          <a:p>
            <a:pPr marL="285750" indent="-285750">
              <a:buFont typeface="Wingdings" panose="05000000000000000000" pitchFamily="2" charset="2"/>
              <a:buChar char="Ø"/>
            </a:pP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900" dirty="0">
                <a:latin typeface="Arial" panose="020B0604020202020204" pitchFamily="34" charset="0"/>
                <a:cs typeface="Arial" panose="020B0604020202020204" pitchFamily="34" charset="0"/>
              </a:rPr>
              <a:t>We are very sad to share that Mrs Dewar will be leaving us at the Easter Holidays to begin a new adventure. We know that you will join us in wishing Mrs Dewar all the best. We hope that she won’t be stranger! I am delighted to share that we will be welcoming Miss Rachel McMullen to the KNPS PSA team. Miss McMullen will start after the Easter holidays. She will also visit us before then to meet children, staff and families. </a:t>
            </a:r>
          </a:p>
          <a:p>
            <a:endParaRPr lang="en-GB" sz="21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GB"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1841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4E5C284-E984-DDA2-F591-4055090D3E69}"/>
              </a:ext>
            </a:extLst>
          </p:cNvPr>
          <p:cNvSpPr txBox="1"/>
          <p:nvPr/>
        </p:nvSpPr>
        <p:spPr>
          <a:xfrm>
            <a:off x="1502229" y="1652899"/>
            <a:ext cx="6115792" cy="1831207"/>
          </a:xfrm>
          <a:prstGeom prst="rect">
            <a:avLst/>
          </a:prstGeom>
          <a:noFill/>
        </p:spPr>
        <p:txBody>
          <a:bodyPr wrap="square">
            <a:spAutoFit/>
          </a:bodyPr>
          <a:lstStyle/>
          <a:p>
            <a:pPr>
              <a:lnSpc>
                <a:spcPct val="107000"/>
              </a:lnSpc>
              <a:spcAft>
                <a:spcPts val="800"/>
              </a:spcAft>
            </a:pPr>
            <a:r>
              <a:rPr lang="en-GB" sz="5400" dirty="0">
                <a:effectLst/>
                <a:latin typeface="Calibri" panose="020F0502020204030204" pitchFamily="34" charset="0"/>
                <a:ea typeface="Calibri" panose="020F0502020204030204" pitchFamily="34" charset="0"/>
                <a:cs typeface="Times New Roman" panose="02020603050405020304" pitchFamily="18" charset="0"/>
              </a:rPr>
              <a:t>The Child Protection Coordinator is:</a:t>
            </a:r>
          </a:p>
        </p:txBody>
      </p:sp>
      <p:pic>
        <p:nvPicPr>
          <p:cNvPr id="7" name="Picture 6">
            <a:extLst>
              <a:ext uri="{FF2B5EF4-FFF2-40B4-BE49-F238E27FC236}">
                <a16:creationId xmlns:a16="http://schemas.microsoft.com/office/drawing/2014/main" id="{CD1409F9-9C86-4EF9-A30D-498F4BFFFF33}"/>
              </a:ext>
            </a:extLst>
          </p:cNvPr>
          <p:cNvPicPr/>
          <p:nvPr/>
        </p:nvPicPr>
        <p:blipFill>
          <a:blip r:embed="rId2"/>
          <a:stretch>
            <a:fillRect/>
          </a:stretch>
        </p:blipFill>
        <p:spPr>
          <a:xfrm>
            <a:off x="7618021" y="1905652"/>
            <a:ext cx="1436997" cy="1985835"/>
          </a:xfrm>
          <a:prstGeom prst="rect">
            <a:avLst/>
          </a:prstGeom>
        </p:spPr>
      </p:pic>
      <p:sp>
        <p:nvSpPr>
          <p:cNvPr id="8" name="TextBox 7">
            <a:extLst>
              <a:ext uri="{FF2B5EF4-FFF2-40B4-BE49-F238E27FC236}">
                <a16:creationId xmlns:a16="http://schemas.microsoft.com/office/drawing/2014/main" id="{32DF6CE8-336C-B7DF-661E-2DA4384738E5}"/>
              </a:ext>
            </a:extLst>
          </p:cNvPr>
          <p:cNvSpPr txBox="1"/>
          <p:nvPr/>
        </p:nvSpPr>
        <p:spPr>
          <a:xfrm>
            <a:off x="4001984" y="4298868"/>
            <a:ext cx="4678878" cy="1015663"/>
          </a:xfrm>
          <a:prstGeom prst="rect">
            <a:avLst/>
          </a:prstGeom>
          <a:noFill/>
        </p:spPr>
        <p:txBody>
          <a:bodyPr wrap="square" rtlCol="0">
            <a:spAutoFit/>
          </a:bodyPr>
          <a:lstStyle/>
          <a:p>
            <a:r>
              <a:rPr lang="en-US" sz="6000" b="1" dirty="0">
                <a:solidFill>
                  <a:srgbClr val="0070C0"/>
                </a:solidFill>
              </a:rPr>
              <a:t>Mrs Clunie</a:t>
            </a:r>
          </a:p>
        </p:txBody>
      </p:sp>
    </p:spTree>
    <p:extLst>
      <p:ext uri="{BB962C8B-B14F-4D97-AF65-F5344CB8AC3E}">
        <p14:creationId xmlns:p14="http://schemas.microsoft.com/office/powerpoint/2010/main" val="1860567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4E5C284-E984-DDA2-F591-4055090D3E69}"/>
              </a:ext>
            </a:extLst>
          </p:cNvPr>
          <p:cNvSpPr txBox="1"/>
          <p:nvPr/>
        </p:nvSpPr>
        <p:spPr>
          <a:xfrm>
            <a:off x="1502229" y="1652899"/>
            <a:ext cx="6115792" cy="2720360"/>
          </a:xfrm>
          <a:prstGeom prst="rect">
            <a:avLst/>
          </a:prstGeom>
          <a:noFill/>
        </p:spPr>
        <p:txBody>
          <a:bodyPr wrap="square">
            <a:spAutoFit/>
          </a:bodyPr>
          <a:lstStyle/>
          <a:p>
            <a:pPr>
              <a:lnSpc>
                <a:spcPct val="107000"/>
              </a:lnSpc>
              <a:spcAft>
                <a:spcPts val="800"/>
              </a:spcAft>
            </a:pPr>
            <a:r>
              <a:rPr lang="en-GB" sz="5400" dirty="0">
                <a:effectLst/>
                <a:latin typeface="Calibri" panose="020F0502020204030204" pitchFamily="34" charset="0"/>
                <a:ea typeface="Calibri" panose="020F0502020204030204" pitchFamily="34" charset="0"/>
                <a:cs typeface="Times New Roman" panose="02020603050405020304" pitchFamily="18" charset="0"/>
              </a:rPr>
              <a:t>The Depute Child Protection Coordinator is:</a:t>
            </a:r>
          </a:p>
        </p:txBody>
      </p:sp>
      <p:sp>
        <p:nvSpPr>
          <p:cNvPr id="8" name="TextBox 7">
            <a:extLst>
              <a:ext uri="{FF2B5EF4-FFF2-40B4-BE49-F238E27FC236}">
                <a16:creationId xmlns:a16="http://schemas.microsoft.com/office/drawing/2014/main" id="{32DF6CE8-336C-B7DF-661E-2DA4384738E5}"/>
              </a:ext>
            </a:extLst>
          </p:cNvPr>
          <p:cNvSpPr txBox="1"/>
          <p:nvPr/>
        </p:nvSpPr>
        <p:spPr>
          <a:xfrm>
            <a:off x="4102882" y="4697269"/>
            <a:ext cx="4678878" cy="1015663"/>
          </a:xfrm>
          <a:prstGeom prst="rect">
            <a:avLst/>
          </a:prstGeom>
          <a:noFill/>
        </p:spPr>
        <p:txBody>
          <a:bodyPr wrap="square" rtlCol="0">
            <a:spAutoFit/>
          </a:bodyPr>
          <a:lstStyle/>
          <a:p>
            <a:r>
              <a:rPr lang="en-US" sz="6000" b="1" dirty="0">
                <a:solidFill>
                  <a:srgbClr val="0070C0"/>
                </a:solidFill>
              </a:rPr>
              <a:t>Miss Murray </a:t>
            </a:r>
          </a:p>
        </p:txBody>
      </p:sp>
      <p:pic>
        <p:nvPicPr>
          <p:cNvPr id="2" name="Picture 1">
            <a:extLst>
              <a:ext uri="{FF2B5EF4-FFF2-40B4-BE49-F238E27FC236}">
                <a16:creationId xmlns:a16="http://schemas.microsoft.com/office/drawing/2014/main" id="{61D2513E-C903-FE5B-6BC0-6C54BE390EE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817152" y="2269103"/>
            <a:ext cx="1794721" cy="2221960"/>
          </a:xfrm>
          <a:prstGeom prst="rect">
            <a:avLst/>
          </a:prstGeom>
        </p:spPr>
      </p:pic>
    </p:spTree>
    <p:extLst>
      <p:ext uri="{BB962C8B-B14F-4D97-AF65-F5344CB8AC3E}">
        <p14:creationId xmlns:p14="http://schemas.microsoft.com/office/powerpoint/2010/main" val="8707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424825" y="302118"/>
            <a:ext cx="8596668" cy="774583"/>
          </a:xfrm>
        </p:spPr>
        <p:txBody>
          <a:bodyPr>
            <a:normAutofit/>
          </a:bodyPr>
          <a:lstStyle/>
          <a:p>
            <a:r>
              <a:rPr lang="en-GB" sz="2800" dirty="0">
                <a:latin typeface="Arial" panose="020B0604020202020204" pitchFamily="34" charset="0"/>
                <a:cs typeface="Arial" panose="020B0604020202020204" pitchFamily="34" charset="0"/>
              </a:rPr>
              <a:t>How can you ensure your child is </a:t>
            </a:r>
            <a:r>
              <a:rPr lang="en-GB" sz="2800" b="1" dirty="0">
                <a:solidFill>
                  <a:srgbClr val="00B050"/>
                </a:solidFill>
                <a:latin typeface="Arial" panose="020B0604020202020204" pitchFamily="34" charset="0"/>
                <a:cs typeface="Arial" panose="020B0604020202020204" pitchFamily="34" charset="0"/>
              </a:rPr>
              <a:t>READY</a:t>
            </a:r>
            <a:r>
              <a:rPr lang="en-GB" sz="2800" dirty="0">
                <a:latin typeface="Arial" panose="020B0604020202020204" pitchFamily="34" charset="0"/>
                <a:cs typeface="Arial" panose="020B0604020202020204" pitchFamily="34" charset="0"/>
              </a:rPr>
              <a:t> to learn?</a:t>
            </a:r>
          </a:p>
        </p:txBody>
      </p:sp>
      <p:sp>
        <p:nvSpPr>
          <p:cNvPr id="3" name="Rectangle 2">
            <a:extLst>
              <a:ext uri="{FF2B5EF4-FFF2-40B4-BE49-F238E27FC236}">
                <a16:creationId xmlns:a16="http://schemas.microsoft.com/office/drawing/2014/main" id="{FDA3D2D1-17D7-415B-B5E0-EF037E4342DA}"/>
              </a:ext>
            </a:extLst>
          </p:cNvPr>
          <p:cNvSpPr/>
          <p:nvPr/>
        </p:nvSpPr>
        <p:spPr>
          <a:xfrm>
            <a:off x="424825" y="1267308"/>
            <a:ext cx="11456992" cy="5493812"/>
          </a:xfrm>
          <a:prstGeom prst="rect">
            <a:avLst/>
          </a:prstGeom>
          <a:solidFill>
            <a:schemeClr val="bg1"/>
          </a:solidFill>
        </p:spPr>
        <p:txBody>
          <a:bodyPr wrap="square">
            <a:spAutoFit/>
          </a:bodyPr>
          <a:lstStyle/>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We are encouraging children to </a:t>
            </a:r>
            <a:r>
              <a:rPr lang="en-GB" sz="2000" b="1" dirty="0">
                <a:solidFill>
                  <a:srgbClr val="00B050"/>
                </a:solidFill>
                <a:latin typeface="Arial" panose="020B0604020202020204" pitchFamily="34" charset="0"/>
                <a:cs typeface="Arial" panose="020B0604020202020204" pitchFamily="34" charset="0"/>
              </a:rPr>
              <a:t>ATTEND</a:t>
            </a:r>
            <a:r>
              <a:rPr lang="en-GB" sz="2000" dirty="0">
                <a:latin typeface="Arial" panose="020B0604020202020204" pitchFamily="34" charset="0"/>
                <a:cs typeface="Arial" panose="020B0604020202020204" pitchFamily="34" charset="0"/>
              </a:rPr>
              <a:t> school every day. Regular attendance at school is absolutely crucial for learning. We will be rigorously monitoring pupil attendance this session and we will call you, or pop out to visit you, if we have any concerns.</a:t>
            </a:r>
          </a:p>
          <a:p>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Attend school </a:t>
            </a:r>
            <a:r>
              <a:rPr lang="en-GB" sz="2000" b="1" dirty="0">
                <a:solidFill>
                  <a:srgbClr val="00B050"/>
                </a:solidFill>
                <a:latin typeface="Arial" panose="020B0604020202020204" pitchFamily="34" charset="0"/>
                <a:cs typeface="Arial" panose="020B0604020202020204" pitchFamily="34" charset="0"/>
              </a:rPr>
              <a:t>ON TIME </a:t>
            </a:r>
            <a:r>
              <a:rPr lang="en-GB" sz="2000" dirty="0">
                <a:latin typeface="Arial" panose="020B0604020202020204" pitchFamily="34" charset="0"/>
                <a:cs typeface="Arial" panose="020B0604020202020204" pitchFamily="34" charset="0"/>
              </a:rPr>
              <a:t>at 9am. Children will miss out on crucial learning time if they are late to school in the morning. Please support us by ensuring children are in the line with their class at </a:t>
            </a:r>
            <a:r>
              <a:rPr lang="en-GB" sz="2000" dirty="0">
                <a:solidFill>
                  <a:srgbClr val="FF0000"/>
                </a:solidFill>
                <a:latin typeface="Arial" panose="020B0604020202020204" pitchFamily="34" charset="0"/>
                <a:cs typeface="Arial" panose="020B0604020202020204" pitchFamily="34" charset="0"/>
              </a:rPr>
              <a:t>9am each day. </a:t>
            </a:r>
          </a:p>
          <a:p>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Wear </a:t>
            </a:r>
            <a:r>
              <a:rPr lang="en-GB" sz="2000" b="1" dirty="0">
                <a:solidFill>
                  <a:srgbClr val="00B050"/>
                </a:solidFill>
                <a:latin typeface="Arial" panose="020B0604020202020204" pitchFamily="34" charset="0"/>
                <a:cs typeface="Arial" panose="020B0604020202020204" pitchFamily="34" charset="0"/>
              </a:rPr>
              <a:t>SCHOOL UNIFORM</a:t>
            </a:r>
            <a:r>
              <a:rPr lang="en-GB" sz="2000" dirty="0">
                <a:latin typeface="Arial" panose="020B0604020202020204" pitchFamily="34" charset="0"/>
                <a:cs typeface="Arial" panose="020B0604020202020204" pitchFamily="34" charset="0"/>
              </a:rPr>
              <a:t>. We are encouraging all children to take pride in KNPS by wearing their smart school uniform every day. Wearing school uniform also helps our children feel ready to learn.  Children should not wear hoodies or tops with bright logos or writing on. </a:t>
            </a:r>
          </a:p>
          <a:p>
            <a:pPr marL="285750" indent="-285750">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b="1" dirty="0">
                <a:solidFill>
                  <a:srgbClr val="00B050"/>
                </a:solidFill>
                <a:latin typeface="Arial" panose="020B0604020202020204" pitchFamily="34" charset="0"/>
                <a:cs typeface="Arial" panose="020B0604020202020204" pitchFamily="34" charset="0"/>
              </a:rPr>
              <a:t>HEALTHY EATING. </a:t>
            </a:r>
            <a:r>
              <a:rPr lang="en-GB" sz="2000" dirty="0">
                <a:latin typeface="Arial" panose="020B0604020202020204" pitchFamily="34" charset="0"/>
                <a:cs typeface="Arial" panose="020B0604020202020204" pitchFamily="34" charset="0"/>
              </a:rPr>
              <a:t>Did you know that we have a </a:t>
            </a:r>
            <a:r>
              <a:rPr lang="en-GB" sz="2000" dirty="0">
                <a:solidFill>
                  <a:srgbClr val="FF0000"/>
                </a:solidFill>
                <a:latin typeface="Arial" panose="020B0604020202020204" pitchFamily="34" charset="0"/>
                <a:cs typeface="Arial" panose="020B0604020202020204" pitchFamily="34" charset="0"/>
              </a:rPr>
              <a:t>free Breakfast Café </a:t>
            </a:r>
            <a:r>
              <a:rPr lang="en-GB" sz="2000" dirty="0">
                <a:latin typeface="Arial" panose="020B0604020202020204" pitchFamily="34" charset="0"/>
                <a:cs typeface="Arial" panose="020B0604020202020204" pitchFamily="34" charset="0"/>
              </a:rPr>
              <a:t>in our dinner hall each day? This opens at 8.15am daily and is </a:t>
            </a:r>
            <a:r>
              <a:rPr lang="en-GB" sz="2000" dirty="0">
                <a:solidFill>
                  <a:srgbClr val="FF0000"/>
                </a:solidFill>
                <a:latin typeface="Arial" panose="020B0604020202020204" pitchFamily="34" charset="0"/>
                <a:cs typeface="Arial" panose="020B0604020202020204" pitchFamily="34" charset="0"/>
              </a:rPr>
              <a:t>free for all </a:t>
            </a:r>
            <a:r>
              <a:rPr lang="en-GB" sz="2000" dirty="0">
                <a:latin typeface="Arial" panose="020B0604020202020204" pitchFamily="34" charset="0"/>
                <a:cs typeface="Arial" panose="020B0604020202020204" pitchFamily="34" charset="0"/>
              </a:rPr>
              <a:t>to attend, including adults. Encourage your child to start the day in the best way with a healthy, delicious breakfast (this will also help to make sure your child arrives at school on time). </a:t>
            </a:r>
          </a:p>
          <a:p>
            <a:endParaRPr lang="en-GB" sz="1300" b="1" dirty="0">
              <a:latin typeface="Arial" panose="020B0604020202020204" pitchFamily="34" charset="0"/>
              <a:cs typeface="Arial" panose="020B0604020202020204" pitchFamily="34" charset="0"/>
            </a:endParaRPr>
          </a:p>
          <a:p>
            <a:r>
              <a:rPr lang="en-GB" dirty="0">
                <a:latin typeface="Eras Medium ITC" panose="020B0602030504020804" pitchFamily="34" charset="0"/>
              </a:rPr>
              <a:t> </a:t>
            </a:r>
            <a:endParaRPr lang="en-GB" dirty="0"/>
          </a:p>
        </p:txBody>
      </p:sp>
    </p:spTree>
    <p:extLst>
      <p:ext uri="{BB962C8B-B14F-4D97-AF65-F5344CB8AC3E}">
        <p14:creationId xmlns:p14="http://schemas.microsoft.com/office/powerpoint/2010/main" val="183765632"/>
      </p:ext>
    </p:extLst>
  </p:cSld>
  <p:clrMapOvr>
    <a:masterClrMapping/>
  </p:clrMapOvr>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{752C7E4D-7465-3743-BA15-090A05B5B40C}tf10001060_mac</Template>
  <TotalTime>1306</TotalTime>
  <Words>1967</Words>
  <Application>Microsoft Office PowerPoint</Application>
  <PresentationFormat>Widescreen</PresentationFormat>
  <Paragraphs>183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Eras Medium ITC</vt:lpstr>
      <vt:lpstr>Trebuchet MS</vt:lpstr>
      <vt:lpstr>Wingdings</vt:lpstr>
      <vt:lpstr>Wingdings 3</vt:lpstr>
      <vt:lpstr>Facet</vt:lpstr>
      <vt:lpstr>Kirkcaldy North Primary School   Term 3 2023-2024   Newsletter</vt:lpstr>
      <vt:lpstr>In this newsletter….</vt:lpstr>
      <vt:lpstr> Staffing Update</vt:lpstr>
      <vt:lpstr> Staffing Update continued…</vt:lpstr>
      <vt:lpstr> Nursery Staffing…</vt:lpstr>
      <vt:lpstr> Office and PSA Staff</vt:lpstr>
      <vt:lpstr>PowerPoint Presentation</vt:lpstr>
      <vt:lpstr>PowerPoint Presentation</vt:lpstr>
      <vt:lpstr>How can you ensure your child is READY to learn?</vt:lpstr>
      <vt:lpstr>How can you ensure your child is READY to learn?</vt:lpstr>
      <vt:lpstr>Education Scotland Inspection  October 2023 </vt:lpstr>
      <vt:lpstr>PE at the YMCA</vt:lpstr>
      <vt:lpstr>Mobile Phones</vt:lpstr>
      <vt:lpstr>Valuables and Toys </vt:lpstr>
      <vt:lpstr>Dates for your diary</vt:lpstr>
      <vt:lpstr>Dates for your diary</vt:lpstr>
      <vt:lpstr>School and Nursery Improvement Plan</vt:lpstr>
      <vt:lpstr>PowerPoint Presentation</vt:lpstr>
      <vt:lpstr>PowerPoint Presentation</vt:lpstr>
      <vt:lpstr>    Please always feel free to contact us with comments and queries.  Telephone: 01592 583431      Email: kirkcaldynorthps.enquiries@fife.gov.uk  Follow us on Facebook too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Burntisland Primary School September Newsletter</dc:title>
  <dc:creator>Julie Anderson-Vr</dc:creator>
  <cp:lastModifiedBy>emma clunie</cp:lastModifiedBy>
  <cp:revision>95</cp:revision>
  <dcterms:created xsi:type="dcterms:W3CDTF">2021-09-23T18:46:15Z</dcterms:created>
  <dcterms:modified xsi:type="dcterms:W3CDTF">2024-02-12T22:23:37Z</dcterms:modified>
</cp:coreProperties>
</file>