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60" r:id="rId3"/>
    <p:sldId id="261" r:id="rId4"/>
    <p:sldId id="270" r:id="rId5"/>
    <p:sldId id="276" r:id="rId6"/>
    <p:sldId id="384" r:id="rId7"/>
    <p:sldId id="398" r:id="rId8"/>
    <p:sldId id="381" r:id="rId9"/>
    <p:sldId id="380" r:id="rId10"/>
    <p:sldId id="262" r:id="rId11"/>
    <p:sldId id="277" r:id="rId12"/>
    <p:sldId id="391" r:id="rId13"/>
    <p:sldId id="397" r:id="rId14"/>
    <p:sldId id="392" r:id="rId15"/>
    <p:sldId id="382" r:id="rId16"/>
    <p:sldId id="395" r:id="rId17"/>
    <p:sldId id="268" r:id="rId18"/>
    <p:sldId id="365" r:id="rId19"/>
    <p:sldId id="367" r:id="rId20"/>
    <p:sldId id="366" r:id="rId21"/>
    <p:sldId id="265"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S-MARAN Ariadne" initials="CA" lastIdx="25" clrIdx="0">
    <p:extLst>
      <p:ext uri="{19B8F6BF-5375-455C-9EA6-DF929625EA0E}">
        <p15:presenceInfo xmlns:p15="http://schemas.microsoft.com/office/powerpoint/2012/main" userId="S-1-5-21-861567501-1417001333-682003330-607534" providerId="AD"/>
      </p:ext>
    </p:extLst>
  </p:cmAuthor>
  <p:cmAuthor id="2" name="Julie Anderson-Vr" initials="JAV" lastIdx="10" clrIdx="1">
    <p:extLst>
      <p:ext uri="{19B8F6BF-5375-455C-9EA6-DF929625EA0E}">
        <p15:presenceInfo xmlns:p15="http://schemas.microsoft.com/office/powerpoint/2012/main" userId="S::Julie.Anderson-vr@fife.gov.uk::2732039e-ea34-4904-b53c-2565098270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132" autoAdjust="0"/>
    <p:restoredTop sz="94660"/>
  </p:normalViewPr>
  <p:slideViewPr>
    <p:cSldViewPr snapToGrid="0">
      <p:cViewPr varScale="1">
        <p:scale>
          <a:sx n="65" d="100"/>
          <a:sy n="65" d="100"/>
        </p:scale>
        <p:origin x="66" y="7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562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790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808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56529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38868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31017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311426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2658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64268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29545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7220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440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3202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6837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9087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0481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145747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hyperlink" Target="mailto:kirkcaldynorthps.enquiries@fife.gov.uk" TargetMode="External"/><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kirkcaldynorthps.enquiries@fife.gov.uk" TargetMode="Externa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4EE5D-3D02-417D-84A2-494582EC73E4}"/>
              </a:ext>
            </a:extLst>
          </p:cNvPr>
          <p:cNvSpPr>
            <a:spLocks noGrp="1"/>
          </p:cNvSpPr>
          <p:nvPr>
            <p:ph type="ctrTitle"/>
          </p:nvPr>
        </p:nvSpPr>
        <p:spPr>
          <a:xfrm>
            <a:off x="4299044" y="3579125"/>
            <a:ext cx="5112511" cy="2708597"/>
          </a:xfrm>
        </p:spPr>
        <p:txBody>
          <a:bodyPr/>
          <a:lstStyle/>
          <a:p>
            <a:pPr algn="ctr"/>
            <a:r>
              <a:rPr lang="en-GB" sz="4500" dirty="0">
                <a:latin typeface="Arial" panose="020B0604020202020204" pitchFamily="34" charset="0"/>
                <a:cs typeface="Arial" panose="020B0604020202020204" pitchFamily="34" charset="0"/>
              </a:rPr>
              <a:t>Kirkcaldy North Primary School</a:t>
            </a:r>
            <a:br>
              <a:rPr lang="en-GB" sz="4500" dirty="0">
                <a:latin typeface="Arial" panose="020B0604020202020204" pitchFamily="34" charset="0"/>
                <a:cs typeface="Arial" panose="020B0604020202020204" pitchFamily="34" charset="0"/>
              </a:rPr>
            </a:br>
            <a:br>
              <a:rPr lang="en-GB" sz="4500" dirty="0">
                <a:latin typeface="Arial" panose="020B0604020202020204" pitchFamily="34" charset="0"/>
                <a:cs typeface="Arial" panose="020B0604020202020204" pitchFamily="34" charset="0"/>
              </a:rPr>
            </a:br>
            <a:r>
              <a:rPr lang="en-GB" sz="4500" dirty="0">
                <a:latin typeface="Arial" panose="020B0604020202020204" pitchFamily="34" charset="0"/>
                <a:cs typeface="Arial" panose="020B0604020202020204" pitchFamily="34" charset="0"/>
              </a:rPr>
              <a:t> Term 1 2023-2024 Newsletter</a:t>
            </a:r>
          </a:p>
        </p:txBody>
      </p:sp>
      <p:pic>
        <p:nvPicPr>
          <p:cNvPr id="1026" name="Picture 2" descr="Kirkcaldy North Primary School">
            <a:extLst>
              <a:ext uri="{FF2B5EF4-FFF2-40B4-BE49-F238E27FC236}">
                <a16:creationId xmlns:a16="http://schemas.microsoft.com/office/drawing/2014/main" id="{9412A9C4-7956-93C1-4796-6641444611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0035" y="348872"/>
            <a:ext cx="2162838" cy="217249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irkcaldy North Primary School | Facebook">
            <a:extLst>
              <a:ext uri="{FF2B5EF4-FFF2-40B4-BE49-F238E27FC236}">
                <a16:creationId xmlns:a16="http://schemas.microsoft.com/office/drawing/2014/main" id="{E4602EF0-6B22-0270-CA3F-101D92BB85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269" y="682387"/>
            <a:ext cx="3782380" cy="5049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277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424825" y="302118"/>
            <a:ext cx="8596668" cy="774583"/>
          </a:xfrm>
        </p:spPr>
        <p:txBody>
          <a:bodyPr>
            <a:normAutofit/>
          </a:bodyPr>
          <a:lstStyle/>
          <a:p>
            <a:r>
              <a:rPr lang="en-GB" sz="2800" dirty="0">
                <a:latin typeface="Arial" panose="020B0604020202020204" pitchFamily="34" charset="0"/>
                <a:cs typeface="Arial" panose="020B0604020202020204" pitchFamily="34" charset="0"/>
              </a:rPr>
              <a:t>How can you ensure your child is </a:t>
            </a:r>
            <a:r>
              <a:rPr lang="en-GB" sz="2800" b="1" dirty="0">
                <a:solidFill>
                  <a:srgbClr val="00B050"/>
                </a:solidFill>
                <a:latin typeface="Arial" panose="020B0604020202020204" pitchFamily="34" charset="0"/>
                <a:cs typeface="Arial" panose="020B0604020202020204" pitchFamily="34" charset="0"/>
              </a:rPr>
              <a:t>READY</a:t>
            </a:r>
            <a:r>
              <a:rPr lang="en-GB" sz="2800" dirty="0">
                <a:latin typeface="Arial" panose="020B0604020202020204" pitchFamily="34" charset="0"/>
                <a:cs typeface="Arial" panose="020B0604020202020204" pitchFamily="34" charset="0"/>
              </a:rPr>
              <a:t> to learn?</a:t>
            </a:r>
          </a:p>
        </p:txBody>
      </p:sp>
      <p:sp>
        <p:nvSpPr>
          <p:cNvPr id="3" name="Rectangle 2">
            <a:extLst>
              <a:ext uri="{FF2B5EF4-FFF2-40B4-BE49-F238E27FC236}">
                <a16:creationId xmlns:a16="http://schemas.microsoft.com/office/drawing/2014/main" id="{FDA3D2D1-17D7-415B-B5E0-EF037E4342DA}"/>
              </a:ext>
            </a:extLst>
          </p:cNvPr>
          <p:cNvSpPr/>
          <p:nvPr/>
        </p:nvSpPr>
        <p:spPr>
          <a:xfrm>
            <a:off x="424825" y="1267308"/>
            <a:ext cx="11456992" cy="5493812"/>
          </a:xfrm>
          <a:prstGeom prst="rect">
            <a:avLst/>
          </a:prstGeom>
          <a:solidFill>
            <a:schemeClr val="bg1"/>
          </a:solidFill>
        </p:spPr>
        <p:txBody>
          <a:bodyPr wrap="square">
            <a:spAutoFit/>
          </a:bodyPr>
          <a:lstStyle/>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We encourage children to </a:t>
            </a:r>
            <a:r>
              <a:rPr lang="en-GB" sz="2000" b="1" dirty="0">
                <a:solidFill>
                  <a:srgbClr val="00B050"/>
                </a:solidFill>
                <a:latin typeface="Arial" panose="020B0604020202020204" pitchFamily="34" charset="0"/>
                <a:cs typeface="Arial" panose="020B0604020202020204" pitchFamily="34" charset="0"/>
              </a:rPr>
              <a:t>ATTEND</a:t>
            </a:r>
            <a:r>
              <a:rPr lang="en-GB" sz="2000" dirty="0">
                <a:latin typeface="Arial" panose="020B0604020202020204" pitchFamily="34" charset="0"/>
                <a:cs typeface="Arial" panose="020B0604020202020204" pitchFamily="34" charset="0"/>
              </a:rPr>
              <a:t> school every day. Regular attendance at school is absolutely crucial for learning. We will be rigorously monitoring pupil attendance again this session and we will call you, or pop out to visit you, if we have any concerns.</a:t>
            </a:r>
          </a:p>
          <a:p>
            <a:endParaRPr lang="en-GB"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Attend school </a:t>
            </a:r>
            <a:r>
              <a:rPr lang="en-GB" sz="2000" b="1" dirty="0">
                <a:solidFill>
                  <a:srgbClr val="00B050"/>
                </a:solidFill>
                <a:latin typeface="Arial" panose="020B0604020202020204" pitchFamily="34" charset="0"/>
                <a:cs typeface="Arial" panose="020B0604020202020204" pitchFamily="34" charset="0"/>
              </a:rPr>
              <a:t>ON TIME </a:t>
            </a:r>
            <a:r>
              <a:rPr lang="en-GB" sz="2000" dirty="0">
                <a:latin typeface="Arial" panose="020B0604020202020204" pitchFamily="34" charset="0"/>
                <a:cs typeface="Arial" panose="020B0604020202020204" pitchFamily="34" charset="0"/>
              </a:rPr>
              <a:t>at 9am. Children will miss out on crucial learning time if they are late to school in the morning. Please support us by ensuring children are in the line with their class at </a:t>
            </a:r>
            <a:r>
              <a:rPr lang="en-GB" sz="2000" dirty="0">
                <a:solidFill>
                  <a:srgbClr val="FF0000"/>
                </a:solidFill>
                <a:latin typeface="Arial" panose="020B0604020202020204" pitchFamily="34" charset="0"/>
                <a:cs typeface="Arial" panose="020B0604020202020204" pitchFamily="34" charset="0"/>
              </a:rPr>
              <a:t>9am each day. </a:t>
            </a:r>
          </a:p>
          <a:p>
            <a:endParaRPr lang="en-GB"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Wear </a:t>
            </a:r>
            <a:r>
              <a:rPr lang="en-GB" sz="2000" b="1" dirty="0">
                <a:solidFill>
                  <a:srgbClr val="00B050"/>
                </a:solidFill>
                <a:latin typeface="Arial" panose="020B0604020202020204" pitchFamily="34" charset="0"/>
                <a:cs typeface="Arial" panose="020B0604020202020204" pitchFamily="34" charset="0"/>
              </a:rPr>
              <a:t>SCHOOL UNIFORM</a:t>
            </a:r>
            <a:r>
              <a:rPr lang="en-GB" sz="2000" dirty="0">
                <a:latin typeface="Arial" panose="020B0604020202020204" pitchFamily="34" charset="0"/>
                <a:cs typeface="Arial" panose="020B0604020202020204" pitchFamily="34" charset="0"/>
              </a:rPr>
              <a:t>. We encourage all children to take pride in KNPS by wearing their smart school uniform every day. Wearing school uniform also helps our children feel ready to learn.  Children should not wear hoodies or tops with bright logos or writing on. </a:t>
            </a:r>
          </a:p>
          <a:p>
            <a:pPr marL="285750" indent="-285750">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b="1" dirty="0">
                <a:solidFill>
                  <a:srgbClr val="00B050"/>
                </a:solidFill>
                <a:latin typeface="Arial" panose="020B0604020202020204" pitchFamily="34" charset="0"/>
                <a:cs typeface="Arial" panose="020B0604020202020204" pitchFamily="34" charset="0"/>
              </a:rPr>
              <a:t>HEALTHY EATING. </a:t>
            </a:r>
            <a:r>
              <a:rPr lang="en-GB" sz="2000" dirty="0">
                <a:latin typeface="Arial" panose="020B0604020202020204" pitchFamily="34" charset="0"/>
                <a:cs typeface="Arial" panose="020B0604020202020204" pitchFamily="34" charset="0"/>
              </a:rPr>
              <a:t>Did you know that we have a </a:t>
            </a:r>
            <a:r>
              <a:rPr lang="en-GB" sz="2000" dirty="0">
                <a:solidFill>
                  <a:srgbClr val="FF0000"/>
                </a:solidFill>
                <a:latin typeface="Arial" panose="020B0604020202020204" pitchFamily="34" charset="0"/>
                <a:cs typeface="Arial" panose="020B0604020202020204" pitchFamily="34" charset="0"/>
              </a:rPr>
              <a:t>free Breakfast Café </a:t>
            </a:r>
            <a:r>
              <a:rPr lang="en-GB" sz="2000" dirty="0">
                <a:latin typeface="Arial" panose="020B0604020202020204" pitchFamily="34" charset="0"/>
                <a:cs typeface="Arial" panose="020B0604020202020204" pitchFamily="34" charset="0"/>
              </a:rPr>
              <a:t>in our dinner hall each day? This opens at 8.15am daily and is </a:t>
            </a:r>
            <a:r>
              <a:rPr lang="en-GB" sz="2000" dirty="0">
                <a:solidFill>
                  <a:srgbClr val="FF0000"/>
                </a:solidFill>
                <a:latin typeface="Arial" panose="020B0604020202020204" pitchFamily="34" charset="0"/>
                <a:cs typeface="Arial" panose="020B0604020202020204" pitchFamily="34" charset="0"/>
              </a:rPr>
              <a:t>free for all </a:t>
            </a:r>
            <a:r>
              <a:rPr lang="en-GB" sz="2000" dirty="0">
                <a:latin typeface="Arial" panose="020B0604020202020204" pitchFamily="34" charset="0"/>
                <a:cs typeface="Arial" panose="020B0604020202020204" pitchFamily="34" charset="0"/>
              </a:rPr>
              <a:t>to attend, including adults. Encourage your child to start the day in the best way with a healthy, delicious breakfast (this will also help to make sure your child arrives at school on time). </a:t>
            </a:r>
          </a:p>
          <a:p>
            <a:endParaRPr lang="en-GB" sz="1300" b="1" dirty="0">
              <a:latin typeface="Arial" panose="020B0604020202020204" pitchFamily="34" charset="0"/>
              <a:cs typeface="Arial" panose="020B0604020202020204" pitchFamily="34" charset="0"/>
            </a:endParaRPr>
          </a:p>
          <a:p>
            <a:r>
              <a:rPr lang="en-GB" dirty="0">
                <a:latin typeface="Eras Medium ITC" panose="020B0602030504020804" pitchFamily="34" charset="0"/>
              </a:rPr>
              <a:t> </a:t>
            </a:r>
            <a:endParaRPr lang="en-GB" dirty="0"/>
          </a:p>
        </p:txBody>
      </p:sp>
    </p:spTree>
    <p:extLst>
      <p:ext uri="{BB962C8B-B14F-4D97-AF65-F5344CB8AC3E}">
        <p14:creationId xmlns:p14="http://schemas.microsoft.com/office/powerpoint/2010/main" val="183765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424825" y="302118"/>
            <a:ext cx="8596668" cy="774583"/>
          </a:xfrm>
        </p:spPr>
        <p:txBody>
          <a:bodyPr>
            <a:normAutofit/>
          </a:bodyPr>
          <a:lstStyle/>
          <a:p>
            <a:r>
              <a:rPr lang="en-GB" sz="2800" dirty="0">
                <a:latin typeface="Arial" panose="020B0604020202020204" pitchFamily="34" charset="0"/>
                <a:cs typeface="Arial" panose="020B0604020202020204" pitchFamily="34" charset="0"/>
              </a:rPr>
              <a:t>How can you ensure your child is </a:t>
            </a:r>
            <a:r>
              <a:rPr lang="en-GB" sz="2800" b="1" dirty="0">
                <a:solidFill>
                  <a:srgbClr val="00B050"/>
                </a:solidFill>
                <a:latin typeface="Arial" panose="020B0604020202020204" pitchFamily="34" charset="0"/>
                <a:cs typeface="Arial" panose="020B0604020202020204" pitchFamily="34" charset="0"/>
              </a:rPr>
              <a:t>READY</a:t>
            </a:r>
            <a:r>
              <a:rPr lang="en-GB" sz="2800" dirty="0">
                <a:latin typeface="Arial" panose="020B0604020202020204" pitchFamily="34" charset="0"/>
                <a:cs typeface="Arial" panose="020B0604020202020204" pitchFamily="34" charset="0"/>
              </a:rPr>
              <a:t> to learn?</a:t>
            </a:r>
          </a:p>
        </p:txBody>
      </p:sp>
      <p:sp>
        <p:nvSpPr>
          <p:cNvPr id="3" name="Rectangle 2">
            <a:extLst>
              <a:ext uri="{FF2B5EF4-FFF2-40B4-BE49-F238E27FC236}">
                <a16:creationId xmlns:a16="http://schemas.microsoft.com/office/drawing/2014/main" id="{FDA3D2D1-17D7-415B-B5E0-EF037E4342DA}"/>
              </a:ext>
            </a:extLst>
          </p:cNvPr>
          <p:cNvSpPr/>
          <p:nvPr/>
        </p:nvSpPr>
        <p:spPr>
          <a:xfrm>
            <a:off x="424825" y="1267308"/>
            <a:ext cx="8837363" cy="3954929"/>
          </a:xfrm>
          <a:prstGeom prst="rect">
            <a:avLst/>
          </a:prstGeom>
          <a:solidFill>
            <a:schemeClr val="bg1"/>
          </a:solidFill>
        </p:spPr>
        <p:txBody>
          <a:bodyPr wrap="square">
            <a:spAutoFit/>
          </a:bodyPr>
          <a:lstStyle/>
          <a:p>
            <a:pPr marL="285750" indent="-285750">
              <a:buFont typeface="Wingdings" panose="05000000000000000000" pitchFamily="2" charset="2"/>
              <a:buChar char="Ø"/>
            </a:pPr>
            <a:r>
              <a:rPr lang="en-GB" sz="2000" b="1" dirty="0">
                <a:solidFill>
                  <a:srgbClr val="00B050"/>
                </a:solidFill>
                <a:latin typeface="Arial" panose="020B0604020202020204" pitchFamily="34" charset="0"/>
                <a:cs typeface="Arial" panose="020B0604020202020204" pitchFamily="34" charset="0"/>
              </a:rPr>
              <a:t>HEALTHY EATING </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Snack… Children are only required to bring </a:t>
            </a:r>
            <a:r>
              <a:rPr lang="en-GB" sz="2000" dirty="0">
                <a:solidFill>
                  <a:srgbClr val="FF0000"/>
                </a:solidFill>
                <a:latin typeface="Arial" panose="020B0604020202020204" pitchFamily="34" charset="0"/>
                <a:cs typeface="Arial" panose="020B0604020202020204" pitchFamily="34" charset="0"/>
              </a:rPr>
              <a:t>one</a:t>
            </a:r>
            <a:r>
              <a:rPr lang="en-GB" sz="2000" dirty="0">
                <a:latin typeface="Arial" panose="020B0604020202020204" pitchFamily="34" charset="0"/>
                <a:cs typeface="Arial" panose="020B0604020202020204" pitchFamily="34" charset="0"/>
              </a:rPr>
              <a:t> </a:t>
            </a:r>
            <a:r>
              <a:rPr lang="en-GB" sz="2000" dirty="0">
                <a:solidFill>
                  <a:srgbClr val="FF0000"/>
                </a:solidFill>
                <a:latin typeface="Arial" panose="020B0604020202020204" pitchFamily="34" charset="0"/>
                <a:cs typeface="Arial" panose="020B0604020202020204" pitchFamily="34" charset="0"/>
              </a:rPr>
              <a:t>piece </a:t>
            </a:r>
            <a:r>
              <a:rPr lang="en-GB" sz="2000" dirty="0">
                <a:latin typeface="Arial" panose="020B0604020202020204" pitchFamily="34" charset="0"/>
                <a:cs typeface="Arial" panose="020B0604020202020204" pitchFamily="34" charset="0"/>
              </a:rPr>
              <a:t>of healthy snack to school each day. Children should not bring giant sharing bags of sweets and/or crisps. </a:t>
            </a:r>
          </a:p>
          <a:p>
            <a:endParaRPr lang="en-GB"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dirty="0">
                <a:latin typeface="Arial" panose="020B0604020202020204" pitchFamily="34" charset="0"/>
                <a:cs typeface="Arial" panose="020B0604020202020204" pitchFamily="34" charset="0"/>
              </a:rPr>
              <a:t>Drink </a:t>
            </a:r>
            <a:r>
              <a:rPr lang="en-GB" sz="2000" b="1" dirty="0">
                <a:solidFill>
                  <a:srgbClr val="00B050"/>
                </a:solidFill>
                <a:latin typeface="Arial" panose="020B0604020202020204" pitchFamily="34" charset="0"/>
                <a:cs typeface="Arial" panose="020B0604020202020204" pitchFamily="34" charset="0"/>
              </a:rPr>
              <a:t>WATER. </a:t>
            </a:r>
            <a:r>
              <a:rPr lang="en-GB" sz="2000" dirty="0">
                <a:latin typeface="Arial" panose="020B0604020202020204" pitchFamily="34" charset="0"/>
                <a:cs typeface="Arial" panose="020B0604020202020204" pitchFamily="34" charset="0"/>
              </a:rPr>
              <a:t>Children should bring a water bottle to school each day. Please fill this up at home in the morning. Children will have the opportunity to fill this up in school throughout the day. Bottles should contain </a:t>
            </a:r>
            <a:r>
              <a:rPr lang="en-GB" sz="2000" dirty="0">
                <a:solidFill>
                  <a:srgbClr val="FF0000"/>
                </a:solidFill>
                <a:latin typeface="Arial" panose="020B0604020202020204" pitchFamily="34" charset="0"/>
                <a:cs typeface="Arial" panose="020B0604020202020204" pitchFamily="34" charset="0"/>
              </a:rPr>
              <a:t>water only. </a:t>
            </a:r>
          </a:p>
          <a:p>
            <a:endParaRPr lang="en-GB" sz="2000" dirty="0">
              <a:solidFill>
                <a:srgbClr val="FF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2000" dirty="0">
                <a:solidFill>
                  <a:srgbClr val="00B050"/>
                </a:solidFill>
                <a:latin typeface="Arial" panose="020B0604020202020204" pitchFamily="34" charset="0"/>
                <a:cs typeface="Arial" panose="020B0604020202020204" pitchFamily="34" charset="0"/>
              </a:rPr>
              <a:t>Change of clothes </a:t>
            </a:r>
            <a:r>
              <a:rPr lang="en-GB" sz="2000" dirty="0">
                <a:latin typeface="Arial" panose="020B0604020202020204" pitchFamily="34" charset="0"/>
                <a:cs typeface="Arial" panose="020B0604020202020204" pitchFamily="34" charset="0"/>
              </a:rPr>
              <a:t>– If your child is prone to accidents, please ensure there is a spare change of clothes in their bag. Thank you. </a:t>
            </a:r>
          </a:p>
          <a:p>
            <a:endParaRPr lang="en-GB" sz="1300" b="1" dirty="0">
              <a:latin typeface="Arial" panose="020B0604020202020204" pitchFamily="34" charset="0"/>
              <a:cs typeface="Arial" panose="020B0604020202020204" pitchFamily="34" charset="0"/>
            </a:endParaRPr>
          </a:p>
          <a:p>
            <a:r>
              <a:rPr lang="en-GB" dirty="0">
                <a:latin typeface="Eras Medium ITC" panose="020B0602030504020804" pitchFamily="34" charset="0"/>
              </a:rPr>
              <a:t> </a:t>
            </a:r>
            <a:endParaRPr lang="en-GB" dirty="0"/>
          </a:p>
        </p:txBody>
      </p:sp>
    </p:spTree>
    <p:extLst>
      <p:ext uri="{BB962C8B-B14F-4D97-AF65-F5344CB8AC3E}">
        <p14:creationId xmlns:p14="http://schemas.microsoft.com/office/powerpoint/2010/main" val="1570100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98" name="Group 1097">
            <a:extLst>
              <a:ext uri="{FF2B5EF4-FFF2-40B4-BE49-F238E27FC236}">
                <a16:creationId xmlns:a16="http://schemas.microsoft.com/office/drawing/2014/main" id="{D6280969-F024-466D-A1DB-4F848C51DE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99" name="Straight Connector 1098">
              <a:extLst>
                <a:ext uri="{FF2B5EF4-FFF2-40B4-BE49-F238E27FC236}">
                  <a16:creationId xmlns:a16="http://schemas.microsoft.com/office/drawing/2014/main" id="{63FDD802-E6D8-4979-A1B9-BA705AE4D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00" name="Straight Connector 1099">
              <a:extLst>
                <a:ext uri="{FF2B5EF4-FFF2-40B4-BE49-F238E27FC236}">
                  <a16:creationId xmlns:a16="http://schemas.microsoft.com/office/drawing/2014/main" id="{BDE509DD-4B76-45F0-8144-02F1D7E1AE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01"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2"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3" name="Isosceles Triangle 1102">
              <a:extLst>
                <a:ext uri="{FF2B5EF4-FFF2-40B4-BE49-F238E27FC236}">
                  <a16:creationId xmlns:a16="http://schemas.microsoft.com/office/drawing/2014/main" id="{826F9772-AEFE-4C6D-82B6-1207069B8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4"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5"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6"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7" name="Isosceles Triangle 1106">
              <a:extLst>
                <a:ext uri="{FF2B5EF4-FFF2-40B4-BE49-F238E27FC236}">
                  <a16:creationId xmlns:a16="http://schemas.microsoft.com/office/drawing/2014/main" id="{4355329E-E608-4F7A-B4EF-8FEF07D75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08" name="Isosceles Triangle 1107">
              <a:extLst>
                <a:ext uri="{FF2B5EF4-FFF2-40B4-BE49-F238E27FC236}">
                  <a16:creationId xmlns:a16="http://schemas.microsoft.com/office/drawing/2014/main" id="{53D9BFDF-B250-44FF-9BD7-C204EFBFC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113" name="Rectangle 1109">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12" name="Rectangle 1111">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14" name="Straight Connector 111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16" name="Straight Connector 1115">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118"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0"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2" name="Isosceles Triangle 1121">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4"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6" name="Isosceles Triangle 1125">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28" name="Freeform: Shape 1127">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7074831" y="102993"/>
            <a:ext cx="4512989" cy="1805320"/>
          </a:xfrm>
        </p:spPr>
        <p:txBody>
          <a:bodyPr vert="horz" lIns="91440" tIns="45720" rIns="91440" bIns="45720" rtlCol="0" anchor="ctr">
            <a:normAutofit/>
          </a:bodyPr>
          <a:lstStyle/>
          <a:p>
            <a:pPr algn="ctr"/>
            <a:r>
              <a:rPr lang="en-US" dirty="0">
                <a:solidFill>
                  <a:srgbClr val="FFFFFF"/>
                </a:solidFill>
              </a:rPr>
              <a:t>PE</a:t>
            </a:r>
          </a:p>
        </p:txBody>
      </p:sp>
      <p:pic>
        <p:nvPicPr>
          <p:cNvPr id="6" name="Picture 8" descr="Kirkcaldy YMCA Latest News | Fife Today">
            <a:extLst>
              <a:ext uri="{FF2B5EF4-FFF2-40B4-BE49-F238E27FC236}">
                <a16:creationId xmlns:a16="http://schemas.microsoft.com/office/drawing/2014/main" id="{E95001BA-2F12-BD0A-EDE7-7C774BB2F38D}"/>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7251" y="2052920"/>
            <a:ext cx="3856774" cy="284105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770BEC2-B3A2-492D-9EA6-EADFAE086BE3}"/>
              </a:ext>
            </a:extLst>
          </p:cNvPr>
          <p:cNvSpPr txBox="1"/>
          <p:nvPr/>
        </p:nvSpPr>
        <p:spPr>
          <a:xfrm>
            <a:off x="7037693" y="1186292"/>
            <a:ext cx="4619882" cy="3995163"/>
          </a:xfrm>
          <a:prstGeom prst="rect">
            <a:avLst/>
          </a:prstGeom>
        </p:spPr>
        <p:txBody>
          <a:bodyPr vert="horz" lIns="91440" tIns="45720" rIns="91440" bIns="45720" rtlCol="0" anchor="t">
            <a:noAutofit/>
          </a:bodyPr>
          <a:lstStyle/>
          <a:p>
            <a:pPr marL="285750" indent="-285750">
              <a:lnSpc>
                <a:spcPct val="90000"/>
              </a:lnSpc>
              <a:spcBef>
                <a:spcPts val="1000"/>
              </a:spcBef>
              <a:buClr>
                <a:schemeClr val="accent1"/>
              </a:buClr>
              <a:buSzPct val="80000"/>
              <a:buFont typeface="Wingdings 3" charset="2"/>
              <a:buChar char=""/>
            </a:pPr>
            <a:endParaRPr lang="en-US" dirty="0">
              <a:solidFill>
                <a:srgbClr val="FFFFFF"/>
              </a:solidFill>
            </a:endParaRPr>
          </a:p>
          <a:p>
            <a:pPr marL="285750" indent="-285750">
              <a:lnSpc>
                <a:spcPct val="90000"/>
              </a:lnSpc>
              <a:spcBef>
                <a:spcPts val="1000"/>
              </a:spcBef>
              <a:buClr>
                <a:schemeClr val="accent1"/>
              </a:buClr>
              <a:buSzPct val="80000"/>
              <a:buFont typeface="Wingdings 3" charset="2"/>
              <a:buChar char=""/>
            </a:pPr>
            <a:r>
              <a:rPr lang="en-US" b="0" i="0" dirty="0">
                <a:solidFill>
                  <a:srgbClr val="FFFFFF"/>
                </a:solidFill>
                <a:effectLst/>
              </a:rPr>
              <a:t>From </a:t>
            </a:r>
            <a:r>
              <a:rPr lang="en-US" sz="2000" b="1" i="0" dirty="0">
                <a:solidFill>
                  <a:srgbClr val="FFFFFF"/>
                </a:solidFill>
                <a:effectLst/>
              </a:rPr>
              <a:t>Monday 28</a:t>
            </a:r>
            <a:r>
              <a:rPr lang="en-US" sz="2000" b="1" i="0" baseline="30000" dirty="0">
                <a:solidFill>
                  <a:srgbClr val="FFFFFF"/>
                </a:solidFill>
                <a:effectLst/>
              </a:rPr>
              <a:t>th</a:t>
            </a:r>
            <a:r>
              <a:rPr lang="en-US" sz="2000" b="1" i="0" dirty="0">
                <a:solidFill>
                  <a:srgbClr val="FFFFFF"/>
                </a:solidFill>
                <a:effectLst/>
              </a:rPr>
              <a:t> August</a:t>
            </a:r>
            <a:r>
              <a:rPr lang="en-US" b="0" i="0" dirty="0">
                <a:solidFill>
                  <a:srgbClr val="FFFFFF"/>
                </a:solidFill>
                <a:effectLst/>
              </a:rPr>
              <a:t>, children from our P3 to P7 classes will participate in PE lessons at the YMCA building at Hendry Crescent. </a:t>
            </a:r>
          </a:p>
          <a:p>
            <a:pPr marL="285750" indent="-285750">
              <a:lnSpc>
                <a:spcPct val="90000"/>
              </a:lnSpc>
              <a:spcBef>
                <a:spcPts val="1000"/>
              </a:spcBef>
              <a:buClr>
                <a:schemeClr val="accent1"/>
              </a:buClr>
              <a:buSzPct val="80000"/>
              <a:buFont typeface="Wingdings 3" charset="2"/>
              <a:buChar char=""/>
            </a:pPr>
            <a:r>
              <a:rPr lang="en-US" dirty="0">
                <a:solidFill>
                  <a:srgbClr val="FFFFFF"/>
                </a:solidFill>
              </a:rPr>
              <a:t>This was hugely successful last session, with very positive feedback from both children and staff. </a:t>
            </a:r>
            <a:endParaRPr lang="en-US" b="0" i="0" dirty="0">
              <a:solidFill>
                <a:srgbClr val="FFFFFF"/>
              </a:solidFill>
              <a:effectLst/>
            </a:endParaRPr>
          </a:p>
          <a:p>
            <a:pPr marL="285750" indent="-285750">
              <a:lnSpc>
                <a:spcPct val="90000"/>
              </a:lnSpc>
              <a:spcBef>
                <a:spcPts val="1000"/>
              </a:spcBef>
              <a:buClr>
                <a:schemeClr val="accent1"/>
              </a:buClr>
              <a:buSzPct val="80000"/>
              <a:buFont typeface="Wingdings 3" charset="2"/>
              <a:buChar char=""/>
            </a:pPr>
            <a:r>
              <a:rPr lang="en-US" b="0" i="0" dirty="0">
                <a:solidFill>
                  <a:srgbClr val="FFFFFF"/>
                </a:solidFill>
                <a:effectLst/>
              </a:rPr>
              <a:t>Using the YMCA allows children to participate in PE in a larger, purpose-built sports hall, whilst also developing a partnership with our partners in the community. </a:t>
            </a:r>
          </a:p>
          <a:p>
            <a:pPr marL="285750" indent="-285750">
              <a:lnSpc>
                <a:spcPct val="90000"/>
              </a:lnSpc>
              <a:spcBef>
                <a:spcPts val="1000"/>
              </a:spcBef>
              <a:buClr>
                <a:schemeClr val="accent1"/>
              </a:buClr>
              <a:buSzPct val="80000"/>
              <a:buFont typeface="Wingdings 3" charset="2"/>
              <a:buChar char=""/>
            </a:pPr>
            <a:r>
              <a:rPr lang="en-US" dirty="0">
                <a:solidFill>
                  <a:srgbClr val="FFFFFF"/>
                </a:solidFill>
              </a:rPr>
              <a:t>There is also benefit to the whole school, as a reduction in the number of PE lessons taking place in the central hall throughout the school day results in calmer and more purposeful learning environments for all. </a:t>
            </a:r>
          </a:p>
        </p:txBody>
      </p:sp>
    </p:spTree>
    <p:extLst>
      <p:ext uri="{BB962C8B-B14F-4D97-AF65-F5344CB8AC3E}">
        <p14:creationId xmlns:p14="http://schemas.microsoft.com/office/powerpoint/2010/main" val="319913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33" name="Group 1132">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34" name="Straight Connector 1133">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35" name="Straight Connector 1134">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36"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37"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38" name="Isosceles Triangle 1137">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39"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40"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41"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42" name="Isosceles Triangle 1141">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43" name="Isosceles Triangle 1142">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a:solidFill>
                  <a:schemeClr val="accent1"/>
                </a:solidFill>
              </a:rPr>
              <a:t>Timetable for PE at the YMCA</a:t>
            </a:r>
          </a:p>
        </p:txBody>
      </p:sp>
      <p:sp>
        <p:nvSpPr>
          <p:cNvPr id="4" name="TextBox 3">
            <a:extLst>
              <a:ext uri="{FF2B5EF4-FFF2-40B4-BE49-F238E27FC236}">
                <a16:creationId xmlns:a16="http://schemas.microsoft.com/office/drawing/2014/main" id="{2770BEC2-B3A2-492D-9EA6-EADFAE086BE3}"/>
              </a:ext>
            </a:extLst>
          </p:cNvPr>
          <p:cNvSpPr txBox="1"/>
          <p:nvPr/>
        </p:nvSpPr>
        <p:spPr>
          <a:xfrm>
            <a:off x="616836" y="1802781"/>
            <a:ext cx="3957349" cy="4558262"/>
          </a:xfrm>
          <a:prstGeom prst="rect">
            <a:avLst/>
          </a:prstGeom>
        </p:spPr>
        <p:txBody>
          <a:bodyPr vert="horz" lIns="91440" tIns="45720" rIns="91440" bIns="45720" rtlCol="0">
            <a:normAutofit fontScale="55000" lnSpcReduction="20000"/>
          </a:bodyPr>
          <a:lstStyle/>
          <a:p>
            <a:pPr>
              <a:lnSpc>
                <a:spcPct val="90000"/>
              </a:lnSpc>
              <a:spcBef>
                <a:spcPts val="1000"/>
              </a:spcBef>
              <a:buClr>
                <a:schemeClr val="accent1"/>
              </a:buClr>
              <a:buSzPct val="80000"/>
            </a:pPr>
            <a:endParaRPr lang="en-US" sz="2900" b="0" i="0" dirty="0">
              <a:solidFill>
                <a:schemeClr val="tx1">
                  <a:lumMod val="75000"/>
                  <a:lumOff val="25000"/>
                </a:schemeClr>
              </a:solidFill>
              <a:effectLst/>
              <a:latin typeface="Arial" panose="020B0604020202020204" pitchFamily="34" charset="0"/>
              <a:cs typeface="Arial" panose="020B0604020202020204" pitchFamily="34" charset="0"/>
            </a:endParaRPr>
          </a:p>
          <a:p>
            <a:pPr marL="285750" indent="-285750">
              <a:lnSpc>
                <a:spcPct val="90000"/>
              </a:lnSpc>
              <a:spcBef>
                <a:spcPts val="1000"/>
              </a:spcBef>
              <a:buClr>
                <a:schemeClr val="accent1"/>
              </a:buClr>
              <a:buSzPct val="80000"/>
              <a:buFont typeface="Wingdings 3" charset="2"/>
              <a:buChar char=""/>
            </a:pPr>
            <a:r>
              <a:rPr lang="en-US" sz="3300" dirty="0">
                <a:solidFill>
                  <a:schemeClr val="tx1">
                    <a:lumMod val="75000"/>
                    <a:lumOff val="25000"/>
                  </a:schemeClr>
                </a:solidFill>
                <a:latin typeface="Arial" panose="020B0604020202020204" pitchFamily="34" charset="0"/>
                <a:cs typeface="Arial" panose="020B0604020202020204" pitchFamily="34" charset="0"/>
              </a:rPr>
              <a:t>Monday – Primary 3/4</a:t>
            </a:r>
          </a:p>
          <a:p>
            <a:pPr marL="285750" indent="-285750">
              <a:lnSpc>
                <a:spcPct val="90000"/>
              </a:lnSpc>
              <a:spcBef>
                <a:spcPts val="1000"/>
              </a:spcBef>
              <a:buClr>
                <a:schemeClr val="accent1"/>
              </a:buClr>
              <a:buSzPct val="80000"/>
              <a:buFont typeface="Wingdings 3" charset="2"/>
              <a:buChar char=""/>
            </a:pPr>
            <a:r>
              <a:rPr lang="en-US" sz="3300" dirty="0">
                <a:solidFill>
                  <a:schemeClr val="tx1">
                    <a:lumMod val="75000"/>
                    <a:lumOff val="25000"/>
                  </a:schemeClr>
                </a:solidFill>
                <a:latin typeface="Arial" panose="020B0604020202020204" pitchFamily="34" charset="0"/>
                <a:cs typeface="Arial" panose="020B0604020202020204" pitchFamily="34" charset="0"/>
              </a:rPr>
              <a:t>Tuesday – Primary 3</a:t>
            </a:r>
          </a:p>
          <a:p>
            <a:pPr marL="285750" indent="-285750">
              <a:lnSpc>
                <a:spcPct val="90000"/>
              </a:lnSpc>
              <a:spcBef>
                <a:spcPts val="1000"/>
              </a:spcBef>
              <a:buClr>
                <a:schemeClr val="accent1"/>
              </a:buClr>
              <a:buSzPct val="80000"/>
              <a:buFont typeface="Wingdings 3" charset="2"/>
              <a:buChar char=""/>
            </a:pPr>
            <a:r>
              <a:rPr lang="en-US" sz="3300" dirty="0">
                <a:solidFill>
                  <a:schemeClr val="tx1">
                    <a:lumMod val="75000"/>
                    <a:lumOff val="25000"/>
                  </a:schemeClr>
                </a:solidFill>
                <a:latin typeface="Arial" panose="020B0604020202020204" pitchFamily="34" charset="0"/>
                <a:cs typeface="Arial" panose="020B0604020202020204" pitchFamily="34" charset="0"/>
              </a:rPr>
              <a:t>Wednesday – Primary 7</a:t>
            </a:r>
          </a:p>
          <a:p>
            <a:pPr marL="285750" indent="-285750">
              <a:lnSpc>
                <a:spcPct val="90000"/>
              </a:lnSpc>
              <a:spcBef>
                <a:spcPts val="1000"/>
              </a:spcBef>
              <a:buClr>
                <a:schemeClr val="accent1"/>
              </a:buClr>
              <a:buSzPct val="80000"/>
              <a:buFont typeface="Wingdings 3" charset="2"/>
              <a:buChar char=""/>
            </a:pPr>
            <a:r>
              <a:rPr lang="en-US" sz="3300" dirty="0">
                <a:solidFill>
                  <a:schemeClr val="tx1">
                    <a:lumMod val="75000"/>
                    <a:lumOff val="25000"/>
                  </a:schemeClr>
                </a:solidFill>
                <a:latin typeface="Arial" panose="020B0604020202020204" pitchFamily="34" charset="0"/>
                <a:cs typeface="Arial" panose="020B0604020202020204" pitchFamily="34" charset="0"/>
              </a:rPr>
              <a:t>Thursday – Primary 5</a:t>
            </a:r>
          </a:p>
          <a:p>
            <a:pPr marL="285750" indent="-285750">
              <a:lnSpc>
                <a:spcPct val="90000"/>
              </a:lnSpc>
              <a:spcBef>
                <a:spcPts val="1000"/>
              </a:spcBef>
              <a:buClr>
                <a:schemeClr val="accent1"/>
              </a:buClr>
              <a:buSzPct val="80000"/>
              <a:buFont typeface="Wingdings 3" charset="2"/>
              <a:buChar char=""/>
            </a:pPr>
            <a:r>
              <a:rPr lang="en-US" sz="3300" dirty="0">
                <a:solidFill>
                  <a:schemeClr val="tx1">
                    <a:lumMod val="75000"/>
                    <a:lumOff val="25000"/>
                  </a:schemeClr>
                </a:solidFill>
                <a:latin typeface="Arial" panose="020B0604020202020204" pitchFamily="34" charset="0"/>
                <a:cs typeface="Arial" panose="020B0604020202020204" pitchFamily="34" charset="0"/>
              </a:rPr>
              <a:t>Friday – Primary 6</a:t>
            </a:r>
          </a:p>
          <a:p>
            <a:pPr marL="285750" indent="-285750">
              <a:lnSpc>
                <a:spcPct val="90000"/>
              </a:lnSpc>
              <a:spcBef>
                <a:spcPts val="1000"/>
              </a:spcBef>
              <a:buClr>
                <a:schemeClr val="accent1"/>
              </a:buClr>
              <a:buSzPct val="80000"/>
              <a:buFont typeface="Wingdings 3" charset="2"/>
              <a:buChar char=""/>
            </a:pPr>
            <a:endParaRPr lang="en-US" sz="3300" dirty="0">
              <a:solidFill>
                <a:schemeClr val="tx1">
                  <a:lumMod val="75000"/>
                  <a:lumOff val="25000"/>
                </a:schemeClr>
              </a:solidFill>
              <a:latin typeface="Arial" panose="020B0604020202020204" pitchFamily="34" charset="0"/>
              <a:cs typeface="Arial" panose="020B0604020202020204" pitchFamily="34" charset="0"/>
            </a:endParaRPr>
          </a:p>
          <a:p>
            <a:pPr marL="285750" indent="-285750">
              <a:lnSpc>
                <a:spcPct val="90000"/>
              </a:lnSpc>
              <a:spcBef>
                <a:spcPts val="1000"/>
              </a:spcBef>
              <a:buClr>
                <a:schemeClr val="accent1"/>
              </a:buClr>
              <a:buSzPct val="80000"/>
              <a:buFont typeface="Wingdings 3" charset="2"/>
              <a:buChar char=""/>
            </a:pPr>
            <a:r>
              <a:rPr lang="en-US" sz="3300" dirty="0">
                <a:solidFill>
                  <a:schemeClr val="tx1">
                    <a:lumMod val="75000"/>
                    <a:lumOff val="25000"/>
                  </a:schemeClr>
                </a:solidFill>
                <a:latin typeface="Arial" panose="020B0604020202020204" pitchFamily="34" charset="0"/>
                <a:cs typeface="Arial" panose="020B0604020202020204" pitchFamily="34" charset="0"/>
              </a:rPr>
              <a:t>We are always looking for parent volunteers to support our classes with walking to the YMCA and back each week. </a:t>
            </a:r>
          </a:p>
          <a:p>
            <a:pPr marL="285750" indent="-285750">
              <a:lnSpc>
                <a:spcPct val="90000"/>
              </a:lnSpc>
              <a:spcBef>
                <a:spcPts val="1000"/>
              </a:spcBef>
              <a:buClr>
                <a:schemeClr val="accent1"/>
              </a:buClr>
              <a:buSzPct val="80000"/>
              <a:buFont typeface="Wingdings 3" charset="2"/>
              <a:buChar char=""/>
            </a:pPr>
            <a:r>
              <a:rPr lang="en-US" sz="3300" dirty="0">
                <a:solidFill>
                  <a:schemeClr val="tx1">
                    <a:lumMod val="75000"/>
                    <a:lumOff val="25000"/>
                  </a:schemeClr>
                </a:solidFill>
                <a:latin typeface="Arial" panose="020B0604020202020204" pitchFamily="34" charset="0"/>
                <a:cs typeface="Arial" panose="020B0604020202020204" pitchFamily="34" charset="0"/>
              </a:rPr>
              <a:t>We are looking for grown ups to commit to walking with a class every week please if possible.</a:t>
            </a:r>
          </a:p>
          <a:p>
            <a:pPr marL="285750" indent="-285750">
              <a:lnSpc>
                <a:spcPct val="90000"/>
              </a:lnSpc>
              <a:spcBef>
                <a:spcPts val="1000"/>
              </a:spcBef>
              <a:buClr>
                <a:schemeClr val="accent1"/>
              </a:buClr>
              <a:buSzPct val="80000"/>
              <a:buFont typeface="Wingdings 3" charset="2"/>
              <a:buChar char=""/>
            </a:pPr>
            <a:r>
              <a:rPr lang="en-US" sz="3300" dirty="0">
                <a:solidFill>
                  <a:schemeClr val="tx1">
                    <a:lumMod val="75000"/>
                    <a:lumOff val="25000"/>
                  </a:schemeClr>
                </a:solidFill>
                <a:latin typeface="Arial" panose="020B0604020202020204" pitchFamily="34" charset="0"/>
                <a:cs typeface="Arial" panose="020B0604020202020204" pitchFamily="34" charset="0"/>
              </a:rPr>
              <a:t>If this is something you can help with, please contact us at the school. Thank you! </a:t>
            </a:r>
          </a:p>
        </p:txBody>
      </p:sp>
      <p:pic>
        <p:nvPicPr>
          <p:cNvPr id="1026" name="Picture 2" descr="Donna McCann on LinkedIn: Thank you to Lei Han for your very kind  recommendation! Good luck in your…">
            <a:extLst>
              <a:ext uri="{FF2B5EF4-FFF2-40B4-BE49-F238E27FC236}">
                <a16:creationId xmlns:a16="http://schemas.microsoft.com/office/drawing/2014/main" id="{0806DA6A-44C8-27ED-6F75-9BDA2A656AC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8551" r="13398"/>
          <a:stretch/>
        </p:blipFill>
        <p:spPr bwMode="auto">
          <a:xfrm>
            <a:off x="4841642" y="1930400"/>
            <a:ext cx="4145258" cy="36451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721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83" name="Group 1082">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84" name="Straight Connector 1083">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85" name="Straight Connector 1084">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86"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7"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8" name="Isosceles Triangle 1087">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89"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0"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1"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2" name="Isosceles Triangle 1091">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93" name="Isosceles Triangle 1092">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BFB53CF-6BB2-4584-8C4C-B08BB760DC67}"/>
              </a:ext>
            </a:extLst>
          </p:cNvPr>
          <p:cNvSpPr>
            <a:spLocks noGrp="1"/>
          </p:cNvSpPr>
          <p:nvPr>
            <p:ph type="title"/>
          </p:nvPr>
        </p:nvSpPr>
        <p:spPr>
          <a:xfrm>
            <a:off x="677334" y="609600"/>
            <a:ext cx="8596668" cy="1320800"/>
          </a:xfrm>
        </p:spPr>
        <p:txBody>
          <a:bodyPr vert="horz" lIns="91440" tIns="45720" rIns="91440" bIns="45720" rtlCol="0" anchor="t">
            <a:normAutofit/>
          </a:bodyPr>
          <a:lstStyle/>
          <a:p>
            <a:r>
              <a:rPr lang="en-US" dirty="0">
                <a:solidFill>
                  <a:schemeClr val="accent1"/>
                </a:solidFill>
              </a:rPr>
              <a:t>PE Reminders </a:t>
            </a:r>
          </a:p>
        </p:txBody>
      </p:sp>
      <p:sp>
        <p:nvSpPr>
          <p:cNvPr id="5" name="TextBox 4">
            <a:extLst>
              <a:ext uri="{FF2B5EF4-FFF2-40B4-BE49-F238E27FC236}">
                <a16:creationId xmlns:a16="http://schemas.microsoft.com/office/drawing/2014/main" id="{7650FFB5-EEE3-1840-A669-C79FCC1F81D1}"/>
              </a:ext>
            </a:extLst>
          </p:cNvPr>
          <p:cNvSpPr txBox="1"/>
          <p:nvPr/>
        </p:nvSpPr>
        <p:spPr>
          <a:xfrm>
            <a:off x="485244" y="1690638"/>
            <a:ext cx="9115023" cy="4801314"/>
          </a:xfrm>
          <a:prstGeom prst="rect">
            <a:avLst/>
          </a:prstGeom>
          <a:noFill/>
        </p:spPr>
        <p:txBody>
          <a:bodyPr wrap="square">
            <a:spAutoFit/>
          </a:bodyPr>
          <a:lstStyle/>
          <a:p>
            <a:pPr marL="285750" indent="-285750">
              <a:buFont typeface="Wingdings" panose="05000000000000000000" pitchFamily="2" charset="2"/>
              <a:buChar char="Ø"/>
            </a:pPr>
            <a:r>
              <a:rPr lang="en-GB" sz="1800" b="1" dirty="0">
                <a:solidFill>
                  <a:srgbClr val="00B050"/>
                </a:solidFill>
                <a:latin typeface="Arial" panose="020B0604020202020204" pitchFamily="34" charset="0"/>
                <a:cs typeface="Arial" panose="020B0604020202020204" pitchFamily="34" charset="0"/>
              </a:rPr>
              <a:t>PE Kit </a:t>
            </a:r>
            <a:r>
              <a:rPr lang="en-GB" sz="1800" b="1"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Children in Primary 1 and Primary 1/</a:t>
            </a:r>
            <a:r>
              <a:rPr lang="en-GB" dirty="0">
                <a:latin typeface="Arial" panose="020B0604020202020204" pitchFamily="34" charset="0"/>
                <a:cs typeface="Arial" panose="020B0604020202020204" pitchFamily="34" charset="0"/>
              </a:rPr>
              <a:t>2 </a:t>
            </a:r>
            <a:r>
              <a:rPr lang="en-GB" sz="1800" dirty="0">
                <a:latin typeface="Arial" panose="020B0604020202020204" pitchFamily="34" charset="0"/>
                <a:cs typeface="Arial" panose="020B0604020202020204" pitchFamily="34" charset="0"/>
              </a:rPr>
              <a:t>should bring a PE kit to school, with a change of indoor shoes. This should go home regularly to be washed and returned to school again. Children in Primary 3 to Primary 7 can come dressed to school in their PE kit on their allocated YMCA PE day. </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800" b="1" dirty="0">
                <a:solidFill>
                  <a:srgbClr val="00B050"/>
                </a:solidFill>
                <a:latin typeface="Arial" panose="020B0604020202020204" pitchFamily="34" charset="0"/>
                <a:cs typeface="Arial" panose="020B0604020202020204" pitchFamily="34" charset="0"/>
              </a:rPr>
              <a:t>Jewellery </a:t>
            </a:r>
            <a:r>
              <a:rPr lang="en-GB" sz="1800" dirty="0">
                <a:latin typeface="Arial" panose="020B0604020202020204" pitchFamily="34" charset="0"/>
                <a:cs typeface="Arial" panose="020B0604020202020204" pitchFamily="34" charset="0"/>
              </a:rPr>
              <a:t>- Jewellery should not be worn on PE days. Please remove all jewellery before attending school on PE days. </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800" b="1" dirty="0">
                <a:solidFill>
                  <a:srgbClr val="00B050"/>
                </a:solidFill>
                <a:latin typeface="Arial" panose="020B0604020202020204" pitchFamily="34" charset="0"/>
                <a:cs typeface="Arial" panose="020B0604020202020204" pitchFamily="34" charset="0"/>
              </a:rPr>
              <a:t>Earrings</a:t>
            </a:r>
            <a:r>
              <a:rPr lang="en-GB" sz="1800" dirty="0">
                <a:latin typeface="Arial" panose="020B0604020202020204" pitchFamily="34" charset="0"/>
                <a:cs typeface="Arial" panose="020B0604020202020204" pitchFamily="34" charset="0"/>
              </a:rPr>
              <a:t> - Children cannot participate in PE if they are wearing earrings. Children will be asked to remove earrings. If earrings cannot be removed then your child should bring a roll of micropore tape in their school bag and will be asked to tape over their own earrings (please </a:t>
            </a:r>
            <a:r>
              <a:rPr lang="en-GB" dirty="0">
                <a:latin typeface="Arial" panose="020B0604020202020204" pitchFamily="34" charset="0"/>
                <a:cs typeface="Arial" panose="020B0604020202020204" pitchFamily="34" charset="0"/>
              </a:rPr>
              <a:t>note: </a:t>
            </a:r>
            <a:r>
              <a:rPr lang="en-GB" sz="1800" dirty="0">
                <a:latin typeface="Arial" panose="020B0604020202020204" pitchFamily="34" charset="0"/>
                <a:cs typeface="Arial" panose="020B0604020202020204" pitchFamily="34" charset="0"/>
              </a:rPr>
              <a:t>staff cannot do this, so children will be asked to tape their own ears. Please practise this with your child if necessary) The easiest thing to do is to remove all jewellery before attending school. </a:t>
            </a:r>
          </a:p>
          <a:p>
            <a:pPr marL="285750" indent="-285750">
              <a:buFont typeface="Wingdings" panose="05000000000000000000" pitchFamily="2" charset="2"/>
              <a:buChar char="Ø"/>
            </a:pPr>
            <a:endParaRPr lang="en-GB" dirty="0">
              <a:solidFill>
                <a:srgbClr val="FF0000"/>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800" b="1" dirty="0">
                <a:solidFill>
                  <a:srgbClr val="00B050"/>
                </a:solidFill>
                <a:latin typeface="Arial" panose="020B0604020202020204" pitchFamily="34" charset="0"/>
                <a:cs typeface="Arial" panose="020B0604020202020204" pitchFamily="34" charset="0"/>
              </a:rPr>
              <a:t>Football strips </a:t>
            </a:r>
            <a:r>
              <a:rPr lang="en-GB" sz="1800" dirty="0">
                <a:latin typeface="Arial" panose="020B0604020202020204" pitchFamily="34" charset="0"/>
                <a:cs typeface="Arial" panose="020B0604020202020204" pitchFamily="34" charset="0"/>
              </a:rPr>
              <a:t>of any kind are not permitted in school. </a:t>
            </a:r>
          </a:p>
          <a:p>
            <a:endParaRPr lang="en-GB" sz="18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6987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137E-B400-4F80-8000-5C3CAD7D85FF}"/>
              </a:ext>
            </a:extLst>
          </p:cNvPr>
          <p:cNvSpPr>
            <a:spLocks noGrp="1"/>
          </p:cNvSpPr>
          <p:nvPr>
            <p:ph type="title"/>
          </p:nvPr>
        </p:nvSpPr>
        <p:spPr>
          <a:xfrm>
            <a:off x="677334" y="609600"/>
            <a:ext cx="8596668" cy="944880"/>
          </a:xfrm>
        </p:spPr>
        <p:txBody>
          <a:bodyPr/>
          <a:lstStyle/>
          <a:p>
            <a:r>
              <a:rPr lang="en-GB" dirty="0">
                <a:latin typeface="Arial" panose="020B0604020202020204" pitchFamily="34" charset="0"/>
                <a:cs typeface="Arial" panose="020B0604020202020204" pitchFamily="34" charset="0"/>
              </a:rPr>
              <a:t>Dates for your diary</a:t>
            </a:r>
          </a:p>
        </p:txBody>
      </p:sp>
      <p:sp>
        <p:nvSpPr>
          <p:cNvPr id="7" name="TextBox 6">
            <a:extLst>
              <a:ext uri="{FF2B5EF4-FFF2-40B4-BE49-F238E27FC236}">
                <a16:creationId xmlns:a16="http://schemas.microsoft.com/office/drawing/2014/main" id="{B5712084-1342-2445-9FB4-C6A5624A1432}"/>
              </a:ext>
            </a:extLst>
          </p:cNvPr>
          <p:cNvSpPr txBox="1"/>
          <p:nvPr/>
        </p:nvSpPr>
        <p:spPr>
          <a:xfrm>
            <a:off x="544812" y="3513460"/>
            <a:ext cx="6094527" cy="3139321"/>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Soft Starts and Soft Finishes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You are welcome to join your child in class for a Soft Start or Soft Finish on the last Thursday of every month. This is an opportunity to learn a bit more about your child’s learning and share in their success. Dates for this term are: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Thursday 31</a:t>
            </a:r>
            <a:r>
              <a:rPr lang="en-GB" baseline="30000" dirty="0">
                <a:latin typeface="Arial" panose="020B0604020202020204" pitchFamily="34" charset="0"/>
                <a:cs typeface="Arial" panose="020B0604020202020204" pitchFamily="34" charset="0"/>
              </a:rPr>
              <a:t>st</a:t>
            </a:r>
            <a:r>
              <a:rPr lang="en-GB" dirty="0">
                <a:latin typeface="Arial" panose="020B0604020202020204" pitchFamily="34" charset="0"/>
                <a:cs typeface="Arial" panose="020B0604020202020204" pitchFamily="34" charset="0"/>
              </a:rPr>
              <a:t> August – Soft Start – 9.15 – 9.45am </a:t>
            </a:r>
          </a:p>
          <a:p>
            <a:r>
              <a:rPr lang="en-GB" dirty="0">
                <a:latin typeface="Arial" panose="020B0604020202020204" pitchFamily="34" charset="0"/>
                <a:cs typeface="Arial" panose="020B0604020202020204" pitchFamily="34" charset="0"/>
              </a:rPr>
              <a:t>Thursday 28</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September – Soft Finish – 2.15 – 2.45pm </a:t>
            </a:r>
          </a:p>
          <a:p>
            <a:endParaRPr lang="en-GB" b="1"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DF4ABB4-DF22-4A7E-B2C1-16B7BCCDC163}"/>
              </a:ext>
            </a:extLst>
          </p:cNvPr>
          <p:cNvSpPr txBox="1"/>
          <p:nvPr/>
        </p:nvSpPr>
        <p:spPr>
          <a:xfrm>
            <a:off x="5466926" y="297552"/>
            <a:ext cx="6414230" cy="2585323"/>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Parents Evenings</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will be holding Parents Nights on </a:t>
            </a:r>
            <a:r>
              <a:rPr lang="en-GB" b="1" dirty="0">
                <a:latin typeface="Arial" panose="020B0604020202020204" pitchFamily="34" charset="0"/>
                <a:cs typeface="Arial" panose="020B0604020202020204" pitchFamily="34" charset="0"/>
              </a:rPr>
              <a:t>Tuesday 26</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September from 3.30-6.30pm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Thursday 5</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October from 3.30 – 6pm</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This is a chance to speak with your child’s class teacher and learn about their progress so far. </a:t>
            </a: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Further information regarding appointments will be sent to you in due course. </a:t>
            </a:r>
          </a:p>
        </p:txBody>
      </p:sp>
      <p:sp>
        <p:nvSpPr>
          <p:cNvPr id="4" name="TextBox 3">
            <a:extLst>
              <a:ext uri="{FF2B5EF4-FFF2-40B4-BE49-F238E27FC236}">
                <a16:creationId xmlns:a16="http://schemas.microsoft.com/office/drawing/2014/main" id="{A9E5C312-C4A2-B338-DD4F-64A02CDA70FB}"/>
              </a:ext>
            </a:extLst>
          </p:cNvPr>
          <p:cNvSpPr txBox="1"/>
          <p:nvPr/>
        </p:nvSpPr>
        <p:spPr>
          <a:xfrm>
            <a:off x="7130584" y="3323514"/>
            <a:ext cx="4286835" cy="1477328"/>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Judo Tasters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Children in school will have the opportunity to experience Judo Taster Sessions on Thursday 31</a:t>
            </a:r>
            <a:r>
              <a:rPr lang="en-GB" baseline="30000" dirty="0">
                <a:latin typeface="Arial" panose="020B0604020202020204" pitchFamily="34" charset="0"/>
                <a:cs typeface="Arial" panose="020B0604020202020204" pitchFamily="34" charset="0"/>
              </a:rPr>
              <a:t>st</a:t>
            </a:r>
            <a:r>
              <a:rPr lang="en-GB" dirty="0">
                <a:latin typeface="Arial" panose="020B0604020202020204" pitchFamily="34" charset="0"/>
                <a:cs typeface="Arial" panose="020B0604020202020204" pitchFamily="34" charset="0"/>
              </a:rPr>
              <a:t> August</a:t>
            </a:r>
          </a:p>
        </p:txBody>
      </p:sp>
      <p:sp>
        <p:nvSpPr>
          <p:cNvPr id="5" name="TextBox 4">
            <a:extLst>
              <a:ext uri="{FF2B5EF4-FFF2-40B4-BE49-F238E27FC236}">
                <a16:creationId xmlns:a16="http://schemas.microsoft.com/office/drawing/2014/main" id="{5A9A606E-6BF4-6EA3-68C6-8F00262094A8}"/>
              </a:ext>
            </a:extLst>
          </p:cNvPr>
          <p:cNvSpPr txBox="1"/>
          <p:nvPr/>
        </p:nvSpPr>
        <p:spPr>
          <a:xfrm>
            <a:off x="7130584" y="5083120"/>
            <a:ext cx="4286835" cy="1477328"/>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Parent Council AGM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Our Parent Council AGM will take place on Wednesday 6</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September at 9.10am in school. All parents welcome! </a:t>
            </a:r>
          </a:p>
        </p:txBody>
      </p:sp>
      <p:sp>
        <p:nvSpPr>
          <p:cNvPr id="6" name="TextBox 5">
            <a:extLst>
              <a:ext uri="{FF2B5EF4-FFF2-40B4-BE49-F238E27FC236}">
                <a16:creationId xmlns:a16="http://schemas.microsoft.com/office/drawing/2014/main" id="{79949112-B278-9861-4D21-F873B01FB088}"/>
              </a:ext>
            </a:extLst>
          </p:cNvPr>
          <p:cNvSpPr txBox="1"/>
          <p:nvPr/>
        </p:nvSpPr>
        <p:spPr>
          <a:xfrm>
            <a:off x="688833" y="1720840"/>
            <a:ext cx="4286835" cy="1477328"/>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School Photos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These will take place on Thursday 7</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September and Friday 8</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September. Further information will follow. </a:t>
            </a:r>
          </a:p>
        </p:txBody>
      </p:sp>
    </p:spTree>
    <p:extLst>
      <p:ext uri="{BB962C8B-B14F-4D97-AF65-F5344CB8AC3E}">
        <p14:creationId xmlns:p14="http://schemas.microsoft.com/office/powerpoint/2010/main" val="2945791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137E-B400-4F80-8000-5C3CAD7D85FF}"/>
              </a:ext>
            </a:extLst>
          </p:cNvPr>
          <p:cNvSpPr>
            <a:spLocks noGrp="1"/>
          </p:cNvSpPr>
          <p:nvPr>
            <p:ph type="title"/>
          </p:nvPr>
        </p:nvSpPr>
        <p:spPr>
          <a:xfrm>
            <a:off x="200641" y="628212"/>
            <a:ext cx="2026365" cy="944880"/>
          </a:xfrm>
        </p:spPr>
        <p:txBody>
          <a:bodyPr>
            <a:noAutofit/>
          </a:bodyPr>
          <a:lstStyle/>
          <a:p>
            <a:pPr algn="ctr"/>
            <a:r>
              <a:rPr lang="en-GB" sz="3400" dirty="0">
                <a:latin typeface="Arial" panose="020B0604020202020204" pitchFamily="34" charset="0"/>
                <a:cs typeface="Arial" panose="020B0604020202020204" pitchFamily="34" charset="0"/>
              </a:rPr>
              <a:t>Dates for your diary</a:t>
            </a:r>
          </a:p>
        </p:txBody>
      </p:sp>
      <p:sp>
        <p:nvSpPr>
          <p:cNvPr id="8" name="TextBox 7">
            <a:extLst>
              <a:ext uri="{FF2B5EF4-FFF2-40B4-BE49-F238E27FC236}">
                <a16:creationId xmlns:a16="http://schemas.microsoft.com/office/drawing/2014/main" id="{DDF4ABB4-DF22-4A7E-B2C1-16B7BCCDC163}"/>
              </a:ext>
            </a:extLst>
          </p:cNvPr>
          <p:cNvSpPr txBox="1"/>
          <p:nvPr/>
        </p:nvSpPr>
        <p:spPr>
          <a:xfrm>
            <a:off x="4737195" y="4135039"/>
            <a:ext cx="7015691" cy="2585323"/>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Dress Down Fridays </a:t>
            </a:r>
          </a:p>
          <a:p>
            <a:endParaRPr lang="en-GB" b="1"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We will continue with Dress Down Fridays this session. These take place on the last Friday of every month. Children are asked to donate £1 to dress down, with money going directly to school funds. Last year we used the funds to purchase snack items for children, to help pay for the buses for our whole school trip and to purchase cosy cushions and furnishings for our library. It makes a huge difference – thank you! </a:t>
            </a:r>
          </a:p>
        </p:txBody>
      </p:sp>
      <p:sp>
        <p:nvSpPr>
          <p:cNvPr id="3" name="TextBox 2">
            <a:extLst>
              <a:ext uri="{FF2B5EF4-FFF2-40B4-BE49-F238E27FC236}">
                <a16:creationId xmlns:a16="http://schemas.microsoft.com/office/drawing/2014/main" id="{B5D85DBD-B1E0-2A0D-C411-5B7434BEA75B}"/>
              </a:ext>
            </a:extLst>
          </p:cNvPr>
          <p:cNvSpPr txBox="1"/>
          <p:nvPr/>
        </p:nvSpPr>
        <p:spPr>
          <a:xfrm>
            <a:off x="439114" y="4147776"/>
            <a:ext cx="4061643" cy="1754326"/>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OCTOBER HOLIDAYS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School and Nursery will close on Friday 6</a:t>
            </a:r>
            <a:r>
              <a:rPr lang="en-GB" baseline="30000" dirty="0">
                <a:latin typeface="Arial" panose="020B0604020202020204" pitchFamily="34" charset="0"/>
                <a:cs typeface="Arial" panose="020B0604020202020204" pitchFamily="34" charset="0"/>
              </a:rPr>
              <a:t>th</a:t>
            </a:r>
            <a:r>
              <a:rPr lang="en-GB" dirty="0">
                <a:latin typeface="Arial" panose="020B0604020202020204" pitchFamily="34" charset="0"/>
                <a:cs typeface="Arial" panose="020B0604020202020204" pitchFamily="34" charset="0"/>
              </a:rPr>
              <a:t> October at 3pm for 2 weeks and will reopen to pupils on Monday 23</a:t>
            </a:r>
            <a:r>
              <a:rPr lang="en-GB" baseline="30000" dirty="0">
                <a:latin typeface="Arial" panose="020B0604020202020204" pitchFamily="34" charset="0"/>
                <a:cs typeface="Arial" panose="020B0604020202020204" pitchFamily="34" charset="0"/>
              </a:rPr>
              <a:t>rd</a:t>
            </a:r>
            <a:r>
              <a:rPr lang="en-GB" dirty="0">
                <a:latin typeface="Arial" panose="020B0604020202020204" pitchFamily="34" charset="0"/>
                <a:cs typeface="Arial" panose="020B0604020202020204" pitchFamily="34" charset="0"/>
              </a:rPr>
              <a:t> October at 9am. </a:t>
            </a:r>
          </a:p>
        </p:txBody>
      </p:sp>
      <p:sp>
        <p:nvSpPr>
          <p:cNvPr id="4" name="TextBox 3">
            <a:extLst>
              <a:ext uri="{FF2B5EF4-FFF2-40B4-BE49-F238E27FC236}">
                <a16:creationId xmlns:a16="http://schemas.microsoft.com/office/drawing/2014/main" id="{C5BCE8AD-810A-1603-9540-03752363362E}"/>
              </a:ext>
            </a:extLst>
          </p:cNvPr>
          <p:cNvSpPr txBox="1"/>
          <p:nvPr/>
        </p:nvSpPr>
        <p:spPr>
          <a:xfrm>
            <a:off x="2433484" y="155865"/>
            <a:ext cx="9319402" cy="3693319"/>
          </a:xfrm>
          <a:prstGeom prst="rect">
            <a:avLst/>
          </a:prstGeom>
          <a:solidFill>
            <a:schemeClr val="bg1"/>
          </a:solidFill>
          <a:ln>
            <a:solidFill>
              <a:schemeClr val="accent1"/>
            </a:solidFill>
          </a:ln>
        </p:spPr>
        <p:txBody>
          <a:bodyPr wrap="square" rtlCol="0">
            <a:spAutoFit/>
          </a:bodyPr>
          <a:lstStyle/>
          <a:p>
            <a:r>
              <a:rPr lang="en-GB" b="1" dirty="0">
                <a:latin typeface="Arial" panose="020B0604020202020204" pitchFamily="34" charset="0"/>
                <a:cs typeface="Arial" panose="020B0604020202020204" pitchFamily="34" charset="0"/>
              </a:rPr>
              <a:t>KNPS Larder </a:t>
            </a:r>
          </a:p>
          <a:p>
            <a:pPr fontAlgn="base"/>
            <a:r>
              <a:rPr lang="en-GB" dirty="0">
                <a:latin typeface="Arial" panose="020B0604020202020204" pitchFamily="34" charset="0"/>
                <a:cs typeface="Arial" panose="020B0604020202020204" pitchFamily="34" charset="0"/>
              </a:rPr>
              <a:t>Our Larder is very well stocked with a variety of food, clothing and toiletries. If you require any specific items, please do not hesitate to contact us at school and we will do our best to source these for you. This term, our Larder will be open to all parents on the following dates: </a:t>
            </a:r>
          </a:p>
          <a:p>
            <a:pPr fontAlgn="base"/>
            <a:endParaRPr lang="en-GB" b="1" dirty="0">
              <a:latin typeface="Arial" panose="020B0604020202020204" pitchFamily="34" charset="0"/>
              <a:cs typeface="Arial" panose="020B0604020202020204" pitchFamily="34" charset="0"/>
            </a:endParaRPr>
          </a:p>
          <a:p>
            <a:pPr fontAlgn="base"/>
            <a:r>
              <a:rPr lang="en-GB" b="1" dirty="0">
                <a:latin typeface="Arial" panose="020B0604020202020204" pitchFamily="34" charset="0"/>
                <a:cs typeface="Arial" panose="020B0604020202020204" pitchFamily="34" charset="0"/>
              </a:rPr>
              <a:t>Thursday 31st August 9am-9.30am</a:t>
            </a:r>
          </a:p>
          <a:p>
            <a:pPr fontAlgn="base"/>
            <a:r>
              <a:rPr lang="en-GB" b="1" dirty="0">
                <a:latin typeface="Arial" panose="020B0604020202020204" pitchFamily="34" charset="0"/>
                <a:cs typeface="Arial" panose="020B0604020202020204" pitchFamily="34" charset="0"/>
              </a:rPr>
              <a:t>Thursday 14th September 9am-9.30am</a:t>
            </a:r>
          </a:p>
          <a:p>
            <a:pPr fontAlgn="base"/>
            <a:r>
              <a:rPr lang="en-GB" b="1" dirty="0">
                <a:latin typeface="Arial" panose="020B0604020202020204" pitchFamily="34" charset="0"/>
                <a:cs typeface="Arial" panose="020B0604020202020204" pitchFamily="34" charset="0"/>
              </a:rPr>
              <a:t>Thursday 28th September 2.15 – 3.00pm</a:t>
            </a:r>
          </a:p>
          <a:p>
            <a:pPr fontAlgn="base"/>
            <a:r>
              <a:rPr lang="en-GB" b="1" dirty="0">
                <a:latin typeface="Arial" panose="020B0604020202020204" pitchFamily="34" charset="0"/>
                <a:cs typeface="Arial" panose="020B0604020202020204" pitchFamily="34" charset="0"/>
              </a:rPr>
              <a:t>Thursday 5th October 9am-9.30am</a:t>
            </a:r>
          </a:p>
          <a:p>
            <a:pPr fontAlgn="base"/>
            <a:endParaRPr lang="en-GB" b="1" dirty="0">
              <a:latin typeface="Arial" panose="020B0604020202020204" pitchFamily="34" charset="0"/>
              <a:cs typeface="Arial" panose="020B0604020202020204" pitchFamily="34" charset="0"/>
            </a:endParaRPr>
          </a:p>
          <a:p>
            <a:pPr fontAlgn="base"/>
            <a:r>
              <a:rPr lang="en-GB" dirty="0">
                <a:latin typeface="Arial" panose="020B0604020202020204" pitchFamily="34" charset="0"/>
                <a:cs typeface="Arial" panose="020B0604020202020204" pitchFamily="34" charset="0"/>
              </a:rPr>
              <a:t>Please respect the 1 item rule so we can ensure there is enough for everyone.</a:t>
            </a:r>
          </a:p>
          <a:p>
            <a:pPr fontAlgn="base"/>
            <a:r>
              <a:rPr lang="en-GB" dirty="0">
                <a:latin typeface="Arial" panose="020B0604020202020204" pitchFamily="34" charset="0"/>
                <a:cs typeface="Arial" panose="020B0604020202020204" pitchFamily="34" charset="0"/>
              </a:rPr>
              <a:t>Please also remember to bring your own bag as we do not have any spares. Thank you! </a:t>
            </a:r>
          </a:p>
        </p:txBody>
      </p:sp>
    </p:spTree>
    <p:extLst>
      <p:ext uri="{BB962C8B-B14F-4D97-AF65-F5344CB8AC3E}">
        <p14:creationId xmlns:p14="http://schemas.microsoft.com/office/powerpoint/2010/main" val="2439041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6137E-B400-4F80-8000-5C3CAD7D85FF}"/>
              </a:ext>
            </a:extLst>
          </p:cNvPr>
          <p:cNvSpPr>
            <a:spLocks noGrp="1"/>
          </p:cNvSpPr>
          <p:nvPr>
            <p:ph type="title"/>
          </p:nvPr>
        </p:nvSpPr>
        <p:spPr>
          <a:xfrm>
            <a:off x="677334" y="609600"/>
            <a:ext cx="8596668" cy="944880"/>
          </a:xfrm>
        </p:spPr>
        <p:txBody>
          <a:bodyPr/>
          <a:lstStyle/>
          <a:p>
            <a:r>
              <a:rPr lang="en-GB" dirty="0">
                <a:latin typeface="Arial" panose="020B0604020202020204" pitchFamily="34" charset="0"/>
                <a:cs typeface="Arial" panose="020B0604020202020204" pitchFamily="34" charset="0"/>
              </a:rPr>
              <a:t>Nursery </a:t>
            </a:r>
          </a:p>
        </p:txBody>
      </p:sp>
      <p:sp>
        <p:nvSpPr>
          <p:cNvPr id="4" name="TextBox 3">
            <a:extLst>
              <a:ext uri="{FF2B5EF4-FFF2-40B4-BE49-F238E27FC236}">
                <a16:creationId xmlns:a16="http://schemas.microsoft.com/office/drawing/2014/main" id="{A8B72887-185C-3DDC-DC7D-BFA87E8A31BB}"/>
              </a:ext>
            </a:extLst>
          </p:cNvPr>
          <p:cNvSpPr txBox="1"/>
          <p:nvPr/>
        </p:nvSpPr>
        <p:spPr>
          <a:xfrm>
            <a:off x="865183" y="1554480"/>
            <a:ext cx="6757136" cy="4801314"/>
          </a:xfrm>
          <a:prstGeom prst="rect">
            <a:avLst/>
          </a:prstGeom>
          <a:noFill/>
        </p:spPr>
        <p:txBody>
          <a:bodyPr wrap="square">
            <a:spAutoFit/>
          </a:bodyPr>
          <a:lstStyle/>
          <a:p>
            <a:r>
              <a:rPr lang="en-GB" b="1" dirty="0">
                <a:latin typeface="Arial" panose="020B0604020202020204" pitchFamily="34" charset="0"/>
                <a:cs typeface="Arial" panose="020B0604020202020204" pitchFamily="34" charset="0"/>
              </a:rPr>
              <a:t>NURSERY STAY AND PLAY and BOOKBUG</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All Nursery parents and carers are invited to join us for Stay and Play Sessions on </a:t>
            </a:r>
            <a:r>
              <a:rPr lang="en-GB" b="1" dirty="0">
                <a:latin typeface="Arial" panose="020B0604020202020204" pitchFamily="34" charset="0"/>
                <a:cs typeface="Arial" panose="020B0604020202020204" pitchFamily="34" charset="0"/>
              </a:rPr>
              <a:t>Thursday 31</a:t>
            </a:r>
            <a:r>
              <a:rPr lang="en-GB" b="1" baseline="30000" dirty="0">
                <a:latin typeface="Arial" panose="020B0604020202020204" pitchFamily="34" charset="0"/>
                <a:cs typeface="Arial" panose="020B0604020202020204" pitchFamily="34" charset="0"/>
              </a:rPr>
              <a:t>st</a:t>
            </a:r>
            <a:r>
              <a:rPr lang="en-GB" b="1" dirty="0">
                <a:latin typeface="Arial" panose="020B0604020202020204" pitchFamily="34" charset="0"/>
                <a:cs typeface="Arial" panose="020B0604020202020204" pitchFamily="34" charset="0"/>
              </a:rPr>
              <a:t> August from 2.30 – 3pm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Thursday 28</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September from 9 – 9.30am </a:t>
            </a:r>
          </a:p>
          <a:p>
            <a:endParaRPr lang="en-GB" dirty="0">
              <a:latin typeface="Arial" panose="020B0604020202020204" pitchFamily="34" charset="0"/>
              <a:cs typeface="Arial" panose="020B0604020202020204" pitchFamily="34" charset="0"/>
            </a:endParaRPr>
          </a:p>
          <a:p>
            <a:r>
              <a:rPr lang="en-GB" dirty="0" err="1">
                <a:latin typeface="Arial" panose="020B0604020202020204" pitchFamily="34" charset="0"/>
                <a:cs typeface="Arial" panose="020B0604020202020204" pitchFamily="34" charset="0"/>
              </a:rPr>
              <a:t>Bookbug</a:t>
            </a:r>
            <a:r>
              <a:rPr lang="en-GB" dirty="0">
                <a:latin typeface="Arial" panose="020B0604020202020204" pitchFamily="34" charset="0"/>
                <a:cs typeface="Arial" panose="020B0604020202020204" pitchFamily="34" charset="0"/>
              </a:rPr>
              <a:t> sessions will take place weekly, in our beautiful library, on Wednesdays from </a:t>
            </a:r>
            <a:r>
              <a:rPr lang="en-GB" b="1" dirty="0">
                <a:latin typeface="Arial" panose="020B0604020202020204" pitchFamily="34" charset="0"/>
                <a:cs typeface="Arial" panose="020B0604020202020204" pitchFamily="34" charset="0"/>
              </a:rPr>
              <a:t>9.15 – 9.45am</a:t>
            </a:r>
            <a:r>
              <a:rPr lang="en-GB" dirty="0">
                <a:latin typeface="Arial" panose="020B0604020202020204" pitchFamily="34" charset="0"/>
                <a:cs typeface="Arial" panose="020B0604020202020204" pitchFamily="34" charset="0"/>
              </a:rPr>
              <a:t>. Sessions will take place on the following dates: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30</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August </a:t>
            </a: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6</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September </a:t>
            </a: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13</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September</a:t>
            </a: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20</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September</a:t>
            </a: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27</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September</a:t>
            </a:r>
          </a:p>
          <a:p>
            <a:pPr marL="285750" indent="-285750">
              <a:buFont typeface="Arial" panose="020B0604020202020204" pitchFamily="34" charset="0"/>
              <a:buChar char="•"/>
            </a:pPr>
            <a:r>
              <a:rPr lang="en-GB" b="1" dirty="0">
                <a:latin typeface="Arial" panose="020B0604020202020204" pitchFamily="34" charset="0"/>
                <a:cs typeface="Arial" panose="020B0604020202020204" pitchFamily="34" charset="0"/>
              </a:rPr>
              <a:t>4</a:t>
            </a:r>
            <a:r>
              <a:rPr lang="en-GB" b="1" baseline="30000" dirty="0">
                <a:latin typeface="Arial" panose="020B0604020202020204" pitchFamily="34" charset="0"/>
                <a:cs typeface="Arial" panose="020B0604020202020204" pitchFamily="34" charset="0"/>
              </a:rPr>
              <a:t>th</a:t>
            </a:r>
            <a:r>
              <a:rPr lang="en-GB" b="1" dirty="0">
                <a:latin typeface="Arial" panose="020B0604020202020204" pitchFamily="34" charset="0"/>
                <a:cs typeface="Arial" panose="020B0604020202020204" pitchFamily="34" charset="0"/>
              </a:rPr>
              <a:t> October</a:t>
            </a:r>
          </a:p>
          <a:p>
            <a:endParaRPr lang="en-GB" b="1" dirty="0">
              <a:latin typeface="Arial" panose="020B0604020202020204" pitchFamily="34" charset="0"/>
              <a:cs typeface="Arial" panose="020B0604020202020204" pitchFamily="34" charset="0"/>
            </a:endParaRPr>
          </a:p>
        </p:txBody>
      </p:sp>
      <p:pic>
        <p:nvPicPr>
          <p:cNvPr id="7170" name="Picture 2" descr="Image result for bookbug">
            <a:extLst>
              <a:ext uri="{FF2B5EF4-FFF2-40B4-BE49-F238E27FC236}">
                <a16:creationId xmlns:a16="http://schemas.microsoft.com/office/drawing/2014/main" id="{08E7FBA6-8AD4-9B55-1DDC-0116D57249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2319" y="843677"/>
            <a:ext cx="3892347" cy="2585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90042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31" name="Group 5130">
            <a:extLst>
              <a:ext uri="{FF2B5EF4-FFF2-40B4-BE49-F238E27FC236}">
                <a16:creationId xmlns:a16="http://schemas.microsoft.com/office/drawing/2014/main" id="{BED815C3-0E90-4C1A-8109-35DCAA1447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132" name="Straight Connector 5131">
              <a:extLst>
                <a:ext uri="{FF2B5EF4-FFF2-40B4-BE49-F238E27FC236}">
                  <a16:creationId xmlns:a16="http://schemas.microsoft.com/office/drawing/2014/main" id="{D959668E-ABC0-4AD6-AACE-5CAB624DB3B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5133" name="Straight Connector 5132">
              <a:extLst>
                <a:ext uri="{FF2B5EF4-FFF2-40B4-BE49-F238E27FC236}">
                  <a16:creationId xmlns:a16="http://schemas.microsoft.com/office/drawing/2014/main" id="{231A8200-ABBC-47F4-B45A-485A68C464E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5134" name="Rectangle 23">
              <a:extLst>
                <a:ext uri="{FF2B5EF4-FFF2-40B4-BE49-F238E27FC236}">
                  <a16:creationId xmlns:a16="http://schemas.microsoft.com/office/drawing/2014/main" id="{6926A286-C23B-4A40-ACBB-9E45631A55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5" name="Rectangle 25">
              <a:extLst>
                <a:ext uri="{FF2B5EF4-FFF2-40B4-BE49-F238E27FC236}">
                  <a16:creationId xmlns:a16="http://schemas.microsoft.com/office/drawing/2014/main" id="{ED53531E-8CFA-4720-8454-18DD7AADCA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6" name="Isosceles Triangle 5135">
              <a:extLst>
                <a:ext uri="{FF2B5EF4-FFF2-40B4-BE49-F238E27FC236}">
                  <a16:creationId xmlns:a16="http://schemas.microsoft.com/office/drawing/2014/main" id="{9BFFBF5E-6B51-47D3-8742-CB8D7301E3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7" name="Rectangle 27">
              <a:extLst>
                <a:ext uri="{FF2B5EF4-FFF2-40B4-BE49-F238E27FC236}">
                  <a16:creationId xmlns:a16="http://schemas.microsoft.com/office/drawing/2014/main" id="{0F94FDA8-0E3C-4E15-8A27-D5FD67DDAB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8" name="Rectangle 28">
              <a:extLst>
                <a:ext uri="{FF2B5EF4-FFF2-40B4-BE49-F238E27FC236}">
                  <a16:creationId xmlns:a16="http://schemas.microsoft.com/office/drawing/2014/main" id="{0A369849-FBA4-4872-81EE-3900E89537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39" name="Rectangle 29">
              <a:extLst>
                <a:ext uri="{FF2B5EF4-FFF2-40B4-BE49-F238E27FC236}">
                  <a16:creationId xmlns:a16="http://schemas.microsoft.com/office/drawing/2014/main" id="{FE32ED53-32B6-4C70-8A1D-8FB118E76B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40" name="Isosceles Triangle 5139">
              <a:extLst>
                <a:ext uri="{FF2B5EF4-FFF2-40B4-BE49-F238E27FC236}">
                  <a16:creationId xmlns:a16="http://schemas.microsoft.com/office/drawing/2014/main" id="{A22C0586-D21C-4AA5-A35C-24966DE2A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41" name="Isosceles Triangle 5140">
              <a:extLst>
                <a:ext uri="{FF2B5EF4-FFF2-40B4-BE49-F238E27FC236}">
                  <a16:creationId xmlns:a16="http://schemas.microsoft.com/office/drawing/2014/main" id="{7B3DFE88-09E4-4929-980C-17D4807758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6" name="TextBox 5">
            <a:extLst>
              <a:ext uri="{FF2B5EF4-FFF2-40B4-BE49-F238E27FC236}">
                <a16:creationId xmlns:a16="http://schemas.microsoft.com/office/drawing/2014/main" id="{C6529A0D-C854-E0C5-6771-9B1FBB719522}"/>
              </a:ext>
            </a:extLst>
          </p:cNvPr>
          <p:cNvSpPr txBox="1"/>
          <p:nvPr/>
        </p:nvSpPr>
        <p:spPr>
          <a:xfrm>
            <a:off x="4159225" y="609600"/>
            <a:ext cx="5114776" cy="1320800"/>
          </a:xfrm>
          <a:prstGeom prst="rect">
            <a:avLst/>
          </a:prstGeom>
        </p:spPr>
        <p:txBody>
          <a:bodyPr vert="horz" lIns="91440" tIns="45720" rIns="91440" bIns="45720" rtlCol="0" anchor="t">
            <a:noAutofit/>
          </a:bodyPr>
          <a:lstStyle/>
          <a:p>
            <a:pPr algn="ctr">
              <a:lnSpc>
                <a:spcPct val="90000"/>
              </a:lnSpc>
              <a:spcBef>
                <a:spcPct val="0"/>
              </a:spcBef>
              <a:spcAft>
                <a:spcPts val="600"/>
              </a:spcAft>
            </a:pPr>
            <a:r>
              <a:rPr lang="en-US" sz="2600" dirty="0">
                <a:solidFill>
                  <a:schemeClr val="accent1">
                    <a:lumMod val="75000"/>
                  </a:schemeClr>
                </a:solidFill>
                <a:latin typeface="+mj-lt"/>
                <a:ea typeface="+mj-ea"/>
                <a:cs typeface="+mj-cs"/>
              </a:rPr>
              <a:t>We continue to celebrate our school </a:t>
            </a:r>
            <a:r>
              <a:rPr lang="en-US" sz="2600" b="1" dirty="0">
                <a:solidFill>
                  <a:schemeClr val="accent1">
                    <a:lumMod val="75000"/>
                  </a:schemeClr>
                </a:solidFill>
                <a:latin typeface="+mj-lt"/>
                <a:ea typeface="+mj-ea"/>
                <a:cs typeface="+mj-cs"/>
              </a:rPr>
              <a:t>Values </a:t>
            </a:r>
            <a:r>
              <a:rPr lang="en-US" sz="2600" dirty="0">
                <a:solidFill>
                  <a:schemeClr val="accent1">
                    <a:lumMod val="75000"/>
                  </a:schemeClr>
                </a:solidFill>
                <a:latin typeface="+mj-lt"/>
                <a:ea typeface="+mj-ea"/>
                <a:cs typeface="+mj-cs"/>
              </a:rPr>
              <a:t>by </a:t>
            </a:r>
            <a:r>
              <a:rPr lang="en-US" sz="2600" dirty="0" err="1">
                <a:solidFill>
                  <a:schemeClr val="accent1">
                    <a:lumMod val="75000"/>
                  </a:schemeClr>
                </a:solidFill>
                <a:latin typeface="+mj-lt"/>
                <a:ea typeface="+mj-ea"/>
                <a:cs typeface="+mj-cs"/>
              </a:rPr>
              <a:t>recognising</a:t>
            </a:r>
            <a:r>
              <a:rPr lang="en-US" sz="2600" dirty="0">
                <a:solidFill>
                  <a:schemeClr val="accent1">
                    <a:lumMod val="75000"/>
                  </a:schemeClr>
                </a:solidFill>
                <a:latin typeface="+mj-lt"/>
                <a:ea typeface="+mj-ea"/>
                <a:cs typeface="+mj-cs"/>
              </a:rPr>
              <a:t> when children are displaying these in school</a:t>
            </a:r>
            <a:r>
              <a:rPr lang="en-US" sz="2600" b="1" dirty="0">
                <a:solidFill>
                  <a:schemeClr val="accent1">
                    <a:lumMod val="75000"/>
                  </a:schemeClr>
                </a:solidFill>
                <a:latin typeface="+mj-lt"/>
                <a:ea typeface="+mj-ea"/>
                <a:cs typeface="+mj-cs"/>
              </a:rPr>
              <a:t>.</a:t>
            </a:r>
          </a:p>
        </p:txBody>
      </p:sp>
      <p:pic>
        <p:nvPicPr>
          <p:cNvPr id="2052" name="Picture 4">
            <a:extLst>
              <a:ext uri="{FF2B5EF4-FFF2-40B4-BE49-F238E27FC236}">
                <a16:creationId xmlns:a16="http://schemas.microsoft.com/office/drawing/2014/main" id="{63AC1367-F1FD-4974-91B0-09E8F6E0C1B1}"/>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t="37195" r="-2" b="14135"/>
          <a:stretch/>
        </p:blipFill>
        <p:spPr bwMode="auto">
          <a:xfrm>
            <a:off x="509136" y="10"/>
            <a:ext cx="3517876" cy="2282808"/>
          </a:xfrm>
          <a:custGeom>
            <a:avLst/>
            <a:gdLst/>
            <a:ahLst/>
            <a:cxnLst/>
            <a:rect l="l" t="t" r="r" b="b"/>
            <a:pathLst>
              <a:path w="3517876" h="2282818">
                <a:moveTo>
                  <a:pt x="339471" y="0"/>
                </a:moveTo>
                <a:lnTo>
                  <a:pt x="3517876" y="0"/>
                </a:lnTo>
                <a:lnTo>
                  <a:pt x="3471247" y="312174"/>
                </a:lnTo>
                <a:lnTo>
                  <a:pt x="3471133" y="312174"/>
                </a:lnTo>
                <a:lnTo>
                  <a:pt x="3176778" y="2282818"/>
                </a:lnTo>
                <a:lnTo>
                  <a:pt x="0" y="2282818"/>
                </a:lnTo>
                <a:close/>
              </a:path>
            </a:pathLst>
          </a:custGeom>
          <a:noFill/>
          <a:extLst>
            <a:ext uri="{909E8E84-426E-40DD-AFC4-6F175D3DCCD1}">
              <a14:hiddenFill xmlns:a14="http://schemas.microsoft.com/office/drawing/2010/main">
                <a:solidFill>
                  <a:srgbClr val="FFFFFF"/>
                </a:solidFill>
              </a14:hiddenFill>
            </a:ext>
          </a:extLst>
        </p:spPr>
      </p:pic>
      <p:pic>
        <p:nvPicPr>
          <p:cNvPr id="5124" name="Picture 4" descr="Kirkcaldy North Primary School | Kirkcaldy">
            <a:extLst>
              <a:ext uri="{FF2B5EF4-FFF2-40B4-BE49-F238E27FC236}">
                <a16:creationId xmlns:a16="http://schemas.microsoft.com/office/drawing/2014/main" id="{27C8EA98-A7CE-2749-9DA8-04EAAE6D2F5D}"/>
              </a:ext>
            </a:extLst>
          </p:cNvPr>
          <p:cNvPicPr>
            <a:picLocks noChangeAspect="1" noChangeArrowheads="1"/>
          </p:cNvPicPr>
          <p:nvPr/>
        </p:nvPicPr>
        <p:blipFill rotWithShape="1">
          <a:blip r:embed="rId3">
            <a:alphaModFix/>
            <a:extLst>
              <a:ext uri="{28A0092B-C50C-407E-A947-70E740481C1C}">
                <a14:useLocalDpi xmlns:a14="http://schemas.microsoft.com/office/drawing/2010/main" val="0"/>
              </a:ext>
            </a:extLst>
          </a:blip>
          <a:srcRect t="13653" r="2" b="2"/>
          <a:stretch/>
        </p:blipFill>
        <p:spPr bwMode="auto">
          <a:xfrm>
            <a:off x="138626" y="2298829"/>
            <a:ext cx="3514822" cy="2273270"/>
          </a:xfrm>
          <a:custGeom>
            <a:avLst/>
            <a:gdLst/>
            <a:ahLst/>
            <a:cxnLst/>
            <a:rect l="l" t="t" r="r" b="b"/>
            <a:pathLst>
              <a:path w="3514822" h="2273270">
                <a:moveTo>
                  <a:pt x="338051" y="0"/>
                </a:moveTo>
                <a:lnTo>
                  <a:pt x="3514822" y="0"/>
                </a:lnTo>
                <a:lnTo>
                  <a:pt x="3175264" y="2273270"/>
                </a:lnTo>
                <a:lnTo>
                  <a:pt x="0" y="2273270"/>
                </a:lnTo>
                <a:close/>
              </a:path>
            </a:pathLst>
          </a:custGeom>
          <a:noFill/>
          <a:extLst>
            <a:ext uri="{909E8E84-426E-40DD-AFC4-6F175D3DCCD1}">
              <a14:hiddenFill xmlns:a14="http://schemas.microsoft.com/office/drawing/2010/main">
                <a:solidFill>
                  <a:srgbClr val="FFFFFF"/>
                </a:solidFill>
              </a14:hiddenFill>
            </a:ext>
          </a:extLst>
        </p:spPr>
      </p:pic>
      <p:pic>
        <p:nvPicPr>
          <p:cNvPr id="5126" name="Picture 6" descr="Kirkcaldy North Primary School | Kirkcaldy">
            <a:extLst>
              <a:ext uri="{FF2B5EF4-FFF2-40B4-BE49-F238E27FC236}">
                <a16:creationId xmlns:a16="http://schemas.microsoft.com/office/drawing/2014/main" id="{F51B2969-3539-37E4-F747-E93E375135D1}"/>
              </a:ext>
            </a:extLst>
          </p:cNvPr>
          <p:cNvPicPr>
            <a:picLocks noChangeAspect="1" noChangeArrowheads="1"/>
          </p:cNvPicPr>
          <p:nvPr/>
        </p:nvPicPr>
        <p:blipFill rotWithShape="1">
          <a:blip r:embed="rId4">
            <a:alphaModFix/>
            <a:extLst>
              <a:ext uri="{28A0092B-C50C-407E-A947-70E740481C1C}">
                <a14:useLocalDpi xmlns:a14="http://schemas.microsoft.com/office/drawing/2010/main" val="0"/>
              </a:ext>
            </a:extLst>
          </a:blip>
          <a:srcRect r="1" b="8797"/>
          <a:stretch/>
        </p:blipFill>
        <p:spPr bwMode="auto">
          <a:xfrm>
            <a:off x="-10633" y="4565636"/>
            <a:ext cx="3355563" cy="2292364"/>
          </a:xfrm>
          <a:custGeom>
            <a:avLst/>
            <a:gdLst/>
            <a:ahLst/>
            <a:cxnLst/>
            <a:rect l="l" t="t" r="r" b="b"/>
            <a:pathLst>
              <a:path w="3355563" h="2292364">
                <a:moveTo>
                  <a:pt x="180299" y="0"/>
                </a:moveTo>
                <a:lnTo>
                  <a:pt x="3355563" y="0"/>
                </a:lnTo>
                <a:lnTo>
                  <a:pt x="3013153" y="2292364"/>
                </a:lnTo>
                <a:lnTo>
                  <a:pt x="0" y="2292364"/>
                </a:lnTo>
                <a:lnTo>
                  <a:pt x="0" y="1212444"/>
                </a:lnTo>
                <a:close/>
              </a:path>
            </a:pathLst>
          </a:custGeom>
          <a:noFill/>
          <a:extLst>
            <a:ext uri="{909E8E84-426E-40DD-AFC4-6F175D3DCCD1}">
              <a14:hiddenFill xmlns:a14="http://schemas.microsoft.com/office/drawing/2010/main">
                <a:solidFill>
                  <a:srgbClr val="FFFFFF"/>
                </a:solidFill>
              </a14:hiddenFill>
            </a:ext>
          </a:extLst>
        </p:spPr>
      </p:pic>
      <p:sp>
        <p:nvSpPr>
          <p:cNvPr id="5143" name="Isosceles Triangle 30">
            <a:extLst>
              <a:ext uri="{FF2B5EF4-FFF2-40B4-BE49-F238E27FC236}">
                <a16:creationId xmlns:a16="http://schemas.microsoft.com/office/drawing/2014/main" id="{6F6C2649-D6CE-4FD1-86BD-CBF571D207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634"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5145" name="Straight Connector 5144">
            <a:extLst>
              <a:ext uri="{FF2B5EF4-FFF2-40B4-BE49-F238E27FC236}">
                <a16:creationId xmlns:a16="http://schemas.microsoft.com/office/drawing/2014/main" id="{7DB4797A-3CF4-4534-B745-4A3CDF38A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232" y="2282818"/>
            <a:ext cx="32060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47" name="Straight Connector 5146">
            <a:extLst>
              <a:ext uri="{FF2B5EF4-FFF2-40B4-BE49-F238E27FC236}">
                <a16:creationId xmlns:a16="http://schemas.microsoft.com/office/drawing/2014/main" id="{C41497E1-563A-4854-8B64-A52AEB0BEEC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62696" y="4565636"/>
            <a:ext cx="320608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5149" name="Isosceles Triangle 30">
            <a:extLst>
              <a:ext uri="{FF2B5EF4-FFF2-40B4-BE49-F238E27FC236}">
                <a16:creationId xmlns:a16="http://schemas.microsoft.com/office/drawing/2014/main" id="{901FBDCB-B9EC-42C8-A4A6-709708406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94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 name="TextBox 6">
            <a:extLst>
              <a:ext uri="{FF2B5EF4-FFF2-40B4-BE49-F238E27FC236}">
                <a16:creationId xmlns:a16="http://schemas.microsoft.com/office/drawing/2014/main" id="{FA495CCE-B8F3-4D99-8F2C-F3C266663EF8}"/>
              </a:ext>
            </a:extLst>
          </p:cNvPr>
          <p:cNvSpPr txBox="1"/>
          <p:nvPr/>
        </p:nvSpPr>
        <p:spPr>
          <a:xfrm>
            <a:off x="4743308" y="2563813"/>
            <a:ext cx="5114776" cy="3880773"/>
          </a:xfrm>
          <a:prstGeom prst="rect">
            <a:avLst/>
          </a:prstGeom>
        </p:spPr>
        <p:txBody>
          <a:bodyPr vert="horz" lIns="91440" tIns="45720" rIns="91440" bIns="45720" rtlCol="0">
            <a:noAutofit/>
          </a:bodyPr>
          <a:lstStyle/>
          <a:p>
            <a:pPr>
              <a:spcBef>
                <a:spcPts val="1000"/>
              </a:spcBef>
              <a:buClr>
                <a:schemeClr val="accent1">
                  <a:lumMod val="75000"/>
                </a:schemeClr>
              </a:buClr>
              <a:buSzPct val="80000"/>
              <a:buFont typeface="Wingdings 3" charset="2"/>
              <a:buChar char=""/>
            </a:pPr>
            <a:r>
              <a:rPr lang="en-US" sz="3600" dirty="0">
                <a:solidFill>
                  <a:schemeClr val="tx1">
                    <a:lumMod val="75000"/>
                    <a:lumOff val="25000"/>
                  </a:schemeClr>
                </a:solidFill>
                <a:effectLst/>
              </a:rPr>
              <a:t>KNPS CARES</a:t>
            </a:r>
          </a:p>
          <a:p>
            <a:pPr>
              <a:spcBef>
                <a:spcPts val="1000"/>
              </a:spcBef>
              <a:buClr>
                <a:schemeClr val="accent1">
                  <a:lumMod val="75000"/>
                </a:schemeClr>
              </a:buClr>
              <a:buSzPct val="80000"/>
              <a:buFont typeface="Wingdings 3" charset="2"/>
              <a:buChar char=""/>
            </a:pPr>
            <a:r>
              <a:rPr lang="en-US" sz="3600" b="1" dirty="0">
                <a:solidFill>
                  <a:schemeClr val="tx1">
                    <a:lumMod val="75000"/>
                    <a:lumOff val="25000"/>
                  </a:schemeClr>
                </a:solidFill>
                <a:effectLst/>
              </a:rPr>
              <a:t>C</a:t>
            </a:r>
            <a:r>
              <a:rPr lang="en-US" sz="3600" dirty="0">
                <a:solidFill>
                  <a:schemeClr val="tx1">
                    <a:lumMod val="75000"/>
                    <a:lumOff val="25000"/>
                  </a:schemeClr>
                </a:solidFill>
                <a:effectLst/>
              </a:rPr>
              <a:t>ompassion</a:t>
            </a:r>
          </a:p>
          <a:p>
            <a:pPr>
              <a:spcBef>
                <a:spcPts val="1000"/>
              </a:spcBef>
              <a:buClr>
                <a:schemeClr val="accent1">
                  <a:lumMod val="75000"/>
                </a:schemeClr>
              </a:buClr>
              <a:buSzPct val="80000"/>
              <a:buFont typeface="Wingdings 3" charset="2"/>
              <a:buChar char=""/>
            </a:pPr>
            <a:r>
              <a:rPr lang="en-US" sz="3600" b="1" dirty="0">
                <a:solidFill>
                  <a:schemeClr val="tx1">
                    <a:lumMod val="75000"/>
                    <a:lumOff val="25000"/>
                  </a:schemeClr>
                </a:solidFill>
                <a:effectLst/>
              </a:rPr>
              <a:t>A</a:t>
            </a:r>
            <a:r>
              <a:rPr lang="en-US" sz="3600" dirty="0">
                <a:solidFill>
                  <a:schemeClr val="tx1">
                    <a:lumMod val="75000"/>
                    <a:lumOff val="25000"/>
                  </a:schemeClr>
                </a:solidFill>
                <a:effectLst/>
              </a:rPr>
              <a:t>mbition</a:t>
            </a:r>
          </a:p>
          <a:p>
            <a:pPr>
              <a:spcBef>
                <a:spcPts val="1000"/>
              </a:spcBef>
              <a:buClr>
                <a:schemeClr val="accent1">
                  <a:lumMod val="75000"/>
                </a:schemeClr>
              </a:buClr>
              <a:buSzPct val="80000"/>
              <a:buFont typeface="Wingdings 3" charset="2"/>
              <a:buChar char=""/>
            </a:pPr>
            <a:r>
              <a:rPr lang="en-US" sz="3600" b="1" dirty="0">
                <a:solidFill>
                  <a:schemeClr val="tx1">
                    <a:lumMod val="75000"/>
                    <a:lumOff val="25000"/>
                  </a:schemeClr>
                </a:solidFill>
                <a:effectLst/>
              </a:rPr>
              <a:t>R</a:t>
            </a:r>
            <a:r>
              <a:rPr lang="en-US" sz="3600" dirty="0">
                <a:solidFill>
                  <a:schemeClr val="tx1">
                    <a:lumMod val="75000"/>
                    <a:lumOff val="25000"/>
                  </a:schemeClr>
                </a:solidFill>
                <a:effectLst/>
              </a:rPr>
              <a:t>espect</a:t>
            </a:r>
          </a:p>
          <a:p>
            <a:pPr>
              <a:spcBef>
                <a:spcPts val="1000"/>
              </a:spcBef>
              <a:buClr>
                <a:schemeClr val="accent1">
                  <a:lumMod val="75000"/>
                </a:schemeClr>
              </a:buClr>
              <a:buSzPct val="80000"/>
              <a:buFont typeface="Wingdings 3" charset="2"/>
              <a:buChar char=""/>
            </a:pPr>
            <a:r>
              <a:rPr lang="en-US" sz="3600" b="1" dirty="0">
                <a:solidFill>
                  <a:schemeClr val="tx1">
                    <a:lumMod val="75000"/>
                    <a:lumOff val="25000"/>
                  </a:schemeClr>
                </a:solidFill>
                <a:effectLst/>
              </a:rPr>
              <a:t>E</a:t>
            </a:r>
            <a:r>
              <a:rPr lang="en-US" sz="3600" dirty="0">
                <a:solidFill>
                  <a:schemeClr val="tx1">
                    <a:lumMod val="75000"/>
                    <a:lumOff val="25000"/>
                  </a:schemeClr>
                </a:solidFill>
                <a:effectLst/>
              </a:rPr>
              <a:t>quity</a:t>
            </a:r>
          </a:p>
          <a:p>
            <a:pPr>
              <a:spcBef>
                <a:spcPts val="1000"/>
              </a:spcBef>
              <a:buClr>
                <a:schemeClr val="accent1">
                  <a:lumMod val="75000"/>
                </a:schemeClr>
              </a:buClr>
              <a:buSzPct val="80000"/>
              <a:buFont typeface="Wingdings 3" charset="2"/>
              <a:buChar char=""/>
            </a:pPr>
            <a:r>
              <a:rPr lang="en-US" sz="3600" b="1" dirty="0">
                <a:solidFill>
                  <a:schemeClr val="tx1">
                    <a:lumMod val="75000"/>
                    <a:lumOff val="25000"/>
                  </a:schemeClr>
                </a:solidFill>
                <a:effectLst/>
              </a:rPr>
              <a:t>S</a:t>
            </a:r>
            <a:r>
              <a:rPr lang="en-US" sz="3600" dirty="0">
                <a:solidFill>
                  <a:schemeClr val="tx1">
                    <a:lumMod val="75000"/>
                    <a:lumOff val="25000"/>
                  </a:schemeClr>
                </a:solidFill>
                <a:effectLst/>
              </a:rPr>
              <a:t>uccess</a:t>
            </a:r>
          </a:p>
        </p:txBody>
      </p:sp>
    </p:spTree>
    <p:extLst>
      <p:ext uri="{BB962C8B-B14F-4D97-AF65-F5344CB8AC3E}">
        <p14:creationId xmlns:p14="http://schemas.microsoft.com/office/powerpoint/2010/main" val="3976451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rents' Evening - Parent Details Login">
            <a:extLst>
              <a:ext uri="{FF2B5EF4-FFF2-40B4-BE49-F238E27FC236}">
                <a16:creationId xmlns:a16="http://schemas.microsoft.com/office/drawing/2014/main" id="{BA840BF8-DE4F-4EAD-2B9E-160A6397366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44826" y="484426"/>
            <a:ext cx="2110410" cy="2470809"/>
          </a:xfrm>
          <a:prstGeom prst="rect">
            <a:avLst/>
          </a:prstGeom>
          <a:noFill/>
          <a:ln>
            <a:noFill/>
          </a:ln>
        </p:spPr>
      </p:pic>
      <p:sp>
        <p:nvSpPr>
          <p:cNvPr id="3" name="TextBox 2">
            <a:extLst>
              <a:ext uri="{FF2B5EF4-FFF2-40B4-BE49-F238E27FC236}">
                <a16:creationId xmlns:a16="http://schemas.microsoft.com/office/drawing/2014/main" id="{631B663B-3317-63C1-E30B-4C3049F25FCB}"/>
              </a:ext>
            </a:extLst>
          </p:cNvPr>
          <p:cNvSpPr txBox="1"/>
          <p:nvPr/>
        </p:nvSpPr>
        <p:spPr>
          <a:xfrm>
            <a:off x="2873871" y="1385571"/>
            <a:ext cx="4276165" cy="830997"/>
          </a:xfrm>
          <a:prstGeom prst="rect">
            <a:avLst/>
          </a:prstGeom>
          <a:noFill/>
        </p:spPr>
        <p:txBody>
          <a:bodyPr wrap="square" rtlCol="0">
            <a:spAutoFit/>
          </a:bodyPr>
          <a:lstStyle/>
          <a:p>
            <a:pPr algn="ctr"/>
            <a:r>
              <a:rPr lang="en-US" sz="4800" b="1" dirty="0">
                <a:latin typeface="Arial" panose="020B0604020202020204" pitchFamily="34" charset="0"/>
                <a:cs typeface="Arial" panose="020B0604020202020204" pitchFamily="34" charset="0"/>
              </a:rPr>
              <a:t>Values</a:t>
            </a:r>
          </a:p>
        </p:txBody>
      </p:sp>
      <p:sp>
        <p:nvSpPr>
          <p:cNvPr id="5" name="TextBox 4">
            <a:extLst>
              <a:ext uri="{FF2B5EF4-FFF2-40B4-BE49-F238E27FC236}">
                <a16:creationId xmlns:a16="http://schemas.microsoft.com/office/drawing/2014/main" id="{EB2A6C36-5159-5F20-2450-339092B9E0F4}"/>
              </a:ext>
            </a:extLst>
          </p:cNvPr>
          <p:cNvSpPr txBox="1"/>
          <p:nvPr/>
        </p:nvSpPr>
        <p:spPr>
          <a:xfrm>
            <a:off x="6890351" y="667829"/>
            <a:ext cx="3092824" cy="5211811"/>
          </a:xfrm>
          <a:prstGeom prst="rect">
            <a:avLst/>
          </a:prstGeom>
          <a:noFill/>
        </p:spPr>
        <p:txBody>
          <a:bodyPr wrap="square">
            <a:spAutoFit/>
          </a:bodyPr>
          <a:lstStyle/>
          <a:p>
            <a:pPr>
              <a:lnSpc>
                <a:spcPct val="107000"/>
              </a:lnSpc>
              <a:spcAft>
                <a:spcPts val="800"/>
              </a:spcAft>
            </a:pPr>
            <a:r>
              <a:rPr lang="en-GB" sz="3600" dirty="0">
                <a:solidFill>
                  <a:srgbClr val="FF0000"/>
                </a:solidFill>
                <a:effectLst/>
                <a:latin typeface="Calibri Light" panose="020F0302020204030204" pitchFamily="34" charset="0"/>
                <a:ea typeface="Calibri" panose="020F0502020204030204" pitchFamily="34" charset="0"/>
                <a:cs typeface="Times New Roman" panose="02020603050405020304" pitchFamily="18" charset="0"/>
              </a:rPr>
              <a:t>KNPS CARES</a:t>
            </a:r>
            <a:endParaRPr lang="en-GB" sz="36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 </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C</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ompassion</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A</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mbition</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R</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espect</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E</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quity</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effectLst/>
                <a:latin typeface="Calibri Light" panose="020F0302020204030204" pitchFamily="34" charset="0"/>
                <a:ea typeface="Calibri" panose="020F0502020204030204" pitchFamily="34" charset="0"/>
                <a:cs typeface="Times New Roman" panose="02020603050405020304" pitchFamily="18" charset="0"/>
              </a:rPr>
              <a:t>S</a:t>
            </a:r>
            <a:r>
              <a:rPr lang="en-GB" sz="3600" dirty="0">
                <a:effectLst/>
                <a:latin typeface="Calibri Light" panose="020F0302020204030204" pitchFamily="34" charset="0"/>
                <a:ea typeface="Calibri" panose="020F0502020204030204" pitchFamily="34" charset="0"/>
                <a:cs typeface="Times New Roman" panose="02020603050405020304" pitchFamily="18" charset="0"/>
              </a:rPr>
              <a:t>uccess</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0389306-986E-44AF-94FC-1CC331BA8486}"/>
              </a:ext>
            </a:extLst>
          </p:cNvPr>
          <p:cNvSpPr txBox="1"/>
          <p:nvPr/>
        </p:nvSpPr>
        <p:spPr>
          <a:xfrm>
            <a:off x="844826" y="3429000"/>
            <a:ext cx="5741504" cy="3046988"/>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We’d love to hear from you! If your child displays the school values out of school – please drop us an email at </a:t>
            </a:r>
            <a:r>
              <a:rPr lang="en-GB" sz="2400" dirty="0">
                <a:latin typeface="Arial" panose="020B0604020202020204" pitchFamily="34" charset="0"/>
                <a:cs typeface="Arial" panose="020B0604020202020204" pitchFamily="34" charset="0"/>
                <a:hlinkClick r:id="rId3"/>
              </a:rPr>
              <a:t>kirkcaldynorthps.enquiries@fife.gov.uk</a:t>
            </a:r>
            <a:r>
              <a:rPr lang="en-GB" sz="2400" dirty="0">
                <a:latin typeface="Arial" panose="020B0604020202020204" pitchFamily="34" charset="0"/>
                <a:cs typeface="Arial" panose="020B0604020202020204" pitchFamily="34" charset="0"/>
              </a:rPr>
              <a:t> </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We would love to celebrate this at assembly and share the news with everyone! </a:t>
            </a:r>
          </a:p>
        </p:txBody>
      </p:sp>
      <p:sp>
        <p:nvSpPr>
          <p:cNvPr id="6" name="Star: 5 Points 5">
            <a:extLst>
              <a:ext uri="{FF2B5EF4-FFF2-40B4-BE49-F238E27FC236}">
                <a16:creationId xmlns:a16="http://schemas.microsoft.com/office/drawing/2014/main" id="{214E916B-1301-4632-90C7-17BA2F7A8B38}"/>
              </a:ext>
            </a:extLst>
          </p:cNvPr>
          <p:cNvSpPr/>
          <p:nvPr/>
        </p:nvSpPr>
        <p:spPr>
          <a:xfrm>
            <a:off x="2385392" y="6095278"/>
            <a:ext cx="569844" cy="55659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72710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54CE9-A444-4B89-8429-6048CB0CE59F}"/>
              </a:ext>
            </a:extLst>
          </p:cNvPr>
          <p:cNvSpPr>
            <a:spLocks noGrp="1"/>
          </p:cNvSpPr>
          <p:nvPr>
            <p:ph type="title"/>
          </p:nvPr>
        </p:nvSpPr>
        <p:spPr>
          <a:xfrm>
            <a:off x="677334" y="319671"/>
            <a:ext cx="8596668" cy="1320800"/>
          </a:xfrm>
        </p:spPr>
        <p:txBody>
          <a:bodyPr>
            <a:normAutofit/>
          </a:bodyPr>
          <a:lstStyle/>
          <a:p>
            <a:r>
              <a:rPr lang="en-GB" sz="6000" dirty="0">
                <a:latin typeface="Arial" panose="020B0604020202020204" pitchFamily="34" charset="0"/>
                <a:cs typeface="Arial" panose="020B0604020202020204" pitchFamily="34" charset="0"/>
              </a:rPr>
              <a:t>In this newsletter….</a:t>
            </a:r>
          </a:p>
        </p:txBody>
      </p:sp>
      <p:sp>
        <p:nvSpPr>
          <p:cNvPr id="3" name="Content Placeholder 2">
            <a:extLst>
              <a:ext uri="{FF2B5EF4-FFF2-40B4-BE49-F238E27FC236}">
                <a16:creationId xmlns:a16="http://schemas.microsoft.com/office/drawing/2014/main" id="{9363E7FB-FAF6-4536-A6ED-592DBA54D97A}"/>
              </a:ext>
            </a:extLst>
          </p:cNvPr>
          <p:cNvSpPr>
            <a:spLocks noGrp="1"/>
          </p:cNvSpPr>
          <p:nvPr>
            <p:ph idx="1"/>
          </p:nvPr>
        </p:nvSpPr>
        <p:spPr>
          <a:xfrm>
            <a:off x="677334" y="1640471"/>
            <a:ext cx="10146176" cy="4607929"/>
          </a:xfrm>
        </p:spPr>
        <p:txBody>
          <a:bodyPr>
            <a:noAutofit/>
          </a:bodyPr>
          <a:lstStyle/>
          <a:p>
            <a:r>
              <a:rPr lang="en-GB" sz="2400" dirty="0">
                <a:latin typeface="Arial" panose="020B0604020202020204" pitchFamily="34" charset="0"/>
                <a:cs typeface="Arial" panose="020B0604020202020204" pitchFamily="34" charset="0"/>
              </a:rPr>
              <a:t>Staffing update</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Helpful reminders – </a:t>
            </a:r>
            <a:r>
              <a:rPr lang="en-GB" sz="2400" b="1" dirty="0">
                <a:solidFill>
                  <a:srgbClr val="00B050"/>
                </a:solidFill>
                <a:latin typeface="Arial" panose="020B0604020202020204" pitchFamily="34" charset="0"/>
                <a:cs typeface="Arial" panose="020B0604020202020204" pitchFamily="34" charset="0"/>
              </a:rPr>
              <a:t>READY </a:t>
            </a:r>
            <a:r>
              <a:rPr lang="en-GB" sz="2400" dirty="0">
                <a:latin typeface="Arial" panose="020B0604020202020204" pitchFamily="34" charset="0"/>
                <a:cs typeface="Arial" panose="020B0604020202020204" pitchFamily="34" charset="0"/>
              </a:rPr>
              <a:t>TO LEARN</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PE Arrangements </a:t>
            </a:r>
          </a:p>
          <a:p>
            <a:pPr marL="0" indent="0">
              <a:buNone/>
            </a:pPr>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Dates for your diary</a:t>
            </a:r>
            <a:endParaRPr lang="en-GB" sz="2800" dirty="0">
              <a:latin typeface="Arial" panose="020B0604020202020204" pitchFamily="34" charset="0"/>
              <a:cs typeface="Arial" panose="020B0604020202020204" pitchFamily="34" charset="0"/>
            </a:endParaRPr>
          </a:p>
          <a:p>
            <a:pPr marL="0" indent="0">
              <a:buNone/>
            </a:pP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08176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arents' Evening - Parent Details Login">
            <a:extLst>
              <a:ext uri="{FF2B5EF4-FFF2-40B4-BE49-F238E27FC236}">
                <a16:creationId xmlns:a16="http://schemas.microsoft.com/office/drawing/2014/main" id="{BA840BF8-DE4F-4EAD-2B9E-160A6397366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10234" y="1508312"/>
            <a:ext cx="3375213" cy="3991535"/>
          </a:xfrm>
          <a:prstGeom prst="rect">
            <a:avLst/>
          </a:prstGeom>
          <a:noFill/>
          <a:ln>
            <a:noFill/>
          </a:ln>
        </p:spPr>
      </p:pic>
      <p:sp>
        <p:nvSpPr>
          <p:cNvPr id="3" name="TextBox 2">
            <a:extLst>
              <a:ext uri="{FF2B5EF4-FFF2-40B4-BE49-F238E27FC236}">
                <a16:creationId xmlns:a16="http://schemas.microsoft.com/office/drawing/2014/main" id="{631B663B-3317-63C1-E30B-4C3049F25FCB}"/>
              </a:ext>
            </a:extLst>
          </p:cNvPr>
          <p:cNvSpPr txBox="1"/>
          <p:nvPr/>
        </p:nvSpPr>
        <p:spPr>
          <a:xfrm>
            <a:off x="5109882" y="1116059"/>
            <a:ext cx="6808693" cy="4625882"/>
          </a:xfrm>
          <a:prstGeom prst="rect">
            <a:avLst/>
          </a:prstGeom>
          <a:noFill/>
        </p:spPr>
        <p:txBody>
          <a:bodyPr wrap="square" rtlCol="0">
            <a:spAutoFit/>
          </a:bodyPr>
          <a:lstStyle/>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show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compassion</a:t>
            </a:r>
            <a:r>
              <a:rPr lang="en-GB" sz="3600" b="1" dirty="0">
                <a:latin typeface="Calibri Light" panose="020F0302020204030204" pitchFamily="34" charset="0"/>
                <a:ea typeface="Calibri" panose="020F0502020204030204" pitchFamily="34" charset="0"/>
                <a:cs typeface="Times New Roman" panose="02020603050405020304" pitchFamily="18" charset="0"/>
              </a:rPr>
              <a:t> through kindness</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have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ambition</a:t>
            </a:r>
            <a:r>
              <a:rPr lang="en-GB" sz="3600" b="1" dirty="0">
                <a:latin typeface="Calibri Light" panose="020F0302020204030204" pitchFamily="34" charset="0"/>
                <a:ea typeface="Calibri" panose="020F0502020204030204" pitchFamily="34" charset="0"/>
                <a:cs typeface="Times New Roman" panose="02020603050405020304" pitchFamily="18" charset="0"/>
              </a:rPr>
              <a:t> to achieve</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show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respect</a:t>
            </a:r>
            <a:r>
              <a:rPr lang="en-GB" sz="3600" b="1" dirty="0">
                <a:latin typeface="Calibri Light" panose="020F0302020204030204" pitchFamily="34" charset="0"/>
                <a:ea typeface="Calibri" panose="020F0502020204030204" pitchFamily="34" charset="0"/>
                <a:cs typeface="Times New Roman" panose="02020603050405020304" pitchFamily="18" charset="0"/>
              </a:rPr>
              <a:t> through our behaviour and attitude</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value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equity</a:t>
            </a:r>
            <a:r>
              <a:rPr lang="en-GB" sz="3600" b="1" dirty="0">
                <a:latin typeface="Calibri Light" panose="020F0302020204030204" pitchFamily="34" charset="0"/>
                <a:ea typeface="Calibri" panose="020F0502020204030204" pitchFamily="34" charset="0"/>
                <a:cs typeface="Times New Roman" panose="02020603050405020304" pitchFamily="18" charset="0"/>
              </a:rPr>
              <a:t> through fairness</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600" b="1" dirty="0">
                <a:latin typeface="Calibri Light" panose="020F0302020204030204" pitchFamily="34" charset="0"/>
                <a:ea typeface="Calibri" panose="020F0502020204030204" pitchFamily="34" charset="0"/>
                <a:cs typeface="Times New Roman" panose="02020603050405020304" pitchFamily="18" charset="0"/>
              </a:rPr>
              <a:t>We celebrate </a:t>
            </a:r>
            <a:r>
              <a:rPr lang="en-GB" sz="3600" b="1" u="sng" dirty="0">
                <a:latin typeface="Calibri Light" panose="020F0302020204030204" pitchFamily="34" charset="0"/>
                <a:ea typeface="Calibri" panose="020F0502020204030204" pitchFamily="34" charset="0"/>
                <a:cs typeface="Times New Roman" panose="02020603050405020304" pitchFamily="18" charset="0"/>
              </a:rPr>
              <a:t>success</a:t>
            </a:r>
            <a:endParaRPr lang="en-GB"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3044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B9A8C-577F-45F5-9A85-05EDAD29E3C0}"/>
              </a:ext>
            </a:extLst>
          </p:cNvPr>
          <p:cNvSpPr>
            <a:spLocks noGrp="1"/>
          </p:cNvSpPr>
          <p:nvPr>
            <p:ph type="ctrTitle"/>
          </p:nvPr>
        </p:nvSpPr>
        <p:spPr>
          <a:xfrm>
            <a:off x="326253" y="231085"/>
            <a:ext cx="10542365" cy="6395830"/>
          </a:xfrm>
          <a:solidFill>
            <a:schemeClr val="bg1">
              <a:lumMod val="95000"/>
            </a:schemeClr>
          </a:solidFill>
        </p:spPr>
        <p:txBody>
          <a:bodyPr/>
          <a:lstStyle/>
          <a:p>
            <a:pPr algn="ctr"/>
            <a:br>
              <a:rPr lang="en-GB" sz="4400" dirty="0">
                <a:latin typeface="Arial" panose="020B0604020202020204" pitchFamily="34" charset="0"/>
                <a:cs typeface="Arial" panose="020B0604020202020204" pitchFamily="34" charset="0"/>
              </a:rPr>
            </a:br>
            <a:br>
              <a:rPr lang="en-GB" sz="4400" dirty="0">
                <a:latin typeface="Arial" panose="020B0604020202020204" pitchFamily="34" charset="0"/>
                <a:cs typeface="Arial" panose="020B0604020202020204" pitchFamily="34" charset="0"/>
              </a:rPr>
            </a:br>
            <a:br>
              <a:rPr lang="en-GB" sz="4400" dirty="0">
                <a:latin typeface="Arial" panose="020B0604020202020204" pitchFamily="34" charset="0"/>
                <a:cs typeface="Arial" panose="020B0604020202020204" pitchFamily="34" charset="0"/>
              </a:rPr>
            </a:br>
            <a:br>
              <a:rPr lang="en-GB" sz="4400" dirty="0">
                <a:latin typeface="Arial" panose="020B0604020202020204" pitchFamily="34" charset="0"/>
                <a:cs typeface="Arial" panose="020B0604020202020204" pitchFamily="34" charset="0"/>
              </a:rPr>
            </a:br>
            <a:r>
              <a:rPr lang="en-GB" sz="4400" dirty="0">
                <a:latin typeface="Arial" panose="020B0604020202020204" pitchFamily="34" charset="0"/>
                <a:cs typeface="Arial" panose="020B0604020202020204" pitchFamily="34" charset="0"/>
              </a:rPr>
              <a:t>P</a:t>
            </a:r>
            <a:r>
              <a:rPr lang="en-GB" sz="4000" dirty="0">
                <a:latin typeface="Arial" panose="020B0604020202020204" pitchFamily="34" charset="0"/>
                <a:cs typeface="Arial" panose="020B0604020202020204" pitchFamily="34" charset="0"/>
              </a:rPr>
              <a:t>lease always feel free to contact us with comments and queries.</a:t>
            </a: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r>
              <a:rPr lang="en-GB" sz="4000" dirty="0">
                <a:latin typeface="Arial" panose="020B0604020202020204" pitchFamily="34" charset="0"/>
                <a:cs typeface="Arial" panose="020B0604020202020204" pitchFamily="34" charset="0"/>
              </a:rPr>
              <a:t>Telephone: 01592 583431</a:t>
            </a: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r>
              <a:rPr lang="en-GB" sz="4000" dirty="0">
                <a:latin typeface="Arial" panose="020B0604020202020204" pitchFamily="34" charset="0"/>
                <a:cs typeface="Arial" panose="020B0604020202020204" pitchFamily="34" charset="0"/>
              </a:rPr>
              <a:t>    </a:t>
            </a:r>
            <a:r>
              <a:rPr lang="en-GB" sz="3600" dirty="0">
                <a:latin typeface="Arial" panose="020B0604020202020204" pitchFamily="34" charset="0"/>
                <a:cs typeface="Arial" panose="020B0604020202020204" pitchFamily="34" charset="0"/>
              </a:rPr>
              <a:t>Email: </a:t>
            </a:r>
            <a:r>
              <a:rPr lang="en-GB" sz="3600" dirty="0">
                <a:latin typeface="Arial" panose="020B0604020202020204" pitchFamily="34" charset="0"/>
                <a:cs typeface="Arial" panose="020B0604020202020204" pitchFamily="34" charset="0"/>
                <a:hlinkClick r:id="rId2"/>
              </a:rPr>
              <a:t>kirkcaldynorthps.enquiries@fife.gov.uk</a:t>
            </a:r>
            <a:br>
              <a:rPr lang="en-GB" sz="4000" dirty="0">
                <a:latin typeface="Arial" panose="020B0604020202020204" pitchFamily="34" charset="0"/>
                <a:cs typeface="Arial" panose="020B0604020202020204" pitchFamily="34" charset="0"/>
              </a:rPr>
            </a:br>
            <a:br>
              <a:rPr lang="en-GB" sz="4000" dirty="0">
                <a:latin typeface="Arial" panose="020B0604020202020204" pitchFamily="34" charset="0"/>
                <a:cs typeface="Arial" panose="020B0604020202020204" pitchFamily="34" charset="0"/>
              </a:rPr>
            </a:br>
            <a:r>
              <a:rPr lang="en-GB" sz="3600" dirty="0">
                <a:latin typeface="Arial" panose="020B0604020202020204" pitchFamily="34" charset="0"/>
                <a:cs typeface="Arial" panose="020B0604020202020204" pitchFamily="34" charset="0"/>
              </a:rPr>
              <a:t>Follow us on Facebook too</a:t>
            </a:r>
            <a:br>
              <a:rPr lang="en-GB" sz="3600" dirty="0">
                <a:latin typeface="Arial" panose="020B0604020202020204" pitchFamily="34" charset="0"/>
                <a:cs typeface="Arial" panose="020B0604020202020204" pitchFamily="34" charset="0"/>
              </a:rPr>
            </a:br>
            <a:endParaRPr lang="en-GB" dirty="0"/>
          </a:p>
        </p:txBody>
      </p:sp>
      <p:pic>
        <p:nvPicPr>
          <p:cNvPr id="5" name="Picture 4">
            <a:extLst>
              <a:ext uri="{FF2B5EF4-FFF2-40B4-BE49-F238E27FC236}">
                <a16:creationId xmlns:a16="http://schemas.microsoft.com/office/drawing/2014/main" id="{C8F49ABD-730C-4CCF-A85C-BA27E2CCFCB5}"/>
              </a:ext>
            </a:extLst>
          </p:cNvPr>
          <p:cNvPicPr/>
          <p:nvPr/>
        </p:nvPicPr>
        <p:blipFill rotWithShape="1">
          <a:blip r:embed="rId3">
            <a:extLst>
              <a:ext uri="{28A0092B-C50C-407E-A947-70E740481C1C}">
                <a14:useLocalDpi xmlns:a14="http://schemas.microsoft.com/office/drawing/2010/main" val="0"/>
              </a:ext>
            </a:extLst>
          </a:blip>
          <a:srcRect l="12245" t="2427" r="11021" b="8737"/>
          <a:stretch/>
        </p:blipFill>
        <p:spPr bwMode="auto">
          <a:xfrm>
            <a:off x="1806710" y="5106749"/>
            <a:ext cx="739304" cy="705891"/>
          </a:xfrm>
          <a:prstGeom prst="rect">
            <a:avLst/>
          </a:prstGeom>
          <a:noFill/>
          <a:ln>
            <a:noFill/>
          </a:ln>
          <a:extLst>
            <a:ext uri="{53640926-AAD7-44D8-BBD7-CCE9431645EC}">
              <a14:shadowObscured xmlns:a14="http://schemas.microsoft.com/office/drawing/2010/main"/>
            </a:ext>
          </a:extLst>
        </p:spPr>
      </p:pic>
      <p:pic>
        <p:nvPicPr>
          <p:cNvPr id="7" name="Picture 6">
            <a:extLst>
              <a:ext uri="{FF2B5EF4-FFF2-40B4-BE49-F238E27FC236}">
                <a16:creationId xmlns:a16="http://schemas.microsoft.com/office/drawing/2014/main" id="{2924C53F-888A-42BC-94EA-2740640DAFB5}"/>
              </a:ext>
            </a:extLst>
          </p:cNvPr>
          <p:cNvPicPr>
            <a:picLocks noChangeAspect="1"/>
          </p:cNvPicPr>
          <p:nvPr/>
        </p:nvPicPr>
        <p:blipFill>
          <a:blip r:embed="rId4"/>
          <a:stretch>
            <a:fillRect/>
          </a:stretch>
        </p:blipFill>
        <p:spPr>
          <a:xfrm flipH="1">
            <a:off x="326253" y="3812680"/>
            <a:ext cx="843475" cy="877900"/>
          </a:xfrm>
          <a:prstGeom prst="rect">
            <a:avLst/>
          </a:prstGeom>
        </p:spPr>
      </p:pic>
      <p:pic>
        <p:nvPicPr>
          <p:cNvPr id="6" name="Picture 5">
            <a:extLst>
              <a:ext uri="{FF2B5EF4-FFF2-40B4-BE49-F238E27FC236}">
                <a16:creationId xmlns:a16="http://schemas.microsoft.com/office/drawing/2014/main" id="{E0A9A860-7D9F-4133-9854-7A07F4D94697}"/>
              </a:ext>
            </a:extLst>
          </p:cNvPr>
          <p:cNvPicPr>
            <a:picLocks noChangeAspect="1"/>
          </p:cNvPicPr>
          <p:nvPr/>
        </p:nvPicPr>
        <p:blipFill>
          <a:blip r:embed="rId5"/>
          <a:stretch>
            <a:fillRect/>
          </a:stretch>
        </p:blipFill>
        <p:spPr>
          <a:xfrm>
            <a:off x="1508130" y="2657223"/>
            <a:ext cx="843475" cy="857239"/>
          </a:xfrm>
          <a:prstGeom prst="rect">
            <a:avLst/>
          </a:prstGeom>
        </p:spPr>
      </p:pic>
    </p:spTree>
    <p:extLst>
      <p:ext uri="{BB962C8B-B14F-4D97-AF65-F5344CB8AC3E}">
        <p14:creationId xmlns:p14="http://schemas.microsoft.com/office/powerpoint/2010/main" val="197106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64E5-D67C-432A-B30A-DED88347F445}"/>
              </a:ext>
            </a:extLst>
          </p:cNvPr>
          <p:cNvSpPr>
            <a:spLocks noGrp="1"/>
          </p:cNvSpPr>
          <p:nvPr>
            <p:ph type="title"/>
          </p:nvPr>
        </p:nvSpPr>
        <p:spPr>
          <a:xfrm>
            <a:off x="547332" y="223193"/>
            <a:ext cx="8596668" cy="746234"/>
          </a:xfrm>
        </p:spPr>
        <p:txBody>
          <a:bodyPr/>
          <a:lstStyle/>
          <a:p>
            <a:r>
              <a:rPr lang="en-GB" dirty="0">
                <a:latin typeface="Arial" panose="020B0604020202020204" pitchFamily="34" charset="0"/>
                <a:cs typeface="Arial" panose="020B0604020202020204" pitchFamily="34" charset="0"/>
              </a:rPr>
              <a:t> Staffing Update</a:t>
            </a:r>
          </a:p>
        </p:txBody>
      </p:sp>
      <p:sp>
        <p:nvSpPr>
          <p:cNvPr id="7" name="Rectangle 6">
            <a:extLst>
              <a:ext uri="{FF2B5EF4-FFF2-40B4-BE49-F238E27FC236}">
                <a16:creationId xmlns:a16="http://schemas.microsoft.com/office/drawing/2014/main" id="{1F3511BC-367B-B042-AE57-9BBDF4242769}"/>
              </a:ext>
            </a:extLst>
          </p:cNvPr>
          <p:cNvSpPr/>
          <p:nvPr/>
        </p:nvSpPr>
        <p:spPr>
          <a:xfrm>
            <a:off x="423896" y="969427"/>
            <a:ext cx="6613008" cy="5478423"/>
          </a:xfrm>
          <a:prstGeom prst="rect">
            <a:avLst/>
          </a:prstGeom>
        </p:spPr>
        <p:txBody>
          <a:bodyPr wrap="square">
            <a:spAutoFit/>
          </a:bodyPr>
          <a:lstStyle/>
          <a:p>
            <a:pPr marL="285750" indent="-285750">
              <a:buFont typeface="Wingdings" panose="05000000000000000000" pitchFamily="2" charset="2"/>
              <a:buChar char="Ø"/>
            </a:pPr>
            <a:r>
              <a:rPr lang="en-GB" sz="2400" b="1" dirty="0">
                <a:latin typeface="Arial" panose="020B0604020202020204" pitchFamily="34" charset="0"/>
                <a:cs typeface="Arial" panose="020B0604020202020204" pitchFamily="34" charset="0"/>
              </a:rPr>
              <a:t>Senior Leadership Team </a:t>
            </a:r>
          </a:p>
          <a:p>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Mrs Emma Clunie (Acting Headteacher)</a:t>
            </a:r>
          </a:p>
          <a:p>
            <a:pPr marL="285750" indent="-285750">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									</a:t>
            </a: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        Mrs Emma Clunie</a:t>
            </a:r>
          </a:p>
          <a:p>
            <a:r>
              <a:rPr lang="en-GB"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latin typeface="Arial" panose="020B0604020202020204" pitchFamily="34" charset="0"/>
                <a:cs typeface="Arial" panose="020B0604020202020204" pitchFamily="34" charset="0"/>
              </a:rPr>
              <a:t>Miss Kayla Murray (Principal Teacher) </a:t>
            </a:r>
          </a:p>
          <a:p>
            <a:pPr lvl="8"/>
            <a:r>
              <a:rPr lang="en-GB" sz="800" dirty="0">
                <a:latin typeface="Arial" panose="020B0604020202020204" pitchFamily="34" charset="0"/>
                <a:cs typeface="Arial" panose="020B0604020202020204" pitchFamily="34" charset="0"/>
              </a:rPr>
              <a:t>											</a:t>
            </a:r>
          </a:p>
          <a:p>
            <a:pPr lvl="8"/>
            <a:r>
              <a:rPr lang="en-GB" sz="800" dirty="0">
                <a:latin typeface="Arial" panose="020B0604020202020204" pitchFamily="34" charset="0"/>
                <a:cs typeface="Arial" panose="020B0604020202020204" pitchFamily="34" charset="0"/>
              </a:rPr>
              <a:t>												</a:t>
            </a:r>
          </a:p>
          <a:p>
            <a:pPr lvl="8"/>
            <a:endParaRPr lang="en-GB" sz="800" dirty="0">
              <a:latin typeface="Arial" panose="020B0604020202020204" pitchFamily="34" charset="0"/>
              <a:cs typeface="Arial" panose="020B0604020202020204" pitchFamily="34" charset="0"/>
            </a:endParaRPr>
          </a:p>
          <a:p>
            <a:pPr lvl="8"/>
            <a:r>
              <a:rPr lang="en-GB" sz="800"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a:p>
            <a:endParaRPr lang="en-GB" sz="800" dirty="0">
              <a:latin typeface="Arial" panose="020B0604020202020204" pitchFamily="34" charset="0"/>
              <a:cs typeface="Arial" panose="020B0604020202020204" pitchFamily="34" charset="0"/>
            </a:endParaRPr>
          </a:p>
          <a:p>
            <a:r>
              <a:rPr lang="en-GB" sz="800" dirty="0">
                <a:latin typeface="Arial" panose="020B0604020202020204" pitchFamily="34" charset="0"/>
                <a:cs typeface="Arial" panose="020B0604020202020204" pitchFamily="34" charset="0"/>
              </a:rPr>
              <a:t>								</a:t>
            </a:r>
          </a:p>
          <a:p>
            <a:r>
              <a:rPr lang="en-GB" sz="800" dirty="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Miss Kayla Murray </a:t>
            </a:r>
          </a:p>
          <a:p>
            <a:r>
              <a:rPr lang="en-GB" sz="800" dirty="0">
                <a:latin typeface="Arial" panose="020B0604020202020204" pitchFamily="34" charset="0"/>
                <a:cs typeface="Arial" panose="020B0604020202020204" pitchFamily="34" charset="0"/>
              </a:rPr>
              <a:t>				</a:t>
            </a:r>
          </a:p>
          <a:p>
            <a:r>
              <a:rPr lang="en-GB" sz="800" dirty="0">
                <a:latin typeface="Arial" panose="020B0604020202020204" pitchFamily="34" charset="0"/>
                <a:cs typeface="Arial" panose="020B0604020202020204" pitchFamily="34" charset="0"/>
              </a:rPr>
              <a:t>																</a:t>
            </a:r>
          </a:p>
        </p:txBody>
      </p:sp>
      <p:pic>
        <p:nvPicPr>
          <p:cNvPr id="4" name="Picture 3">
            <a:extLst>
              <a:ext uri="{FF2B5EF4-FFF2-40B4-BE49-F238E27FC236}">
                <a16:creationId xmlns:a16="http://schemas.microsoft.com/office/drawing/2014/main" id="{CD1409F9-9C86-4EF9-A30D-498F4BFFFF33}"/>
              </a:ext>
            </a:extLst>
          </p:cNvPr>
          <p:cNvPicPr>
            <a:picLocks noChangeAspect="1"/>
          </p:cNvPicPr>
          <p:nvPr/>
        </p:nvPicPr>
        <p:blipFill>
          <a:blip r:embed="rId2"/>
          <a:stretch>
            <a:fillRect/>
          </a:stretch>
        </p:blipFill>
        <p:spPr>
          <a:xfrm>
            <a:off x="5136700" y="1375894"/>
            <a:ext cx="1175114" cy="1385428"/>
          </a:xfrm>
          <a:prstGeom prst="rect">
            <a:avLst/>
          </a:prstGeom>
        </p:spPr>
      </p:pic>
      <p:pic>
        <p:nvPicPr>
          <p:cNvPr id="3" name="Picture 2">
            <a:extLst>
              <a:ext uri="{FF2B5EF4-FFF2-40B4-BE49-F238E27FC236}">
                <a16:creationId xmlns:a16="http://schemas.microsoft.com/office/drawing/2014/main" id="{89EC024D-5E86-0528-6559-27745B449307}"/>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920885" y="3976589"/>
            <a:ext cx="1175115" cy="1514903"/>
          </a:xfrm>
          <a:prstGeom prst="rect">
            <a:avLst/>
          </a:prstGeom>
        </p:spPr>
      </p:pic>
      <p:sp>
        <p:nvSpPr>
          <p:cNvPr id="5" name="TextBox 4">
            <a:extLst>
              <a:ext uri="{FF2B5EF4-FFF2-40B4-BE49-F238E27FC236}">
                <a16:creationId xmlns:a16="http://schemas.microsoft.com/office/drawing/2014/main" id="{0460809F-FFDE-7CE1-068F-905A15E8B9B2}"/>
              </a:ext>
            </a:extLst>
          </p:cNvPr>
          <p:cNvSpPr txBox="1"/>
          <p:nvPr/>
        </p:nvSpPr>
        <p:spPr>
          <a:xfrm>
            <a:off x="6498697" y="1365967"/>
            <a:ext cx="1801504" cy="1323439"/>
          </a:xfrm>
          <a:prstGeom prst="rect">
            <a:avLst/>
          </a:prstGeom>
          <a:noFill/>
        </p:spPr>
        <p:txBody>
          <a:bodyPr wrap="square" rtlCol="0">
            <a:spAutoFit/>
          </a:bodyPr>
          <a:lstStyle/>
          <a:p>
            <a:pPr algn="ctr"/>
            <a:r>
              <a:rPr lang="en-GB" sz="1600" dirty="0">
                <a:latin typeface="Arial" panose="020B0604020202020204" pitchFamily="34" charset="0"/>
                <a:cs typeface="Arial" panose="020B0604020202020204" pitchFamily="34" charset="0"/>
              </a:rPr>
              <a:t>Mrs Clunie has a departmental remit </a:t>
            </a:r>
          </a:p>
          <a:p>
            <a:pPr algn="ctr"/>
            <a:r>
              <a:rPr lang="en-GB" sz="1600" dirty="0">
                <a:latin typeface="Arial" panose="020B0604020202020204" pitchFamily="34" charset="0"/>
                <a:cs typeface="Arial" panose="020B0604020202020204" pitchFamily="34" charset="0"/>
              </a:rPr>
              <a:t>of Nursery – Primary 3/4</a:t>
            </a:r>
            <a:endParaRPr lang="en-US" sz="1600" dirty="0"/>
          </a:p>
        </p:txBody>
      </p:sp>
      <p:sp>
        <p:nvSpPr>
          <p:cNvPr id="8" name="TextBox 7">
            <a:extLst>
              <a:ext uri="{FF2B5EF4-FFF2-40B4-BE49-F238E27FC236}">
                <a16:creationId xmlns:a16="http://schemas.microsoft.com/office/drawing/2014/main" id="{E303E60F-85FE-9BAE-61BE-81347A1394AA}"/>
              </a:ext>
            </a:extLst>
          </p:cNvPr>
          <p:cNvSpPr txBox="1"/>
          <p:nvPr/>
        </p:nvSpPr>
        <p:spPr>
          <a:xfrm>
            <a:off x="6438492" y="3325517"/>
            <a:ext cx="1801504" cy="2092881"/>
          </a:xfrm>
          <a:prstGeom prst="rect">
            <a:avLst/>
          </a:prstGeom>
          <a:noFill/>
        </p:spPr>
        <p:txBody>
          <a:bodyPr wrap="square" rtlCol="0">
            <a:spAutoFit/>
          </a:bodyPr>
          <a:lstStyle/>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endParaRPr lang="en-GB" sz="1600" dirty="0">
              <a:latin typeface="Arial" panose="020B0604020202020204" pitchFamily="34" charset="0"/>
              <a:cs typeface="Arial" panose="020B0604020202020204" pitchFamily="34" charset="0"/>
            </a:endParaRPr>
          </a:p>
          <a:p>
            <a:pPr algn="ctr"/>
            <a:r>
              <a:rPr lang="en-GB" sz="1600" dirty="0">
                <a:latin typeface="Arial" panose="020B0604020202020204" pitchFamily="34" charset="0"/>
                <a:cs typeface="Arial" panose="020B0604020202020204" pitchFamily="34" charset="0"/>
              </a:rPr>
              <a:t>Miss Murray has a departmental remit </a:t>
            </a:r>
          </a:p>
          <a:p>
            <a:pPr algn="ctr"/>
            <a:r>
              <a:rPr lang="en-GB" sz="1600" dirty="0">
                <a:latin typeface="Arial" panose="020B0604020202020204" pitchFamily="34" charset="0"/>
                <a:cs typeface="Arial" panose="020B0604020202020204" pitchFamily="34" charset="0"/>
              </a:rPr>
              <a:t>of Primary 5 – Primary 7</a:t>
            </a:r>
            <a:r>
              <a:rPr lang="en-GB" dirty="0">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2936190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64E5-D67C-432A-B30A-DED88347F445}"/>
              </a:ext>
            </a:extLst>
          </p:cNvPr>
          <p:cNvSpPr>
            <a:spLocks noGrp="1"/>
          </p:cNvSpPr>
          <p:nvPr>
            <p:ph type="title"/>
          </p:nvPr>
        </p:nvSpPr>
        <p:spPr>
          <a:xfrm>
            <a:off x="547332" y="223193"/>
            <a:ext cx="8596668" cy="746234"/>
          </a:xfrm>
        </p:spPr>
        <p:txBody>
          <a:bodyPr/>
          <a:lstStyle/>
          <a:p>
            <a:r>
              <a:rPr lang="en-GB" dirty="0">
                <a:latin typeface="Arial" panose="020B0604020202020204" pitchFamily="34" charset="0"/>
                <a:cs typeface="Arial" panose="020B0604020202020204" pitchFamily="34" charset="0"/>
              </a:rPr>
              <a:t> Staffing Update continued…</a:t>
            </a:r>
          </a:p>
        </p:txBody>
      </p:sp>
      <p:sp>
        <p:nvSpPr>
          <p:cNvPr id="3" name="Rectangle 2">
            <a:extLst>
              <a:ext uri="{FF2B5EF4-FFF2-40B4-BE49-F238E27FC236}">
                <a16:creationId xmlns:a16="http://schemas.microsoft.com/office/drawing/2014/main" id="{9A148EEF-176B-314E-9A55-137883BCC9A8}"/>
              </a:ext>
            </a:extLst>
          </p:cNvPr>
          <p:cNvSpPr/>
          <p:nvPr/>
        </p:nvSpPr>
        <p:spPr>
          <a:xfrm>
            <a:off x="323361" y="817830"/>
            <a:ext cx="9735039" cy="6509474"/>
          </a:xfrm>
          <a:prstGeom prst="rect">
            <a:avLst/>
          </a:prstGeom>
        </p:spPr>
        <p:txBody>
          <a:bodyPr wrap="square">
            <a:spAutoFit/>
          </a:bodyPr>
          <a:lstStyle/>
          <a:p>
            <a:pPr marL="285750" indent="-285750">
              <a:buFont typeface="Wingdings" panose="05000000000000000000" pitchFamily="2" charset="2"/>
              <a:buChar char="Ø"/>
            </a:pPr>
            <a:endParaRPr lang="en-GB" sz="19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700" dirty="0">
                <a:latin typeface="Arial" panose="020B0604020202020204" pitchFamily="34" charset="0"/>
                <a:cs typeface="Arial" panose="020B0604020202020204" pitchFamily="34" charset="0"/>
              </a:rPr>
              <a:t>Our Teaching staff this session are:</a:t>
            </a:r>
          </a:p>
          <a:p>
            <a:pPr marL="285750" indent="-285750">
              <a:buFont typeface="Wingdings" panose="05000000000000000000" pitchFamily="2" charset="2"/>
              <a:buChar char="Ø"/>
            </a:pPr>
            <a:endParaRPr lang="en-GB" sz="17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1  - Miss A McDonald</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1/2 – Mrs M McQuillan </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3 - Mr R Thomason </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3/4 – Miss E Marley</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5 – Mrs K Duncan (Currently shared with Mrs R O’Keefe)</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6 – Mrs J Campbell </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Primary 7 – Miss R Wilson </a:t>
            </a:r>
          </a:p>
          <a:p>
            <a:pPr marL="285750" indent="-285750">
              <a:buFont typeface="Wingdings" panose="05000000000000000000" pitchFamily="2" charset="2"/>
              <a:buChar char="Ø"/>
            </a:pPr>
            <a:r>
              <a:rPr lang="en-GB" sz="1700" b="1" dirty="0">
                <a:latin typeface="Arial" panose="020B0604020202020204" pitchFamily="34" charset="0"/>
                <a:cs typeface="Arial" panose="020B0604020202020204" pitchFamily="34" charset="0"/>
              </a:rPr>
              <a:t>Non Class Contact Time – Miss Murray </a:t>
            </a:r>
          </a:p>
          <a:p>
            <a:pPr marL="285750" indent="-285750">
              <a:buFont typeface="Wingdings" panose="05000000000000000000" pitchFamily="2" charset="2"/>
              <a:buChar char="Ø"/>
            </a:pPr>
            <a:endParaRPr lang="en-GB" sz="19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Support for Learning Teacher – </a:t>
            </a:r>
            <a:r>
              <a:rPr lang="en-GB" b="1" dirty="0">
                <a:latin typeface="Arial" panose="020B0604020202020204" pitchFamily="34" charset="0"/>
                <a:cs typeface="Arial" panose="020B0604020202020204" pitchFamily="34" charset="0"/>
              </a:rPr>
              <a:t>Mrs Chloe Murray– </a:t>
            </a:r>
            <a:r>
              <a:rPr lang="en-GB" dirty="0">
                <a:latin typeface="Arial" panose="020B0604020202020204" pitchFamily="34" charset="0"/>
                <a:cs typeface="Arial" panose="020B0604020202020204" pitchFamily="34" charset="0"/>
              </a:rPr>
              <a:t>We are delighted to welcome Mrs Murray to our school in the role of Support for Learning Teacher. Mrs Murray has already been working hard to get to know our children and school community. We are delighted to have her as part of the KNPS family. Mrs Murray will work with us from Monday to Thursday each week, and she also has responsibility for developing our whole school nurture provision. </a:t>
            </a:r>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b="1" dirty="0">
                <a:latin typeface="Arial" panose="020B0604020202020204" pitchFamily="34" charset="0"/>
                <a:cs typeface="Arial" panose="020B0604020202020204" pitchFamily="34" charset="0"/>
              </a:rPr>
              <a:t>Mrs B Clunie </a:t>
            </a:r>
            <a:r>
              <a:rPr lang="en-GB" dirty="0">
                <a:latin typeface="Arial" panose="020B0604020202020204" pitchFamily="34" charset="0"/>
                <a:cs typeface="Arial" panose="020B0604020202020204" pitchFamily="34" charset="0"/>
              </a:rPr>
              <a:t>continues to work with us every Tuesday, supporting our learners who have English as an Additional Language. Mrs Clunie will also deliver Non class contact time to Primary 6 this session. </a:t>
            </a:r>
          </a:p>
          <a:p>
            <a:endParaRPr lang="en-GB" sz="1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1764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64E5-D67C-432A-B30A-DED88347F445}"/>
              </a:ext>
            </a:extLst>
          </p:cNvPr>
          <p:cNvSpPr>
            <a:spLocks noGrp="1"/>
          </p:cNvSpPr>
          <p:nvPr>
            <p:ph type="title"/>
          </p:nvPr>
        </p:nvSpPr>
        <p:spPr>
          <a:xfrm>
            <a:off x="547332" y="223193"/>
            <a:ext cx="8596668" cy="746234"/>
          </a:xfrm>
        </p:spPr>
        <p:txBody>
          <a:bodyPr/>
          <a:lstStyle/>
          <a:p>
            <a:r>
              <a:rPr lang="en-GB" dirty="0">
                <a:latin typeface="Arial" panose="020B0604020202020204" pitchFamily="34" charset="0"/>
                <a:cs typeface="Arial" panose="020B0604020202020204" pitchFamily="34" charset="0"/>
              </a:rPr>
              <a:t> Nursery Staffing…</a:t>
            </a:r>
          </a:p>
        </p:txBody>
      </p:sp>
      <p:sp>
        <p:nvSpPr>
          <p:cNvPr id="3" name="Rectangle 2">
            <a:extLst>
              <a:ext uri="{FF2B5EF4-FFF2-40B4-BE49-F238E27FC236}">
                <a16:creationId xmlns:a16="http://schemas.microsoft.com/office/drawing/2014/main" id="{9A148EEF-176B-314E-9A55-137883BCC9A8}"/>
              </a:ext>
            </a:extLst>
          </p:cNvPr>
          <p:cNvSpPr/>
          <p:nvPr/>
        </p:nvSpPr>
        <p:spPr>
          <a:xfrm>
            <a:off x="323360" y="817830"/>
            <a:ext cx="10079597" cy="6294031"/>
          </a:xfrm>
          <a:prstGeom prst="rect">
            <a:avLst/>
          </a:prstGeom>
        </p:spPr>
        <p:txBody>
          <a:bodyPr wrap="square">
            <a:spAutoFit/>
          </a:bodyPr>
          <a:lstStyle/>
          <a:p>
            <a:pPr marL="285750" indent="-285750">
              <a:buFont typeface="Wingdings" panose="05000000000000000000" pitchFamily="2" charset="2"/>
              <a:buChar char="Ø"/>
            </a:pPr>
            <a:endParaRPr lang="en-GB" sz="19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Our Nursery staff team this session includes:</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b="1" dirty="0">
                <a:latin typeface="Arial" panose="020B0604020202020204" pitchFamily="34" charset="0"/>
                <a:cs typeface="Arial" panose="020B0604020202020204" pitchFamily="34" charset="0"/>
              </a:rPr>
              <a:t>Miss S </a:t>
            </a:r>
            <a:r>
              <a:rPr lang="en-GB" b="1" dirty="0" err="1">
                <a:latin typeface="Arial" panose="020B0604020202020204" pitchFamily="34" charset="0"/>
                <a:cs typeface="Arial" panose="020B0604020202020204" pitchFamily="34" charset="0"/>
              </a:rPr>
              <a:t>McClymont</a:t>
            </a:r>
            <a:r>
              <a:rPr lang="en-GB" b="1" dirty="0">
                <a:latin typeface="Arial" panose="020B0604020202020204" pitchFamily="34" charset="0"/>
                <a:cs typeface="Arial" panose="020B0604020202020204" pitchFamily="34" charset="0"/>
              </a:rPr>
              <a:t> – Early Years Lead Officer</a:t>
            </a:r>
          </a:p>
          <a:p>
            <a:pPr marL="285750" indent="-285750">
              <a:buFont typeface="Wingdings" panose="05000000000000000000" pitchFamily="2" charset="2"/>
              <a:buChar char="Ø"/>
            </a:pPr>
            <a:r>
              <a:rPr lang="en-GB" b="1" dirty="0">
                <a:latin typeface="Arial" panose="020B0604020202020204" pitchFamily="34" charset="0"/>
                <a:cs typeface="Arial" panose="020B0604020202020204" pitchFamily="34" charset="0"/>
              </a:rPr>
              <a:t>Mrs H Stowe – Early Years Officer </a:t>
            </a:r>
          </a:p>
          <a:p>
            <a:pPr marL="285750" indent="-285750">
              <a:buFont typeface="Wingdings" panose="05000000000000000000" pitchFamily="2" charset="2"/>
              <a:buChar char="Ø"/>
            </a:pPr>
            <a:r>
              <a:rPr lang="en-GB" b="1" dirty="0">
                <a:latin typeface="Arial" panose="020B0604020202020204" pitchFamily="34" charset="0"/>
                <a:cs typeface="Arial" panose="020B0604020202020204" pitchFamily="34" charset="0"/>
              </a:rPr>
              <a:t>Mrs K Wight - Early Years Officer</a:t>
            </a:r>
          </a:p>
          <a:p>
            <a:pPr marL="285750" indent="-285750">
              <a:buFont typeface="Wingdings" panose="05000000000000000000" pitchFamily="2" charset="2"/>
              <a:buChar char="Ø"/>
            </a:pPr>
            <a:r>
              <a:rPr lang="en-GB" b="1" dirty="0">
                <a:latin typeface="Arial" panose="020B0604020202020204" pitchFamily="34" charset="0"/>
                <a:cs typeface="Arial" panose="020B0604020202020204" pitchFamily="34" charset="0"/>
              </a:rPr>
              <a:t>Miss N Benitez - Early Years Officer</a:t>
            </a:r>
          </a:p>
          <a:p>
            <a:pPr marL="285750" indent="-285750">
              <a:buFont typeface="Wingdings" panose="05000000000000000000" pitchFamily="2" charset="2"/>
              <a:buChar char="Ø"/>
            </a:pPr>
            <a:r>
              <a:rPr lang="en-GB" b="1" dirty="0">
                <a:latin typeface="Arial" panose="020B0604020202020204" pitchFamily="34" charset="0"/>
                <a:cs typeface="Arial" panose="020B0604020202020204" pitchFamily="34" charset="0"/>
              </a:rPr>
              <a:t>Mrs Elaine Walker – Nursery Teacher (Every 3</a:t>
            </a:r>
            <a:r>
              <a:rPr lang="en-GB" b="1" baseline="30000" dirty="0">
                <a:latin typeface="Arial" panose="020B0604020202020204" pitchFamily="34" charset="0"/>
                <a:cs typeface="Arial" panose="020B0604020202020204" pitchFamily="34" charset="0"/>
              </a:rPr>
              <a:t>rd</a:t>
            </a:r>
            <a:r>
              <a:rPr lang="en-GB" b="1" dirty="0">
                <a:latin typeface="Arial" panose="020B0604020202020204" pitchFamily="34" charset="0"/>
                <a:cs typeface="Arial" panose="020B0604020202020204" pitchFamily="34" charset="0"/>
              </a:rPr>
              <a:t> Week)</a:t>
            </a:r>
          </a:p>
          <a:p>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b="1" dirty="0">
                <a:latin typeface="Arial" panose="020B0604020202020204" pitchFamily="34" charset="0"/>
                <a:cs typeface="Arial" panose="020B0604020202020204" pitchFamily="34" charset="0"/>
              </a:rPr>
              <a:t>Miss Stephanie Bryson </a:t>
            </a:r>
            <a:r>
              <a:rPr lang="en-GB" dirty="0">
                <a:latin typeface="Arial" panose="020B0604020202020204" pitchFamily="34" charset="0"/>
                <a:cs typeface="Arial" panose="020B0604020202020204" pitchFamily="34" charset="0"/>
              </a:rPr>
              <a:t>(Early Years Development Officer) Stephanie visits us for a few days each month to support with Nursery development. </a:t>
            </a:r>
          </a:p>
          <a:p>
            <a:pPr marL="285750" indent="-285750">
              <a:buFont typeface="Wingdings" panose="05000000000000000000" pitchFamily="2" charset="2"/>
              <a:buChar char="Ø"/>
            </a:pPr>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dirty="0">
                <a:latin typeface="Arial" panose="020B0604020202020204" pitchFamily="34" charset="0"/>
                <a:cs typeface="Arial" panose="020B0604020202020204" pitchFamily="34" charset="0"/>
              </a:rPr>
              <a:t>We are delighted to welcome </a:t>
            </a:r>
            <a:r>
              <a:rPr lang="en-GB" b="1" dirty="0">
                <a:latin typeface="Arial" panose="020B0604020202020204" pitchFamily="34" charset="0"/>
                <a:cs typeface="Arial" panose="020B0604020202020204" pitchFamily="34" charset="0"/>
              </a:rPr>
              <a:t>Miss Zoe Winton </a:t>
            </a:r>
            <a:r>
              <a:rPr lang="en-GB" dirty="0">
                <a:latin typeface="Arial" panose="020B0604020202020204" pitchFamily="34" charset="0"/>
                <a:cs typeface="Arial" panose="020B0604020202020204" pitchFamily="34" charset="0"/>
              </a:rPr>
              <a:t>and </a:t>
            </a:r>
            <a:r>
              <a:rPr lang="en-GB" b="1" dirty="0">
                <a:latin typeface="Arial" panose="020B0604020202020204" pitchFamily="34" charset="0"/>
                <a:cs typeface="Arial" panose="020B0604020202020204" pitchFamily="34" charset="0"/>
              </a:rPr>
              <a:t>Miss Emma </a:t>
            </a:r>
            <a:r>
              <a:rPr lang="en-GB" b="1" dirty="0" err="1">
                <a:latin typeface="Arial" panose="020B0604020202020204" pitchFamily="34" charset="0"/>
                <a:cs typeface="Arial" panose="020B0604020202020204" pitchFamily="34" charset="0"/>
              </a:rPr>
              <a:t>Snaddon</a:t>
            </a:r>
            <a:r>
              <a:rPr lang="en-GB" b="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to our Nursery team this session. Zoe and Emma are Early Years Officers and they have settled well into our team and are already doing a super job of supporting our children!</a:t>
            </a:r>
          </a:p>
          <a:p>
            <a:pPr marL="285750" indent="-285750">
              <a:buFont typeface="Wingdings" panose="05000000000000000000" pitchFamily="2" charset="2"/>
              <a:buChar char="Ø"/>
            </a:pPr>
            <a:endParaRPr lang="en-GB"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b="1" dirty="0">
                <a:latin typeface="Arial" panose="020B0604020202020204" pitchFamily="34" charset="0"/>
                <a:cs typeface="Arial" panose="020B0604020202020204" pitchFamily="34" charset="0"/>
              </a:rPr>
              <a:t>EYLO POST </a:t>
            </a:r>
            <a:r>
              <a:rPr lang="en-GB" dirty="0">
                <a:latin typeface="Arial" panose="020B0604020202020204" pitchFamily="34" charset="0"/>
                <a:cs typeface="Arial" panose="020B0604020202020204" pitchFamily="34" charset="0"/>
              </a:rPr>
              <a:t>– In bittersweet news…Stacey has secured a brand new job within Fife Council Out of School Club Service. This means that Stacey will sadly be leaving our nursery and will have her last day with us on Friday 1</a:t>
            </a:r>
            <a:r>
              <a:rPr lang="en-GB" baseline="30000" dirty="0">
                <a:latin typeface="Arial" panose="020B0604020202020204" pitchFamily="34" charset="0"/>
                <a:cs typeface="Arial" panose="020B0604020202020204" pitchFamily="34" charset="0"/>
              </a:rPr>
              <a:t>st</a:t>
            </a:r>
            <a:r>
              <a:rPr lang="en-GB" dirty="0">
                <a:latin typeface="Arial" panose="020B0604020202020204" pitchFamily="34" charset="0"/>
                <a:cs typeface="Arial" panose="020B0604020202020204" pitchFamily="34" charset="0"/>
              </a:rPr>
              <a:t> September. This is fantastic news for Stacey as we know she will be wonderful in her new role, but of course we will be very sad to see her leave our nursery. I am sure you will join me in wishing Stacey all the very best in her new post. </a:t>
            </a:r>
          </a:p>
          <a:p>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9731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064E5-D67C-432A-B30A-DED88347F445}"/>
              </a:ext>
            </a:extLst>
          </p:cNvPr>
          <p:cNvSpPr>
            <a:spLocks noGrp="1"/>
          </p:cNvSpPr>
          <p:nvPr>
            <p:ph type="title"/>
          </p:nvPr>
        </p:nvSpPr>
        <p:spPr>
          <a:xfrm>
            <a:off x="547332" y="223193"/>
            <a:ext cx="8596668" cy="746234"/>
          </a:xfrm>
        </p:spPr>
        <p:txBody>
          <a:bodyPr/>
          <a:lstStyle/>
          <a:p>
            <a:r>
              <a:rPr lang="en-GB" dirty="0">
                <a:latin typeface="Arial" panose="020B0604020202020204" pitchFamily="34" charset="0"/>
                <a:cs typeface="Arial" panose="020B0604020202020204" pitchFamily="34" charset="0"/>
              </a:rPr>
              <a:t> Office and PSA Staff</a:t>
            </a:r>
          </a:p>
        </p:txBody>
      </p:sp>
      <p:sp>
        <p:nvSpPr>
          <p:cNvPr id="3" name="Rectangle 2">
            <a:extLst>
              <a:ext uri="{FF2B5EF4-FFF2-40B4-BE49-F238E27FC236}">
                <a16:creationId xmlns:a16="http://schemas.microsoft.com/office/drawing/2014/main" id="{9A148EEF-176B-314E-9A55-137883BCC9A8}"/>
              </a:ext>
            </a:extLst>
          </p:cNvPr>
          <p:cNvSpPr/>
          <p:nvPr/>
        </p:nvSpPr>
        <p:spPr>
          <a:xfrm>
            <a:off x="323361" y="817830"/>
            <a:ext cx="9774796" cy="5924699"/>
          </a:xfrm>
          <a:prstGeom prst="rect">
            <a:avLst/>
          </a:prstGeom>
        </p:spPr>
        <p:txBody>
          <a:bodyPr wrap="square">
            <a:spAutoFit/>
          </a:bodyPr>
          <a:lstStyle/>
          <a:p>
            <a:pPr marL="285750" indent="-285750">
              <a:buFont typeface="Wingdings" panose="05000000000000000000" pitchFamily="2" charset="2"/>
              <a:buChar char="Ø"/>
            </a:pPr>
            <a:endParaRPr lang="en-GB"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L Glasgow (Admin Assistant) </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Miss L Plimer (School Support Assistant and Clerical Assistant)</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M Allan (Clerical Assistant) </a:t>
            </a:r>
            <a:r>
              <a:rPr lang="en-GB" sz="1900" dirty="0">
                <a:latin typeface="Arial" panose="020B0604020202020204" pitchFamily="34" charset="0"/>
                <a:cs typeface="Arial" panose="020B0604020202020204" pitchFamily="34" charset="0"/>
              </a:rPr>
              <a:t>Mrs Allan works with us every Wednesday from 10 – 2pm</a:t>
            </a:r>
            <a:endParaRPr lang="en-GB" sz="19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endParaRPr lang="en-GB" sz="19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J Frame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G Shaw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C Melia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R Dewar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Ms K McFarlane (PSA) </a:t>
            </a:r>
            <a:r>
              <a:rPr lang="en-GB" sz="1900" dirty="0">
                <a:latin typeface="Arial" panose="020B0604020202020204" pitchFamily="34" charset="0"/>
                <a:cs typeface="Arial" panose="020B0604020202020204" pitchFamily="34" charset="0"/>
              </a:rPr>
              <a:t>is currently on Maternity Leave and is due to return to work in January</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K Kinloch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M </a:t>
            </a:r>
            <a:r>
              <a:rPr lang="en-GB" sz="1900" b="1" dirty="0" err="1">
                <a:latin typeface="Arial" panose="020B0604020202020204" pitchFamily="34" charset="0"/>
                <a:cs typeface="Arial" panose="020B0604020202020204" pitchFamily="34" charset="0"/>
              </a:rPr>
              <a:t>Londra</a:t>
            </a:r>
            <a:r>
              <a:rPr lang="en-GB" sz="1900" b="1" dirty="0">
                <a:latin typeface="Arial" panose="020B0604020202020204" pitchFamily="34" charset="0"/>
                <a:cs typeface="Arial" panose="020B0604020202020204" pitchFamily="34" charset="0"/>
              </a:rPr>
              <a:t>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L </a:t>
            </a:r>
            <a:r>
              <a:rPr lang="en-GB" sz="1900" b="1" dirty="0" err="1">
                <a:latin typeface="Arial" panose="020B0604020202020204" pitchFamily="34" charset="0"/>
                <a:cs typeface="Arial" panose="020B0604020202020204" pitchFamily="34" charset="0"/>
              </a:rPr>
              <a:t>Birrell</a:t>
            </a:r>
            <a:r>
              <a:rPr lang="en-GB" sz="1900" b="1" dirty="0">
                <a:latin typeface="Arial" panose="020B0604020202020204" pitchFamily="34" charset="0"/>
                <a:cs typeface="Arial" panose="020B0604020202020204" pitchFamily="34" charset="0"/>
              </a:rPr>
              <a:t> (PSA)</a:t>
            </a:r>
          </a:p>
          <a:p>
            <a:pPr marL="285750" indent="-285750">
              <a:buFont typeface="Wingdings" panose="05000000000000000000" pitchFamily="2" charset="2"/>
              <a:buChar char="Ø"/>
            </a:pPr>
            <a:r>
              <a:rPr lang="en-GB" sz="1900" b="1" dirty="0">
                <a:latin typeface="Arial" panose="020B0604020202020204" pitchFamily="34" charset="0"/>
                <a:cs typeface="Arial" panose="020B0604020202020204" pitchFamily="34" charset="0"/>
              </a:rPr>
              <a:t>Mrs F Coleman (PSA)</a:t>
            </a:r>
            <a:r>
              <a:rPr lang="en-GB" sz="1900" dirty="0">
                <a:latin typeface="Arial" panose="020B0604020202020204" pitchFamily="34" charset="0"/>
                <a:cs typeface="Arial" panose="020B0604020202020204" pitchFamily="34" charset="0"/>
              </a:rPr>
              <a:t> Every Wednesday and Friday </a:t>
            </a:r>
          </a:p>
          <a:p>
            <a:pPr marL="285750" indent="-285750">
              <a:buFont typeface="Wingdings" panose="05000000000000000000" pitchFamily="2" charset="2"/>
              <a:buChar char="Ø"/>
            </a:pPr>
            <a:endParaRPr lang="en-GB" sz="19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n-GB" sz="1900" dirty="0">
                <a:latin typeface="Arial" panose="020B0604020202020204" pitchFamily="34" charset="0"/>
                <a:cs typeface="Arial" panose="020B0604020202020204" pitchFamily="34" charset="0"/>
              </a:rPr>
              <a:t>We are delighted to welcome </a:t>
            </a:r>
            <a:r>
              <a:rPr lang="en-GB" sz="1900" b="1" dirty="0">
                <a:latin typeface="Arial" panose="020B0604020202020204" pitchFamily="34" charset="0"/>
                <a:cs typeface="Arial" panose="020B0604020202020204" pitchFamily="34" charset="0"/>
              </a:rPr>
              <a:t>Mrs </a:t>
            </a:r>
            <a:r>
              <a:rPr lang="en-GB" sz="1900" b="1" dirty="0" err="1">
                <a:latin typeface="Arial" panose="020B0604020202020204" pitchFamily="34" charset="0"/>
                <a:cs typeface="Arial" panose="020B0604020202020204" pitchFamily="34" charset="0"/>
              </a:rPr>
              <a:t>Birrell</a:t>
            </a:r>
            <a:r>
              <a:rPr lang="en-GB" sz="1900" b="1" dirty="0">
                <a:latin typeface="Arial" panose="020B0604020202020204" pitchFamily="34" charset="0"/>
                <a:cs typeface="Arial" panose="020B0604020202020204" pitchFamily="34" charset="0"/>
              </a:rPr>
              <a:t> </a:t>
            </a:r>
            <a:r>
              <a:rPr lang="en-GB" sz="1900" dirty="0">
                <a:latin typeface="Arial" panose="020B0604020202020204" pitchFamily="34" charset="0"/>
                <a:cs typeface="Arial" panose="020B0604020202020204" pitchFamily="34" charset="0"/>
              </a:rPr>
              <a:t>and </a:t>
            </a:r>
            <a:r>
              <a:rPr lang="en-GB" sz="1900" b="1" dirty="0">
                <a:latin typeface="Arial" panose="020B0604020202020204" pitchFamily="34" charset="0"/>
                <a:cs typeface="Arial" panose="020B0604020202020204" pitchFamily="34" charset="0"/>
              </a:rPr>
              <a:t>Mrs </a:t>
            </a:r>
            <a:r>
              <a:rPr lang="en-GB" sz="1900" b="1" dirty="0" err="1">
                <a:latin typeface="Arial" panose="020B0604020202020204" pitchFamily="34" charset="0"/>
                <a:cs typeface="Arial" panose="020B0604020202020204" pitchFamily="34" charset="0"/>
              </a:rPr>
              <a:t>Londra</a:t>
            </a:r>
            <a:r>
              <a:rPr lang="en-GB" sz="1900" b="1" dirty="0">
                <a:latin typeface="Arial" panose="020B0604020202020204" pitchFamily="34" charset="0"/>
                <a:cs typeface="Arial" panose="020B0604020202020204" pitchFamily="34" charset="0"/>
              </a:rPr>
              <a:t> </a:t>
            </a:r>
            <a:r>
              <a:rPr lang="en-GB" sz="1900" dirty="0">
                <a:latin typeface="Arial" panose="020B0604020202020204" pitchFamily="34" charset="0"/>
                <a:cs typeface="Arial" panose="020B0604020202020204" pitchFamily="34" charset="0"/>
              </a:rPr>
              <a:t>to our PSA Team. Mrs </a:t>
            </a:r>
            <a:r>
              <a:rPr lang="en-GB" sz="1900" dirty="0" err="1">
                <a:latin typeface="Arial" panose="020B0604020202020204" pitchFamily="34" charset="0"/>
                <a:cs typeface="Arial" panose="020B0604020202020204" pitchFamily="34" charset="0"/>
              </a:rPr>
              <a:t>Birrell</a:t>
            </a:r>
            <a:r>
              <a:rPr lang="en-GB" sz="1900" dirty="0">
                <a:latin typeface="Arial" panose="020B0604020202020204" pitchFamily="34" charset="0"/>
                <a:cs typeface="Arial" panose="020B0604020202020204" pitchFamily="34" charset="0"/>
              </a:rPr>
              <a:t> is currently supporting children in Primary 1 and Mrs </a:t>
            </a:r>
            <a:r>
              <a:rPr lang="en-GB" sz="1900" dirty="0" err="1">
                <a:latin typeface="Arial" panose="020B0604020202020204" pitchFamily="34" charset="0"/>
                <a:cs typeface="Arial" panose="020B0604020202020204" pitchFamily="34" charset="0"/>
              </a:rPr>
              <a:t>Londra</a:t>
            </a:r>
            <a:r>
              <a:rPr lang="en-GB" sz="1900" dirty="0">
                <a:latin typeface="Arial" panose="020B0604020202020204" pitchFamily="34" charset="0"/>
                <a:cs typeface="Arial" panose="020B0604020202020204" pitchFamily="34" charset="0"/>
              </a:rPr>
              <a:t> is working closely with children in Primary 5. They have been wonderful additions to our KNPS family!</a:t>
            </a:r>
          </a:p>
        </p:txBody>
      </p:sp>
    </p:spTree>
    <p:extLst>
      <p:ext uri="{BB962C8B-B14F-4D97-AF65-F5344CB8AC3E}">
        <p14:creationId xmlns:p14="http://schemas.microsoft.com/office/powerpoint/2010/main" val="3921841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45BB3-91EB-896D-A13E-7A201758775F}"/>
              </a:ext>
            </a:extLst>
          </p:cNvPr>
          <p:cNvSpPr>
            <a:spLocks noGrp="1"/>
          </p:cNvSpPr>
          <p:nvPr>
            <p:ph type="title"/>
          </p:nvPr>
        </p:nvSpPr>
        <p:spPr/>
        <p:txBody>
          <a:bodyPr/>
          <a:lstStyle/>
          <a:p>
            <a:r>
              <a:rPr lang="en-GB" dirty="0"/>
              <a:t>Timetabling </a:t>
            </a:r>
          </a:p>
        </p:txBody>
      </p:sp>
      <p:sp>
        <p:nvSpPr>
          <p:cNvPr id="3" name="TextBox 2">
            <a:extLst>
              <a:ext uri="{FF2B5EF4-FFF2-40B4-BE49-F238E27FC236}">
                <a16:creationId xmlns:a16="http://schemas.microsoft.com/office/drawing/2014/main" id="{E8980825-D28E-4AD1-AD0C-D1E72FFB8C99}"/>
              </a:ext>
            </a:extLst>
          </p:cNvPr>
          <p:cNvSpPr txBox="1"/>
          <p:nvPr/>
        </p:nvSpPr>
        <p:spPr>
          <a:xfrm>
            <a:off x="677334" y="1524000"/>
            <a:ext cx="8824475" cy="2585323"/>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Teachers are contracted to have children in class for 22.5 hours per week. This means that they are entitled to 2.5 hours per week of non-class contact time (NCCT)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Senior Leadership Team lead assemblies every Monday morning which ensures that 50 minutes of this time is allocated to this.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For the remainder of a teacher’s NCCT, please see the timetable below. Your child’s class will be taught by either Miss Murray or Mrs B Clunie at the times detailed below. This rotates throughout the year and can be flexible, depending on staffing. </a:t>
            </a:r>
          </a:p>
        </p:txBody>
      </p:sp>
      <p:graphicFrame>
        <p:nvGraphicFramePr>
          <p:cNvPr id="4" name="Table 4">
            <a:extLst>
              <a:ext uri="{FF2B5EF4-FFF2-40B4-BE49-F238E27FC236}">
                <a16:creationId xmlns:a16="http://schemas.microsoft.com/office/drawing/2014/main" id="{32BE91D7-4D5C-CD85-0E48-60ED1A7AF15C}"/>
              </a:ext>
            </a:extLst>
          </p:cNvPr>
          <p:cNvGraphicFramePr>
            <a:graphicFrameLocks noGrp="1"/>
          </p:cNvGraphicFramePr>
          <p:nvPr>
            <p:extLst>
              <p:ext uri="{D42A27DB-BD31-4B8C-83A1-F6EECF244321}">
                <p14:modId xmlns:p14="http://schemas.microsoft.com/office/powerpoint/2010/main" val="2506456612"/>
              </p:ext>
            </p:extLst>
          </p:nvPr>
        </p:nvGraphicFramePr>
        <p:xfrm>
          <a:off x="786295" y="4659023"/>
          <a:ext cx="8128000" cy="13817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74949366"/>
                    </a:ext>
                  </a:extLst>
                </a:gridCol>
                <a:gridCol w="2032000">
                  <a:extLst>
                    <a:ext uri="{9D8B030D-6E8A-4147-A177-3AD203B41FA5}">
                      <a16:colId xmlns:a16="http://schemas.microsoft.com/office/drawing/2014/main" val="1838553054"/>
                    </a:ext>
                  </a:extLst>
                </a:gridCol>
                <a:gridCol w="2032000">
                  <a:extLst>
                    <a:ext uri="{9D8B030D-6E8A-4147-A177-3AD203B41FA5}">
                      <a16:colId xmlns:a16="http://schemas.microsoft.com/office/drawing/2014/main" val="524783956"/>
                    </a:ext>
                  </a:extLst>
                </a:gridCol>
                <a:gridCol w="2032000">
                  <a:extLst>
                    <a:ext uri="{9D8B030D-6E8A-4147-A177-3AD203B41FA5}">
                      <a16:colId xmlns:a16="http://schemas.microsoft.com/office/drawing/2014/main" val="3252997100"/>
                    </a:ext>
                  </a:extLst>
                </a:gridCol>
              </a:tblGrid>
              <a:tr h="370840">
                <a:tc>
                  <a:txBody>
                    <a:bodyPr/>
                    <a:lstStyle/>
                    <a:p>
                      <a:endParaRPr lang="en-GB"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ysClr val="windowText" lastClr="000000"/>
                          </a:solidFill>
                        </a:rPr>
                        <a:t>9 – 10.40am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ysClr val="windowText" lastClr="000000"/>
                          </a:solidFill>
                        </a:rPr>
                        <a:t>10.55 – 12.35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dirty="0">
                          <a:solidFill>
                            <a:sysClr val="windowText" lastClr="000000"/>
                          </a:solidFill>
                        </a:rPr>
                        <a:t>1.20 – 3pm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5596069"/>
                  </a:ext>
                </a:extLst>
              </a:tr>
              <a:tr h="370840">
                <a:tc>
                  <a:txBody>
                    <a:bodyPr/>
                    <a:lstStyle/>
                    <a:p>
                      <a:r>
                        <a:rPr lang="en-GB" dirty="0">
                          <a:solidFill>
                            <a:sysClr val="windowText" lastClr="000000"/>
                          </a:solidFill>
                        </a:rPr>
                        <a:t>Tuesday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ysClr val="windowText" lastClr="000000"/>
                          </a:solidFill>
                        </a:rPr>
                        <a:t>P7 Miss Murray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ysClr val="windowText" lastClr="000000"/>
                          </a:solidFill>
                        </a:rPr>
                        <a:t>P1 Miss Murray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ysClr val="windowText" lastClr="000000"/>
                          </a:solidFill>
                        </a:rPr>
                        <a:t>P1/2 Miss Murray </a:t>
                      </a:r>
                    </a:p>
                    <a:p>
                      <a:r>
                        <a:rPr lang="en-GB" b="0" dirty="0">
                          <a:solidFill>
                            <a:sysClr val="windowText" lastClr="000000"/>
                          </a:solidFill>
                        </a:rPr>
                        <a:t>P6 Mrs B Clunie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82210155"/>
                  </a:ext>
                </a:extLst>
              </a:tr>
              <a:tr h="370840">
                <a:tc>
                  <a:txBody>
                    <a:bodyPr/>
                    <a:lstStyle/>
                    <a:p>
                      <a:r>
                        <a:rPr lang="en-GB" dirty="0">
                          <a:solidFill>
                            <a:sysClr val="windowText" lastClr="000000"/>
                          </a:solidFill>
                        </a:rPr>
                        <a:t>Thursday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ysClr val="windowText" lastClr="000000"/>
                          </a:solidFill>
                        </a:rPr>
                        <a:t>P3 Miss Murray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ysClr val="windowText" lastClr="000000"/>
                          </a:solidFill>
                        </a:rPr>
                        <a:t>P5 Miss Murray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GB" b="0" dirty="0">
                          <a:solidFill>
                            <a:sysClr val="windowText" lastClr="000000"/>
                          </a:solidFill>
                        </a:rPr>
                        <a:t>P3/4 Miss Murray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93271777"/>
                  </a:ext>
                </a:extLst>
              </a:tr>
            </a:tbl>
          </a:graphicData>
        </a:graphic>
      </p:graphicFrame>
    </p:spTree>
    <p:extLst>
      <p:ext uri="{BB962C8B-B14F-4D97-AF65-F5344CB8AC3E}">
        <p14:creationId xmlns:p14="http://schemas.microsoft.com/office/powerpoint/2010/main" val="196519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4E5C284-E984-DDA2-F591-4055090D3E69}"/>
              </a:ext>
            </a:extLst>
          </p:cNvPr>
          <p:cNvSpPr txBox="1"/>
          <p:nvPr/>
        </p:nvSpPr>
        <p:spPr>
          <a:xfrm>
            <a:off x="1502229" y="1652899"/>
            <a:ext cx="6115792" cy="1831207"/>
          </a:xfrm>
          <a:prstGeom prst="rect">
            <a:avLst/>
          </a:prstGeom>
          <a:noFill/>
        </p:spPr>
        <p:txBody>
          <a:bodyPr wrap="square">
            <a:spAutoFit/>
          </a:bodyPr>
          <a:lstStyle/>
          <a:p>
            <a:pPr>
              <a:lnSpc>
                <a:spcPct val="107000"/>
              </a:lnSpc>
              <a:spcAft>
                <a:spcPts val="800"/>
              </a:spcAft>
            </a:pPr>
            <a:r>
              <a:rPr lang="en-GB" sz="5400" dirty="0">
                <a:effectLst/>
                <a:latin typeface="Calibri" panose="020F0502020204030204" pitchFamily="34" charset="0"/>
                <a:ea typeface="Calibri" panose="020F0502020204030204" pitchFamily="34" charset="0"/>
                <a:cs typeface="Times New Roman" panose="02020603050405020304" pitchFamily="18" charset="0"/>
              </a:rPr>
              <a:t>The Child Protection Coordinator is:</a:t>
            </a:r>
          </a:p>
        </p:txBody>
      </p:sp>
      <p:pic>
        <p:nvPicPr>
          <p:cNvPr id="7" name="Picture 6">
            <a:extLst>
              <a:ext uri="{FF2B5EF4-FFF2-40B4-BE49-F238E27FC236}">
                <a16:creationId xmlns:a16="http://schemas.microsoft.com/office/drawing/2014/main" id="{CD1409F9-9C86-4EF9-A30D-498F4BFFFF33}"/>
              </a:ext>
            </a:extLst>
          </p:cNvPr>
          <p:cNvPicPr/>
          <p:nvPr/>
        </p:nvPicPr>
        <p:blipFill>
          <a:blip r:embed="rId2"/>
          <a:stretch>
            <a:fillRect/>
          </a:stretch>
        </p:blipFill>
        <p:spPr>
          <a:xfrm>
            <a:off x="7618021" y="1905652"/>
            <a:ext cx="1436997" cy="1985835"/>
          </a:xfrm>
          <a:prstGeom prst="rect">
            <a:avLst/>
          </a:prstGeom>
        </p:spPr>
      </p:pic>
      <p:sp>
        <p:nvSpPr>
          <p:cNvPr id="8" name="TextBox 7">
            <a:extLst>
              <a:ext uri="{FF2B5EF4-FFF2-40B4-BE49-F238E27FC236}">
                <a16:creationId xmlns:a16="http://schemas.microsoft.com/office/drawing/2014/main" id="{32DF6CE8-336C-B7DF-661E-2DA4384738E5}"/>
              </a:ext>
            </a:extLst>
          </p:cNvPr>
          <p:cNvSpPr txBox="1"/>
          <p:nvPr/>
        </p:nvSpPr>
        <p:spPr>
          <a:xfrm>
            <a:off x="4001984" y="4298868"/>
            <a:ext cx="4678878" cy="1015663"/>
          </a:xfrm>
          <a:prstGeom prst="rect">
            <a:avLst/>
          </a:prstGeom>
          <a:noFill/>
        </p:spPr>
        <p:txBody>
          <a:bodyPr wrap="square" rtlCol="0">
            <a:spAutoFit/>
          </a:bodyPr>
          <a:lstStyle/>
          <a:p>
            <a:r>
              <a:rPr lang="en-US" sz="6000" b="1" dirty="0">
                <a:solidFill>
                  <a:srgbClr val="0070C0"/>
                </a:solidFill>
              </a:rPr>
              <a:t>Mrs Clunie</a:t>
            </a:r>
          </a:p>
        </p:txBody>
      </p:sp>
    </p:spTree>
    <p:extLst>
      <p:ext uri="{BB962C8B-B14F-4D97-AF65-F5344CB8AC3E}">
        <p14:creationId xmlns:p14="http://schemas.microsoft.com/office/powerpoint/2010/main" val="1860567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4E5C284-E984-DDA2-F591-4055090D3E69}"/>
              </a:ext>
            </a:extLst>
          </p:cNvPr>
          <p:cNvSpPr txBox="1"/>
          <p:nvPr/>
        </p:nvSpPr>
        <p:spPr>
          <a:xfrm>
            <a:off x="1502229" y="1652899"/>
            <a:ext cx="6115792" cy="2720360"/>
          </a:xfrm>
          <a:prstGeom prst="rect">
            <a:avLst/>
          </a:prstGeom>
          <a:noFill/>
        </p:spPr>
        <p:txBody>
          <a:bodyPr wrap="square">
            <a:spAutoFit/>
          </a:bodyPr>
          <a:lstStyle/>
          <a:p>
            <a:pPr>
              <a:lnSpc>
                <a:spcPct val="107000"/>
              </a:lnSpc>
              <a:spcAft>
                <a:spcPts val="800"/>
              </a:spcAft>
            </a:pPr>
            <a:r>
              <a:rPr lang="en-GB" sz="5400" dirty="0">
                <a:effectLst/>
                <a:latin typeface="Calibri" panose="020F0502020204030204" pitchFamily="34" charset="0"/>
                <a:ea typeface="Calibri" panose="020F0502020204030204" pitchFamily="34" charset="0"/>
                <a:cs typeface="Times New Roman" panose="02020603050405020304" pitchFamily="18" charset="0"/>
              </a:rPr>
              <a:t>The Depute Child Protection Coordinator is:</a:t>
            </a:r>
          </a:p>
        </p:txBody>
      </p:sp>
      <p:sp>
        <p:nvSpPr>
          <p:cNvPr id="8" name="TextBox 7">
            <a:extLst>
              <a:ext uri="{FF2B5EF4-FFF2-40B4-BE49-F238E27FC236}">
                <a16:creationId xmlns:a16="http://schemas.microsoft.com/office/drawing/2014/main" id="{32DF6CE8-336C-B7DF-661E-2DA4384738E5}"/>
              </a:ext>
            </a:extLst>
          </p:cNvPr>
          <p:cNvSpPr txBox="1"/>
          <p:nvPr/>
        </p:nvSpPr>
        <p:spPr>
          <a:xfrm>
            <a:off x="4102882" y="4697269"/>
            <a:ext cx="4678878" cy="1015663"/>
          </a:xfrm>
          <a:prstGeom prst="rect">
            <a:avLst/>
          </a:prstGeom>
          <a:noFill/>
        </p:spPr>
        <p:txBody>
          <a:bodyPr wrap="square" rtlCol="0">
            <a:spAutoFit/>
          </a:bodyPr>
          <a:lstStyle/>
          <a:p>
            <a:r>
              <a:rPr lang="en-US" sz="6000" b="1" dirty="0">
                <a:solidFill>
                  <a:srgbClr val="0070C0"/>
                </a:solidFill>
              </a:rPr>
              <a:t>Miss Murray </a:t>
            </a:r>
          </a:p>
        </p:txBody>
      </p:sp>
      <p:pic>
        <p:nvPicPr>
          <p:cNvPr id="2" name="Picture 1">
            <a:extLst>
              <a:ext uri="{FF2B5EF4-FFF2-40B4-BE49-F238E27FC236}">
                <a16:creationId xmlns:a16="http://schemas.microsoft.com/office/drawing/2014/main" id="{61D2513E-C903-FE5B-6BC0-6C54BE390EED}"/>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6817152" y="2269103"/>
            <a:ext cx="1794721" cy="2221960"/>
          </a:xfrm>
          <a:prstGeom prst="rect">
            <a:avLst/>
          </a:prstGeom>
        </p:spPr>
      </p:pic>
    </p:spTree>
    <p:extLst>
      <p:ext uri="{BB962C8B-B14F-4D97-AF65-F5344CB8AC3E}">
        <p14:creationId xmlns:p14="http://schemas.microsoft.com/office/powerpoint/2010/main" val="87076744"/>
      </p:ext>
    </p:extLst>
  </p:cSld>
  <p:clrMapOvr>
    <a:masterClrMapping/>
  </p:clrMapOvr>
</p:sld>
</file>

<file path=ppt/theme/theme1.xml><?xml version="1.0" encoding="utf-8"?>
<a:theme xmlns:a="http://schemas.openxmlformats.org/drawingml/2006/main" name="Face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{752C7E4D-7465-3743-BA15-090A05B5B40C}tf10001060_mac</Template>
  <TotalTime>1302</TotalTime>
  <Words>2277</Words>
  <Application>Microsoft Office PowerPoint</Application>
  <PresentationFormat>Widescreen</PresentationFormat>
  <Paragraphs>230</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Calibri</vt:lpstr>
      <vt:lpstr>Calibri Light</vt:lpstr>
      <vt:lpstr>Eras Medium ITC</vt:lpstr>
      <vt:lpstr>Times New Roman</vt:lpstr>
      <vt:lpstr>Trebuchet MS</vt:lpstr>
      <vt:lpstr>Wingdings</vt:lpstr>
      <vt:lpstr>Wingdings 3</vt:lpstr>
      <vt:lpstr>Facet</vt:lpstr>
      <vt:lpstr>Kirkcaldy North Primary School   Term 1 2023-2024 Newsletter</vt:lpstr>
      <vt:lpstr>In this newsletter….</vt:lpstr>
      <vt:lpstr> Staffing Update</vt:lpstr>
      <vt:lpstr> Staffing Update continued…</vt:lpstr>
      <vt:lpstr> Nursery Staffing…</vt:lpstr>
      <vt:lpstr> Office and PSA Staff</vt:lpstr>
      <vt:lpstr>Timetabling </vt:lpstr>
      <vt:lpstr>PowerPoint Presentation</vt:lpstr>
      <vt:lpstr>PowerPoint Presentation</vt:lpstr>
      <vt:lpstr>How can you ensure your child is READY to learn?</vt:lpstr>
      <vt:lpstr>How can you ensure your child is READY to learn?</vt:lpstr>
      <vt:lpstr>PE</vt:lpstr>
      <vt:lpstr>Timetable for PE at the YMCA</vt:lpstr>
      <vt:lpstr>PE Reminders </vt:lpstr>
      <vt:lpstr>Dates for your diary</vt:lpstr>
      <vt:lpstr>Dates for your diary</vt:lpstr>
      <vt:lpstr>Nursery </vt:lpstr>
      <vt:lpstr>PowerPoint Presentation</vt:lpstr>
      <vt:lpstr>PowerPoint Presentation</vt:lpstr>
      <vt:lpstr>PowerPoint Presentation</vt:lpstr>
      <vt:lpstr>    Please always feel free to contact us with comments and queries.  Telephone: 01592 583431      Email: kirkcaldynorthps.enquiries@fife.gov.uk  Follow us on Facebook too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Burntisland Primary School September Newsletter</dc:title>
  <dc:creator>Julie Anderson-Vr</dc:creator>
  <cp:lastModifiedBy>emma clunie</cp:lastModifiedBy>
  <cp:revision>101</cp:revision>
  <dcterms:created xsi:type="dcterms:W3CDTF">2021-09-23T18:46:15Z</dcterms:created>
  <dcterms:modified xsi:type="dcterms:W3CDTF">2023-08-21T13:43:32Z</dcterms:modified>
</cp:coreProperties>
</file>