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57" r:id="rId5"/>
    <p:sldId id="263" r:id="rId6"/>
    <p:sldId id="282" r:id="rId7"/>
    <p:sldId id="283" r:id="rId8"/>
    <p:sldId id="284" r:id="rId9"/>
    <p:sldId id="285" r:id="rId10"/>
    <p:sldId id="262" r:id="rId11"/>
    <p:sldId id="261" r:id="rId12"/>
    <p:sldId id="286" r:id="rId13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AFF93-B63C-1572-976B-6715F9171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12FC3-3144-52C1-5C96-24622575B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5FBB9-B313-1A40-3A6C-103F4D36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5C124-1212-769D-1A41-FA12BF7E2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2605-0493-5453-A051-A1006E8F8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2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30FE-8559-D4BE-5F1E-43F9C490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29981-507A-5068-499C-C51B52799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5A9B3-B3E1-D266-FF00-35985912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693B1-6647-6D64-C0C2-666F2634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C53BA-FFC8-8E19-C9F5-ABA7FBFA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97D4A-B637-BEDE-4157-8E6D85AF6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60ACC-52DB-7E76-8CFD-160D73EFF9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DFA28-5DDD-6490-A190-A9C048AD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9138-2EA2-18E1-0138-5B5158118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03BB8-F24B-5E80-6263-29288716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49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701C-E142-63E9-2146-3DACD698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7588-EEFA-0D60-E135-B42CEF47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694A5-4F7E-1EDC-0D9C-9A484DB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87331-8428-AD55-A23A-114DAA20F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40943-AA2B-3908-31D0-555E4C6A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20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D862-F400-0DF2-6F37-591A5A47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94AF7-7BF8-13F3-9E91-51B6CDC47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66C20-4214-90C9-F328-76B4004F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F81B2-7DA8-B0C3-9794-B8A2962D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747A2-F765-D025-FB26-DD56DAB4E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F656-1AAF-899B-C47F-E9FCB756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DBA5-383D-48B2-7617-F68011D3C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22EFE-985D-E9C8-B00E-7A13D4925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9C612-FB02-A51D-B56B-20B655420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92C79-F14C-8232-B7BA-9A2E2404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0D7CF-9841-585B-FB7A-2028FB0B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60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E43E8-13B2-E740-0AEE-F79C92396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6F99-1CEB-B12D-4EA0-67A472AF2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609266-D277-CB60-F443-3C9B20C83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9152F-5FC7-CF97-D137-CE51EBAF9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04BE78-BC52-B5A3-618C-0F9711C1A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8CEED-CA58-4EEF-964A-B34726491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2B88E0-8F88-E25D-9340-4BEE2A8A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0A27B-2BA8-7092-CB9D-7DC2FDC17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841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1DBD2-8BC9-DEDF-5184-240C174B5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5BC313-936D-EB95-89E9-1C272D92A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D1245-EE9D-7EA7-8BD1-D0CB7835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CBDDE-C1B0-12D8-DAF9-7AC587C5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6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2B93D-2ABA-DB4E-A3F6-375B95A0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13A175-45CE-5447-55F9-5CA9AFEDC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93F8E-5728-D7CA-D2EA-AC2830E1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31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6E2D-27DE-7AA6-542C-246A5BB2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A37F9-9FA6-747A-7124-92C20F1EE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2D6AD-7937-59BA-4952-B30095CA9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6339E-1A67-EDF2-0100-0A202BAD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208BA-3A5A-CB30-83A6-454B6672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32B35-12AA-1FA0-D0BF-DABBC034B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62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C5F39-BBFB-47E1-572F-5CE79510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00522-582F-81C7-17DF-8E4F768B4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FC848-E2E6-28B1-C3C0-995582373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E3606-1B91-30E0-51FC-CEE8E561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D01D9-4B09-A87C-F68A-0FA091AB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23489D-D771-400A-B99D-0FBB70041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B5134-6CDA-504D-407E-EBBA6B0FC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482B4-AE53-118D-C0E5-2673A8D6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FC29-A653-B6B7-9D0A-F768BE2BB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9C1D-35E9-4839-B763-FF1A74574C5D}" type="datetimeFigureOut">
              <a:rPr lang="en-GB" smtClean="0"/>
              <a:t>30/05/2024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E8C58-2D76-1A80-DF0D-6BE62F401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D2017-64CF-DBA7-5BE4-770F1931F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89A15-37FD-457A-A718-C2FACB899A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1658C8B-C12A-46DB-26AD-4E61359721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149226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altLang="en-US" sz="4400" dirty="0"/>
              <a:t>Inverkeithing Primary School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58E8836-8FBD-F2C7-2B1F-6BA1ADB66C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1249" y="5824781"/>
            <a:ext cx="9969500" cy="1223963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5000" dirty="0"/>
              <a:t>Welcome to Primary 1 ~ August 2024</a:t>
            </a:r>
          </a:p>
        </p:txBody>
      </p:sp>
      <p:pic>
        <p:nvPicPr>
          <p:cNvPr id="3076" name="Picture 6" descr="Inverkeithing badge small colour">
            <a:extLst>
              <a:ext uri="{FF2B5EF4-FFF2-40B4-BE49-F238E27FC236}">
                <a16:creationId xmlns:a16="http://schemas.microsoft.com/office/drawing/2014/main" id="{6D94DD0D-9186-ADC2-67EC-0CC92356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5" y="307977"/>
            <a:ext cx="95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>
            <a:extLst>
              <a:ext uri="{FF2B5EF4-FFF2-40B4-BE49-F238E27FC236}">
                <a16:creationId xmlns:a16="http://schemas.microsoft.com/office/drawing/2014/main" id="{FEEEFB64-464A-91A0-A86A-17F58FA8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94" y="1460502"/>
            <a:ext cx="6170611" cy="402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Inverkeithing badge small colour">
            <a:extLst>
              <a:ext uri="{FF2B5EF4-FFF2-40B4-BE49-F238E27FC236}">
                <a16:creationId xmlns:a16="http://schemas.microsoft.com/office/drawing/2014/main" id="{153147EA-AFD8-2E78-A895-9172C035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994" y="307977"/>
            <a:ext cx="95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BAFF-48BA-090E-E850-FD58BAEC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400050"/>
            <a:ext cx="4343399" cy="1443150"/>
          </a:xfrm>
        </p:spPr>
        <p:txBody>
          <a:bodyPr anchor="t">
            <a:noAutofit/>
          </a:bodyPr>
          <a:lstStyle/>
          <a:p>
            <a:r>
              <a:rPr lang="en-GB" sz="4000" dirty="0"/>
              <a:t>Preparations for P1 </a:t>
            </a:r>
            <a:br>
              <a:rPr lang="en-GB" sz="4000" dirty="0"/>
            </a:br>
            <a:r>
              <a:rPr lang="en-GB" sz="4000" dirty="0"/>
              <a:t>(outdoors)</a:t>
            </a:r>
          </a:p>
        </p:txBody>
      </p:sp>
      <p:pic>
        <p:nvPicPr>
          <p:cNvPr id="4" name="Picture 12" descr="Inverkeithing badge small colour">
            <a:extLst>
              <a:ext uri="{FF2B5EF4-FFF2-40B4-BE49-F238E27FC236}">
                <a16:creationId xmlns:a16="http://schemas.microsoft.com/office/drawing/2014/main" id="{A64E79B6-E1FA-0FF7-385E-71D5454CE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1997" y="2817811"/>
            <a:ext cx="2438978" cy="2951164"/>
          </a:xfrm>
          <a:prstGeom prst="rect">
            <a:avLst/>
          </a:prstGeom>
          <a:noFill/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A455-660F-99E9-DEFF-A7C7FEC5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25" y="907143"/>
            <a:ext cx="6734175" cy="4920344"/>
          </a:xfrm>
        </p:spPr>
        <p:txBody>
          <a:bodyPr anchor="t">
            <a:normAutofit/>
          </a:bodyPr>
          <a:lstStyle/>
          <a:p>
            <a:r>
              <a:rPr lang="en-GB" sz="2500">
                <a:solidFill>
                  <a:schemeClr val="tx1">
                    <a:alpha val="60000"/>
                  </a:schemeClr>
                </a:solidFill>
              </a:rPr>
              <a:t>When your child gets ready to go outside, they will have a number of jobs to do again! Changing shoes, putting on and fastening their coat, organising their snack, water bottle or bag. </a:t>
            </a:r>
          </a:p>
          <a:p>
            <a:r>
              <a:rPr lang="en-GB" sz="2500">
                <a:solidFill>
                  <a:schemeClr val="tx1">
                    <a:alpha val="60000"/>
                  </a:schemeClr>
                </a:solidFill>
              </a:rPr>
              <a:t>We’ll help anyone who is struggling but here’s practical ways you can help…</a:t>
            </a:r>
          </a:p>
          <a:p>
            <a:pPr lvl="1"/>
            <a:r>
              <a:rPr lang="en-GB" sz="2500">
                <a:solidFill>
                  <a:schemeClr val="tx1">
                    <a:alpha val="60000"/>
                  </a:schemeClr>
                </a:solidFill>
              </a:rPr>
              <a:t>Practise putting on and taking off shoes – make it a game, how fast can they do it?</a:t>
            </a:r>
          </a:p>
          <a:p>
            <a:pPr lvl="1"/>
            <a:r>
              <a:rPr lang="en-GB" sz="2500">
                <a:solidFill>
                  <a:schemeClr val="tx1">
                    <a:alpha val="60000"/>
                  </a:schemeClr>
                </a:solidFill>
              </a:rPr>
              <a:t>Putting on their coat and fastening it every time they leave the house</a:t>
            </a:r>
          </a:p>
          <a:p>
            <a:pPr lvl="1"/>
            <a:r>
              <a:rPr lang="en-GB" sz="2500">
                <a:solidFill>
                  <a:schemeClr val="tx1">
                    <a:alpha val="60000"/>
                  </a:schemeClr>
                </a:solidFill>
              </a:rPr>
              <a:t>Packing their bag</a:t>
            </a:r>
          </a:p>
        </p:txBody>
      </p:sp>
    </p:spTree>
    <p:extLst>
      <p:ext uri="{BB962C8B-B14F-4D97-AF65-F5344CB8AC3E}">
        <p14:creationId xmlns:p14="http://schemas.microsoft.com/office/powerpoint/2010/main" val="2332190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BAFF-48BA-090E-E850-FD58BAECC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Preparations for P1 (indoors)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FA455-660F-99E9-DEFF-A7C7FEC59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105399" cy="4163337"/>
          </a:xfrm>
        </p:spPr>
        <p:txBody>
          <a:bodyPr>
            <a:normAutofit/>
          </a:bodyPr>
          <a:lstStyle/>
          <a:p>
            <a:r>
              <a:rPr lang="en-GB" sz="2000"/>
              <a:t>When your child comes to school, they have a number of jobs to do even before they enter the classroom. Hanging up their coat, changing shoes, putting their water bottle on the trolley, putting their snack in their tray.</a:t>
            </a:r>
          </a:p>
          <a:p>
            <a:endParaRPr lang="en-GB" sz="2000"/>
          </a:p>
          <a:p>
            <a:r>
              <a:rPr lang="en-GB" sz="2000"/>
              <a:t>At home try helping you child to be independent to:</a:t>
            </a:r>
          </a:p>
          <a:p>
            <a:pPr lvl="1"/>
            <a:r>
              <a:rPr lang="en-GB" sz="2000"/>
              <a:t>taking off their coat</a:t>
            </a:r>
          </a:p>
          <a:p>
            <a:pPr lvl="1"/>
            <a:r>
              <a:rPr lang="en-GB" sz="2000"/>
              <a:t>changing shoes</a:t>
            </a:r>
          </a:p>
          <a:p>
            <a:pPr lvl="1"/>
            <a:r>
              <a:rPr lang="en-GB" sz="2000"/>
              <a:t>taking their water bottle and snack out of a bag</a:t>
            </a:r>
          </a:p>
        </p:txBody>
      </p:sp>
      <p:pic>
        <p:nvPicPr>
          <p:cNvPr id="4" name="Picture 12" descr="Inverkeithing badge small colour">
            <a:extLst>
              <a:ext uri="{FF2B5EF4-FFF2-40B4-BE49-F238E27FC236}">
                <a16:creationId xmlns:a16="http://schemas.microsoft.com/office/drawing/2014/main" id="{F94F62E0-93E4-0AAE-CDA9-70E313877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4128" y="2766817"/>
            <a:ext cx="2274104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37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B2AC3-14F1-ACB2-AC18-4D94DBC5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372" y="365125"/>
            <a:ext cx="2872427" cy="1325563"/>
          </a:xfrm>
        </p:spPr>
        <p:txBody>
          <a:bodyPr/>
          <a:lstStyle/>
          <a:p>
            <a:pPr algn="ctr"/>
            <a:r>
              <a:rPr lang="en-GB" dirty="0"/>
              <a:t>Getting excited!</a:t>
            </a:r>
          </a:p>
        </p:txBody>
      </p:sp>
      <p:pic>
        <p:nvPicPr>
          <p:cNvPr id="5" name="Content Placeholder 4" descr="A book on a blue suitcase&#10;&#10;Description automatically generated">
            <a:extLst>
              <a:ext uri="{FF2B5EF4-FFF2-40B4-BE49-F238E27FC236}">
                <a16:creationId xmlns:a16="http://schemas.microsoft.com/office/drawing/2014/main" id="{A512552F-645C-9B5B-EABD-2B63461A4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35218" y="-553281"/>
            <a:ext cx="6039562" cy="8052748"/>
          </a:xfrm>
        </p:spPr>
      </p:pic>
      <p:pic>
        <p:nvPicPr>
          <p:cNvPr id="6" name="Picture 12" descr="Inverkeithing badge small colour">
            <a:extLst>
              <a:ext uri="{FF2B5EF4-FFF2-40B4-BE49-F238E27FC236}">
                <a16:creationId xmlns:a16="http://schemas.microsoft.com/office/drawing/2014/main" id="{899E1C11-4A7B-D6F6-D2B5-65C72007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9696" y="2452492"/>
            <a:ext cx="2274104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71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1F2348-6797-D26E-086E-D03F35129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274" y="413281"/>
            <a:ext cx="6407449" cy="24617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C1A03-32A3-F937-E0AF-6FF46483CE55}"/>
              </a:ext>
            </a:extLst>
          </p:cNvPr>
          <p:cNvSpPr txBox="1"/>
          <p:nvPr/>
        </p:nvSpPr>
        <p:spPr>
          <a:xfrm>
            <a:off x="1129523" y="1495234"/>
            <a:ext cx="4966477" cy="2062103"/>
          </a:xfrm>
          <a:prstGeom prst="rect">
            <a:avLst/>
          </a:prstGeom>
          <a:solidFill>
            <a:schemeClr val="accent1">
              <a:alpha val="3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3200" b="1" dirty="0"/>
              <a:t>Promote close co-operation and communication between parents and 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F9955-98D9-DB4D-E832-941B4D090D61}"/>
              </a:ext>
            </a:extLst>
          </p:cNvPr>
          <p:cNvSpPr txBox="1"/>
          <p:nvPr/>
        </p:nvSpPr>
        <p:spPr>
          <a:xfrm>
            <a:off x="7050861" y="3318631"/>
            <a:ext cx="3483633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3200" b="1" dirty="0"/>
              <a:t>Identify and represent the views of parents on the education provided by the school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665047-4BEF-5B2B-79A8-FC609295E04E}"/>
              </a:ext>
            </a:extLst>
          </p:cNvPr>
          <p:cNvSpPr txBox="1"/>
          <p:nvPr/>
        </p:nvSpPr>
        <p:spPr>
          <a:xfrm>
            <a:off x="749905" y="3934184"/>
            <a:ext cx="5923611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3200" b="1" dirty="0"/>
              <a:t>Study and discuss matters affecting the education and welfare of pupils; and engage in activities which support the education and welfare of pupils</a:t>
            </a:r>
          </a:p>
        </p:txBody>
      </p:sp>
    </p:spTree>
    <p:extLst>
      <p:ext uri="{BB962C8B-B14F-4D97-AF65-F5344CB8AC3E}">
        <p14:creationId xmlns:p14="http://schemas.microsoft.com/office/powerpoint/2010/main" val="105136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BA607D8-DD7C-E830-1C78-ACEE53295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680" y="476587"/>
            <a:ext cx="3784134" cy="14538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86814F-0301-2A61-7DF6-C6BBE8D19442}"/>
              </a:ext>
            </a:extLst>
          </p:cNvPr>
          <p:cNvSpPr txBox="1"/>
          <p:nvPr/>
        </p:nvSpPr>
        <p:spPr>
          <a:xfrm>
            <a:off x="721894" y="696923"/>
            <a:ext cx="470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How can you get involved? 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909498-772D-1306-1BB2-F7E6021567B0}"/>
              </a:ext>
            </a:extLst>
          </p:cNvPr>
          <p:cNvSpPr txBox="1"/>
          <p:nvPr/>
        </p:nvSpPr>
        <p:spPr>
          <a:xfrm>
            <a:off x="6513097" y="4741398"/>
            <a:ext cx="445654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Take on the role of Chair or Secretary of the Parent Council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041648-9926-D657-89C5-BDCED32ED821}"/>
              </a:ext>
            </a:extLst>
          </p:cNvPr>
          <p:cNvSpPr txBox="1"/>
          <p:nvPr/>
        </p:nvSpPr>
        <p:spPr>
          <a:xfrm>
            <a:off x="2109537" y="1704797"/>
            <a:ext cx="3312694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Become a member of the Parent Council and year group rep and attend 4-6 meetings a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716FD9-3328-835A-AC1E-4E885404FFBF}"/>
              </a:ext>
            </a:extLst>
          </p:cNvPr>
          <p:cNvSpPr txBox="1"/>
          <p:nvPr/>
        </p:nvSpPr>
        <p:spPr>
          <a:xfrm>
            <a:off x="2018876" y="4120013"/>
            <a:ext cx="4077124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Become a member of the PTA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96801-C069-D238-973F-FC22D320D07C}"/>
              </a:ext>
            </a:extLst>
          </p:cNvPr>
          <p:cNvSpPr txBox="1"/>
          <p:nvPr/>
        </p:nvSpPr>
        <p:spPr>
          <a:xfrm>
            <a:off x="5720591" y="2194790"/>
            <a:ext cx="445654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Volunteer at school events 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AB5E71-FF74-7CE6-22EE-2195EECE8E8D}"/>
              </a:ext>
            </a:extLst>
          </p:cNvPr>
          <p:cNvSpPr txBox="1"/>
          <p:nvPr/>
        </p:nvSpPr>
        <p:spPr>
          <a:xfrm>
            <a:off x="6256420" y="2989670"/>
            <a:ext cx="445654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Let us know ideas/suggestion to discuss at </a:t>
            </a:r>
            <a:r>
              <a:rPr lang="en-GB" sz="2800" b="1"/>
              <a:t>Parent Council meetings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F9ED9-0179-C475-FC88-1882C792F2B9}"/>
              </a:ext>
            </a:extLst>
          </p:cNvPr>
          <p:cNvSpPr txBox="1"/>
          <p:nvPr/>
        </p:nvSpPr>
        <p:spPr>
          <a:xfrm>
            <a:off x="843791" y="5320363"/>
            <a:ext cx="445654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en-GB" sz="2800" b="1" dirty="0"/>
              <a:t>Become a Parent Council Facebook group admin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6488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20377-7F8F-D594-1EF4-FC1E0E6BD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Have a look at our ‘Welcome to P1’ Sway!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66F4A5-3526-634E-8996-E1136E5E601A}"/>
              </a:ext>
            </a:extLst>
          </p:cNvPr>
          <p:cNvSpPr/>
          <p:nvPr/>
        </p:nvSpPr>
        <p:spPr>
          <a:xfrm>
            <a:off x="2357871" y="6044531"/>
            <a:ext cx="25347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attendance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1629A2-FF58-D79A-A9F0-05AC6CFA1B3A}"/>
              </a:ext>
            </a:extLst>
          </p:cNvPr>
          <p:cNvSpPr/>
          <p:nvPr/>
        </p:nvSpPr>
        <p:spPr>
          <a:xfrm rot="20789238">
            <a:off x="333793" y="2799016"/>
            <a:ext cx="1847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uniform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3DFE87-AB2C-F579-8B5D-EC9334E8806E}"/>
              </a:ext>
            </a:extLst>
          </p:cNvPr>
          <p:cNvSpPr/>
          <p:nvPr/>
        </p:nvSpPr>
        <p:spPr>
          <a:xfrm rot="1360870">
            <a:off x="7986380" y="1852682"/>
            <a:ext cx="32176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ur school day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80D9CC-A978-E5E1-ECCD-49CC23D05153}"/>
              </a:ext>
            </a:extLst>
          </p:cNvPr>
          <p:cNvSpPr/>
          <p:nvPr/>
        </p:nvSpPr>
        <p:spPr>
          <a:xfrm rot="1388139">
            <a:off x="7573154" y="2911128"/>
            <a:ext cx="47722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sharing &amp;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supporting learning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77D38-9D90-763D-52C7-EB7A2411FB7D}"/>
              </a:ext>
            </a:extLst>
          </p:cNvPr>
          <p:cNvSpPr/>
          <p:nvPr/>
        </p:nvSpPr>
        <p:spPr>
          <a:xfrm rot="20789238">
            <a:off x="1423929" y="3255973"/>
            <a:ext cx="25065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elebrating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success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E9C0F-AF67-DAED-F00B-BE6DE206977F}"/>
              </a:ext>
            </a:extLst>
          </p:cNvPr>
          <p:cNvSpPr/>
          <p:nvPr/>
        </p:nvSpPr>
        <p:spPr>
          <a:xfrm rot="20795663">
            <a:off x="81675" y="4959675"/>
            <a:ext cx="31959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school dinners</a:t>
            </a:r>
          </a:p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&amp; milk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5906FC-A08B-96E0-6001-30405B176B0D}"/>
              </a:ext>
            </a:extLst>
          </p:cNvPr>
          <p:cNvSpPr/>
          <p:nvPr/>
        </p:nvSpPr>
        <p:spPr>
          <a:xfrm rot="1388139">
            <a:off x="6970090" y="4400433"/>
            <a:ext cx="4772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child protection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A964EE-F768-7809-CE2B-E175289A38A1}"/>
              </a:ext>
            </a:extLst>
          </p:cNvPr>
          <p:cNvSpPr/>
          <p:nvPr/>
        </p:nvSpPr>
        <p:spPr>
          <a:xfrm rot="1388139">
            <a:off x="7835518" y="5527179"/>
            <a:ext cx="47722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term dates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D0E645-D51B-6D80-21E3-0E80D52C6E8D}"/>
              </a:ext>
            </a:extLst>
          </p:cNvPr>
          <p:cNvSpPr/>
          <p:nvPr/>
        </p:nvSpPr>
        <p:spPr>
          <a:xfrm>
            <a:off x="5810118" y="6042205"/>
            <a:ext cx="40495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Out of School Club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D7C562-5455-9E15-460E-29829E637EFF}"/>
              </a:ext>
            </a:extLst>
          </p:cNvPr>
          <p:cNvSpPr/>
          <p:nvPr/>
        </p:nvSpPr>
        <p:spPr>
          <a:xfrm>
            <a:off x="409366" y="1571966"/>
            <a:ext cx="52611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Introducing our school…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" name="Picture 12" descr="Inverkeithing badge small colour">
            <a:extLst>
              <a:ext uri="{FF2B5EF4-FFF2-40B4-BE49-F238E27FC236}">
                <a16:creationId xmlns:a16="http://schemas.microsoft.com/office/drawing/2014/main" id="{33005C5B-1195-FA74-4D35-6C038B287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71" y="427019"/>
            <a:ext cx="95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Content Placeholder 21" descr="A qr code with dots&#10;&#10;Description automatically generated">
            <a:extLst>
              <a:ext uri="{FF2B5EF4-FFF2-40B4-BE49-F238E27FC236}">
                <a16:creationId xmlns:a16="http://schemas.microsoft.com/office/drawing/2014/main" id="{D7EA9A49-5779-3200-1545-F04168442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2411427"/>
            <a:ext cx="3732991" cy="3732991"/>
          </a:xfrm>
        </p:spPr>
      </p:pic>
    </p:spTree>
    <p:extLst>
      <p:ext uri="{BB962C8B-B14F-4D97-AF65-F5344CB8AC3E}">
        <p14:creationId xmlns:p14="http://schemas.microsoft.com/office/powerpoint/2010/main" val="96413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E89882C-192A-2FD0-EB0B-29672825B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12925" y="125413"/>
            <a:ext cx="83978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/>
              <a:t>Essential School kit…</a:t>
            </a:r>
            <a:br>
              <a:rPr lang="en-GB" altLang="en-US" sz="2800" dirty="0"/>
            </a:br>
            <a:r>
              <a:rPr lang="en-GB" altLang="en-US" sz="2000" b="1" dirty="0"/>
              <a:t>We are very proud of our school uniform and visitors often comment how smart the children look.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5C859B7-065B-EAE3-D63A-8380974D7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7850" y="1484314"/>
            <a:ext cx="3887788" cy="25923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2000"/>
              <a:t>Our school uniform is:</a:t>
            </a:r>
          </a:p>
          <a:p>
            <a:pPr eaLnBrk="1" hangingPunct="1"/>
            <a:r>
              <a:rPr lang="en-GB" altLang="en-US" sz="2000"/>
              <a:t>Black or grey trousers or skirt</a:t>
            </a:r>
          </a:p>
          <a:p>
            <a:pPr eaLnBrk="1" hangingPunct="1"/>
            <a:r>
              <a:rPr lang="en-GB" altLang="en-US" sz="2000"/>
              <a:t>White (or yellow) polo shirt or white school shirt</a:t>
            </a:r>
          </a:p>
          <a:p>
            <a:pPr eaLnBrk="1" hangingPunct="1"/>
            <a:r>
              <a:rPr lang="en-GB" altLang="en-US" sz="2000"/>
              <a:t>Blue school sweater or cardigan (with school badge)</a:t>
            </a:r>
          </a:p>
          <a:p>
            <a:pPr eaLnBrk="1" hangingPunct="1"/>
            <a:r>
              <a:rPr lang="en-GB" altLang="en-US" sz="2000"/>
              <a:t>School tie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B206D887-70E5-E7E3-7FC8-F7943DA8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764" y="1406526"/>
            <a:ext cx="4821237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Every day you child needs: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School uniform ~ labelled please!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Gym kit </a:t>
            </a:r>
            <a:r>
              <a:rPr lang="en-GB" altLang="en-US" sz="2000"/>
              <a:t>(shorts, gym shoes, T-shirt)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School bag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Snack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Packed lunch/school meal organised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Waterproof jacket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Water bottle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Things to leave at home: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Toys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Jewellery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u="sng"/>
              <a:t>At school we stock: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Ties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70F7B103-3FCC-4297-5264-B97618F10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4219576"/>
            <a:ext cx="3887788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000"/>
              <a:t>We actively </a:t>
            </a:r>
            <a:r>
              <a:rPr lang="en-GB" altLang="en-US" sz="2000" u="sng"/>
              <a:t>discourage</a:t>
            </a:r>
            <a:r>
              <a:rPr lang="en-GB" altLang="en-US" sz="2000"/>
              <a:t>:</a:t>
            </a:r>
          </a:p>
          <a:p>
            <a:pPr eaLnBrk="1" hangingPunct="1"/>
            <a:r>
              <a:rPr lang="en-GB" altLang="en-US" sz="2000"/>
              <a:t>Sports branded clothing</a:t>
            </a:r>
          </a:p>
          <a:p>
            <a:pPr eaLnBrk="1" hangingPunct="1"/>
            <a:r>
              <a:rPr lang="en-GB" altLang="en-US" sz="2000"/>
              <a:t>Hoodie tops </a:t>
            </a:r>
            <a:r>
              <a:rPr lang="en-GB" altLang="en-US" sz="1800"/>
              <a:t>(with the exception of our Leavers’ tops)</a:t>
            </a:r>
          </a:p>
          <a:p>
            <a:pPr eaLnBrk="1" hangingPunct="1"/>
            <a:r>
              <a:rPr lang="en-GB" altLang="en-US" sz="2000"/>
              <a:t>Coloured clothing different to our school colours </a:t>
            </a:r>
            <a:r>
              <a:rPr lang="en-GB" altLang="en-US" sz="1800"/>
              <a:t>(blue/black)</a:t>
            </a:r>
          </a:p>
        </p:txBody>
      </p:sp>
      <p:pic>
        <p:nvPicPr>
          <p:cNvPr id="11270" name="Picture 10" descr="depositphotos_12066397-Blue-schoolbag">
            <a:extLst>
              <a:ext uri="{FF2B5EF4-FFF2-40B4-BE49-F238E27FC236}">
                <a16:creationId xmlns:a16="http://schemas.microsoft.com/office/drawing/2014/main" id="{032EB05A-4822-09F4-B2DA-6E4513AD5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568700"/>
            <a:ext cx="1106488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Inverkeithing badge small colour">
            <a:extLst>
              <a:ext uri="{FF2B5EF4-FFF2-40B4-BE49-F238E27FC236}">
                <a16:creationId xmlns:a16="http://schemas.microsoft.com/office/drawing/2014/main" id="{EFA8680D-CE3F-3485-197E-F31E9DF4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31789"/>
            <a:ext cx="95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D578612-6C36-96CF-94E4-EC908CF0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3088" y="274638"/>
            <a:ext cx="8229600" cy="1143000"/>
          </a:xfrm>
        </p:spPr>
        <p:txBody>
          <a:bodyPr/>
          <a:lstStyle/>
          <a:p>
            <a:r>
              <a:rPr lang="en-GB" altLang="en-US"/>
              <a:t>Names, names, names!</a:t>
            </a:r>
          </a:p>
        </p:txBody>
      </p:sp>
      <p:pic>
        <p:nvPicPr>
          <p:cNvPr id="13315" name="Picture 5" descr="Inverkeithing badge small colour">
            <a:extLst>
              <a:ext uri="{FF2B5EF4-FFF2-40B4-BE49-F238E27FC236}">
                <a16:creationId xmlns:a16="http://schemas.microsoft.com/office/drawing/2014/main" id="{9F6BE0EE-00E5-9391-91B6-DA7D4A538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1" y="265113"/>
            <a:ext cx="9525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itle 1">
            <a:extLst>
              <a:ext uri="{FF2B5EF4-FFF2-40B4-BE49-F238E27FC236}">
                <a16:creationId xmlns:a16="http://schemas.microsoft.com/office/drawing/2014/main" id="{AB9503ED-CA78-BC04-8D18-5C9C67A8A255}"/>
              </a:ext>
            </a:extLst>
          </p:cNvPr>
          <p:cNvSpPr txBox="1">
            <a:spLocks/>
          </p:cNvSpPr>
          <p:nvPr/>
        </p:nvSpPr>
        <p:spPr bwMode="auto">
          <a:xfrm>
            <a:off x="4162426" y="2984500"/>
            <a:ext cx="5764213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</a:rPr>
              <a:t>You will be amazed how much school uniform, lunchboxes, shoes and jackets we collect in our lost property pile!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2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2"/>
                </a:solidFill>
              </a:rPr>
              <a:t>Please help us to help your child get all their belongings back by writing their name on a label!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2"/>
              </a:solidFill>
            </a:endParaRPr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E0C13895-C8E6-490F-755D-9071E23F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39032">
            <a:off x="353219" y="2828132"/>
            <a:ext cx="387032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C907A-2191-9A93-402F-B02ECB47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1062" y="365125"/>
            <a:ext cx="2852737" cy="1325563"/>
          </a:xfrm>
        </p:spPr>
        <p:txBody>
          <a:bodyPr/>
          <a:lstStyle/>
          <a:p>
            <a:pPr algn="ctr"/>
            <a:r>
              <a:rPr lang="en-GB" dirty="0"/>
              <a:t>School uniform</a:t>
            </a:r>
          </a:p>
        </p:txBody>
      </p:sp>
      <p:pic>
        <p:nvPicPr>
          <p:cNvPr id="5" name="Content Placeholder 4" descr="A blue bag with a tie and a piece of paper&#10;&#10;Description automatically generated">
            <a:extLst>
              <a:ext uri="{FF2B5EF4-FFF2-40B4-BE49-F238E27FC236}">
                <a16:creationId xmlns:a16="http://schemas.microsoft.com/office/drawing/2014/main" id="{95DD2C4A-F413-CE74-0AA1-2DD888651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76412" y="-384582"/>
            <a:ext cx="5629275" cy="7505700"/>
          </a:xfrm>
        </p:spPr>
      </p:pic>
      <p:pic>
        <p:nvPicPr>
          <p:cNvPr id="6" name="Picture 12" descr="Inverkeithing badge small colour">
            <a:extLst>
              <a:ext uri="{FF2B5EF4-FFF2-40B4-BE49-F238E27FC236}">
                <a16:creationId xmlns:a16="http://schemas.microsoft.com/office/drawing/2014/main" id="{DF57618B-6294-F844-B314-BD905BEFD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9991" y="2281042"/>
            <a:ext cx="2274104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3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B974-7C51-45C1-442C-4FB82848B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</a:t>
            </a:r>
            <a:br>
              <a:rPr lang="en-GB" dirty="0"/>
            </a:br>
            <a:r>
              <a:rPr lang="en-GB" dirty="0"/>
              <a:t>Attendance!</a:t>
            </a:r>
          </a:p>
        </p:txBody>
      </p:sp>
      <p:pic>
        <p:nvPicPr>
          <p:cNvPr id="5" name="Content Placeholder 4" descr="A blue bag with a tag&#10;&#10;Description automatically generated">
            <a:extLst>
              <a:ext uri="{FF2B5EF4-FFF2-40B4-BE49-F238E27FC236}">
                <a16:creationId xmlns:a16="http://schemas.microsoft.com/office/drawing/2014/main" id="{3731E385-E9B6-F4D0-FEB2-7618C86AF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15761" y="-284927"/>
            <a:ext cx="5693884" cy="7591845"/>
          </a:xfrm>
        </p:spPr>
      </p:pic>
      <p:pic>
        <p:nvPicPr>
          <p:cNvPr id="6" name="Picture 12" descr="Inverkeithing badge small colour">
            <a:extLst>
              <a:ext uri="{FF2B5EF4-FFF2-40B4-BE49-F238E27FC236}">
                <a16:creationId xmlns:a16="http://schemas.microsoft.com/office/drawing/2014/main" id="{080877B7-3C9E-7FAE-2164-5D2B0458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466779"/>
            <a:ext cx="2274104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4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3D320-030C-6073-8F90-18655BAC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Getting ready for school!</a:t>
            </a:r>
          </a:p>
        </p:txBody>
      </p:sp>
      <p:pic>
        <p:nvPicPr>
          <p:cNvPr id="5" name="Content Placeholder 4" descr="A blue bag with a white sign on it&#10;&#10;Description automatically generated">
            <a:extLst>
              <a:ext uri="{FF2B5EF4-FFF2-40B4-BE49-F238E27FC236}">
                <a16:creationId xmlns:a16="http://schemas.microsoft.com/office/drawing/2014/main" id="{F8471BDD-E31A-306B-95BB-EBF3C9DD42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1945">
            <a:off x="6014645" y="174672"/>
            <a:ext cx="4866997" cy="6489329"/>
          </a:xfrm>
        </p:spPr>
      </p:pic>
      <p:pic>
        <p:nvPicPr>
          <p:cNvPr id="6" name="Picture 12" descr="Inverkeithing badge small colour">
            <a:extLst>
              <a:ext uri="{FF2B5EF4-FFF2-40B4-BE49-F238E27FC236}">
                <a16:creationId xmlns:a16="http://schemas.microsoft.com/office/drawing/2014/main" id="{51624D78-698E-CC7F-5417-517C24950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3538342"/>
            <a:ext cx="2274104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901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533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Inverkeithing Primary School</vt:lpstr>
      <vt:lpstr>PowerPoint Presentation</vt:lpstr>
      <vt:lpstr>PowerPoint Presentation</vt:lpstr>
      <vt:lpstr>Have a look at our ‘Welcome to P1’ Sway!</vt:lpstr>
      <vt:lpstr>Essential School kit… We are very proud of our school uniform and visitors often comment how smart the children look.</vt:lpstr>
      <vt:lpstr>Names, names, names!</vt:lpstr>
      <vt:lpstr>School uniform</vt:lpstr>
      <vt:lpstr>Great Attendance!</vt:lpstr>
      <vt:lpstr>Getting ready for school!</vt:lpstr>
      <vt:lpstr>Preparations for P1  (outdoors)</vt:lpstr>
      <vt:lpstr>Preparations for P1 (indoors)</vt:lpstr>
      <vt:lpstr>Getting excited!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Inverkeithing Primary School</dc:title>
  <dc:creator>Caroline Gardiner</dc:creator>
  <cp:lastModifiedBy>Caroline Gardiner</cp:lastModifiedBy>
  <cp:revision>3</cp:revision>
  <cp:lastPrinted>2024-05-30T16:01:44Z</cp:lastPrinted>
  <dcterms:created xsi:type="dcterms:W3CDTF">2023-05-23T09:39:49Z</dcterms:created>
  <dcterms:modified xsi:type="dcterms:W3CDTF">2024-05-30T16:02:31Z</dcterms:modified>
</cp:coreProperties>
</file>