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83" r:id="rId3"/>
    <p:sldId id="284" r:id="rId4"/>
    <p:sldId id="274" r:id="rId5"/>
    <p:sldId id="285" r:id="rId6"/>
    <p:sldId id="272" r:id="rId7"/>
    <p:sldId id="275" r:id="rId8"/>
    <p:sldId id="276" r:id="rId9"/>
    <p:sldId id="286" r:id="rId10"/>
    <p:sldId id="258" r:id="rId11"/>
    <p:sldId id="259" r:id="rId12"/>
    <p:sldId id="257" r:id="rId13"/>
    <p:sldId id="261" r:id="rId14"/>
    <p:sldId id="262" r:id="rId15"/>
    <p:sldId id="263" r:id="rId16"/>
    <p:sldId id="281" r:id="rId17"/>
    <p:sldId id="282" r:id="rId18"/>
    <p:sldId id="287" r:id="rId19"/>
    <p:sldId id="266" r:id="rId20"/>
    <p:sldId id="269"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FF93-B63C-1572-976B-6715F91717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412FC3-3144-52C1-5C96-24622575BA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A5FBB9-B313-1A40-3A6C-103F4D36B0A1}"/>
              </a:ext>
            </a:extLst>
          </p:cNvPr>
          <p:cNvSpPr>
            <a:spLocks noGrp="1"/>
          </p:cNvSpPr>
          <p:nvPr>
            <p:ph type="dt" sz="half" idx="10"/>
          </p:nvPr>
        </p:nvSpPr>
        <p:spPr/>
        <p:txBody>
          <a:bodyPr/>
          <a:lstStyle/>
          <a:p>
            <a:fld id="{41FE9C1D-35E9-4839-B763-FF1A74574C5D}" type="datetimeFigureOut">
              <a:rPr lang="en-GB" smtClean="0"/>
              <a:t>24/04/2024</a:t>
            </a:fld>
            <a:endParaRPr lang="en-GB"/>
          </a:p>
        </p:txBody>
      </p:sp>
      <p:sp>
        <p:nvSpPr>
          <p:cNvPr id="5" name="Footer Placeholder 4">
            <a:extLst>
              <a:ext uri="{FF2B5EF4-FFF2-40B4-BE49-F238E27FC236}">
                <a16:creationId xmlns:a16="http://schemas.microsoft.com/office/drawing/2014/main" id="{9C05C124-1212-769D-1A41-FA12BF7E2C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192605-0493-5453-A051-A1006E8F84CB}"/>
              </a:ext>
            </a:extLst>
          </p:cNvPr>
          <p:cNvSpPr>
            <a:spLocks noGrp="1"/>
          </p:cNvSpPr>
          <p:nvPr>
            <p:ph type="sldNum" sz="quarter" idx="12"/>
          </p:nvPr>
        </p:nvSpPr>
        <p:spPr/>
        <p:txBody>
          <a:bodyPr/>
          <a:lstStyle/>
          <a:p>
            <a:fld id="{59D89A15-37FD-457A-A718-C2FACB899A97}" type="slidenum">
              <a:rPr lang="en-GB" smtClean="0"/>
              <a:t>‹#›</a:t>
            </a:fld>
            <a:endParaRPr lang="en-GB"/>
          </a:p>
        </p:txBody>
      </p:sp>
    </p:spTree>
    <p:extLst>
      <p:ext uri="{BB962C8B-B14F-4D97-AF65-F5344CB8AC3E}">
        <p14:creationId xmlns:p14="http://schemas.microsoft.com/office/powerpoint/2010/main" val="15622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30FE-8559-D4BE-5F1E-43F9C490C1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629981-507A-5068-499C-C51B527995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85A9B3-B3E1-D266-FF00-35985912E378}"/>
              </a:ext>
            </a:extLst>
          </p:cNvPr>
          <p:cNvSpPr>
            <a:spLocks noGrp="1"/>
          </p:cNvSpPr>
          <p:nvPr>
            <p:ph type="dt" sz="half" idx="10"/>
          </p:nvPr>
        </p:nvSpPr>
        <p:spPr/>
        <p:txBody>
          <a:bodyPr/>
          <a:lstStyle/>
          <a:p>
            <a:fld id="{41FE9C1D-35E9-4839-B763-FF1A74574C5D}" type="datetimeFigureOut">
              <a:rPr lang="en-GB" smtClean="0"/>
              <a:t>24/04/2024</a:t>
            </a:fld>
            <a:endParaRPr lang="en-GB"/>
          </a:p>
        </p:txBody>
      </p:sp>
      <p:sp>
        <p:nvSpPr>
          <p:cNvPr id="5" name="Footer Placeholder 4">
            <a:extLst>
              <a:ext uri="{FF2B5EF4-FFF2-40B4-BE49-F238E27FC236}">
                <a16:creationId xmlns:a16="http://schemas.microsoft.com/office/drawing/2014/main" id="{C11693B1-6647-6D64-C0C2-666F2634A9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1C53BA-FFC8-8E19-C9F5-ABA7FBFAB004}"/>
              </a:ext>
            </a:extLst>
          </p:cNvPr>
          <p:cNvSpPr>
            <a:spLocks noGrp="1"/>
          </p:cNvSpPr>
          <p:nvPr>
            <p:ph type="sldNum" sz="quarter" idx="12"/>
          </p:nvPr>
        </p:nvSpPr>
        <p:spPr/>
        <p:txBody>
          <a:bodyPr/>
          <a:lstStyle/>
          <a:p>
            <a:fld id="{59D89A15-37FD-457A-A718-C2FACB899A97}" type="slidenum">
              <a:rPr lang="en-GB" smtClean="0"/>
              <a:t>‹#›</a:t>
            </a:fld>
            <a:endParaRPr lang="en-GB"/>
          </a:p>
        </p:txBody>
      </p:sp>
    </p:spTree>
    <p:extLst>
      <p:ext uri="{BB962C8B-B14F-4D97-AF65-F5344CB8AC3E}">
        <p14:creationId xmlns:p14="http://schemas.microsoft.com/office/powerpoint/2010/main" val="134806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297D4A-B637-BEDE-4157-8E6D85AF6C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760ACC-52DB-7E76-8CFD-160D73EFF9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BDFA28-5DDD-6490-A190-A9C048ADC5C1}"/>
              </a:ext>
            </a:extLst>
          </p:cNvPr>
          <p:cNvSpPr>
            <a:spLocks noGrp="1"/>
          </p:cNvSpPr>
          <p:nvPr>
            <p:ph type="dt" sz="half" idx="10"/>
          </p:nvPr>
        </p:nvSpPr>
        <p:spPr/>
        <p:txBody>
          <a:bodyPr/>
          <a:lstStyle/>
          <a:p>
            <a:fld id="{41FE9C1D-35E9-4839-B763-FF1A74574C5D}" type="datetimeFigureOut">
              <a:rPr lang="en-GB" smtClean="0"/>
              <a:t>24/04/2024</a:t>
            </a:fld>
            <a:endParaRPr lang="en-GB"/>
          </a:p>
        </p:txBody>
      </p:sp>
      <p:sp>
        <p:nvSpPr>
          <p:cNvPr id="5" name="Footer Placeholder 4">
            <a:extLst>
              <a:ext uri="{FF2B5EF4-FFF2-40B4-BE49-F238E27FC236}">
                <a16:creationId xmlns:a16="http://schemas.microsoft.com/office/drawing/2014/main" id="{2E4B9138-2EA2-18E1-0138-5B51581184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B03BB8-F24B-5E80-6263-2928871673F0}"/>
              </a:ext>
            </a:extLst>
          </p:cNvPr>
          <p:cNvSpPr>
            <a:spLocks noGrp="1"/>
          </p:cNvSpPr>
          <p:nvPr>
            <p:ph type="sldNum" sz="quarter" idx="12"/>
          </p:nvPr>
        </p:nvSpPr>
        <p:spPr/>
        <p:txBody>
          <a:bodyPr/>
          <a:lstStyle/>
          <a:p>
            <a:fld id="{59D89A15-37FD-457A-A718-C2FACB899A97}" type="slidenum">
              <a:rPr lang="en-GB" smtClean="0"/>
              <a:t>‹#›</a:t>
            </a:fld>
            <a:endParaRPr lang="en-GB"/>
          </a:p>
        </p:txBody>
      </p:sp>
    </p:spTree>
    <p:extLst>
      <p:ext uri="{BB962C8B-B14F-4D97-AF65-F5344CB8AC3E}">
        <p14:creationId xmlns:p14="http://schemas.microsoft.com/office/powerpoint/2010/main" val="422949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701C-E142-63E9-2146-3DACD698DD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1A7588-EEFA-0D60-E135-B42CEF472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8694A5-4F7E-1EDC-0D9C-9A484DB1A351}"/>
              </a:ext>
            </a:extLst>
          </p:cNvPr>
          <p:cNvSpPr>
            <a:spLocks noGrp="1"/>
          </p:cNvSpPr>
          <p:nvPr>
            <p:ph type="dt" sz="half" idx="10"/>
          </p:nvPr>
        </p:nvSpPr>
        <p:spPr/>
        <p:txBody>
          <a:bodyPr/>
          <a:lstStyle/>
          <a:p>
            <a:fld id="{41FE9C1D-35E9-4839-B763-FF1A74574C5D}" type="datetimeFigureOut">
              <a:rPr lang="en-GB" smtClean="0"/>
              <a:t>24/04/2024</a:t>
            </a:fld>
            <a:endParaRPr lang="en-GB"/>
          </a:p>
        </p:txBody>
      </p:sp>
      <p:sp>
        <p:nvSpPr>
          <p:cNvPr id="5" name="Footer Placeholder 4">
            <a:extLst>
              <a:ext uri="{FF2B5EF4-FFF2-40B4-BE49-F238E27FC236}">
                <a16:creationId xmlns:a16="http://schemas.microsoft.com/office/drawing/2014/main" id="{B4C87331-8428-AD55-A23A-114DAA20F0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040943-AA2B-3908-31D0-555E4C6AF890}"/>
              </a:ext>
            </a:extLst>
          </p:cNvPr>
          <p:cNvSpPr>
            <a:spLocks noGrp="1"/>
          </p:cNvSpPr>
          <p:nvPr>
            <p:ph type="sldNum" sz="quarter" idx="12"/>
          </p:nvPr>
        </p:nvSpPr>
        <p:spPr/>
        <p:txBody>
          <a:bodyPr/>
          <a:lstStyle/>
          <a:p>
            <a:fld id="{59D89A15-37FD-457A-A718-C2FACB899A97}" type="slidenum">
              <a:rPr lang="en-GB" smtClean="0"/>
              <a:t>‹#›</a:t>
            </a:fld>
            <a:endParaRPr lang="en-GB"/>
          </a:p>
        </p:txBody>
      </p:sp>
    </p:spTree>
    <p:extLst>
      <p:ext uri="{BB962C8B-B14F-4D97-AF65-F5344CB8AC3E}">
        <p14:creationId xmlns:p14="http://schemas.microsoft.com/office/powerpoint/2010/main" val="176020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0D862-F400-0DF2-6F37-591A5A47D8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294AF7-7BF8-13F3-9E91-51B6CDC47E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66C20-4214-90C9-F328-76B4004F4922}"/>
              </a:ext>
            </a:extLst>
          </p:cNvPr>
          <p:cNvSpPr>
            <a:spLocks noGrp="1"/>
          </p:cNvSpPr>
          <p:nvPr>
            <p:ph type="dt" sz="half" idx="10"/>
          </p:nvPr>
        </p:nvSpPr>
        <p:spPr/>
        <p:txBody>
          <a:bodyPr/>
          <a:lstStyle/>
          <a:p>
            <a:fld id="{41FE9C1D-35E9-4839-B763-FF1A74574C5D}" type="datetimeFigureOut">
              <a:rPr lang="en-GB" smtClean="0"/>
              <a:t>24/04/2024</a:t>
            </a:fld>
            <a:endParaRPr lang="en-GB"/>
          </a:p>
        </p:txBody>
      </p:sp>
      <p:sp>
        <p:nvSpPr>
          <p:cNvPr id="5" name="Footer Placeholder 4">
            <a:extLst>
              <a:ext uri="{FF2B5EF4-FFF2-40B4-BE49-F238E27FC236}">
                <a16:creationId xmlns:a16="http://schemas.microsoft.com/office/drawing/2014/main" id="{A42F81B2-7DA8-B0C3-9794-B8A2962D03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B747A2-F765-D025-FB26-DD56DAB4EA61}"/>
              </a:ext>
            </a:extLst>
          </p:cNvPr>
          <p:cNvSpPr>
            <a:spLocks noGrp="1"/>
          </p:cNvSpPr>
          <p:nvPr>
            <p:ph type="sldNum" sz="quarter" idx="12"/>
          </p:nvPr>
        </p:nvSpPr>
        <p:spPr/>
        <p:txBody>
          <a:bodyPr/>
          <a:lstStyle/>
          <a:p>
            <a:fld id="{59D89A15-37FD-457A-A718-C2FACB899A97}" type="slidenum">
              <a:rPr lang="en-GB" smtClean="0"/>
              <a:t>‹#›</a:t>
            </a:fld>
            <a:endParaRPr lang="en-GB"/>
          </a:p>
        </p:txBody>
      </p:sp>
    </p:spTree>
    <p:extLst>
      <p:ext uri="{BB962C8B-B14F-4D97-AF65-F5344CB8AC3E}">
        <p14:creationId xmlns:p14="http://schemas.microsoft.com/office/powerpoint/2010/main" val="374512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F656-1AAF-899B-C47F-E9FCB7566F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ECDBA5-383D-48B2-7617-F68011D3C1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C22EFE-985D-E9C8-B00E-7A13D4925A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B9C612-FB02-A51D-B56B-20B6554204AF}"/>
              </a:ext>
            </a:extLst>
          </p:cNvPr>
          <p:cNvSpPr>
            <a:spLocks noGrp="1"/>
          </p:cNvSpPr>
          <p:nvPr>
            <p:ph type="dt" sz="half" idx="10"/>
          </p:nvPr>
        </p:nvSpPr>
        <p:spPr/>
        <p:txBody>
          <a:bodyPr/>
          <a:lstStyle/>
          <a:p>
            <a:fld id="{41FE9C1D-35E9-4839-B763-FF1A74574C5D}" type="datetimeFigureOut">
              <a:rPr lang="en-GB" smtClean="0"/>
              <a:t>24/04/2024</a:t>
            </a:fld>
            <a:endParaRPr lang="en-GB"/>
          </a:p>
        </p:txBody>
      </p:sp>
      <p:sp>
        <p:nvSpPr>
          <p:cNvPr id="6" name="Footer Placeholder 5">
            <a:extLst>
              <a:ext uri="{FF2B5EF4-FFF2-40B4-BE49-F238E27FC236}">
                <a16:creationId xmlns:a16="http://schemas.microsoft.com/office/drawing/2014/main" id="{F0A92C79-F14C-8232-B7BA-9A2E24047E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A0D7CF-9841-585B-FB7A-2028FB0BB3EC}"/>
              </a:ext>
            </a:extLst>
          </p:cNvPr>
          <p:cNvSpPr>
            <a:spLocks noGrp="1"/>
          </p:cNvSpPr>
          <p:nvPr>
            <p:ph type="sldNum" sz="quarter" idx="12"/>
          </p:nvPr>
        </p:nvSpPr>
        <p:spPr/>
        <p:txBody>
          <a:bodyPr/>
          <a:lstStyle/>
          <a:p>
            <a:fld id="{59D89A15-37FD-457A-A718-C2FACB899A97}" type="slidenum">
              <a:rPr lang="en-GB" smtClean="0"/>
              <a:t>‹#›</a:t>
            </a:fld>
            <a:endParaRPr lang="en-GB"/>
          </a:p>
        </p:txBody>
      </p:sp>
    </p:spTree>
    <p:extLst>
      <p:ext uri="{BB962C8B-B14F-4D97-AF65-F5344CB8AC3E}">
        <p14:creationId xmlns:p14="http://schemas.microsoft.com/office/powerpoint/2010/main" val="1657260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43E8-13B2-E740-0AEE-F79C92396F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CB6F99-1CEB-B12D-4EA0-67A472AF25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609266-D277-CB60-F443-3C9B20C833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D9152F-5FC7-CF97-D137-CE51EBAF9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04BE78-BC52-B5A3-618C-0F9711C1A0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B8CEED-CA58-4EEF-964A-B34726491E68}"/>
              </a:ext>
            </a:extLst>
          </p:cNvPr>
          <p:cNvSpPr>
            <a:spLocks noGrp="1"/>
          </p:cNvSpPr>
          <p:nvPr>
            <p:ph type="dt" sz="half" idx="10"/>
          </p:nvPr>
        </p:nvSpPr>
        <p:spPr/>
        <p:txBody>
          <a:bodyPr/>
          <a:lstStyle/>
          <a:p>
            <a:fld id="{41FE9C1D-35E9-4839-B763-FF1A74574C5D}" type="datetimeFigureOut">
              <a:rPr lang="en-GB" smtClean="0"/>
              <a:t>24/04/2024</a:t>
            </a:fld>
            <a:endParaRPr lang="en-GB"/>
          </a:p>
        </p:txBody>
      </p:sp>
      <p:sp>
        <p:nvSpPr>
          <p:cNvPr id="8" name="Footer Placeholder 7">
            <a:extLst>
              <a:ext uri="{FF2B5EF4-FFF2-40B4-BE49-F238E27FC236}">
                <a16:creationId xmlns:a16="http://schemas.microsoft.com/office/drawing/2014/main" id="{932B88E0-8F88-E25D-9340-4BEE2A8AFD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0F0A27B-2BA8-7092-CB9D-7DC2FDC17530}"/>
              </a:ext>
            </a:extLst>
          </p:cNvPr>
          <p:cNvSpPr>
            <a:spLocks noGrp="1"/>
          </p:cNvSpPr>
          <p:nvPr>
            <p:ph type="sldNum" sz="quarter" idx="12"/>
          </p:nvPr>
        </p:nvSpPr>
        <p:spPr/>
        <p:txBody>
          <a:bodyPr/>
          <a:lstStyle/>
          <a:p>
            <a:fld id="{59D89A15-37FD-457A-A718-C2FACB899A97}" type="slidenum">
              <a:rPr lang="en-GB" smtClean="0"/>
              <a:t>‹#›</a:t>
            </a:fld>
            <a:endParaRPr lang="en-GB"/>
          </a:p>
        </p:txBody>
      </p:sp>
    </p:spTree>
    <p:extLst>
      <p:ext uri="{BB962C8B-B14F-4D97-AF65-F5344CB8AC3E}">
        <p14:creationId xmlns:p14="http://schemas.microsoft.com/office/powerpoint/2010/main" val="3075841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DBD2-8BC9-DEDF-5184-240C174B50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05BC313-936D-EB95-89E9-1C272D92A279}"/>
              </a:ext>
            </a:extLst>
          </p:cNvPr>
          <p:cNvSpPr>
            <a:spLocks noGrp="1"/>
          </p:cNvSpPr>
          <p:nvPr>
            <p:ph type="dt" sz="half" idx="10"/>
          </p:nvPr>
        </p:nvSpPr>
        <p:spPr/>
        <p:txBody>
          <a:bodyPr/>
          <a:lstStyle/>
          <a:p>
            <a:fld id="{41FE9C1D-35E9-4839-B763-FF1A74574C5D}" type="datetimeFigureOut">
              <a:rPr lang="en-GB" smtClean="0"/>
              <a:t>24/04/2024</a:t>
            </a:fld>
            <a:endParaRPr lang="en-GB"/>
          </a:p>
        </p:txBody>
      </p:sp>
      <p:sp>
        <p:nvSpPr>
          <p:cNvPr id="4" name="Footer Placeholder 3">
            <a:extLst>
              <a:ext uri="{FF2B5EF4-FFF2-40B4-BE49-F238E27FC236}">
                <a16:creationId xmlns:a16="http://schemas.microsoft.com/office/drawing/2014/main" id="{E69D1245-EE9D-7EA7-8BD1-D0CB783576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ECBDDE-C1B0-12D8-DAF9-7AC587C53B20}"/>
              </a:ext>
            </a:extLst>
          </p:cNvPr>
          <p:cNvSpPr>
            <a:spLocks noGrp="1"/>
          </p:cNvSpPr>
          <p:nvPr>
            <p:ph type="sldNum" sz="quarter" idx="12"/>
          </p:nvPr>
        </p:nvSpPr>
        <p:spPr/>
        <p:txBody>
          <a:bodyPr/>
          <a:lstStyle/>
          <a:p>
            <a:fld id="{59D89A15-37FD-457A-A718-C2FACB899A97}" type="slidenum">
              <a:rPr lang="en-GB" smtClean="0"/>
              <a:t>‹#›</a:t>
            </a:fld>
            <a:endParaRPr lang="en-GB"/>
          </a:p>
        </p:txBody>
      </p:sp>
    </p:spTree>
    <p:extLst>
      <p:ext uri="{BB962C8B-B14F-4D97-AF65-F5344CB8AC3E}">
        <p14:creationId xmlns:p14="http://schemas.microsoft.com/office/powerpoint/2010/main" val="139266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2B93D-2ABA-DB4E-A3F6-375B95A0FF42}"/>
              </a:ext>
            </a:extLst>
          </p:cNvPr>
          <p:cNvSpPr>
            <a:spLocks noGrp="1"/>
          </p:cNvSpPr>
          <p:nvPr>
            <p:ph type="dt" sz="half" idx="10"/>
          </p:nvPr>
        </p:nvSpPr>
        <p:spPr/>
        <p:txBody>
          <a:bodyPr/>
          <a:lstStyle/>
          <a:p>
            <a:fld id="{41FE9C1D-35E9-4839-B763-FF1A74574C5D}" type="datetimeFigureOut">
              <a:rPr lang="en-GB" smtClean="0"/>
              <a:t>24/04/2024</a:t>
            </a:fld>
            <a:endParaRPr lang="en-GB"/>
          </a:p>
        </p:txBody>
      </p:sp>
      <p:sp>
        <p:nvSpPr>
          <p:cNvPr id="3" name="Footer Placeholder 2">
            <a:extLst>
              <a:ext uri="{FF2B5EF4-FFF2-40B4-BE49-F238E27FC236}">
                <a16:creationId xmlns:a16="http://schemas.microsoft.com/office/drawing/2014/main" id="{0413A175-45CE-5447-55F9-5CA9AFEDC8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C93F8E-5728-D7CA-D2EA-AC2830E1FC24}"/>
              </a:ext>
            </a:extLst>
          </p:cNvPr>
          <p:cNvSpPr>
            <a:spLocks noGrp="1"/>
          </p:cNvSpPr>
          <p:nvPr>
            <p:ph type="sldNum" sz="quarter" idx="12"/>
          </p:nvPr>
        </p:nvSpPr>
        <p:spPr/>
        <p:txBody>
          <a:bodyPr/>
          <a:lstStyle/>
          <a:p>
            <a:fld id="{59D89A15-37FD-457A-A718-C2FACB899A97}" type="slidenum">
              <a:rPr lang="en-GB" smtClean="0"/>
              <a:t>‹#›</a:t>
            </a:fld>
            <a:endParaRPr lang="en-GB"/>
          </a:p>
        </p:txBody>
      </p:sp>
    </p:spTree>
    <p:extLst>
      <p:ext uri="{BB962C8B-B14F-4D97-AF65-F5344CB8AC3E}">
        <p14:creationId xmlns:p14="http://schemas.microsoft.com/office/powerpoint/2010/main" val="255131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6E2D-27DE-7AA6-542C-246A5BB2C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95A37F9-9FA6-747A-7124-92C20F1EE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62D6AD-7937-59BA-4952-B30095CA9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D6339E-1A67-EDF2-0100-0A202BAD6688}"/>
              </a:ext>
            </a:extLst>
          </p:cNvPr>
          <p:cNvSpPr>
            <a:spLocks noGrp="1"/>
          </p:cNvSpPr>
          <p:nvPr>
            <p:ph type="dt" sz="half" idx="10"/>
          </p:nvPr>
        </p:nvSpPr>
        <p:spPr/>
        <p:txBody>
          <a:bodyPr/>
          <a:lstStyle/>
          <a:p>
            <a:fld id="{41FE9C1D-35E9-4839-B763-FF1A74574C5D}" type="datetimeFigureOut">
              <a:rPr lang="en-GB" smtClean="0"/>
              <a:t>24/04/2024</a:t>
            </a:fld>
            <a:endParaRPr lang="en-GB"/>
          </a:p>
        </p:txBody>
      </p:sp>
      <p:sp>
        <p:nvSpPr>
          <p:cNvPr id="6" name="Footer Placeholder 5">
            <a:extLst>
              <a:ext uri="{FF2B5EF4-FFF2-40B4-BE49-F238E27FC236}">
                <a16:creationId xmlns:a16="http://schemas.microsoft.com/office/drawing/2014/main" id="{000208BA-3A5A-CB30-83A6-454B6672A3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032B35-12AA-1FA0-D0BF-DABBC034BB61}"/>
              </a:ext>
            </a:extLst>
          </p:cNvPr>
          <p:cNvSpPr>
            <a:spLocks noGrp="1"/>
          </p:cNvSpPr>
          <p:nvPr>
            <p:ph type="sldNum" sz="quarter" idx="12"/>
          </p:nvPr>
        </p:nvSpPr>
        <p:spPr/>
        <p:txBody>
          <a:bodyPr/>
          <a:lstStyle/>
          <a:p>
            <a:fld id="{59D89A15-37FD-457A-A718-C2FACB899A97}" type="slidenum">
              <a:rPr lang="en-GB" smtClean="0"/>
              <a:t>‹#›</a:t>
            </a:fld>
            <a:endParaRPr lang="en-GB"/>
          </a:p>
        </p:txBody>
      </p:sp>
    </p:spTree>
    <p:extLst>
      <p:ext uri="{BB962C8B-B14F-4D97-AF65-F5344CB8AC3E}">
        <p14:creationId xmlns:p14="http://schemas.microsoft.com/office/powerpoint/2010/main" val="402862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5F39-BBFB-47E1-572F-5CE79510A7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500522-582F-81C7-17DF-8E4F768B43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3FC848-E2E6-28B1-C3C0-9955823735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0E3606-1B91-30E0-51FC-CEE8E5619047}"/>
              </a:ext>
            </a:extLst>
          </p:cNvPr>
          <p:cNvSpPr>
            <a:spLocks noGrp="1"/>
          </p:cNvSpPr>
          <p:nvPr>
            <p:ph type="dt" sz="half" idx="10"/>
          </p:nvPr>
        </p:nvSpPr>
        <p:spPr/>
        <p:txBody>
          <a:bodyPr/>
          <a:lstStyle/>
          <a:p>
            <a:fld id="{41FE9C1D-35E9-4839-B763-FF1A74574C5D}" type="datetimeFigureOut">
              <a:rPr lang="en-GB" smtClean="0"/>
              <a:t>24/04/2024</a:t>
            </a:fld>
            <a:endParaRPr lang="en-GB"/>
          </a:p>
        </p:txBody>
      </p:sp>
      <p:sp>
        <p:nvSpPr>
          <p:cNvPr id="6" name="Footer Placeholder 5">
            <a:extLst>
              <a:ext uri="{FF2B5EF4-FFF2-40B4-BE49-F238E27FC236}">
                <a16:creationId xmlns:a16="http://schemas.microsoft.com/office/drawing/2014/main" id="{94ED01D9-4B09-A87C-F68A-0FA091ABDD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23489D-D771-400A-B99D-0FBB7004119D}"/>
              </a:ext>
            </a:extLst>
          </p:cNvPr>
          <p:cNvSpPr>
            <a:spLocks noGrp="1"/>
          </p:cNvSpPr>
          <p:nvPr>
            <p:ph type="sldNum" sz="quarter" idx="12"/>
          </p:nvPr>
        </p:nvSpPr>
        <p:spPr/>
        <p:txBody>
          <a:bodyPr/>
          <a:lstStyle/>
          <a:p>
            <a:fld id="{59D89A15-37FD-457A-A718-C2FACB899A97}" type="slidenum">
              <a:rPr lang="en-GB" smtClean="0"/>
              <a:t>‹#›</a:t>
            </a:fld>
            <a:endParaRPr lang="en-GB"/>
          </a:p>
        </p:txBody>
      </p:sp>
    </p:spTree>
    <p:extLst>
      <p:ext uri="{BB962C8B-B14F-4D97-AF65-F5344CB8AC3E}">
        <p14:creationId xmlns:p14="http://schemas.microsoft.com/office/powerpoint/2010/main" val="305098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7B5134-6CDA-504D-407E-EBBA6B0FC2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8482B4-AE53-118D-C0E5-2673A8D694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06FC29-A653-B6B7-9D0A-F768BE2BBF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E9C1D-35E9-4839-B763-FF1A74574C5D}" type="datetimeFigureOut">
              <a:rPr lang="en-GB" smtClean="0"/>
              <a:t>24/04/2024</a:t>
            </a:fld>
            <a:endParaRPr lang="en-GB"/>
          </a:p>
        </p:txBody>
      </p:sp>
      <p:sp>
        <p:nvSpPr>
          <p:cNvPr id="5" name="Footer Placeholder 4">
            <a:extLst>
              <a:ext uri="{FF2B5EF4-FFF2-40B4-BE49-F238E27FC236}">
                <a16:creationId xmlns:a16="http://schemas.microsoft.com/office/drawing/2014/main" id="{0D2E8C58-2D76-1A80-DF0D-6BE62F401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2ED2017-64CF-DBA7-5BE4-770F1931FD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89A15-37FD-457A-A718-C2FACB899A97}" type="slidenum">
              <a:rPr lang="en-GB" smtClean="0"/>
              <a:t>‹#›</a:t>
            </a:fld>
            <a:endParaRPr lang="en-GB"/>
          </a:p>
        </p:txBody>
      </p:sp>
    </p:spTree>
    <p:extLst>
      <p:ext uri="{BB962C8B-B14F-4D97-AF65-F5344CB8AC3E}">
        <p14:creationId xmlns:p14="http://schemas.microsoft.com/office/powerpoint/2010/main" val="3709394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yclothing.com/collections/inverkeithing-primary-school-8593"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border-embroideries.co.uk/schools/inverkeithing-primary-schoo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1658C8B-C12A-46DB-26AD-4E6135972169}"/>
              </a:ext>
            </a:extLst>
          </p:cNvPr>
          <p:cNvSpPr>
            <a:spLocks noGrp="1" noChangeArrowheads="1"/>
          </p:cNvSpPr>
          <p:nvPr>
            <p:ph type="ctrTitle"/>
          </p:nvPr>
        </p:nvSpPr>
        <p:spPr>
          <a:xfrm>
            <a:off x="2209800" y="149226"/>
            <a:ext cx="7772400" cy="1470025"/>
          </a:xfrm>
        </p:spPr>
        <p:txBody>
          <a:bodyPr anchor="ctr"/>
          <a:lstStyle/>
          <a:p>
            <a:pPr eaLnBrk="1" hangingPunct="1"/>
            <a:r>
              <a:rPr lang="en-GB" altLang="en-US" sz="4400" dirty="0"/>
              <a:t>Inverkeithing Primary School</a:t>
            </a:r>
          </a:p>
        </p:txBody>
      </p:sp>
      <p:sp>
        <p:nvSpPr>
          <p:cNvPr id="3075" name="Rectangle 3">
            <a:extLst>
              <a:ext uri="{FF2B5EF4-FFF2-40B4-BE49-F238E27FC236}">
                <a16:creationId xmlns:a16="http://schemas.microsoft.com/office/drawing/2014/main" id="{658E8836-8FBD-F2C7-2B1F-6BA1ADB66C7C}"/>
              </a:ext>
            </a:extLst>
          </p:cNvPr>
          <p:cNvSpPr>
            <a:spLocks noGrp="1" noChangeArrowheads="1"/>
          </p:cNvSpPr>
          <p:nvPr>
            <p:ph type="subTitle" idx="1"/>
          </p:nvPr>
        </p:nvSpPr>
        <p:spPr>
          <a:xfrm>
            <a:off x="1336536" y="5570107"/>
            <a:ext cx="9969500" cy="1223963"/>
          </a:xfrm>
        </p:spPr>
        <p:txBody>
          <a:bodyPr>
            <a:noAutofit/>
          </a:bodyPr>
          <a:lstStyle/>
          <a:p>
            <a:pPr eaLnBrk="1" hangingPunct="1"/>
            <a:r>
              <a:rPr lang="en-GB" altLang="en-US" sz="5000" dirty="0"/>
              <a:t>Welcome to Primary 1 ~ August 2024</a:t>
            </a:r>
          </a:p>
        </p:txBody>
      </p:sp>
      <p:pic>
        <p:nvPicPr>
          <p:cNvPr id="3076" name="Picture 6" descr="Inverkeithing badge small colour">
            <a:extLst>
              <a:ext uri="{FF2B5EF4-FFF2-40B4-BE49-F238E27FC236}">
                <a16:creationId xmlns:a16="http://schemas.microsoft.com/office/drawing/2014/main" id="{6D94DD0D-9186-ADC2-67EC-0CC92356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5" y="307977"/>
            <a:ext cx="9525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a:extLst>
              <a:ext uri="{FF2B5EF4-FFF2-40B4-BE49-F238E27FC236}">
                <a16:creationId xmlns:a16="http://schemas.microsoft.com/office/drawing/2014/main" id="{FEEEFB64-464A-91A0-A86A-17F58FA8A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694" y="1460502"/>
            <a:ext cx="6170611" cy="402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descr="Inverkeithing badge small colour">
            <a:extLst>
              <a:ext uri="{FF2B5EF4-FFF2-40B4-BE49-F238E27FC236}">
                <a16:creationId xmlns:a16="http://schemas.microsoft.com/office/drawing/2014/main" id="{153147EA-AFD8-2E78-A895-9172C0358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8994" y="307977"/>
            <a:ext cx="9525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1F2348-6797-D26E-086E-D03F351298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0274" y="413281"/>
            <a:ext cx="6407449" cy="2461721"/>
          </a:xfrm>
        </p:spPr>
      </p:pic>
      <p:sp>
        <p:nvSpPr>
          <p:cNvPr id="6" name="TextBox 5">
            <a:extLst>
              <a:ext uri="{FF2B5EF4-FFF2-40B4-BE49-F238E27FC236}">
                <a16:creationId xmlns:a16="http://schemas.microsoft.com/office/drawing/2014/main" id="{B34C1A03-32A3-F937-E0AF-6FF46483CE55}"/>
              </a:ext>
            </a:extLst>
          </p:cNvPr>
          <p:cNvSpPr txBox="1"/>
          <p:nvPr/>
        </p:nvSpPr>
        <p:spPr>
          <a:xfrm>
            <a:off x="1129523" y="1495234"/>
            <a:ext cx="4966477" cy="2062103"/>
          </a:xfrm>
          <a:prstGeom prst="rect">
            <a:avLst/>
          </a:prstGeom>
          <a:solidFill>
            <a:schemeClr val="accent1">
              <a:alpha val="30000"/>
            </a:schemeClr>
          </a:solidFill>
          <a:effectLst>
            <a:softEdge rad="12700"/>
          </a:effectLst>
        </p:spPr>
        <p:txBody>
          <a:bodyPr wrap="square" rtlCol="0">
            <a:spAutoFit/>
          </a:bodyPr>
          <a:lstStyle/>
          <a:p>
            <a:r>
              <a:rPr lang="en-GB" sz="3200" b="1" dirty="0"/>
              <a:t>Promote close co-operation and communication between parents and teachers</a:t>
            </a:r>
          </a:p>
        </p:txBody>
      </p:sp>
      <p:sp>
        <p:nvSpPr>
          <p:cNvPr id="8" name="TextBox 7">
            <a:extLst>
              <a:ext uri="{FF2B5EF4-FFF2-40B4-BE49-F238E27FC236}">
                <a16:creationId xmlns:a16="http://schemas.microsoft.com/office/drawing/2014/main" id="{DDDF9955-98D9-DB4D-E832-941B4D090D61}"/>
              </a:ext>
            </a:extLst>
          </p:cNvPr>
          <p:cNvSpPr txBox="1"/>
          <p:nvPr/>
        </p:nvSpPr>
        <p:spPr>
          <a:xfrm>
            <a:off x="7050861" y="3318631"/>
            <a:ext cx="3483633" cy="3046988"/>
          </a:xfrm>
          <a:prstGeom prst="rect">
            <a:avLst/>
          </a:prstGeom>
          <a:solidFill>
            <a:schemeClr val="accent2">
              <a:lumMod val="40000"/>
              <a:lumOff val="60000"/>
            </a:schemeClr>
          </a:solidFill>
          <a:effectLst>
            <a:softEdge rad="12700"/>
          </a:effectLst>
        </p:spPr>
        <p:txBody>
          <a:bodyPr wrap="square" rtlCol="0">
            <a:spAutoFit/>
          </a:bodyPr>
          <a:lstStyle/>
          <a:p>
            <a:r>
              <a:rPr lang="en-GB" sz="3200" b="1" dirty="0"/>
              <a:t>Identify and represent the views of parents on the education provided by the school</a:t>
            </a:r>
          </a:p>
        </p:txBody>
      </p:sp>
      <p:sp>
        <p:nvSpPr>
          <p:cNvPr id="9" name="TextBox 8">
            <a:extLst>
              <a:ext uri="{FF2B5EF4-FFF2-40B4-BE49-F238E27FC236}">
                <a16:creationId xmlns:a16="http://schemas.microsoft.com/office/drawing/2014/main" id="{D0665047-4BEF-5B2B-79A8-FC609295E04E}"/>
              </a:ext>
            </a:extLst>
          </p:cNvPr>
          <p:cNvSpPr txBox="1"/>
          <p:nvPr/>
        </p:nvSpPr>
        <p:spPr>
          <a:xfrm>
            <a:off x="749905" y="3934184"/>
            <a:ext cx="5923611" cy="2554545"/>
          </a:xfrm>
          <a:prstGeom prst="rect">
            <a:avLst/>
          </a:prstGeom>
          <a:solidFill>
            <a:schemeClr val="accent4">
              <a:lumMod val="40000"/>
              <a:lumOff val="60000"/>
            </a:schemeClr>
          </a:solidFill>
          <a:effectLst>
            <a:softEdge rad="12700"/>
          </a:effectLst>
        </p:spPr>
        <p:txBody>
          <a:bodyPr wrap="square" rtlCol="0">
            <a:spAutoFit/>
          </a:bodyPr>
          <a:lstStyle/>
          <a:p>
            <a:r>
              <a:rPr lang="en-GB" sz="3200" b="1" dirty="0"/>
              <a:t>Study and discuss matters affecting the education and welfare of pupils; and engage in activities which support the education and welfare of pupils</a:t>
            </a:r>
          </a:p>
        </p:txBody>
      </p:sp>
      <p:sp>
        <p:nvSpPr>
          <p:cNvPr id="2" name="TextBox 1">
            <a:extLst>
              <a:ext uri="{FF2B5EF4-FFF2-40B4-BE49-F238E27FC236}">
                <a16:creationId xmlns:a16="http://schemas.microsoft.com/office/drawing/2014/main" id="{1E6544FD-CD6B-401A-C055-7F824211A523}"/>
              </a:ext>
            </a:extLst>
          </p:cNvPr>
          <p:cNvSpPr txBox="1"/>
          <p:nvPr/>
        </p:nvSpPr>
        <p:spPr>
          <a:xfrm>
            <a:off x="324277" y="369271"/>
            <a:ext cx="4575682" cy="923330"/>
          </a:xfrm>
          <a:prstGeom prst="rect">
            <a:avLst/>
          </a:prstGeom>
          <a:noFill/>
        </p:spPr>
        <p:txBody>
          <a:bodyPr wrap="square" rtlCol="0">
            <a:spAutoFit/>
          </a:bodyPr>
          <a:lstStyle/>
          <a:p>
            <a:r>
              <a:rPr lang="en-GB" dirty="0"/>
              <a:t>We have a proactive group of parents who form our Parent Council and separate PTA fundraising group. </a:t>
            </a:r>
          </a:p>
        </p:txBody>
      </p:sp>
    </p:spTree>
    <p:extLst>
      <p:ext uri="{BB962C8B-B14F-4D97-AF65-F5344CB8AC3E}">
        <p14:creationId xmlns:p14="http://schemas.microsoft.com/office/powerpoint/2010/main" val="1051368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BBA607D8-DD7C-E830-1C78-ACEE53295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7680" y="476587"/>
            <a:ext cx="3784134" cy="1453852"/>
          </a:xfrm>
          <a:prstGeom prst="rect">
            <a:avLst/>
          </a:prstGeom>
        </p:spPr>
      </p:pic>
      <p:sp>
        <p:nvSpPr>
          <p:cNvPr id="3" name="TextBox 2">
            <a:extLst>
              <a:ext uri="{FF2B5EF4-FFF2-40B4-BE49-F238E27FC236}">
                <a16:creationId xmlns:a16="http://schemas.microsoft.com/office/drawing/2014/main" id="{6986814F-0301-2A61-7DF6-C6BBE8D19442}"/>
              </a:ext>
            </a:extLst>
          </p:cNvPr>
          <p:cNvSpPr txBox="1"/>
          <p:nvPr/>
        </p:nvSpPr>
        <p:spPr>
          <a:xfrm>
            <a:off x="721894" y="696923"/>
            <a:ext cx="4700337" cy="584775"/>
          </a:xfrm>
          <a:prstGeom prst="rect">
            <a:avLst/>
          </a:prstGeom>
          <a:noFill/>
        </p:spPr>
        <p:txBody>
          <a:bodyPr wrap="square" rtlCol="0">
            <a:spAutoFit/>
          </a:bodyPr>
          <a:lstStyle/>
          <a:p>
            <a:r>
              <a:rPr lang="en-GB" sz="3200" b="1" dirty="0"/>
              <a:t>How can you get involved? </a:t>
            </a:r>
            <a:endParaRPr lang="en-GB" sz="3200" dirty="0"/>
          </a:p>
        </p:txBody>
      </p:sp>
      <p:sp>
        <p:nvSpPr>
          <p:cNvPr id="4" name="TextBox 3">
            <a:extLst>
              <a:ext uri="{FF2B5EF4-FFF2-40B4-BE49-F238E27FC236}">
                <a16:creationId xmlns:a16="http://schemas.microsoft.com/office/drawing/2014/main" id="{01909498-772D-1306-1BB2-F7E6021567B0}"/>
              </a:ext>
            </a:extLst>
          </p:cNvPr>
          <p:cNvSpPr txBox="1"/>
          <p:nvPr/>
        </p:nvSpPr>
        <p:spPr>
          <a:xfrm>
            <a:off x="6685375" y="4890463"/>
            <a:ext cx="4456541" cy="1384995"/>
          </a:xfrm>
          <a:prstGeom prst="rect">
            <a:avLst/>
          </a:prstGeom>
          <a:solidFill>
            <a:schemeClr val="accent1">
              <a:lumMod val="40000"/>
              <a:lumOff val="60000"/>
            </a:schemeClr>
          </a:solidFill>
          <a:effectLst>
            <a:softEdge rad="12700"/>
          </a:effectLst>
        </p:spPr>
        <p:txBody>
          <a:bodyPr wrap="square" rtlCol="0">
            <a:spAutoFit/>
          </a:bodyPr>
          <a:lstStyle/>
          <a:p>
            <a:r>
              <a:rPr lang="en-GB" sz="2800" b="1" dirty="0"/>
              <a:t>Take on the role of Chair or Secretary of the Parent Council</a:t>
            </a:r>
          </a:p>
        </p:txBody>
      </p:sp>
      <p:sp>
        <p:nvSpPr>
          <p:cNvPr id="5" name="TextBox 4">
            <a:extLst>
              <a:ext uri="{FF2B5EF4-FFF2-40B4-BE49-F238E27FC236}">
                <a16:creationId xmlns:a16="http://schemas.microsoft.com/office/drawing/2014/main" id="{AA041648-9926-D657-89C5-BDCED32ED821}"/>
              </a:ext>
            </a:extLst>
          </p:cNvPr>
          <p:cNvSpPr txBox="1"/>
          <p:nvPr/>
        </p:nvSpPr>
        <p:spPr>
          <a:xfrm>
            <a:off x="559032" y="1435398"/>
            <a:ext cx="3312694" cy="2246769"/>
          </a:xfrm>
          <a:prstGeom prst="rect">
            <a:avLst/>
          </a:prstGeom>
          <a:solidFill>
            <a:schemeClr val="accent1">
              <a:lumMod val="40000"/>
              <a:lumOff val="60000"/>
            </a:schemeClr>
          </a:solidFill>
          <a:effectLst>
            <a:softEdge rad="12700"/>
          </a:effectLst>
        </p:spPr>
        <p:txBody>
          <a:bodyPr wrap="square" rtlCol="0">
            <a:spAutoFit/>
          </a:bodyPr>
          <a:lstStyle/>
          <a:p>
            <a:r>
              <a:rPr lang="en-GB" sz="2800" b="1" dirty="0"/>
              <a:t>Become a member of the Parent Council and year group rep and attend 4-6 meetings a year</a:t>
            </a:r>
          </a:p>
        </p:txBody>
      </p:sp>
      <p:sp>
        <p:nvSpPr>
          <p:cNvPr id="6" name="TextBox 5">
            <a:extLst>
              <a:ext uri="{FF2B5EF4-FFF2-40B4-BE49-F238E27FC236}">
                <a16:creationId xmlns:a16="http://schemas.microsoft.com/office/drawing/2014/main" id="{FD716FD9-3328-835A-AC1E-4E885404FFBF}"/>
              </a:ext>
            </a:extLst>
          </p:cNvPr>
          <p:cNvSpPr txBox="1"/>
          <p:nvPr/>
        </p:nvSpPr>
        <p:spPr>
          <a:xfrm>
            <a:off x="1222362" y="4016272"/>
            <a:ext cx="4077124" cy="954107"/>
          </a:xfrm>
          <a:prstGeom prst="rect">
            <a:avLst/>
          </a:prstGeom>
          <a:solidFill>
            <a:schemeClr val="accent4">
              <a:lumMod val="40000"/>
              <a:lumOff val="60000"/>
            </a:schemeClr>
          </a:solidFill>
          <a:effectLst>
            <a:softEdge rad="12700"/>
          </a:effectLst>
        </p:spPr>
        <p:txBody>
          <a:bodyPr wrap="square" rtlCol="0">
            <a:spAutoFit/>
          </a:bodyPr>
          <a:lstStyle/>
          <a:p>
            <a:r>
              <a:rPr lang="en-GB" sz="2800" b="1" dirty="0"/>
              <a:t>Become a member of the PTA</a:t>
            </a:r>
          </a:p>
        </p:txBody>
      </p:sp>
      <p:sp>
        <p:nvSpPr>
          <p:cNvPr id="7" name="TextBox 6">
            <a:extLst>
              <a:ext uri="{FF2B5EF4-FFF2-40B4-BE49-F238E27FC236}">
                <a16:creationId xmlns:a16="http://schemas.microsoft.com/office/drawing/2014/main" id="{FBF96801-C069-D238-973F-FC22D320D07C}"/>
              </a:ext>
            </a:extLst>
          </p:cNvPr>
          <p:cNvSpPr txBox="1"/>
          <p:nvPr/>
        </p:nvSpPr>
        <p:spPr>
          <a:xfrm>
            <a:off x="4912208" y="2198352"/>
            <a:ext cx="4456541" cy="523220"/>
          </a:xfrm>
          <a:prstGeom prst="rect">
            <a:avLst/>
          </a:prstGeom>
          <a:solidFill>
            <a:schemeClr val="accent4">
              <a:lumMod val="40000"/>
              <a:lumOff val="60000"/>
            </a:schemeClr>
          </a:solidFill>
          <a:effectLst>
            <a:softEdge rad="12700"/>
          </a:effectLst>
        </p:spPr>
        <p:txBody>
          <a:bodyPr wrap="square" rtlCol="0">
            <a:spAutoFit/>
          </a:bodyPr>
          <a:lstStyle/>
          <a:p>
            <a:r>
              <a:rPr lang="en-GB" sz="2800" b="1" dirty="0"/>
              <a:t>Volunteer at school events </a:t>
            </a:r>
            <a:endParaRPr lang="en-GB" sz="2800" dirty="0"/>
          </a:p>
        </p:txBody>
      </p:sp>
      <p:sp>
        <p:nvSpPr>
          <p:cNvPr id="8" name="TextBox 7">
            <a:extLst>
              <a:ext uri="{FF2B5EF4-FFF2-40B4-BE49-F238E27FC236}">
                <a16:creationId xmlns:a16="http://schemas.microsoft.com/office/drawing/2014/main" id="{91AB5E71-FF74-7CE6-22EE-2195EECE8E8D}"/>
              </a:ext>
            </a:extLst>
          </p:cNvPr>
          <p:cNvSpPr txBox="1"/>
          <p:nvPr/>
        </p:nvSpPr>
        <p:spPr>
          <a:xfrm>
            <a:off x="7140478" y="2989669"/>
            <a:ext cx="4456541" cy="1384995"/>
          </a:xfrm>
          <a:prstGeom prst="rect">
            <a:avLst/>
          </a:prstGeom>
          <a:solidFill>
            <a:schemeClr val="accent2">
              <a:lumMod val="40000"/>
              <a:lumOff val="60000"/>
            </a:schemeClr>
          </a:solidFill>
          <a:effectLst>
            <a:softEdge rad="12700"/>
          </a:effectLst>
        </p:spPr>
        <p:txBody>
          <a:bodyPr wrap="square" rtlCol="0">
            <a:spAutoFit/>
          </a:bodyPr>
          <a:lstStyle/>
          <a:p>
            <a:r>
              <a:rPr lang="en-GB" sz="2800" b="1" dirty="0"/>
              <a:t>Let us know ideas/suggestion to discuss at Parent Council meetings</a:t>
            </a:r>
            <a:endParaRPr lang="en-GB" sz="2800" dirty="0"/>
          </a:p>
        </p:txBody>
      </p:sp>
      <p:sp>
        <p:nvSpPr>
          <p:cNvPr id="9" name="TextBox 8">
            <a:extLst>
              <a:ext uri="{FF2B5EF4-FFF2-40B4-BE49-F238E27FC236}">
                <a16:creationId xmlns:a16="http://schemas.microsoft.com/office/drawing/2014/main" id="{4E6F9ED9-0179-C475-FC88-1882C792F2B9}"/>
              </a:ext>
            </a:extLst>
          </p:cNvPr>
          <p:cNvSpPr txBox="1"/>
          <p:nvPr/>
        </p:nvSpPr>
        <p:spPr>
          <a:xfrm>
            <a:off x="1643455" y="5321351"/>
            <a:ext cx="4456541" cy="954107"/>
          </a:xfrm>
          <a:prstGeom prst="rect">
            <a:avLst/>
          </a:prstGeom>
          <a:solidFill>
            <a:schemeClr val="accent2">
              <a:lumMod val="40000"/>
              <a:lumOff val="60000"/>
            </a:schemeClr>
          </a:solidFill>
          <a:effectLst>
            <a:softEdge rad="12700"/>
          </a:effectLst>
        </p:spPr>
        <p:txBody>
          <a:bodyPr wrap="square" rtlCol="0">
            <a:spAutoFit/>
          </a:bodyPr>
          <a:lstStyle/>
          <a:p>
            <a:r>
              <a:rPr lang="en-GB" sz="2800" b="1" dirty="0"/>
              <a:t>Become a Parent Council Facebook group admin</a:t>
            </a:r>
            <a:endParaRPr lang="en-GB" sz="2800" dirty="0"/>
          </a:p>
        </p:txBody>
      </p:sp>
    </p:spTree>
    <p:extLst>
      <p:ext uri="{BB962C8B-B14F-4D97-AF65-F5344CB8AC3E}">
        <p14:creationId xmlns:p14="http://schemas.microsoft.com/office/powerpoint/2010/main" val="4264880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0377-7F8F-D594-1EF4-FC1E0E6BD9D0}"/>
              </a:ext>
            </a:extLst>
          </p:cNvPr>
          <p:cNvSpPr>
            <a:spLocks noGrp="1"/>
          </p:cNvSpPr>
          <p:nvPr>
            <p:ph type="title"/>
          </p:nvPr>
        </p:nvSpPr>
        <p:spPr/>
        <p:txBody>
          <a:bodyPr/>
          <a:lstStyle/>
          <a:p>
            <a:pPr algn="ctr"/>
            <a:r>
              <a:rPr lang="en-GB" dirty="0"/>
              <a:t>Have a look at our ‘Welcome to P1’ Sway!</a:t>
            </a:r>
          </a:p>
        </p:txBody>
      </p:sp>
      <p:pic>
        <p:nvPicPr>
          <p:cNvPr id="5" name="Content Placeholder 4" descr="A qr code with black dots&#10;&#10;Description automatically generated with low confidence">
            <a:extLst>
              <a:ext uri="{FF2B5EF4-FFF2-40B4-BE49-F238E27FC236}">
                <a16:creationId xmlns:a16="http://schemas.microsoft.com/office/drawing/2014/main" id="{80B2A0D0-46C7-D6DC-E26A-EFEB266103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0718" y="2016741"/>
            <a:ext cx="4286250" cy="4286250"/>
          </a:xfrm>
        </p:spPr>
      </p:pic>
      <p:sp>
        <p:nvSpPr>
          <p:cNvPr id="6" name="Rectangle 5">
            <a:extLst>
              <a:ext uri="{FF2B5EF4-FFF2-40B4-BE49-F238E27FC236}">
                <a16:creationId xmlns:a16="http://schemas.microsoft.com/office/drawing/2014/main" id="{F266F4A5-3526-634E-8996-E1136E5E601A}"/>
              </a:ext>
            </a:extLst>
          </p:cNvPr>
          <p:cNvSpPr/>
          <p:nvPr/>
        </p:nvSpPr>
        <p:spPr>
          <a:xfrm>
            <a:off x="2357871" y="6044531"/>
            <a:ext cx="2534797" cy="707886"/>
          </a:xfrm>
          <a:prstGeom prst="rect">
            <a:avLst/>
          </a:prstGeom>
          <a:noFill/>
        </p:spPr>
        <p:txBody>
          <a:bodyPr wrap="non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attendance</a:t>
            </a:r>
          </a:p>
        </p:txBody>
      </p:sp>
      <p:sp>
        <p:nvSpPr>
          <p:cNvPr id="7" name="Rectangle 6">
            <a:extLst>
              <a:ext uri="{FF2B5EF4-FFF2-40B4-BE49-F238E27FC236}">
                <a16:creationId xmlns:a16="http://schemas.microsoft.com/office/drawing/2014/main" id="{901629A2-FF58-D79A-A9F0-05AC6CFA1B3A}"/>
              </a:ext>
            </a:extLst>
          </p:cNvPr>
          <p:cNvSpPr/>
          <p:nvPr/>
        </p:nvSpPr>
        <p:spPr>
          <a:xfrm rot="20789238">
            <a:off x="333793" y="2799016"/>
            <a:ext cx="1847429" cy="707886"/>
          </a:xfrm>
          <a:prstGeom prst="rect">
            <a:avLst/>
          </a:prstGeom>
          <a:noFill/>
        </p:spPr>
        <p:txBody>
          <a:bodyPr wrap="non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uniform</a:t>
            </a:r>
          </a:p>
        </p:txBody>
      </p:sp>
      <p:sp>
        <p:nvSpPr>
          <p:cNvPr id="8" name="Rectangle 7">
            <a:extLst>
              <a:ext uri="{FF2B5EF4-FFF2-40B4-BE49-F238E27FC236}">
                <a16:creationId xmlns:a16="http://schemas.microsoft.com/office/drawing/2014/main" id="{263DFE87-AB2C-F579-8B5D-EC9334E8806E}"/>
              </a:ext>
            </a:extLst>
          </p:cNvPr>
          <p:cNvSpPr/>
          <p:nvPr/>
        </p:nvSpPr>
        <p:spPr>
          <a:xfrm rot="1360870">
            <a:off x="7986380" y="1852682"/>
            <a:ext cx="3217676" cy="707886"/>
          </a:xfrm>
          <a:prstGeom prst="rect">
            <a:avLst/>
          </a:prstGeom>
          <a:noFill/>
        </p:spPr>
        <p:txBody>
          <a:bodyPr wrap="non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o</a:t>
            </a:r>
            <a:r>
              <a:rPr lang="en-US" sz="4000" b="0" cap="none" spc="0" dirty="0">
                <a:ln w="0"/>
                <a:solidFill>
                  <a:schemeClr val="accent1"/>
                </a:solidFill>
                <a:effectLst>
                  <a:outerShdw blurRad="38100" dist="25400" dir="5400000" algn="ctr" rotWithShape="0">
                    <a:srgbClr val="6E747A">
                      <a:alpha val="43000"/>
                    </a:srgbClr>
                  </a:outerShdw>
                </a:effectLst>
              </a:rPr>
              <a:t>ur school day</a:t>
            </a:r>
          </a:p>
        </p:txBody>
      </p:sp>
      <p:sp>
        <p:nvSpPr>
          <p:cNvPr id="9" name="Rectangle 8">
            <a:extLst>
              <a:ext uri="{FF2B5EF4-FFF2-40B4-BE49-F238E27FC236}">
                <a16:creationId xmlns:a16="http://schemas.microsoft.com/office/drawing/2014/main" id="{3D80D9CC-A978-E5E1-ECCD-49CC23D05153}"/>
              </a:ext>
            </a:extLst>
          </p:cNvPr>
          <p:cNvSpPr/>
          <p:nvPr/>
        </p:nvSpPr>
        <p:spPr>
          <a:xfrm rot="1388139">
            <a:off x="7573154" y="2911128"/>
            <a:ext cx="4772208" cy="1323439"/>
          </a:xfrm>
          <a:prstGeom prst="rect">
            <a:avLst/>
          </a:prstGeom>
          <a:noFill/>
        </p:spPr>
        <p:txBody>
          <a:bodyPr wrap="squar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sharing &amp;</a:t>
            </a:r>
          </a:p>
          <a:p>
            <a:pPr algn="ctr"/>
            <a:r>
              <a:rPr lang="en-US" sz="4000" dirty="0">
                <a:ln w="0"/>
                <a:solidFill>
                  <a:schemeClr val="accent1"/>
                </a:solidFill>
                <a:effectLst>
                  <a:outerShdw blurRad="38100" dist="25400" dir="5400000" algn="ctr" rotWithShape="0">
                    <a:srgbClr val="6E747A">
                      <a:alpha val="43000"/>
                    </a:srgbClr>
                  </a:outerShdw>
                </a:effectLst>
              </a:rPr>
              <a:t>supporting learning</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
        <p:nvSpPr>
          <p:cNvPr id="10" name="Rectangle 9">
            <a:extLst>
              <a:ext uri="{FF2B5EF4-FFF2-40B4-BE49-F238E27FC236}">
                <a16:creationId xmlns:a16="http://schemas.microsoft.com/office/drawing/2014/main" id="{1A477D38-9D90-763D-52C7-EB7A2411FB7D}"/>
              </a:ext>
            </a:extLst>
          </p:cNvPr>
          <p:cNvSpPr/>
          <p:nvPr/>
        </p:nvSpPr>
        <p:spPr>
          <a:xfrm rot="20789238">
            <a:off x="1423929" y="3255973"/>
            <a:ext cx="2506584" cy="1323439"/>
          </a:xfrm>
          <a:prstGeom prst="rect">
            <a:avLst/>
          </a:prstGeom>
          <a:noFill/>
        </p:spPr>
        <p:txBody>
          <a:bodyPr wrap="non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c</a:t>
            </a:r>
            <a:r>
              <a:rPr lang="en-US" sz="4000" b="0" cap="none" spc="0" dirty="0">
                <a:ln w="0"/>
                <a:solidFill>
                  <a:schemeClr val="accent1"/>
                </a:solidFill>
                <a:effectLst>
                  <a:outerShdw blurRad="38100" dist="25400" dir="5400000" algn="ctr" rotWithShape="0">
                    <a:srgbClr val="6E747A">
                      <a:alpha val="43000"/>
                    </a:srgbClr>
                  </a:outerShdw>
                </a:effectLst>
              </a:rPr>
              <a:t>elebrating</a:t>
            </a:r>
          </a:p>
          <a:p>
            <a:pPr algn="ctr"/>
            <a:r>
              <a:rPr lang="en-US" sz="4000" b="0" cap="none" spc="0" dirty="0">
                <a:ln w="0"/>
                <a:solidFill>
                  <a:schemeClr val="accent1"/>
                </a:solidFill>
                <a:effectLst>
                  <a:outerShdw blurRad="38100" dist="25400" dir="5400000" algn="ctr" rotWithShape="0">
                    <a:srgbClr val="6E747A">
                      <a:alpha val="43000"/>
                    </a:srgbClr>
                  </a:outerShdw>
                </a:effectLst>
              </a:rPr>
              <a:t>success</a:t>
            </a:r>
          </a:p>
        </p:txBody>
      </p:sp>
      <p:sp>
        <p:nvSpPr>
          <p:cNvPr id="11" name="Rectangle 10">
            <a:extLst>
              <a:ext uri="{FF2B5EF4-FFF2-40B4-BE49-F238E27FC236}">
                <a16:creationId xmlns:a16="http://schemas.microsoft.com/office/drawing/2014/main" id="{7C4E9C0F-AF67-DAED-F00B-BE6DE206977F}"/>
              </a:ext>
            </a:extLst>
          </p:cNvPr>
          <p:cNvSpPr/>
          <p:nvPr/>
        </p:nvSpPr>
        <p:spPr>
          <a:xfrm rot="20795663">
            <a:off x="81675" y="4959675"/>
            <a:ext cx="3195940" cy="1323439"/>
          </a:xfrm>
          <a:prstGeom prst="rect">
            <a:avLst/>
          </a:prstGeom>
          <a:noFill/>
        </p:spPr>
        <p:txBody>
          <a:bodyPr wrap="non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school dinners</a:t>
            </a:r>
          </a:p>
          <a:p>
            <a:pPr algn="ctr"/>
            <a:r>
              <a:rPr lang="en-US" sz="4000" dirty="0">
                <a:ln w="0"/>
                <a:solidFill>
                  <a:schemeClr val="accent1"/>
                </a:solidFill>
                <a:effectLst>
                  <a:outerShdw blurRad="38100" dist="25400" dir="5400000" algn="ctr" rotWithShape="0">
                    <a:srgbClr val="6E747A">
                      <a:alpha val="43000"/>
                    </a:srgbClr>
                  </a:outerShdw>
                </a:effectLst>
              </a:rPr>
              <a:t>&amp; milk</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
        <p:nvSpPr>
          <p:cNvPr id="12" name="Rectangle 11">
            <a:extLst>
              <a:ext uri="{FF2B5EF4-FFF2-40B4-BE49-F238E27FC236}">
                <a16:creationId xmlns:a16="http://schemas.microsoft.com/office/drawing/2014/main" id="{745906FC-A08B-96E0-6001-30405B176B0D}"/>
              </a:ext>
            </a:extLst>
          </p:cNvPr>
          <p:cNvSpPr/>
          <p:nvPr/>
        </p:nvSpPr>
        <p:spPr>
          <a:xfrm rot="1388139">
            <a:off x="6970090" y="4400433"/>
            <a:ext cx="4772208" cy="707886"/>
          </a:xfrm>
          <a:prstGeom prst="rect">
            <a:avLst/>
          </a:prstGeom>
          <a:noFill/>
        </p:spPr>
        <p:txBody>
          <a:bodyPr wrap="squar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child protection</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
        <p:nvSpPr>
          <p:cNvPr id="13" name="Rectangle 12">
            <a:extLst>
              <a:ext uri="{FF2B5EF4-FFF2-40B4-BE49-F238E27FC236}">
                <a16:creationId xmlns:a16="http://schemas.microsoft.com/office/drawing/2014/main" id="{49A964EE-F768-7809-CE2B-E175289A38A1}"/>
              </a:ext>
            </a:extLst>
          </p:cNvPr>
          <p:cNvSpPr/>
          <p:nvPr/>
        </p:nvSpPr>
        <p:spPr>
          <a:xfrm rot="1388139">
            <a:off x="7835518" y="5527179"/>
            <a:ext cx="4772208" cy="707886"/>
          </a:xfrm>
          <a:prstGeom prst="rect">
            <a:avLst/>
          </a:prstGeom>
          <a:noFill/>
        </p:spPr>
        <p:txBody>
          <a:bodyPr wrap="squar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term dates</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
        <p:nvSpPr>
          <p:cNvPr id="14" name="Rectangle 13">
            <a:extLst>
              <a:ext uri="{FF2B5EF4-FFF2-40B4-BE49-F238E27FC236}">
                <a16:creationId xmlns:a16="http://schemas.microsoft.com/office/drawing/2014/main" id="{BAD0E645-D51B-6D80-21E3-0E80D52C6E8D}"/>
              </a:ext>
            </a:extLst>
          </p:cNvPr>
          <p:cNvSpPr/>
          <p:nvPr/>
        </p:nvSpPr>
        <p:spPr>
          <a:xfrm>
            <a:off x="5810118" y="6042205"/>
            <a:ext cx="4049507" cy="707886"/>
          </a:xfrm>
          <a:prstGeom prst="rect">
            <a:avLst/>
          </a:prstGeom>
          <a:noFill/>
        </p:spPr>
        <p:txBody>
          <a:bodyPr wrap="non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Out of School Club</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
        <p:nvSpPr>
          <p:cNvPr id="15" name="Rectangle 14">
            <a:extLst>
              <a:ext uri="{FF2B5EF4-FFF2-40B4-BE49-F238E27FC236}">
                <a16:creationId xmlns:a16="http://schemas.microsoft.com/office/drawing/2014/main" id="{F2D7C562-5455-9E15-460E-29829E637EFF}"/>
              </a:ext>
            </a:extLst>
          </p:cNvPr>
          <p:cNvSpPr/>
          <p:nvPr/>
        </p:nvSpPr>
        <p:spPr>
          <a:xfrm>
            <a:off x="409366" y="1571966"/>
            <a:ext cx="5261185" cy="707886"/>
          </a:xfrm>
          <a:prstGeom prst="rect">
            <a:avLst/>
          </a:prstGeom>
          <a:noFill/>
        </p:spPr>
        <p:txBody>
          <a:bodyPr wrap="non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Introducing our school…</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pic>
        <p:nvPicPr>
          <p:cNvPr id="16" name="Picture 12" descr="Inverkeithing badge small colour">
            <a:extLst>
              <a:ext uri="{FF2B5EF4-FFF2-40B4-BE49-F238E27FC236}">
                <a16:creationId xmlns:a16="http://schemas.microsoft.com/office/drawing/2014/main" id="{33005C5B-1195-FA74-4D35-6C038B287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9971" y="427019"/>
            <a:ext cx="9525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134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B05BAFF-48BA-090E-E850-FD58BAECC2BC}"/>
              </a:ext>
            </a:extLst>
          </p:cNvPr>
          <p:cNvSpPr>
            <a:spLocks noGrp="1"/>
          </p:cNvSpPr>
          <p:nvPr>
            <p:ph type="title"/>
          </p:nvPr>
        </p:nvSpPr>
        <p:spPr>
          <a:xfrm>
            <a:off x="838200" y="365125"/>
            <a:ext cx="10515600" cy="1325563"/>
          </a:xfrm>
        </p:spPr>
        <p:txBody>
          <a:bodyPr>
            <a:normAutofit/>
          </a:bodyPr>
          <a:lstStyle/>
          <a:p>
            <a:r>
              <a:rPr lang="en-GB" dirty="0"/>
              <a:t>Preparations for P1 (indoors)</a:t>
            </a:r>
          </a:p>
        </p:txBody>
      </p:sp>
      <p:sp>
        <p:nvSpPr>
          <p:cNvPr id="3" name="Content Placeholder 2">
            <a:extLst>
              <a:ext uri="{FF2B5EF4-FFF2-40B4-BE49-F238E27FC236}">
                <a16:creationId xmlns:a16="http://schemas.microsoft.com/office/drawing/2014/main" id="{198FA455-660F-99E9-DEFF-A7C7FEC59EDD}"/>
              </a:ext>
            </a:extLst>
          </p:cNvPr>
          <p:cNvSpPr>
            <a:spLocks noGrp="1"/>
          </p:cNvSpPr>
          <p:nvPr>
            <p:ph idx="1"/>
          </p:nvPr>
        </p:nvSpPr>
        <p:spPr>
          <a:xfrm>
            <a:off x="838201" y="2013625"/>
            <a:ext cx="5105399" cy="4163337"/>
          </a:xfrm>
        </p:spPr>
        <p:txBody>
          <a:bodyPr>
            <a:normAutofit/>
          </a:bodyPr>
          <a:lstStyle/>
          <a:p>
            <a:r>
              <a:rPr lang="en-GB" sz="2000"/>
              <a:t>When your child comes to school, they have a number of jobs to do even before they enter the classroom. Hanging up their coat, changing shoes, putting their water bottle on the trolley, putting their snack in their tray.</a:t>
            </a:r>
          </a:p>
          <a:p>
            <a:endParaRPr lang="en-GB" sz="2000"/>
          </a:p>
          <a:p>
            <a:r>
              <a:rPr lang="en-GB" sz="2000"/>
              <a:t>At home try helping you child to be independent to:</a:t>
            </a:r>
          </a:p>
          <a:p>
            <a:pPr lvl="1"/>
            <a:r>
              <a:rPr lang="en-GB" sz="2000"/>
              <a:t>taking off their coat</a:t>
            </a:r>
          </a:p>
          <a:p>
            <a:pPr lvl="1"/>
            <a:r>
              <a:rPr lang="en-GB" sz="2000"/>
              <a:t>changing shoes</a:t>
            </a:r>
          </a:p>
          <a:p>
            <a:pPr lvl="1"/>
            <a:r>
              <a:rPr lang="en-GB" sz="2000"/>
              <a:t>taking their water bottle and snack out of a bag</a:t>
            </a:r>
          </a:p>
        </p:txBody>
      </p:sp>
      <p:pic>
        <p:nvPicPr>
          <p:cNvPr id="4" name="Picture 12" descr="Inverkeithing badge small colour">
            <a:extLst>
              <a:ext uri="{FF2B5EF4-FFF2-40B4-BE49-F238E27FC236}">
                <a16:creationId xmlns:a16="http://schemas.microsoft.com/office/drawing/2014/main" id="{F94F62E0-93E4-0AAE-CDA9-70E313877D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94128" y="2766817"/>
            <a:ext cx="2274104" cy="27516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981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20F2D78-389E-493E-8825-332BBB6CA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67F19C3-C09C-4B70-8306-E0ACF405B7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01DC4A20-F1FA-4CA9-BCEC-949F9F4A7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7C81C7-8023-46F2-BA0F-B2E785DBEF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B05BAFF-48BA-090E-E850-FD58BAECC2BC}"/>
              </a:ext>
            </a:extLst>
          </p:cNvPr>
          <p:cNvSpPr>
            <a:spLocks noGrp="1"/>
          </p:cNvSpPr>
          <p:nvPr>
            <p:ph type="title"/>
          </p:nvPr>
        </p:nvSpPr>
        <p:spPr>
          <a:xfrm>
            <a:off x="542925" y="400050"/>
            <a:ext cx="4343399" cy="1443150"/>
          </a:xfrm>
        </p:spPr>
        <p:txBody>
          <a:bodyPr anchor="t">
            <a:noAutofit/>
          </a:bodyPr>
          <a:lstStyle/>
          <a:p>
            <a:r>
              <a:rPr lang="en-GB" sz="4000" dirty="0"/>
              <a:t>Preparations for P1 </a:t>
            </a:r>
            <a:br>
              <a:rPr lang="en-GB" sz="4000" dirty="0"/>
            </a:br>
            <a:r>
              <a:rPr lang="en-GB" sz="4000" dirty="0"/>
              <a:t>(outdoors)</a:t>
            </a:r>
          </a:p>
        </p:txBody>
      </p:sp>
      <p:pic>
        <p:nvPicPr>
          <p:cNvPr id="4" name="Picture 12" descr="Inverkeithing badge small colour">
            <a:extLst>
              <a:ext uri="{FF2B5EF4-FFF2-40B4-BE49-F238E27FC236}">
                <a16:creationId xmlns:a16="http://schemas.microsoft.com/office/drawing/2014/main" id="{A64E79B6-E1FA-0FF7-385E-71D5454CE9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1997" y="2817811"/>
            <a:ext cx="2438978" cy="2951164"/>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98FA455-660F-99E9-DEFF-A7C7FEC59EDD}"/>
              </a:ext>
            </a:extLst>
          </p:cNvPr>
          <p:cNvSpPr>
            <a:spLocks noGrp="1"/>
          </p:cNvSpPr>
          <p:nvPr>
            <p:ph idx="1"/>
          </p:nvPr>
        </p:nvSpPr>
        <p:spPr>
          <a:xfrm>
            <a:off x="4619625" y="907143"/>
            <a:ext cx="6734175" cy="4920344"/>
          </a:xfrm>
        </p:spPr>
        <p:txBody>
          <a:bodyPr anchor="t">
            <a:normAutofit/>
          </a:bodyPr>
          <a:lstStyle/>
          <a:p>
            <a:r>
              <a:rPr lang="en-GB" sz="2500">
                <a:solidFill>
                  <a:schemeClr val="tx1">
                    <a:alpha val="60000"/>
                  </a:schemeClr>
                </a:solidFill>
              </a:rPr>
              <a:t>When your child gets ready to go outside, they will have a number of jobs to do again! Changing shoes, putting on and fastening their coat, organising their snack, water bottle or bag. </a:t>
            </a:r>
          </a:p>
          <a:p>
            <a:r>
              <a:rPr lang="en-GB" sz="2500">
                <a:solidFill>
                  <a:schemeClr val="tx1">
                    <a:alpha val="60000"/>
                  </a:schemeClr>
                </a:solidFill>
              </a:rPr>
              <a:t>We’ll help anyone who is struggling but here’s practical ways you can help…</a:t>
            </a:r>
          </a:p>
          <a:p>
            <a:pPr lvl="1"/>
            <a:r>
              <a:rPr lang="en-GB" sz="2500">
                <a:solidFill>
                  <a:schemeClr val="tx1">
                    <a:alpha val="60000"/>
                  </a:schemeClr>
                </a:solidFill>
              </a:rPr>
              <a:t>Practise putting on and taking off shoes – make it a game, how fast can they do it?</a:t>
            </a:r>
          </a:p>
          <a:p>
            <a:pPr lvl="1"/>
            <a:r>
              <a:rPr lang="en-GB" sz="2500">
                <a:solidFill>
                  <a:schemeClr val="tx1">
                    <a:alpha val="60000"/>
                  </a:schemeClr>
                </a:solidFill>
              </a:rPr>
              <a:t>Putting on their coat and fastening it every time they leave the house</a:t>
            </a:r>
          </a:p>
          <a:p>
            <a:pPr lvl="1"/>
            <a:r>
              <a:rPr lang="en-GB" sz="2500">
                <a:solidFill>
                  <a:schemeClr val="tx1">
                    <a:alpha val="60000"/>
                  </a:schemeClr>
                </a:solidFill>
              </a:rPr>
              <a:t>Packing their bag</a:t>
            </a:r>
          </a:p>
        </p:txBody>
      </p:sp>
    </p:spTree>
    <p:extLst>
      <p:ext uri="{BB962C8B-B14F-4D97-AF65-F5344CB8AC3E}">
        <p14:creationId xmlns:p14="http://schemas.microsoft.com/office/powerpoint/2010/main" val="2821385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E89882C-192A-2FD0-EB0B-29672825B92E}"/>
              </a:ext>
            </a:extLst>
          </p:cNvPr>
          <p:cNvSpPr>
            <a:spLocks noGrp="1" noChangeArrowheads="1"/>
          </p:cNvSpPr>
          <p:nvPr>
            <p:ph type="title"/>
          </p:nvPr>
        </p:nvSpPr>
        <p:spPr>
          <a:xfrm>
            <a:off x="1812925" y="125413"/>
            <a:ext cx="8397875" cy="1143000"/>
          </a:xfrm>
        </p:spPr>
        <p:txBody>
          <a:bodyPr>
            <a:normAutofit/>
          </a:bodyPr>
          <a:lstStyle/>
          <a:p>
            <a:pPr eaLnBrk="1" hangingPunct="1"/>
            <a:r>
              <a:rPr lang="en-GB" altLang="en-US" sz="2800" dirty="0"/>
              <a:t>Essential School kit…</a:t>
            </a:r>
            <a:br>
              <a:rPr lang="en-GB" altLang="en-US" sz="2800" dirty="0"/>
            </a:br>
            <a:r>
              <a:rPr lang="en-GB" altLang="en-US" sz="2000" b="1" dirty="0"/>
              <a:t>We are very proud of our school uniform and visitors often comment how smart the children look.</a:t>
            </a:r>
          </a:p>
        </p:txBody>
      </p:sp>
      <p:sp>
        <p:nvSpPr>
          <p:cNvPr id="11267" name="Rectangle 3">
            <a:extLst>
              <a:ext uri="{FF2B5EF4-FFF2-40B4-BE49-F238E27FC236}">
                <a16:creationId xmlns:a16="http://schemas.microsoft.com/office/drawing/2014/main" id="{45C859B7-065B-EAE3-D63A-8380974D7C45}"/>
              </a:ext>
            </a:extLst>
          </p:cNvPr>
          <p:cNvSpPr>
            <a:spLocks noGrp="1" noChangeArrowheads="1"/>
          </p:cNvSpPr>
          <p:nvPr>
            <p:ph type="body" idx="1"/>
          </p:nvPr>
        </p:nvSpPr>
        <p:spPr>
          <a:xfrm>
            <a:off x="1847850" y="1484314"/>
            <a:ext cx="3887788" cy="2592387"/>
          </a:xfrm>
          <a:ln>
            <a:solidFill>
              <a:schemeClr val="tx1"/>
            </a:solidFill>
            <a:miter lim="800000"/>
            <a:headEnd/>
            <a:tailEnd/>
          </a:ln>
        </p:spPr>
        <p:txBody>
          <a:bodyPr/>
          <a:lstStyle/>
          <a:p>
            <a:pPr eaLnBrk="1" hangingPunct="1">
              <a:buFontTx/>
              <a:buNone/>
            </a:pPr>
            <a:r>
              <a:rPr lang="en-GB" altLang="en-US" sz="2000"/>
              <a:t>Our school uniform is:</a:t>
            </a:r>
          </a:p>
          <a:p>
            <a:pPr eaLnBrk="1" hangingPunct="1"/>
            <a:r>
              <a:rPr lang="en-GB" altLang="en-US" sz="2000"/>
              <a:t>Black or grey trousers or skirt</a:t>
            </a:r>
          </a:p>
          <a:p>
            <a:pPr eaLnBrk="1" hangingPunct="1"/>
            <a:r>
              <a:rPr lang="en-GB" altLang="en-US" sz="2000"/>
              <a:t>White (or yellow) polo shirt or white school shirt</a:t>
            </a:r>
          </a:p>
          <a:p>
            <a:pPr eaLnBrk="1" hangingPunct="1"/>
            <a:r>
              <a:rPr lang="en-GB" altLang="en-US" sz="2000"/>
              <a:t>Blue school sweater or cardigan (with school badge)</a:t>
            </a:r>
          </a:p>
          <a:p>
            <a:pPr eaLnBrk="1" hangingPunct="1"/>
            <a:r>
              <a:rPr lang="en-GB" altLang="en-US" sz="2000"/>
              <a:t>School tie</a:t>
            </a:r>
          </a:p>
        </p:txBody>
      </p:sp>
      <p:sp>
        <p:nvSpPr>
          <p:cNvPr id="11268" name="Text Box 6">
            <a:extLst>
              <a:ext uri="{FF2B5EF4-FFF2-40B4-BE49-F238E27FC236}">
                <a16:creationId xmlns:a16="http://schemas.microsoft.com/office/drawing/2014/main" id="{B206D887-70E5-E7E3-7FC8-F7943DA87C67}"/>
              </a:ext>
            </a:extLst>
          </p:cNvPr>
          <p:cNvSpPr txBox="1">
            <a:spLocks noChangeArrowheads="1"/>
          </p:cNvSpPr>
          <p:nvPr/>
        </p:nvSpPr>
        <p:spPr bwMode="auto">
          <a:xfrm>
            <a:off x="5846764" y="1406526"/>
            <a:ext cx="4821237"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dirty="0"/>
              <a:t>Every day you child needs:</a:t>
            </a:r>
          </a:p>
          <a:p>
            <a:pPr eaLnBrk="1" hangingPunct="1">
              <a:spcBef>
                <a:spcPct val="0"/>
              </a:spcBef>
            </a:pPr>
            <a:r>
              <a:rPr lang="en-GB" altLang="en-US" sz="2400" dirty="0"/>
              <a:t>School uniform ~ labelled please!</a:t>
            </a:r>
          </a:p>
          <a:p>
            <a:pPr eaLnBrk="1" hangingPunct="1">
              <a:spcBef>
                <a:spcPct val="0"/>
              </a:spcBef>
            </a:pPr>
            <a:r>
              <a:rPr lang="en-GB" altLang="en-US" sz="2400" dirty="0"/>
              <a:t>Gym kit </a:t>
            </a:r>
            <a:r>
              <a:rPr lang="en-GB" altLang="en-US" sz="2000" dirty="0"/>
              <a:t>(shorts, gym shoes, T-shirt)</a:t>
            </a:r>
          </a:p>
          <a:p>
            <a:pPr eaLnBrk="1" hangingPunct="1">
              <a:spcBef>
                <a:spcPct val="0"/>
              </a:spcBef>
            </a:pPr>
            <a:r>
              <a:rPr lang="en-GB" altLang="en-US" sz="2400" dirty="0"/>
              <a:t>School bag</a:t>
            </a:r>
          </a:p>
          <a:p>
            <a:pPr eaLnBrk="1" hangingPunct="1">
              <a:spcBef>
                <a:spcPct val="0"/>
              </a:spcBef>
            </a:pPr>
            <a:r>
              <a:rPr lang="en-GB" altLang="en-US" sz="2400" dirty="0"/>
              <a:t>Snack </a:t>
            </a:r>
          </a:p>
          <a:p>
            <a:pPr eaLnBrk="1" hangingPunct="1">
              <a:spcBef>
                <a:spcPct val="0"/>
              </a:spcBef>
            </a:pPr>
            <a:r>
              <a:rPr lang="en-GB" altLang="en-US" sz="2400" dirty="0"/>
              <a:t>Packed lunch/school meal organised</a:t>
            </a:r>
          </a:p>
          <a:p>
            <a:pPr eaLnBrk="1" hangingPunct="1">
              <a:spcBef>
                <a:spcPct val="0"/>
              </a:spcBef>
            </a:pPr>
            <a:r>
              <a:rPr lang="en-GB" altLang="en-US" sz="2400" dirty="0"/>
              <a:t>Waterproof jacket</a:t>
            </a:r>
          </a:p>
          <a:p>
            <a:pPr eaLnBrk="1" hangingPunct="1">
              <a:spcBef>
                <a:spcPct val="0"/>
              </a:spcBef>
            </a:pPr>
            <a:r>
              <a:rPr lang="en-GB" altLang="en-US" sz="2400" dirty="0"/>
              <a:t>Water bottle</a:t>
            </a:r>
          </a:p>
          <a:p>
            <a:pPr eaLnBrk="1" hangingPunct="1">
              <a:spcBef>
                <a:spcPct val="0"/>
              </a:spcBef>
              <a:buFontTx/>
              <a:buNone/>
            </a:pPr>
            <a:r>
              <a:rPr lang="en-GB" altLang="en-US" sz="2400" b="1" u="sng" dirty="0"/>
              <a:t>Things to leave at home:</a:t>
            </a:r>
          </a:p>
          <a:p>
            <a:pPr eaLnBrk="1" hangingPunct="1">
              <a:spcBef>
                <a:spcPct val="0"/>
              </a:spcBef>
            </a:pPr>
            <a:r>
              <a:rPr lang="en-GB" altLang="en-US" sz="2400" dirty="0"/>
              <a:t>Toys </a:t>
            </a:r>
          </a:p>
          <a:p>
            <a:pPr eaLnBrk="1" hangingPunct="1">
              <a:spcBef>
                <a:spcPct val="0"/>
              </a:spcBef>
            </a:pPr>
            <a:r>
              <a:rPr lang="en-GB" altLang="en-US" sz="2400" dirty="0"/>
              <a:t>Jewellery </a:t>
            </a:r>
          </a:p>
          <a:p>
            <a:pPr eaLnBrk="1" hangingPunct="1">
              <a:spcBef>
                <a:spcPct val="0"/>
              </a:spcBef>
              <a:buFontTx/>
              <a:buNone/>
            </a:pPr>
            <a:r>
              <a:rPr lang="en-GB" altLang="en-US" sz="2400" b="1" u="sng" dirty="0"/>
              <a:t>At school we stock: </a:t>
            </a:r>
          </a:p>
          <a:p>
            <a:pPr eaLnBrk="1" hangingPunct="1">
              <a:spcBef>
                <a:spcPct val="0"/>
              </a:spcBef>
            </a:pPr>
            <a:r>
              <a:rPr lang="en-GB" altLang="en-US" sz="2400" dirty="0"/>
              <a:t>Ties</a:t>
            </a:r>
          </a:p>
        </p:txBody>
      </p:sp>
      <p:sp>
        <p:nvSpPr>
          <p:cNvPr id="11269" name="Rectangle 3">
            <a:extLst>
              <a:ext uri="{FF2B5EF4-FFF2-40B4-BE49-F238E27FC236}">
                <a16:creationId xmlns:a16="http://schemas.microsoft.com/office/drawing/2014/main" id="{70F7B103-3FCC-4297-5264-B97618F1004C}"/>
              </a:ext>
            </a:extLst>
          </p:cNvPr>
          <p:cNvSpPr txBox="1">
            <a:spLocks noChangeArrowheads="1"/>
          </p:cNvSpPr>
          <p:nvPr/>
        </p:nvSpPr>
        <p:spPr bwMode="auto">
          <a:xfrm>
            <a:off x="1812925" y="4219576"/>
            <a:ext cx="3887788" cy="2447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en-US" sz="2000" dirty="0"/>
              <a:t>We actively </a:t>
            </a:r>
            <a:r>
              <a:rPr lang="en-GB" altLang="en-US" sz="2000" u="sng" dirty="0"/>
              <a:t>discourage</a:t>
            </a:r>
            <a:r>
              <a:rPr lang="en-GB" altLang="en-US" sz="2000" dirty="0"/>
              <a:t>:</a:t>
            </a:r>
          </a:p>
          <a:p>
            <a:pPr eaLnBrk="1" hangingPunct="1"/>
            <a:r>
              <a:rPr lang="en-GB" altLang="en-US" sz="2000" dirty="0"/>
              <a:t>Sports branded clothing (no football club clothing please)</a:t>
            </a:r>
          </a:p>
          <a:p>
            <a:pPr eaLnBrk="1" hangingPunct="1"/>
            <a:r>
              <a:rPr lang="en-GB" altLang="en-US" sz="2000" dirty="0"/>
              <a:t>Hoodie tops </a:t>
            </a:r>
            <a:r>
              <a:rPr lang="en-GB" altLang="en-US" sz="1800" dirty="0"/>
              <a:t>(with the exception of our Leavers’ tops)</a:t>
            </a:r>
          </a:p>
          <a:p>
            <a:pPr eaLnBrk="1" hangingPunct="1"/>
            <a:r>
              <a:rPr lang="en-GB" altLang="en-US" sz="2000" dirty="0"/>
              <a:t>Coloured clothing different to our school colours </a:t>
            </a:r>
            <a:r>
              <a:rPr lang="en-GB" altLang="en-US" sz="1800" dirty="0"/>
              <a:t>(blue/black)</a:t>
            </a:r>
          </a:p>
        </p:txBody>
      </p:sp>
      <p:pic>
        <p:nvPicPr>
          <p:cNvPr id="11270" name="Picture 10" descr="depositphotos_12066397-Blue-schoolbag">
            <a:extLst>
              <a:ext uri="{FF2B5EF4-FFF2-40B4-BE49-F238E27FC236}">
                <a16:creationId xmlns:a16="http://schemas.microsoft.com/office/drawing/2014/main" id="{032EB05A-4822-09F4-B2DA-6E4513AD5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4713" y="3484563"/>
            <a:ext cx="110648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2" descr="Inverkeithing badge small colour">
            <a:extLst>
              <a:ext uri="{FF2B5EF4-FFF2-40B4-BE49-F238E27FC236}">
                <a16:creationId xmlns:a16="http://schemas.microsoft.com/office/drawing/2014/main" id="{EFA8680D-CE3F-3485-197E-F31E9DF45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331789"/>
            <a:ext cx="9525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697F8B5-4464-3CB8-7704-17726EE18FDF}"/>
              </a:ext>
            </a:extLst>
          </p:cNvPr>
          <p:cNvSpPr>
            <a:spLocks noGrp="1"/>
          </p:cNvSpPr>
          <p:nvPr>
            <p:ph type="title"/>
          </p:nvPr>
        </p:nvSpPr>
        <p:spPr>
          <a:xfrm>
            <a:off x="821636" y="274638"/>
            <a:ext cx="9251052" cy="1143000"/>
          </a:xfrm>
        </p:spPr>
        <p:txBody>
          <a:bodyPr/>
          <a:lstStyle/>
          <a:p>
            <a:r>
              <a:rPr lang="en-GB" altLang="en-US" dirty="0"/>
              <a:t>School Uniform</a:t>
            </a:r>
          </a:p>
        </p:txBody>
      </p:sp>
      <p:pic>
        <p:nvPicPr>
          <p:cNvPr id="12291" name="Picture 5" descr="Inverkeithing badge small colour">
            <a:extLst>
              <a:ext uri="{FF2B5EF4-FFF2-40B4-BE49-F238E27FC236}">
                <a16:creationId xmlns:a16="http://schemas.microsoft.com/office/drawing/2014/main" id="{FB0FC0DA-2940-1BA0-BC54-DC37C4EBE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3484" y="293687"/>
            <a:ext cx="2590856"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1">
            <a:extLst>
              <a:ext uri="{FF2B5EF4-FFF2-40B4-BE49-F238E27FC236}">
                <a16:creationId xmlns:a16="http://schemas.microsoft.com/office/drawing/2014/main" id="{68CAF8BE-A7F4-E003-E113-B92C19BF5352}"/>
              </a:ext>
            </a:extLst>
          </p:cNvPr>
          <p:cNvSpPr txBox="1">
            <a:spLocks/>
          </p:cNvSpPr>
          <p:nvPr/>
        </p:nvSpPr>
        <p:spPr bwMode="auto">
          <a:xfrm>
            <a:off x="821636" y="1247292"/>
            <a:ext cx="10379764"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2400" dirty="0"/>
              <a:t>Our 2 school uniform suppliers are:</a:t>
            </a:r>
          </a:p>
          <a:p>
            <a:pPr>
              <a:buFontTx/>
              <a:buNone/>
            </a:pPr>
            <a:endParaRPr lang="en-GB" altLang="en-US" sz="2400" dirty="0"/>
          </a:p>
          <a:p>
            <a:pPr>
              <a:buFontTx/>
              <a:buNone/>
            </a:pPr>
            <a:r>
              <a:rPr lang="en-GB" altLang="en-US" sz="2400" dirty="0">
                <a:hlinkClick r:id="rId3"/>
              </a:rPr>
              <a:t>My Clothing</a:t>
            </a:r>
            <a:endParaRPr lang="en-GB" altLang="en-US" sz="2400" dirty="0"/>
          </a:p>
          <a:p>
            <a:pPr>
              <a:buFontTx/>
              <a:buNone/>
            </a:pPr>
            <a:r>
              <a:rPr lang="en-GB" altLang="en-US" sz="2400" dirty="0"/>
              <a:t>and </a:t>
            </a:r>
          </a:p>
          <a:p>
            <a:pPr>
              <a:buFontTx/>
              <a:buNone/>
            </a:pPr>
            <a:r>
              <a:rPr lang="en-GB" altLang="en-US" sz="2400" dirty="0">
                <a:hlinkClick r:id="rId4"/>
              </a:rPr>
              <a:t>www.border-embroideries.co.uk/schools/inverkeithing-primary-school</a:t>
            </a:r>
            <a:r>
              <a:rPr lang="en-GB" altLang="en-US" sz="2400" dirty="0"/>
              <a:t> </a:t>
            </a:r>
          </a:p>
          <a:p>
            <a:pPr>
              <a:buFontTx/>
              <a:buNone/>
            </a:pPr>
            <a:endParaRPr lang="en-GB" altLang="en-US" sz="2400" dirty="0"/>
          </a:p>
          <a:p>
            <a:pPr>
              <a:buFontTx/>
              <a:buNone/>
            </a:pPr>
            <a:r>
              <a:rPr lang="en-GB" altLang="en-US" sz="2400" dirty="0"/>
              <a:t>In school we have a selection of good quality second hand school uniform which families can request. Contact the school office if this would be helpful to have for your child.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D578612-6C36-96CF-94E4-EC908CF05285}"/>
              </a:ext>
            </a:extLst>
          </p:cNvPr>
          <p:cNvSpPr>
            <a:spLocks noGrp="1" noChangeArrowheads="1"/>
          </p:cNvSpPr>
          <p:nvPr>
            <p:ph type="title"/>
          </p:nvPr>
        </p:nvSpPr>
        <p:spPr>
          <a:xfrm>
            <a:off x="1843088" y="274638"/>
            <a:ext cx="8229600" cy="1143000"/>
          </a:xfrm>
        </p:spPr>
        <p:txBody>
          <a:bodyPr/>
          <a:lstStyle/>
          <a:p>
            <a:r>
              <a:rPr lang="en-GB" altLang="en-US"/>
              <a:t>Names, names, names!</a:t>
            </a:r>
          </a:p>
        </p:txBody>
      </p:sp>
      <p:pic>
        <p:nvPicPr>
          <p:cNvPr id="13315" name="Picture 5" descr="Inverkeithing badge small colour">
            <a:extLst>
              <a:ext uri="{FF2B5EF4-FFF2-40B4-BE49-F238E27FC236}">
                <a16:creationId xmlns:a16="http://schemas.microsoft.com/office/drawing/2014/main" id="{9F6BE0EE-00E5-9391-91B6-DA7D4A538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201" y="265113"/>
            <a:ext cx="9525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1">
            <a:extLst>
              <a:ext uri="{FF2B5EF4-FFF2-40B4-BE49-F238E27FC236}">
                <a16:creationId xmlns:a16="http://schemas.microsoft.com/office/drawing/2014/main" id="{AB9503ED-CA78-BC04-8D18-5C9C67A8A255}"/>
              </a:ext>
            </a:extLst>
          </p:cNvPr>
          <p:cNvSpPr txBox="1">
            <a:spLocks/>
          </p:cNvSpPr>
          <p:nvPr/>
        </p:nvSpPr>
        <p:spPr bwMode="auto">
          <a:xfrm>
            <a:off x="4162426" y="2984500"/>
            <a:ext cx="5764213"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400">
                <a:solidFill>
                  <a:schemeClr val="tx2"/>
                </a:solidFill>
              </a:rPr>
              <a:t>You will be amazed how much school uniform, lunchboxes, shoes and jackets we collect in our lost property pile!</a:t>
            </a:r>
          </a:p>
          <a:p>
            <a:pPr algn="ctr">
              <a:spcBef>
                <a:spcPct val="0"/>
              </a:spcBef>
              <a:buFontTx/>
              <a:buNone/>
            </a:pPr>
            <a:endParaRPr lang="en-GB" altLang="en-US" sz="2400">
              <a:solidFill>
                <a:schemeClr val="tx2"/>
              </a:solidFill>
            </a:endParaRPr>
          </a:p>
          <a:p>
            <a:pPr algn="ctr">
              <a:spcBef>
                <a:spcPct val="0"/>
              </a:spcBef>
              <a:buFontTx/>
              <a:buNone/>
            </a:pPr>
            <a:endParaRPr lang="en-GB" altLang="en-US" sz="2400">
              <a:solidFill>
                <a:schemeClr val="tx2"/>
              </a:solidFill>
            </a:endParaRPr>
          </a:p>
          <a:p>
            <a:pPr algn="ctr">
              <a:spcBef>
                <a:spcPct val="0"/>
              </a:spcBef>
              <a:buFontTx/>
              <a:buNone/>
            </a:pPr>
            <a:endParaRPr lang="en-GB" altLang="en-US" sz="2400">
              <a:solidFill>
                <a:schemeClr val="tx2"/>
              </a:solidFill>
            </a:endParaRPr>
          </a:p>
          <a:p>
            <a:pPr algn="ctr">
              <a:spcBef>
                <a:spcPct val="0"/>
              </a:spcBef>
              <a:buFontTx/>
              <a:buNone/>
            </a:pPr>
            <a:r>
              <a:rPr lang="en-GB" altLang="en-US" sz="2400">
                <a:solidFill>
                  <a:schemeClr val="tx2"/>
                </a:solidFill>
              </a:rPr>
              <a:t>Please help us to help your child get all their belongings back by writing their name on a label! </a:t>
            </a:r>
          </a:p>
          <a:p>
            <a:pPr algn="ctr">
              <a:spcBef>
                <a:spcPct val="0"/>
              </a:spcBef>
              <a:buFontTx/>
              <a:buNone/>
            </a:pPr>
            <a:endParaRPr lang="en-GB" altLang="en-US" sz="2400">
              <a:solidFill>
                <a:schemeClr val="tx2"/>
              </a:solidFill>
            </a:endParaRPr>
          </a:p>
        </p:txBody>
      </p:sp>
      <p:pic>
        <p:nvPicPr>
          <p:cNvPr id="13317" name="Picture 2">
            <a:extLst>
              <a:ext uri="{FF2B5EF4-FFF2-40B4-BE49-F238E27FC236}">
                <a16:creationId xmlns:a16="http://schemas.microsoft.com/office/drawing/2014/main" id="{E0C13895-C8E6-490F-755D-9071E23FD5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039032">
            <a:off x="353219" y="2828132"/>
            <a:ext cx="38703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39484FA-52CA-09E5-4D82-68FCBA199E08}"/>
              </a:ext>
            </a:extLst>
          </p:cNvPr>
          <p:cNvSpPr>
            <a:spLocks noGrp="1" noChangeArrowheads="1"/>
          </p:cNvSpPr>
          <p:nvPr>
            <p:ph type="title"/>
          </p:nvPr>
        </p:nvSpPr>
        <p:spPr/>
        <p:txBody>
          <a:bodyPr/>
          <a:lstStyle/>
          <a:p>
            <a:pPr eaLnBrk="1" hangingPunct="1"/>
            <a:r>
              <a:rPr lang="en-GB" altLang="en-US"/>
              <a:t>Attend to Achieve!</a:t>
            </a:r>
          </a:p>
        </p:txBody>
      </p:sp>
      <p:sp>
        <p:nvSpPr>
          <p:cNvPr id="14339" name="Rectangle 3">
            <a:extLst>
              <a:ext uri="{FF2B5EF4-FFF2-40B4-BE49-F238E27FC236}">
                <a16:creationId xmlns:a16="http://schemas.microsoft.com/office/drawing/2014/main" id="{B5D64C4F-E3DD-21AB-0E9D-E1968903F313}"/>
              </a:ext>
            </a:extLst>
          </p:cNvPr>
          <p:cNvSpPr>
            <a:spLocks noGrp="1" noChangeArrowheads="1"/>
          </p:cNvSpPr>
          <p:nvPr>
            <p:ph type="body" idx="1"/>
          </p:nvPr>
        </p:nvSpPr>
        <p:spPr>
          <a:xfrm>
            <a:off x="838200" y="1341439"/>
            <a:ext cx="9372600" cy="4784725"/>
          </a:xfrm>
        </p:spPr>
        <p:txBody>
          <a:bodyPr/>
          <a:lstStyle/>
          <a:p>
            <a:pPr eaLnBrk="1" hangingPunct="1">
              <a:lnSpc>
                <a:spcPct val="90000"/>
              </a:lnSpc>
            </a:pPr>
            <a:r>
              <a:rPr lang="en-GB" altLang="en-US" dirty="0"/>
              <a:t>We have a duty to record attendance. Children who attend school regularly will do better academically.</a:t>
            </a:r>
          </a:p>
          <a:p>
            <a:pPr eaLnBrk="1" hangingPunct="1">
              <a:lnSpc>
                <a:spcPct val="90000"/>
              </a:lnSpc>
            </a:pPr>
            <a:r>
              <a:rPr lang="en-GB" altLang="en-US" dirty="0"/>
              <a:t>Please let us know, by phoning the school office, as soon as possible if your child is off school.</a:t>
            </a:r>
          </a:p>
          <a:p>
            <a:pPr eaLnBrk="1" hangingPunct="1">
              <a:lnSpc>
                <a:spcPct val="90000"/>
              </a:lnSpc>
            </a:pPr>
            <a:r>
              <a:rPr lang="en-GB" altLang="en-US" dirty="0"/>
              <a:t>If you are running late, please let the office know so we can update our records.</a:t>
            </a:r>
          </a:p>
          <a:p>
            <a:pPr eaLnBrk="1" hangingPunct="1">
              <a:lnSpc>
                <a:spcPct val="90000"/>
              </a:lnSpc>
            </a:pPr>
            <a:r>
              <a:rPr lang="en-GB" altLang="en-US" dirty="0"/>
              <a:t>We will phone or write to you if we have concerns about your child’s attendance. </a:t>
            </a:r>
          </a:p>
        </p:txBody>
      </p:sp>
      <p:pic>
        <p:nvPicPr>
          <p:cNvPr id="14340" name="Picture 5" descr="Inverkeithing badge small colour">
            <a:extLst>
              <a:ext uri="{FF2B5EF4-FFF2-40B4-BE49-F238E27FC236}">
                <a16:creationId xmlns:a16="http://schemas.microsoft.com/office/drawing/2014/main" id="{7871EC98-2921-1A21-F1F0-2192F2C51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304" y="4090229"/>
            <a:ext cx="1843850" cy="223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46CF03-AB2A-C0DD-32BE-D4FE6F14B5CC}"/>
              </a:ext>
            </a:extLst>
          </p:cNvPr>
          <p:cNvSpPr/>
          <p:nvPr/>
        </p:nvSpPr>
        <p:spPr>
          <a:xfrm>
            <a:off x="1631950" y="115889"/>
            <a:ext cx="2808288" cy="3241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5363" name="Content Placeholder 5">
            <a:extLst>
              <a:ext uri="{FF2B5EF4-FFF2-40B4-BE49-F238E27FC236}">
                <a16:creationId xmlns:a16="http://schemas.microsoft.com/office/drawing/2014/main" id="{E5EBAC5B-D5AF-4DBB-DB41-3C774497A6F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797051" y="188914"/>
            <a:ext cx="2498725" cy="2674937"/>
          </a:xfrm>
        </p:spPr>
      </p:pic>
      <p:sp>
        <p:nvSpPr>
          <p:cNvPr id="8" name="Rectangle 7">
            <a:extLst>
              <a:ext uri="{FF2B5EF4-FFF2-40B4-BE49-F238E27FC236}">
                <a16:creationId xmlns:a16="http://schemas.microsoft.com/office/drawing/2014/main" id="{356EAD07-DF35-F7C3-40C0-CD304F4889E5}"/>
              </a:ext>
            </a:extLst>
          </p:cNvPr>
          <p:cNvSpPr/>
          <p:nvPr/>
        </p:nvSpPr>
        <p:spPr>
          <a:xfrm>
            <a:off x="4557713" y="127001"/>
            <a:ext cx="2932112" cy="32305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Rectangle 8">
            <a:extLst>
              <a:ext uri="{FF2B5EF4-FFF2-40B4-BE49-F238E27FC236}">
                <a16:creationId xmlns:a16="http://schemas.microsoft.com/office/drawing/2014/main" id="{9A960932-A7B5-CA0E-7FEF-CEE901BCF5CF}"/>
              </a:ext>
            </a:extLst>
          </p:cNvPr>
          <p:cNvSpPr/>
          <p:nvPr/>
        </p:nvSpPr>
        <p:spPr>
          <a:xfrm>
            <a:off x="1668464" y="3471864"/>
            <a:ext cx="2771775" cy="32289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Rectangle 9">
            <a:extLst>
              <a:ext uri="{FF2B5EF4-FFF2-40B4-BE49-F238E27FC236}">
                <a16:creationId xmlns:a16="http://schemas.microsoft.com/office/drawing/2014/main" id="{B893E6E4-4B86-65A9-2A7F-AE6A2D9B1332}"/>
              </a:ext>
            </a:extLst>
          </p:cNvPr>
          <p:cNvSpPr/>
          <p:nvPr/>
        </p:nvSpPr>
        <p:spPr>
          <a:xfrm>
            <a:off x="4557713" y="3475038"/>
            <a:ext cx="2932112" cy="32305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Rectangle 10">
            <a:extLst>
              <a:ext uri="{FF2B5EF4-FFF2-40B4-BE49-F238E27FC236}">
                <a16:creationId xmlns:a16="http://schemas.microsoft.com/office/drawing/2014/main" id="{DA966A02-24FC-44C1-61B0-733731C53A43}"/>
              </a:ext>
            </a:extLst>
          </p:cNvPr>
          <p:cNvSpPr/>
          <p:nvPr/>
        </p:nvSpPr>
        <p:spPr>
          <a:xfrm>
            <a:off x="7618413" y="127000"/>
            <a:ext cx="2932112" cy="324008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 name="Rectangle 11">
            <a:extLst>
              <a:ext uri="{FF2B5EF4-FFF2-40B4-BE49-F238E27FC236}">
                <a16:creationId xmlns:a16="http://schemas.microsoft.com/office/drawing/2014/main" id="{A0C0E29D-4018-FB33-FF44-7B6C388195ED}"/>
              </a:ext>
            </a:extLst>
          </p:cNvPr>
          <p:cNvSpPr/>
          <p:nvPr/>
        </p:nvSpPr>
        <p:spPr>
          <a:xfrm>
            <a:off x="7618413" y="3475038"/>
            <a:ext cx="2932112" cy="32305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5369" name="Picture 12">
            <a:extLst>
              <a:ext uri="{FF2B5EF4-FFF2-40B4-BE49-F238E27FC236}">
                <a16:creationId xmlns:a16="http://schemas.microsoft.com/office/drawing/2014/main" id="{CEA82106-41EB-B0F4-B694-79BD980EB0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3114" y="188913"/>
            <a:ext cx="280828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3">
            <a:extLst>
              <a:ext uri="{FF2B5EF4-FFF2-40B4-BE49-F238E27FC236}">
                <a16:creationId xmlns:a16="http://schemas.microsoft.com/office/drawing/2014/main" id="{032F7F63-3545-CE3C-1E05-C80395D52A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51763" y="260350"/>
            <a:ext cx="266541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4">
            <a:extLst>
              <a:ext uri="{FF2B5EF4-FFF2-40B4-BE49-F238E27FC236}">
                <a16:creationId xmlns:a16="http://schemas.microsoft.com/office/drawing/2014/main" id="{65F7A285-9E2A-089E-B70A-2609F0DC95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3592514"/>
            <a:ext cx="2592388"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5">
            <a:extLst>
              <a:ext uri="{FF2B5EF4-FFF2-40B4-BE49-F238E27FC236}">
                <a16:creationId xmlns:a16="http://schemas.microsoft.com/office/drawing/2014/main" id="{570C61E8-AC6E-3BF7-0541-8D34B349DDB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7576" y="3500438"/>
            <a:ext cx="26638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TextBox 18">
            <a:extLst>
              <a:ext uri="{FF2B5EF4-FFF2-40B4-BE49-F238E27FC236}">
                <a16:creationId xmlns:a16="http://schemas.microsoft.com/office/drawing/2014/main" id="{3475CAE7-956C-8D51-0B6B-0F25AC809F80}"/>
              </a:ext>
            </a:extLst>
          </p:cNvPr>
          <p:cNvSpPr txBox="1">
            <a:spLocks noChangeArrowheads="1"/>
          </p:cNvSpPr>
          <p:nvPr/>
        </p:nvSpPr>
        <p:spPr bwMode="auto">
          <a:xfrm>
            <a:off x="1847851" y="2060575"/>
            <a:ext cx="24114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300" b="1">
                <a:latin typeface="Century Gothic" panose="020B0502020202020204" pitchFamily="34" charset="0"/>
                <a:cs typeface="Arial" panose="020B0604020202020204" pitchFamily="34" charset="0"/>
              </a:rPr>
              <a:t>I look for good attendance at school when taking on new apprentices.</a:t>
            </a:r>
          </a:p>
        </p:txBody>
      </p:sp>
      <p:sp>
        <p:nvSpPr>
          <p:cNvPr id="15374" name="TextBox 19">
            <a:extLst>
              <a:ext uri="{FF2B5EF4-FFF2-40B4-BE49-F238E27FC236}">
                <a16:creationId xmlns:a16="http://schemas.microsoft.com/office/drawing/2014/main" id="{D6EBB7CA-5209-F785-4990-369312B09910}"/>
              </a:ext>
            </a:extLst>
          </p:cNvPr>
          <p:cNvSpPr txBox="1">
            <a:spLocks noChangeArrowheads="1"/>
          </p:cNvSpPr>
          <p:nvPr/>
        </p:nvSpPr>
        <p:spPr bwMode="auto">
          <a:xfrm>
            <a:off x="4656139" y="2160588"/>
            <a:ext cx="26638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300" b="1">
                <a:latin typeface="Century Gothic" panose="020B0502020202020204" pitchFamily="34" charset="0"/>
                <a:cs typeface="Arial" panose="020B0604020202020204" pitchFamily="34" charset="0"/>
              </a:rPr>
              <a:t>When young people attend school they are safe &amp; not in harm’s way in the community . </a:t>
            </a:r>
          </a:p>
        </p:txBody>
      </p:sp>
      <p:sp>
        <p:nvSpPr>
          <p:cNvPr id="15375" name="TextBox 20">
            <a:extLst>
              <a:ext uri="{FF2B5EF4-FFF2-40B4-BE49-F238E27FC236}">
                <a16:creationId xmlns:a16="http://schemas.microsoft.com/office/drawing/2014/main" id="{8DD5A66B-C864-9C2C-7DF9-3FEFCF86F68A}"/>
              </a:ext>
            </a:extLst>
          </p:cNvPr>
          <p:cNvSpPr txBox="1">
            <a:spLocks noChangeArrowheads="1"/>
          </p:cNvSpPr>
          <p:nvPr/>
        </p:nvSpPr>
        <p:spPr bwMode="auto">
          <a:xfrm>
            <a:off x="1631951" y="2852739"/>
            <a:ext cx="29257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300" b="1">
                <a:latin typeface="Century Gothic" panose="020B0502020202020204" pitchFamily="34" charset="0"/>
                <a:cs typeface="Arial" panose="020B0604020202020204" pitchFamily="34" charset="0"/>
              </a:rPr>
              <a:t>Mr Hill,  Fife Council Housing Maintenance Manager</a:t>
            </a:r>
          </a:p>
        </p:txBody>
      </p:sp>
      <p:sp>
        <p:nvSpPr>
          <p:cNvPr id="15376" name="TextBox 21">
            <a:extLst>
              <a:ext uri="{FF2B5EF4-FFF2-40B4-BE49-F238E27FC236}">
                <a16:creationId xmlns:a16="http://schemas.microsoft.com/office/drawing/2014/main" id="{70AEFB57-5599-FB38-DFB8-C8DE0B27C971}"/>
              </a:ext>
            </a:extLst>
          </p:cNvPr>
          <p:cNvSpPr txBox="1">
            <a:spLocks noChangeArrowheads="1"/>
          </p:cNvSpPr>
          <p:nvPr/>
        </p:nvSpPr>
        <p:spPr bwMode="auto">
          <a:xfrm>
            <a:off x="4557713" y="2997201"/>
            <a:ext cx="2932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b="1">
                <a:latin typeface="Century Gothic" panose="020B0502020202020204" pitchFamily="34" charset="0"/>
                <a:cs typeface="Arial" panose="020B0604020202020204" pitchFamily="34" charset="0"/>
              </a:rPr>
              <a:t>PC Bobby, Fife Constabulary</a:t>
            </a:r>
          </a:p>
        </p:txBody>
      </p:sp>
      <p:sp>
        <p:nvSpPr>
          <p:cNvPr id="15377" name="TextBox 22">
            <a:extLst>
              <a:ext uri="{FF2B5EF4-FFF2-40B4-BE49-F238E27FC236}">
                <a16:creationId xmlns:a16="http://schemas.microsoft.com/office/drawing/2014/main" id="{DA772AFD-10B1-0356-D082-8042F460712A}"/>
              </a:ext>
            </a:extLst>
          </p:cNvPr>
          <p:cNvSpPr txBox="1">
            <a:spLocks noChangeArrowheads="1"/>
          </p:cNvSpPr>
          <p:nvPr/>
        </p:nvSpPr>
        <p:spPr bwMode="auto">
          <a:xfrm>
            <a:off x="7618413" y="3049588"/>
            <a:ext cx="293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b="1">
                <a:latin typeface="Century Gothic" panose="020B0502020202020204" pitchFamily="34" charset="0"/>
                <a:cs typeface="Arial" panose="020B0604020202020204" pitchFamily="34" charset="0"/>
              </a:rPr>
              <a:t>Sophie, Caterpillar Nursery</a:t>
            </a:r>
          </a:p>
        </p:txBody>
      </p:sp>
      <p:sp>
        <p:nvSpPr>
          <p:cNvPr id="15378" name="TextBox 23">
            <a:extLst>
              <a:ext uri="{FF2B5EF4-FFF2-40B4-BE49-F238E27FC236}">
                <a16:creationId xmlns:a16="http://schemas.microsoft.com/office/drawing/2014/main" id="{E7CF6520-C1E0-1B6A-22BD-CD97792963E7}"/>
              </a:ext>
            </a:extLst>
          </p:cNvPr>
          <p:cNvSpPr txBox="1">
            <a:spLocks noChangeArrowheads="1"/>
          </p:cNvSpPr>
          <p:nvPr/>
        </p:nvSpPr>
        <p:spPr bwMode="auto">
          <a:xfrm>
            <a:off x="1668464" y="6361114"/>
            <a:ext cx="2771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b="1">
                <a:latin typeface="Century Gothic" panose="020B0502020202020204" pitchFamily="34" charset="0"/>
                <a:cs typeface="Arial" panose="020B0604020202020204" pitchFamily="34" charset="0"/>
              </a:rPr>
              <a:t>Miss Honey,  Sunshine School </a:t>
            </a:r>
          </a:p>
        </p:txBody>
      </p:sp>
      <p:sp>
        <p:nvSpPr>
          <p:cNvPr id="15379" name="TextBox 24">
            <a:extLst>
              <a:ext uri="{FF2B5EF4-FFF2-40B4-BE49-F238E27FC236}">
                <a16:creationId xmlns:a16="http://schemas.microsoft.com/office/drawing/2014/main" id="{394C7336-9A68-E12C-3DEB-369B26B8BF9E}"/>
              </a:ext>
            </a:extLst>
          </p:cNvPr>
          <p:cNvSpPr txBox="1">
            <a:spLocks noChangeArrowheads="1"/>
          </p:cNvSpPr>
          <p:nvPr/>
        </p:nvSpPr>
        <p:spPr bwMode="auto">
          <a:xfrm>
            <a:off x="4872039" y="6381751"/>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b="1">
                <a:latin typeface="Century Gothic" panose="020B0502020202020204" pitchFamily="34" charset="0"/>
                <a:cs typeface="Arial" panose="020B0604020202020204" pitchFamily="34" charset="0"/>
              </a:rPr>
              <a:t>Liam, Rainbow School </a:t>
            </a:r>
          </a:p>
        </p:txBody>
      </p:sp>
      <p:sp>
        <p:nvSpPr>
          <p:cNvPr id="15380" name="TextBox 25">
            <a:extLst>
              <a:ext uri="{FF2B5EF4-FFF2-40B4-BE49-F238E27FC236}">
                <a16:creationId xmlns:a16="http://schemas.microsoft.com/office/drawing/2014/main" id="{FF3D62A7-8C4D-896C-4472-BE839D3C044E}"/>
              </a:ext>
            </a:extLst>
          </p:cNvPr>
          <p:cNvSpPr txBox="1">
            <a:spLocks noChangeArrowheads="1"/>
          </p:cNvSpPr>
          <p:nvPr/>
        </p:nvSpPr>
        <p:spPr bwMode="auto">
          <a:xfrm>
            <a:off x="7680325" y="3573464"/>
            <a:ext cx="28702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b="1">
                <a:latin typeface="Century Gothic" panose="020B0502020202020204" pitchFamily="34" charset="0"/>
                <a:cs typeface="Arial" panose="020B0604020202020204" pitchFamily="34" charset="0"/>
              </a:rPr>
              <a:t>Attend to Achieve!</a:t>
            </a:r>
          </a:p>
        </p:txBody>
      </p:sp>
      <p:sp>
        <p:nvSpPr>
          <p:cNvPr id="15381" name="TextBox 26">
            <a:extLst>
              <a:ext uri="{FF2B5EF4-FFF2-40B4-BE49-F238E27FC236}">
                <a16:creationId xmlns:a16="http://schemas.microsoft.com/office/drawing/2014/main" id="{5E5F15D9-25F4-F981-B7A3-E990B30FAF75}"/>
              </a:ext>
            </a:extLst>
          </p:cNvPr>
          <p:cNvSpPr txBox="1">
            <a:spLocks noChangeArrowheads="1"/>
          </p:cNvSpPr>
          <p:nvPr/>
        </p:nvSpPr>
        <p:spPr bwMode="auto">
          <a:xfrm>
            <a:off x="7861301" y="2236789"/>
            <a:ext cx="2411413"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300" b="1">
                <a:latin typeface="Century Gothic" panose="020B0502020202020204" pitchFamily="34" charset="0"/>
                <a:cs typeface="Arial" panose="020B0604020202020204" pitchFamily="34" charset="0"/>
              </a:rPr>
              <a:t>At nursery I learn how to make friends &amp; to make sense of my world.</a:t>
            </a:r>
          </a:p>
        </p:txBody>
      </p:sp>
      <p:sp>
        <p:nvSpPr>
          <p:cNvPr id="15382" name="TextBox 27">
            <a:extLst>
              <a:ext uri="{FF2B5EF4-FFF2-40B4-BE49-F238E27FC236}">
                <a16:creationId xmlns:a16="http://schemas.microsoft.com/office/drawing/2014/main" id="{CEA99E66-B243-94EB-4CAF-3F498379120E}"/>
              </a:ext>
            </a:extLst>
          </p:cNvPr>
          <p:cNvSpPr txBox="1">
            <a:spLocks noChangeArrowheads="1"/>
          </p:cNvSpPr>
          <p:nvPr/>
        </p:nvSpPr>
        <p:spPr bwMode="auto">
          <a:xfrm>
            <a:off x="1846263" y="5616575"/>
            <a:ext cx="25209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300" b="1">
                <a:latin typeface="Century Gothic" panose="020B0502020202020204" pitchFamily="34" charset="0"/>
                <a:cs typeface="Arial" panose="020B0604020202020204" pitchFamily="34" charset="0"/>
              </a:rPr>
              <a:t>95% attendance means you are missing half a day of learning every week</a:t>
            </a:r>
          </a:p>
        </p:txBody>
      </p:sp>
      <p:sp>
        <p:nvSpPr>
          <p:cNvPr id="15383" name="TextBox 28">
            <a:extLst>
              <a:ext uri="{FF2B5EF4-FFF2-40B4-BE49-F238E27FC236}">
                <a16:creationId xmlns:a16="http://schemas.microsoft.com/office/drawing/2014/main" id="{7D72701A-1E8E-63E5-087B-59E7A5AE808E}"/>
              </a:ext>
            </a:extLst>
          </p:cNvPr>
          <p:cNvSpPr txBox="1">
            <a:spLocks noChangeArrowheads="1"/>
          </p:cNvSpPr>
          <p:nvPr/>
        </p:nvSpPr>
        <p:spPr bwMode="auto">
          <a:xfrm>
            <a:off x="4656138" y="5632450"/>
            <a:ext cx="27352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300" b="1">
                <a:latin typeface="Century Gothic" panose="020B0502020202020204" pitchFamily="34" charset="0"/>
                <a:cs typeface="Arial" panose="020B0604020202020204" pitchFamily="34" charset="0"/>
              </a:rPr>
              <a:t>When I’m late I always miss the first part of the maths lesson </a:t>
            </a:r>
          </a:p>
          <a:p>
            <a:pPr algn="ctr" eaLnBrk="1" hangingPunct="1">
              <a:spcBef>
                <a:spcPct val="0"/>
              </a:spcBef>
              <a:buFontTx/>
              <a:buNone/>
            </a:pPr>
            <a:r>
              <a:rPr lang="en-GB" altLang="en-US" sz="1300" b="1">
                <a:latin typeface="Century Gothic" panose="020B0502020202020204" pitchFamily="34" charset="0"/>
                <a:cs typeface="Arial" panose="020B0604020202020204" pitchFamily="34" charset="0"/>
              </a:rPr>
              <a:t> I find it hard to catch up</a:t>
            </a:r>
          </a:p>
        </p:txBody>
      </p:sp>
      <p:pic>
        <p:nvPicPr>
          <p:cNvPr id="15384" name="Picture 25" descr="Inverkeithing badge small colour">
            <a:extLst>
              <a:ext uri="{FF2B5EF4-FFF2-40B4-BE49-F238E27FC236}">
                <a16:creationId xmlns:a16="http://schemas.microsoft.com/office/drawing/2014/main" id="{9FC6E2D8-90BE-B886-5540-086AEFD82D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3950" y="5805489"/>
            <a:ext cx="736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A652-DF43-0A70-EEDA-A82A16583F85}"/>
              </a:ext>
            </a:extLst>
          </p:cNvPr>
          <p:cNvSpPr>
            <a:spLocks noGrp="1"/>
          </p:cNvSpPr>
          <p:nvPr>
            <p:ph type="title"/>
          </p:nvPr>
        </p:nvSpPr>
        <p:spPr/>
        <p:txBody>
          <a:bodyPr/>
          <a:lstStyle/>
          <a:p>
            <a:pPr algn="ctr"/>
            <a:r>
              <a:rPr lang="en-GB" dirty="0"/>
              <a:t>Welcome to our school!</a:t>
            </a:r>
          </a:p>
        </p:txBody>
      </p:sp>
      <p:pic>
        <p:nvPicPr>
          <p:cNvPr id="5" name="Content Placeholder 4" descr="A logo of a school&#10;&#10;Description automatically generated">
            <a:extLst>
              <a:ext uri="{FF2B5EF4-FFF2-40B4-BE49-F238E27FC236}">
                <a16:creationId xmlns:a16="http://schemas.microsoft.com/office/drawing/2014/main" id="{79EF472F-F6CC-97B3-4030-DEECA73E05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4204" y="1690688"/>
            <a:ext cx="3603592" cy="4351338"/>
          </a:xfrm>
        </p:spPr>
      </p:pic>
      <p:sp>
        <p:nvSpPr>
          <p:cNvPr id="6" name="TextBox 5">
            <a:extLst>
              <a:ext uri="{FF2B5EF4-FFF2-40B4-BE49-F238E27FC236}">
                <a16:creationId xmlns:a16="http://schemas.microsoft.com/office/drawing/2014/main" id="{9DDD62AB-6810-1B36-E73F-0BD0EC5ACEC7}"/>
              </a:ext>
            </a:extLst>
          </p:cNvPr>
          <p:cNvSpPr txBox="1"/>
          <p:nvPr/>
        </p:nvSpPr>
        <p:spPr>
          <a:xfrm>
            <a:off x="679174" y="6176963"/>
            <a:ext cx="11377730" cy="369332"/>
          </a:xfrm>
          <a:prstGeom prst="rect">
            <a:avLst/>
          </a:prstGeom>
          <a:noFill/>
        </p:spPr>
        <p:txBody>
          <a:bodyPr wrap="none" rtlCol="0">
            <a:spAutoFit/>
          </a:bodyPr>
          <a:lstStyle/>
          <a:p>
            <a:r>
              <a:rPr lang="en-GB" dirty="0"/>
              <a:t>In this presentation you can find information that will help you to familiarise yourself with Inverkeithing Primary School. </a:t>
            </a:r>
          </a:p>
        </p:txBody>
      </p:sp>
    </p:spTree>
    <p:extLst>
      <p:ext uri="{BB962C8B-B14F-4D97-AF65-F5344CB8AC3E}">
        <p14:creationId xmlns:p14="http://schemas.microsoft.com/office/powerpoint/2010/main" val="101507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56BC2A2-5DAD-9B59-43A4-D038DB7BC25A}"/>
              </a:ext>
            </a:extLst>
          </p:cNvPr>
          <p:cNvSpPr>
            <a:spLocks noGrp="1" noChangeArrowheads="1"/>
          </p:cNvSpPr>
          <p:nvPr>
            <p:ph type="title"/>
          </p:nvPr>
        </p:nvSpPr>
        <p:spPr>
          <a:xfrm>
            <a:off x="622854" y="179768"/>
            <a:ext cx="10515600" cy="1325563"/>
          </a:xfrm>
        </p:spPr>
        <p:txBody>
          <a:bodyPr/>
          <a:lstStyle/>
          <a:p>
            <a:pPr eaLnBrk="1" hangingPunct="1"/>
            <a:r>
              <a:rPr lang="en-GB" altLang="en-US" dirty="0"/>
              <a:t>Sharing our Learning at school </a:t>
            </a:r>
          </a:p>
        </p:txBody>
      </p:sp>
      <p:sp>
        <p:nvSpPr>
          <p:cNvPr id="17411" name="Rectangle 3">
            <a:extLst>
              <a:ext uri="{FF2B5EF4-FFF2-40B4-BE49-F238E27FC236}">
                <a16:creationId xmlns:a16="http://schemas.microsoft.com/office/drawing/2014/main" id="{753FD6C9-8184-FC36-F336-9B0A3BE0D5C6}"/>
              </a:ext>
            </a:extLst>
          </p:cNvPr>
          <p:cNvSpPr>
            <a:spLocks noGrp="1" noChangeArrowheads="1"/>
          </p:cNvSpPr>
          <p:nvPr>
            <p:ph type="body" idx="1"/>
          </p:nvPr>
        </p:nvSpPr>
        <p:spPr>
          <a:xfrm>
            <a:off x="622854" y="1236386"/>
            <a:ext cx="10515600" cy="4351338"/>
          </a:xfrm>
        </p:spPr>
        <p:txBody>
          <a:bodyPr>
            <a:normAutofit fontScale="92500" lnSpcReduction="10000"/>
          </a:bodyPr>
          <a:lstStyle/>
          <a:p>
            <a:pPr eaLnBrk="1" hangingPunct="1">
              <a:buFontTx/>
              <a:buNone/>
            </a:pPr>
            <a:r>
              <a:rPr lang="en-GB" altLang="en-US" dirty="0"/>
              <a:t>We have many opportunities throughout the year for parents to come into school and see how their child is getting on and the classroom environment. We share the dates for these through our monthly newsletters. </a:t>
            </a:r>
          </a:p>
          <a:p>
            <a:pPr eaLnBrk="1" hangingPunct="1">
              <a:buFontTx/>
              <a:buNone/>
            </a:pPr>
            <a:r>
              <a:rPr lang="en-GB" altLang="en-US" dirty="0"/>
              <a:t>On a monthly basis we currently run Shared Finishes for all classes. Family members can come in and share activities and games. This is a great opportunity to share with your child their school successes and see what is going on in class.</a:t>
            </a:r>
          </a:p>
          <a:p>
            <a:pPr eaLnBrk="1" hangingPunct="1">
              <a:buFontTx/>
              <a:buNone/>
            </a:pPr>
            <a:r>
              <a:rPr lang="en-GB" altLang="en-US" dirty="0"/>
              <a:t>Termly we hold ‘sharing our learning’ events when we show case learning in the form of a ‘show’, special assembly or class. Stage group specific event.</a:t>
            </a:r>
          </a:p>
          <a:p>
            <a:pPr eaLnBrk="1" hangingPunct="1">
              <a:buFontTx/>
              <a:buNone/>
            </a:pPr>
            <a:r>
              <a:rPr lang="en-GB" altLang="en-US" dirty="0"/>
              <a:t>We also use our Seesaw app to share regular photos and updates from your child’s teacher. </a:t>
            </a:r>
          </a:p>
        </p:txBody>
      </p:sp>
      <p:pic>
        <p:nvPicPr>
          <p:cNvPr id="17412" name="Picture 5" descr="Inverkeithing badge small colour">
            <a:extLst>
              <a:ext uri="{FF2B5EF4-FFF2-40B4-BE49-F238E27FC236}">
                <a16:creationId xmlns:a16="http://schemas.microsoft.com/office/drawing/2014/main" id="{81568A76-6836-BE5C-3FF6-7283E8875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2978" y="179768"/>
            <a:ext cx="1196985" cy="144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0F181BD-DD74-981F-CB40-FC3A0AF3FC86}"/>
              </a:ext>
            </a:extLst>
          </p:cNvPr>
          <p:cNvSpPr>
            <a:spLocks noGrp="1"/>
          </p:cNvSpPr>
          <p:nvPr>
            <p:ph type="title"/>
          </p:nvPr>
        </p:nvSpPr>
        <p:spPr>
          <a:xfrm>
            <a:off x="1063487" y="460168"/>
            <a:ext cx="9372600" cy="1143000"/>
          </a:xfrm>
        </p:spPr>
        <p:txBody>
          <a:bodyPr/>
          <a:lstStyle/>
          <a:p>
            <a:r>
              <a:rPr lang="en-GB" altLang="en-US" dirty="0"/>
              <a:t>School Dinners!</a:t>
            </a:r>
            <a:br>
              <a:rPr lang="en-GB" altLang="en-US" dirty="0"/>
            </a:br>
            <a:endParaRPr lang="en-GB" altLang="en-US" sz="3000" dirty="0">
              <a:solidFill>
                <a:srgbClr val="FF0000"/>
              </a:solidFill>
            </a:endParaRPr>
          </a:p>
        </p:txBody>
      </p:sp>
      <p:sp>
        <p:nvSpPr>
          <p:cNvPr id="18435" name="Content Placeholder 2">
            <a:extLst>
              <a:ext uri="{FF2B5EF4-FFF2-40B4-BE49-F238E27FC236}">
                <a16:creationId xmlns:a16="http://schemas.microsoft.com/office/drawing/2014/main" id="{C09A13EC-476C-07A4-0850-33403DAE801B}"/>
              </a:ext>
            </a:extLst>
          </p:cNvPr>
          <p:cNvSpPr>
            <a:spLocks noGrp="1"/>
          </p:cNvSpPr>
          <p:nvPr>
            <p:ph idx="1"/>
          </p:nvPr>
        </p:nvSpPr>
        <p:spPr/>
        <p:txBody>
          <a:bodyPr/>
          <a:lstStyle/>
          <a:p>
            <a:r>
              <a:rPr lang="en-GB" altLang="en-US" dirty="0"/>
              <a:t>We use a cashless system (</a:t>
            </a:r>
            <a:r>
              <a:rPr lang="en-GB" altLang="en-US" dirty="0" err="1"/>
              <a:t>iPay</a:t>
            </a:r>
            <a:r>
              <a:rPr lang="en-GB" altLang="en-US" dirty="0"/>
              <a:t>) for parents to purchase school dinners.</a:t>
            </a:r>
          </a:p>
          <a:p>
            <a:r>
              <a:rPr lang="en-GB" altLang="en-US" dirty="0"/>
              <a:t>This is an online system. </a:t>
            </a:r>
          </a:p>
          <a:p>
            <a:r>
              <a:rPr lang="en-GB" altLang="en-US" dirty="0"/>
              <a:t>We will provide a link for families to get set up during the first week of school in August.</a:t>
            </a:r>
          </a:p>
          <a:p>
            <a:r>
              <a:rPr lang="en-GB" altLang="en-US" dirty="0"/>
              <a:t>Families can pre-order school meals through this system.</a:t>
            </a:r>
          </a:p>
          <a:p>
            <a:r>
              <a:rPr lang="en-GB" altLang="en-US" dirty="0"/>
              <a:t>If you already have an </a:t>
            </a:r>
            <a:r>
              <a:rPr lang="en-GB" altLang="en-US" dirty="0" err="1"/>
              <a:t>iPay</a:t>
            </a:r>
            <a:r>
              <a:rPr lang="en-GB" altLang="en-US" dirty="0"/>
              <a:t> account, your new P1 child can be added, or their account transferred from their nursery to school. </a:t>
            </a:r>
          </a:p>
        </p:txBody>
      </p:sp>
      <p:pic>
        <p:nvPicPr>
          <p:cNvPr id="2" name="Picture 5" descr="Inverkeithing badge small colour">
            <a:extLst>
              <a:ext uri="{FF2B5EF4-FFF2-40B4-BE49-F238E27FC236}">
                <a16:creationId xmlns:a16="http://schemas.microsoft.com/office/drawing/2014/main" id="{74C5596E-28C6-397E-5E08-960D3E2A4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2978" y="179768"/>
            <a:ext cx="1196985" cy="144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5874A67-B5FC-93BE-AF6A-76BFEBA440A7}"/>
              </a:ext>
            </a:extLst>
          </p:cNvPr>
          <p:cNvSpPr>
            <a:spLocks noGrp="1" noChangeArrowheads="1"/>
          </p:cNvSpPr>
          <p:nvPr>
            <p:ph type="title"/>
          </p:nvPr>
        </p:nvSpPr>
        <p:spPr>
          <a:xfrm>
            <a:off x="838200" y="0"/>
            <a:ext cx="10263809" cy="1325563"/>
          </a:xfrm>
        </p:spPr>
        <p:txBody>
          <a:bodyPr/>
          <a:lstStyle/>
          <a:p>
            <a:pPr eaLnBrk="1" hangingPunct="1"/>
            <a:r>
              <a:rPr lang="en-GB" altLang="en-US" sz="3200" dirty="0"/>
              <a:t>Welcome to Inverkeithing Primary School!</a:t>
            </a:r>
          </a:p>
        </p:txBody>
      </p:sp>
      <p:sp>
        <p:nvSpPr>
          <p:cNvPr id="4099" name="Rectangle 3">
            <a:extLst>
              <a:ext uri="{FF2B5EF4-FFF2-40B4-BE49-F238E27FC236}">
                <a16:creationId xmlns:a16="http://schemas.microsoft.com/office/drawing/2014/main" id="{C798630C-31FD-28DA-23D7-E87CD9482E7F}"/>
              </a:ext>
            </a:extLst>
          </p:cNvPr>
          <p:cNvSpPr>
            <a:spLocks noGrp="1" noChangeArrowheads="1"/>
          </p:cNvSpPr>
          <p:nvPr>
            <p:ph type="body" idx="1"/>
          </p:nvPr>
        </p:nvSpPr>
        <p:spPr>
          <a:xfrm>
            <a:off x="838200" y="1232452"/>
            <a:ext cx="9372600" cy="5625549"/>
          </a:xfrm>
        </p:spPr>
        <p:txBody>
          <a:bodyPr/>
          <a:lstStyle/>
          <a:p>
            <a:pPr eaLnBrk="1" hangingPunct="1">
              <a:buFontTx/>
              <a:buNone/>
            </a:pPr>
            <a:r>
              <a:rPr lang="en-GB" altLang="en-US" dirty="0"/>
              <a:t>Our school has a positive ethos and is committed to celebrating success and encouraging high self-esteem in all its pupils.</a:t>
            </a:r>
          </a:p>
          <a:p>
            <a:pPr eaLnBrk="1" hangingPunct="1">
              <a:buFontTx/>
              <a:buNone/>
            </a:pPr>
            <a:r>
              <a:rPr lang="en-GB" altLang="en-US" dirty="0"/>
              <a:t>The staff have high expectations of all the children and work hard to provide an appropriate and stimulating education for all the children.</a:t>
            </a:r>
          </a:p>
          <a:p>
            <a:pPr eaLnBrk="1" hangingPunct="1">
              <a:buFontTx/>
              <a:buNone/>
            </a:pPr>
            <a:r>
              <a:rPr lang="en-GB" altLang="en-US" dirty="0"/>
              <a:t>We are an inclusive school in which staff and pupils alike aim to be:</a:t>
            </a:r>
          </a:p>
          <a:p>
            <a:pPr lvl="1" eaLnBrk="1" hangingPunct="1"/>
            <a:r>
              <a:rPr lang="en-GB" altLang="en-US" dirty="0"/>
              <a:t>Responsible Citizens</a:t>
            </a:r>
          </a:p>
          <a:p>
            <a:pPr lvl="1" eaLnBrk="1" hangingPunct="1"/>
            <a:r>
              <a:rPr lang="en-GB" altLang="en-US" dirty="0"/>
              <a:t>Effective Contributors</a:t>
            </a:r>
          </a:p>
          <a:p>
            <a:pPr lvl="1" eaLnBrk="1" hangingPunct="1"/>
            <a:r>
              <a:rPr lang="en-GB" altLang="en-US" dirty="0"/>
              <a:t>Successful Learners</a:t>
            </a:r>
          </a:p>
          <a:p>
            <a:pPr lvl="1" eaLnBrk="1" hangingPunct="1"/>
            <a:r>
              <a:rPr lang="en-GB" altLang="en-US" dirty="0"/>
              <a:t>Confident individuals</a:t>
            </a:r>
          </a:p>
        </p:txBody>
      </p:sp>
      <p:pic>
        <p:nvPicPr>
          <p:cNvPr id="4100" name="Picture 5" descr="Inverkeithing badge small colour">
            <a:extLst>
              <a:ext uri="{FF2B5EF4-FFF2-40B4-BE49-F238E27FC236}">
                <a16:creationId xmlns:a16="http://schemas.microsoft.com/office/drawing/2014/main" id="{6AB0BD97-2394-A137-0C4E-E649CED0A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9113" y="5516564"/>
            <a:ext cx="9525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E3BCD44-A6FE-E80A-BA7D-1A3545F36553}"/>
              </a:ext>
            </a:extLst>
          </p:cNvPr>
          <p:cNvSpPr>
            <a:spLocks noGrp="1" noChangeArrowheads="1"/>
          </p:cNvSpPr>
          <p:nvPr>
            <p:ph type="title"/>
          </p:nvPr>
        </p:nvSpPr>
        <p:spPr>
          <a:xfrm>
            <a:off x="1736035" y="365125"/>
            <a:ext cx="9104243" cy="1325563"/>
          </a:xfrm>
        </p:spPr>
        <p:txBody>
          <a:bodyPr/>
          <a:lstStyle/>
          <a:p>
            <a:pPr algn="ctr" eaLnBrk="1" hangingPunct="1"/>
            <a:r>
              <a:rPr lang="en-GB" altLang="en-US" sz="4000" dirty="0"/>
              <a:t>All about Inverkeithing Primary.</a:t>
            </a:r>
            <a:br>
              <a:rPr lang="en-GB" altLang="en-US" sz="4000" dirty="0"/>
            </a:br>
            <a:r>
              <a:rPr lang="en-GB" altLang="en-US" sz="4000" dirty="0"/>
              <a:t>More about our building…</a:t>
            </a:r>
          </a:p>
        </p:txBody>
      </p:sp>
      <p:sp>
        <p:nvSpPr>
          <p:cNvPr id="6147" name="Rectangle 3">
            <a:extLst>
              <a:ext uri="{FF2B5EF4-FFF2-40B4-BE49-F238E27FC236}">
                <a16:creationId xmlns:a16="http://schemas.microsoft.com/office/drawing/2014/main" id="{1DF3AF5C-5E5C-8BBE-2053-6D7A1C334128}"/>
              </a:ext>
            </a:extLst>
          </p:cNvPr>
          <p:cNvSpPr>
            <a:spLocks noGrp="1" noChangeArrowheads="1"/>
          </p:cNvSpPr>
          <p:nvPr>
            <p:ph type="body" sz="half" idx="1"/>
          </p:nvPr>
        </p:nvSpPr>
        <p:spPr/>
        <p:txBody>
          <a:bodyPr/>
          <a:lstStyle/>
          <a:p>
            <a:pPr eaLnBrk="1" hangingPunct="1">
              <a:lnSpc>
                <a:spcPct val="90000"/>
              </a:lnSpc>
            </a:pPr>
            <a:r>
              <a:rPr lang="en-GB" altLang="en-US" sz="2400" dirty="0"/>
              <a:t>16 classrooms arranged in 5 ‘pods’</a:t>
            </a:r>
          </a:p>
          <a:p>
            <a:pPr eaLnBrk="1" hangingPunct="1">
              <a:lnSpc>
                <a:spcPct val="90000"/>
              </a:lnSpc>
            </a:pPr>
            <a:r>
              <a:rPr lang="en-GB" altLang="en-US" sz="2400" dirty="0"/>
              <a:t>Community lounge,</a:t>
            </a:r>
          </a:p>
          <a:p>
            <a:pPr eaLnBrk="1" hangingPunct="1">
              <a:lnSpc>
                <a:spcPct val="90000"/>
              </a:lnSpc>
            </a:pPr>
            <a:r>
              <a:rPr lang="en-GB" altLang="en-US" sz="2400" dirty="0"/>
              <a:t>Dining / Assembly hall with toilet facilities,</a:t>
            </a:r>
          </a:p>
          <a:p>
            <a:pPr eaLnBrk="1" hangingPunct="1">
              <a:lnSpc>
                <a:spcPct val="90000"/>
              </a:lnSpc>
            </a:pPr>
            <a:r>
              <a:rPr lang="en-GB" altLang="en-US" sz="2400" dirty="0"/>
              <a:t>Gym hall with changing rooms,</a:t>
            </a:r>
          </a:p>
          <a:p>
            <a:pPr eaLnBrk="1" hangingPunct="1">
              <a:lnSpc>
                <a:spcPct val="90000"/>
              </a:lnSpc>
            </a:pPr>
            <a:r>
              <a:rPr lang="en-GB" altLang="en-US" sz="2400" dirty="0"/>
              <a:t>Tutorial rooms,</a:t>
            </a:r>
          </a:p>
          <a:p>
            <a:pPr eaLnBrk="1" hangingPunct="1">
              <a:lnSpc>
                <a:spcPct val="90000"/>
              </a:lnSpc>
            </a:pPr>
            <a:r>
              <a:rPr lang="en-GB" altLang="en-US" sz="2400" dirty="0"/>
              <a:t>Resource rooms,</a:t>
            </a:r>
          </a:p>
          <a:p>
            <a:pPr eaLnBrk="1" hangingPunct="1">
              <a:lnSpc>
                <a:spcPct val="90000"/>
              </a:lnSpc>
            </a:pPr>
            <a:r>
              <a:rPr lang="en-GB" altLang="en-US" sz="2400" dirty="0"/>
              <a:t>Storage rooms,</a:t>
            </a:r>
          </a:p>
          <a:p>
            <a:pPr eaLnBrk="1" hangingPunct="1">
              <a:lnSpc>
                <a:spcPct val="90000"/>
              </a:lnSpc>
            </a:pPr>
            <a:r>
              <a:rPr lang="en-GB" altLang="en-US" sz="2400" dirty="0"/>
              <a:t>Library with access to ICT</a:t>
            </a:r>
          </a:p>
        </p:txBody>
      </p:sp>
      <p:sp>
        <p:nvSpPr>
          <p:cNvPr id="6148" name="Rectangle 4">
            <a:extLst>
              <a:ext uri="{FF2B5EF4-FFF2-40B4-BE49-F238E27FC236}">
                <a16:creationId xmlns:a16="http://schemas.microsoft.com/office/drawing/2014/main" id="{C473178F-2294-5BB9-D61C-82220CEB59FF}"/>
              </a:ext>
            </a:extLst>
          </p:cNvPr>
          <p:cNvSpPr>
            <a:spLocks noGrp="1" noChangeArrowheads="1"/>
          </p:cNvSpPr>
          <p:nvPr>
            <p:ph type="body" sz="half" idx="2"/>
          </p:nvPr>
        </p:nvSpPr>
        <p:spPr/>
        <p:txBody>
          <a:bodyPr/>
          <a:lstStyle/>
          <a:p>
            <a:pPr eaLnBrk="1" hangingPunct="1">
              <a:lnSpc>
                <a:spcPct val="90000"/>
              </a:lnSpc>
            </a:pPr>
            <a:r>
              <a:rPr lang="en-GB" altLang="en-US" sz="2400" dirty="0"/>
              <a:t>Medical / first aid room</a:t>
            </a:r>
          </a:p>
          <a:p>
            <a:pPr eaLnBrk="1" hangingPunct="1">
              <a:lnSpc>
                <a:spcPct val="90000"/>
              </a:lnSpc>
            </a:pPr>
            <a:r>
              <a:rPr lang="en-GB" altLang="en-US" sz="2400" dirty="0"/>
              <a:t>Laundry; </a:t>
            </a:r>
          </a:p>
          <a:p>
            <a:pPr eaLnBrk="1" hangingPunct="1">
              <a:lnSpc>
                <a:spcPct val="90000"/>
              </a:lnSpc>
            </a:pPr>
            <a:r>
              <a:rPr lang="en-GB" altLang="en-US" sz="2400" dirty="0"/>
              <a:t>Staffroom, </a:t>
            </a:r>
          </a:p>
          <a:p>
            <a:pPr eaLnBrk="1" hangingPunct="1">
              <a:lnSpc>
                <a:spcPct val="90000"/>
              </a:lnSpc>
            </a:pPr>
            <a:r>
              <a:rPr lang="en-GB" altLang="en-US" sz="2400" dirty="0"/>
              <a:t>Offices for SMT, Admin and Support staff</a:t>
            </a:r>
          </a:p>
          <a:p>
            <a:pPr eaLnBrk="1" hangingPunct="1">
              <a:lnSpc>
                <a:spcPct val="90000"/>
              </a:lnSpc>
            </a:pPr>
            <a:r>
              <a:rPr lang="en-GB" altLang="en-US" sz="2400" dirty="0"/>
              <a:t>Reception area; </a:t>
            </a:r>
          </a:p>
          <a:p>
            <a:pPr eaLnBrk="1" hangingPunct="1">
              <a:lnSpc>
                <a:spcPct val="90000"/>
              </a:lnSpc>
            </a:pPr>
            <a:r>
              <a:rPr lang="en-GB" altLang="en-US" sz="2400" dirty="0"/>
              <a:t>Sensory Room,</a:t>
            </a:r>
          </a:p>
          <a:p>
            <a:pPr eaLnBrk="1" hangingPunct="1">
              <a:lnSpc>
                <a:spcPct val="90000"/>
              </a:lnSpc>
            </a:pPr>
            <a:r>
              <a:rPr lang="en-GB" altLang="en-US" sz="2400" dirty="0"/>
              <a:t>Tarmac and grass playgrounds</a:t>
            </a:r>
          </a:p>
          <a:p>
            <a:pPr eaLnBrk="1" hangingPunct="1">
              <a:lnSpc>
                <a:spcPct val="90000"/>
              </a:lnSpc>
            </a:pPr>
            <a:r>
              <a:rPr lang="en-GB" altLang="en-US" sz="2400" dirty="0"/>
              <a:t>Developing garden areas</a:t>
            </a:r>
          </a:p>
          <a:p>
            <a:pPr eaLnBrk="1" hangingPunct="1">
              <a:lnSpc>
                <a:spcPct val="90000"/>
              </a:lnSpc>
              <a:buFontTx/>
              <a:buNone/>
            </a:pPr>
            <a:endParaRPr lang="en-GB" altLang="en-US" sz="2400" dirty="0"/>
          </a:p>
        </p:txBody>
      </p:sp>
      <p:pic>
        <p:nvPicPr>
          <p:cNvPr id="6149" name="Picture 5" descr="Inverkeithing badge small colour">
            <a:extLst>
              <a:ext uri="{FF2B5EF4-FFF2-40B4-BE49-F238E27FC236}">
                <a16:creationId xmlns:a16="http://schemas.microsoft.com/office/drawing/2014/main" id="{BF879611-AA2F-11B9-3135-888D1DF2D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05" y="597693"/>
            <a:ext cx="7112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Inverkeithing badge small colour">
            <a:extLst>
              <a:ext uri="{FF2B5EF4-FFF2-40B4-BE49-F238E27FC236}">
                <a16:creationId xmlns:a16="http://schemas.microsoft.com/office/drawing/2014/main" id="{37046ECD-058A-1746-0BD2-21AE4BDA4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8200" y="597693"/>
            <a:ext cx="7112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86E57A86-8B3E-73FB-28FF-3AF43ADEF4CE}"/>
              </a:ext>
            </a:extLst>
          </p:cNvPr>
          <p:cNvSpPr>
            <a:spLocks noGrp="1" noChangeArrowheads="1"/>
          </p:cNvSpPr>
          <p:nvPr>
            <p:ph type="title"/>
          </p:nvPr>
        </p:nvSpPr>
        <p:spPr>
          <a:xfrm>
            <a:off x="255104" y="87313"/>
            <a:ext cx="10515600" cy="1325563"/>
          </a:xfrm>
        </p:spPr>
        <p:txBody>
          <a:bodyPr/>
          <a:lstStyle/>
          <a:p>
            <a:pPr eaLnBrk="1" hangingPunct="1"/>
            <a:r>
              <a:rPr lang="en-GB" altLang="en-US" sz="3600" dirty="0"/>
              <a:t>Nursery to Primary… moving on!</a:t>
            </a:r>
          </a:p>
        </p:txBody>
      </p:sp>
      <p:sp>
        <p:nvSpPr>
          <p:cNvPr id="5123" name="Text Box 10">
            <a:extLst>
              <a:ext uri="{FF2B5EF4-FFF2-40B4-BE49-F238E27FC236}">
                <a16:creationId xmlns:a16="http://schemas.microsoft.com/office/drawing/2014/main" id="{C31E633F-D56B-3D5E-5000-54792C01A93E}"/>
              </a:ext>
            </a:extLst>
          </p:cNvPr>
          <p:cNvSpPr txBox="1">
            <a:spLocks noChangeArrowheads="1"/>
          </p:cNvSpPr>
          <p:nvPr/>
        </p:nvSpPr>
        <p:spPr bwMode="auto">
          <a:xfrm>
            <a:off x="643491" y="1121328"/>
            <a:ext cx="41751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dirty="0"/>
              <a:t>Moving from Nursery to Primary School is a big deal. Staff at both our nursery and school aim to make this a smooth process by…</a:t>
            </a:r>
          </a:p>
          <a:p>
            <a:pPr eaLnBrk="1" hangingPunct="1">
              <a:spcBef>
                <a:spcPct val="50000"/>
              </a:spcBef>
              <a:buFont typeface="Wingdings" panose="05000000000000000000" pitchFamily="2" charset="2"/>
              <a:buChar char="ü"/>
            </a:pPr>
            <a:r>
              <a:rPr lang="en-GB" altLang="en-US" sz="2000" dirty="0"/>
              <a:t>Sharing information so staff at school get to know your child quickly</a:t>
            </a:r>
          </a:p>
          <a:p>
            <a:pPr eaLnBrk="1" hangingPunct="1">
              <a:spcBef>
                <a:spcPct val="50000"/>
              </a:spcBef>
              <a:buFont typeface="Wingdings" panose="05000000000000000000" pitchFamily="2" charset="2"/>
              <a:buChar char="ü"/>
            </a:pPr>
            <a:r>
              <a:rPr lang="en-GB" altLang="en-US" sz="2000" dirty="0"/>
              <a:t>Nursery staff bring the children to visit our P1 classrooms</a:t>
            </a:r>
          </a:p>
          <a:p>
            <a:pPr eaLnBrk="1" hangingPunct="1">
              <a:spcBef>
                <a:spcPct val="50000"/>
              </a:spcBef>
              <a:buFont typeface="Wingdings" panose="05000000000000000000" pitchFamily="2" charset="2"/>
              <a:buChar char="ü"/>
            </a:pPr>
            <a:r>
              <a:rPr lang="en-GB" altLang="en-US" sz="2000" dirty="0"/>
              <a:t>Staff share your child's PLJ</a:t>
            </a:r>
          </a:p>
          <a:p>
            <a:pPr eaLnBrk="1" hangingPunct="1">
              <a:spcBef>
                <a:spcPct val="50000"/>
              </a:spcBef>
              <a:buFont typeface="Wingdings" panose="05000000000000000000" pitchFamily="2" charset="2"/>
              <a:buChar char="ü"/>
            </a:pPr>
            <a:r>
              <a:rPr lang="en-GB" altLang="en-US" sz="2000" dirty="0"/>
              <a:t>We work with our partner agencies to ensure the best possible support is available for all our children</a:t>
            </a:r>
          </a:p>
        </p:txBody>
      </p:sp>
      <p:sp>
        <p:nvSpPr>
          <p:cNvPr id="5124" name="Text Box 11">
            <a:extLst>
              <a:ext uri="{FF2B5EF4-FFF2-40B4-BE49-F238E27FC236}">
                <a16:creationId xmlns:a16="http://schemas.microsoft.com/office/drawing/2014/main" id="{3FB2378D-A409-71B1-D347-DBB76D72E570}"/>
              </a:ext>
            </a:extLst>
          </p:cNvPr>
          <p:cNvSpPr txBox="1">
            <a:spLocks noChangeArrowheads="1"/>
          </p:cNvSpPr>
          <p:nvPr/>
        </p:nvSpPr>
        <p:spPr bwMode="auto">
          <a:xfrm>
            <a:off x="6767514" y="1765301"/>
            <a:ext cx="374332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Parent and carers can help us by…</a:t>
            </a:r>
          </a:p>
          <a:p>
            <a:pPr eaLnBrk="1" hangingPunct="1">
              <a:spcBef>
                <a:spcPct val="50000"/>
              </a:spcBef>
              <a:buFont typeface="Wingdings" panose="05000000000000000000" pitchFamily="2" charset="2"/>
              <a:buChar char="ü"/>
            </a:pPr>
            <a:r>
              <a:rPr lang="en-GB" altLang="en-US" sz="2000"/>
              <a:t>Keeping us up to date with information about your child</a:t>
            </a:r>
          </a:p>
          <a:p>
            <a:pPr eaLnBrk="1" hangingPunct="1">
              <a:spcBef>
                <a:spcPct val="50000"/>
              </a:spcBef>
              <a:buFont typeface="Wingdings" panose="05000000000000000000" pitchFamily="2" charset="2"/>
              <a:buChar char="ü"/>
            </a:pPr>
            <a:r>
              <a:rPr lang="en-GB" altLang="en-US" sz="2000"/>
              <a:t>Regular attendance at nursery to help us prepare your child for school.</a:t>
            </a:r>
          </a:p>
        </p:txBody>
      </p:sp>
      <p:pic>
        <p:nvPicPr>
          <p:cNvPr id="5125" name="Picture 5" descr="Inverkeithing badge small colour">
            <a:extLst>
              <a:ext uri="{FF2B5EF4-FFF2-40B4-BE49-F238E27FC236}">
                <a16:creationId xmlns:a16="http://schemas.microsoft.com/office/drawing/2014/main" id="{D6058E54-E560-1FC1-8312-BA0641C2D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476" y="4713289"/>
            <a:ext cx="1230313"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a:extLst>
              <a:ext uri="{FF2B5EF4-FFF2-40B4-BE49-F238E27FC236}">
                <a16:creationId xmlns:a16="http://schemas.microsoft.com/office/drawing/2014/main" id="{C30DA76B-98E4-D3AD-78A4-86FCF5A98F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7475" y="55563"/>
            <a:ext cx="2031663" cy="152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a:extLst>
              <a:ext uri="{FF2B5EF4-FFF2-40B4-BE49-F238E27FC236}">
                <a16:creationId xmlns:a16="http://schemas.microsoft.com/office/drawing/2014/main" id="{E330AD85-D85C-E23C-512D-E63C8FD1A2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5078" y="4371148"/>
            <a:ext cx="12763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7">
            <a:extLst>
              <a:ext uri="{FF2B5EF4-FFF2-40B4-BE49-F238E27FC236}">
                <a16:creationId xmlns:a16="http://schemas.microsoft.com/office/drawing/2014/main" id="{5A7B63ED-C006-673F-EB59-327E0907D3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8174" y="166689"/>
            <a:ext cx="218281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498BACD-5565-125C-9EA2-E26A2EEF3B0A}"/>
              </a:ext>
            </a:extLst>
          </p:cNvPr>
          <p:cNvSpPr>
            <a:spLocks noGrp="1" noChangeArrowheads="1"/>
          </p:cNvSpPr>
          <p:nvPr>
            <p:ph type="title"/>
          </p:nvPr>
        </p:nvSpPr>
        <p:spPr/>
        <p:txBody>
          <a:bodyPr/>
          <a:lstStyle/>
          <a:p>
            <a:pPr eaLnBrk="1" hangingPunct="1"/>
            <a:r>
              <a:rPr lang="en-GB" altLang="en-US" sz="3600"/>
              <a:t>Nursery to Primary…moving on!</a:t>
            </a:r>
          </a:p>
        </p:txBody>
      </p:sp>
      <p:sp>
        <p:nvSpPr>
          <p:cNvPr id="7171" name="Text Box 5">
            <a:extLst>
              <a:ext uri="{FF2B5EF4-FFF2-40B4-BE49-F238E27FC236}">
                <a16:creationId xmlns:a16="http://schemas.microsoft.com/office/drawing/2014/main" id="{7504A2B0-BD4B-D81E-5207-CE0D9D989DF7}"/>
              </a:ext>
            </a:extLst>
          </p:cNvPr>
          <p:cNvSpPr txBox="1">
            <a:spLocks noChangeArrowheads="1"/>
          </p:cNvSpPr>
          <p:nvPr/>
        </p:nvSpPr>
        <p:spPr bwMode="auto">
          <a:xfrm>
            <a:off x="1524000" y="1412876"/>
            <a:ext cx="50038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dirty="0"/>
              <a:t>This session our transition work includes</a:t>
            </a:r>
          </a:p>
          <a:p>
            <a:pPr eaLnBrk="1" hangingPunct="1">
              <a:spcBef>
                <a:spcPct val="50000"/>
              </a:spcBef>
              <a:buFont typeface="Wingdings" panose="05000000000000000000" pitchFamily="2" charset="2"/>
              <a:buChar char="ü"/>
            </a:pPr>
            <a:r>
              <a:rPr lang="en-GB" altLang="en-US" sz="2000" dirty="0"/>
              <a:t> P1 / N4 joint transition working where the children will explore and learn together.</a:t>
            </a:r>
          </a:p>
          <a:p>
            <a:pPr eaLnBrk="1" hangingPunct="1">
              <a:spcBef>
                <a:spcPct val="50000"/>
              </a:spcBef>
              <a:buFont typeface="Wingdings" panose="05000000000000000000" pitchFamily="2" charset="2"/>
              <a:buChar char="ü"/>
            </a:pPr>
            <a:r>
              <a:rPr lang="en-GB" altLang="en-US" sz="2000" dirty="0"/>
              <a:t>Visits from our staff to the Nursery playrooms</a:t>
            </a:r>
          </a:p>
          <a:p>
            <a:pPr eaLnBrk="1" hangingPunct="1">
              <a:spcBef>
                <a:spcPct val="50000"/>
              </a:spcBef>
              <a:buFont typeface="Wingdings" panose="05000000000000000000" pitchFamily="2" charset="2"/>
              <a:buChar char="ü"/>
            </a:pPr>
            <a:r>
              <a:rPr lang="en-GB" altLang="en-US" sz="2000" dirty="0"/>
              <a:t>Visits from the N4 pupils to see the P1 classroom, spending time sharing stories and doing activities.</a:t>
            </a:r>
          </a:p>
          <a:p>
            <a:pPr eaLnBrk="1" hangingPunct="1">
              <a:spcBef>
                <a:spcPct val="50000"/>
              </a:spcBef>
              <a:buFont typeface="Wingdings" panose="05000000000000000000" pitchFamily="2" charset="2"/>
              <a:buChar char="ü"/>
            </a:pPr>
            <a:r>
              <a:rPr lang="en-GB" altLang="en-US" sz="2000" dirty="0"/>
              <a:t>Transition activities have already started with our nursery children joining in with assemblies, using the dinner and gym halls and library.</a:t>
            </a:r>
          </a:p>
        </p:txBody>
      </p:sp>
      <p:sp>
        <p:nvSpPr>
          <p:cNvPr id="7172" name="Text Box 6">
            <a:extLst>
              <a:ext uri="{FF2B5EF4-FFF2-40B4-BE49-F238E27FC236}">
                <a16:creationId xmlns:a16="http://schemas.microsoft.com/office/drawing/2014/main" id="{92553922-81A7-162F-344E-EAA261CBE247}"/>
              </a:ext>
            </a:extLst>
          </p:cNvPr>
          <p:cNvSpPr txBox="1">
            <a:spLocks noChangeArrowheads="1"/>
          </p:cNvSpPr>
          <p:nvPr/>
        </p:nvSpPr>
        <p:spPr bwMode="auto">
          <a:xfrm>
            <a:off x="7772195" y="2578100"/>
            <a:ext cx="3743325"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dirty="0"/>
              <a:t>Parent and carers can help us by…</a:t>
            </a:r>
          </a:p>
          <a:p>
            <a:pPr eaLnBrk="1" hangingPunct="1">
              <a:spcBef>
                <a:spcPct val="50000"/>
              </a:spcBef>
              <a:buFont typeface="Wingdings" panose="05000000000000000000" pitchFamily="2" charset="2"/>
              <a:buChar char="ü"/>
            </a:pPr>
            <a:r>
              <a:rPr lang="en-GB" altLang="en-US" sz="2000" dirty="0"/>
              <a:t>Regular attendance at nursery to help us prepare your child for school and to make sure they attend all their P1 visits.</a:t>
            </a:r>
          </a:p>
        </p:txBody>
      </p:sp>
      <p:pic>
        <p:nvPicPr>
          <p:cNvPr id="7173" name="Picture 10" descr="Inverkeithing badge small colour">
            <a:extLst>
              <a:ext uri="{FF2B5EF4-FFF2-40B4-BE49-F238E27FC236}">
                <a16:creationId xmlns:a16="http://schemas.microsoft.com/office/drawing/2014/main" id="{ED74FE0A-2AD7-1365-E38A-4262431C3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3088" y="177801"/>
            <a:ext cx="9525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a:extLst>
              <a:ext uri="{FF2B5EF4-FFF2-40B4-BE49-F238E27FC236}">
                <a16:creationId xmlns:a16="http://schemas.microsoft.com/office/drawing/2014/main" id="{F214DCD8-052D-685F-ED47-CE12B12568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1" y="633412"/>
            <a:ext cx="8334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A8DC11F-C795-3A2F-4D6E-63C214C10B43}"/>
              </a:ext>
            </a:extLst>
          </p:cNvPr>
          <p:cNvSpPr>
            <a:spLocks noGrp="1" noChangeArrowheads="1"/>
          </p:cNvSpPr>
          <p:nvPr>
            <p:ph type="body" idx="1"/>
          </p:nvPr>
        </p:nvSpPr>
        <p:spPr>
          <a:xfrm>
            <a:off x="1974850" y="1600201"/>
            <a:ext cx="8229600" cy="4525963"/>
          </a:xfrm>
        </p:spPr>
        <p:txBody>
          <a:bodyPr/>
          <a:lstStyle/>
          <a:p>
            <a:pPr algn="ctr" eaLnBrk="1" hangingPunct="1">
              <a:buFontTx/>
              <a:buNone/>
            </a:pPr>
            <a:r>
              <a:rPr lang="en-GB" altLang="en-US" sz="7200" dirty="0"/>
              <a:t>Learning Together,</a:t>
            </a:r>
          </a:p>
          <a:p>
            <a:pPr algn="ctr" eaLnBrk="1" hangingPunct="1">
              <a:buFontTx/>
              <a:buNone/>
            </a:pPr>
            <a:r>
              <a:rPr lang="en-GB" altLang="en-US" sz="7200" dirty="0"/>
              <a:t>Achieving Together!</a:t>
            </a:r>
          </a:p>
        </p:txBody>
      </p:sp>
      <p:sp>
        <p:nvSpPr>
          <p:cNvPr id="8195" name="Text Box 3">
            <a:extLst>
              <a:ext uri="{FF2B5EF4-FFF2-40B4-BE49-F238E27FC236}">
                <a16:creationId xmlns:a16="http://schemas.microsoft.com/office/drawing/2014/main" id="{66D69191-C1E2-D467-884E-811C86200FE0}"/>
              </a:ext>
            </a:extLst>
          </p:cNvPr>
          <p:cNvSpPr txBox="1">
            <a:spLocks noChangeArrowheads="1"/>
          </p:cNvSpPr>
          <p:nvPr/>
        </p:nvSpPr>
        <p:spPr bwMode="auto">
          <a:xfrm>
            <a:off x="1631950" y="144464"/>
            <a:ext cx="8915400" cy="1412875"/>
          </a:xfrm>
          <a:prstGeom prst="rect">
            <a:avLst/>
          </a:prstGeom>
          <a:solidFill>
            <a:srgbClr val="FFFFFF"/>
          </a:solidFill>
          <a:ln w="57150">
            <a:solidFill>
              <a:srgbClr val="00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600" b="1"/>
              <a:t>Inverkeithing Primary School</a:t>
            </a:r>
          </a:p>
          <a:p>
            <a:pPr algn="ctr" eaLnBrk="1" hangingPunct="1">
              <a:spcBef>
                <a:spcPct val="0"/>
              </a:spcBef>
              <a:buFontTx/>
              <a:buNone/>
            </a:pPr>
            <a:r>
              <a:rPr lang="en-GB" altLang="en-US" sz="3600" b="1"/>
              <a:t>Our vision…</a:t>
            </a:r>
          </a:p>
          <a:p>
            <a:pPr eaLnBrk="1" hangingPunct="1">
              <a:spcBef>
                <a:spcPct val="0"/>
              </a:spcBef>
              <a:buFontTx/>
              <a:buNone/>
            </a:pPr>
            <a:endParaRPr lang="en-GB" altLang="en-US" sz="1800"/>
          </a:p>
        </p:txBody>
      </p:sp>
      <p:pic>
        <p:nvPicPr>
          <p:cNvPr id="8196" name="Picture 4" descr="Inverkeithing badge small colour">
            <a:extLst>
              <a:ext uri="{FF2B5EF4-FFF2-40B4-BE49-F238E27FC236}">
                <a16:creationId xmlns:a16="http://schemas.microsoft.com/office/drawing/2014/main" id="{96EA85A1-3715-1527-130D-C8E0569B5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401" y="5592763"/>
            <a:ext cx="95091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956A919-FB74-B9C9-17F4-96F96751ABA9}"/>
              </a:ext>
            </a:extLst>
          </p:cNvPr>
          <p:cNvSpPr>
            <a:spLocks noGrp="1" noChangeArrowheads="1"/>
          </p:cNvSpPr>
          <p:nvPr>
            <p:ph type="body" idx="1"/>
          </p:nvPr>
        </p:nvSpPr>
        <p:spPr>
          <a:xfrm>
            <a:off x="1974850" y="1600201"/>
            <a:ext cx="8229600" cy="4525963"/>
          </a:xfrm>
        </p:spPr>
        <p:txBody>
          <a:bodyPr/>
          <a:lstStyle/>
          <a:p>
            <a:pPr algn="ctr" eaLnBrk="1" hangingPunct="1">
              <a:buFontTx/>
              <a:buNone/>
            </a:pPr>
            <a:r>
              <a:rPr lang="en-GB" altLang="en-US" sz="7200" dirty="0"/>
              <a:t>Ready, </a:t>
            </a:r>
          </a:p>
          <a:p>
            <a:pPr algn="ctr" eaLnBrk="1" hangingPunct="1">
              <a:buFontTx/>
              <a:buNone/>
            </a:pPr>
            <a:r>
              <a:rPr lang="en-GB" altLang="en-US" sz="7200" dirty="0"/>
              <a:t>Respectful, </a:t>
            </a:r>
          </a:p>
          <a:p>
            <a:pPr algn="ctr" eaLnBrk="1" hangingPunct="1">
              <a:buFontTx/>
              <a:buNone/>
            </a:pPr>
            <a:r>
              <a:rPr lang="en-GB" altLang="en-US" sz="7200" dirty="0"/>
              <a:t>Safe.</a:t>
            </a:r>
          </a:p>
        </p:txBody>
      </p:sp>
      <p:sp>
        <p:nvSpPr>
          <p:cNvPr id="9219" name="Text Box 3">
            <a:extLst>
              <a:ext uri="{FF2B5EF4-FFF2-40B4-BE49-F238E27FC236}">
                <a16:creationId xmlns:a16="http://schemas.microsoft.com/office/drawing/2014/main" id="{27281348-9B75-38B4-F0C8-2D75D5508C81}"/>
              </a:ext>
            </a:extLst>
          </p:cNvPr>
          <p:cNvSpPr txBox="1">
            <a:spLocks noChangeArrowheads="1"/>
          </p:cNvSpPr>
          <p:nvPr/>
        </p:nvSpPr>
        <p:spPr bwMode="auto">
          <a:xfrm>
            <a:off x="1631950" y="144464"/>
            <a:ext cx="8915400" cy="1412875"/>
          </a:xfrm>
          <a:prstGeom prst="rect">
            <a:avLst/>
          </a:prstGeom>
          <a:solidFill>
            <a:srgbClr val="FFFFFF"/>
          </a:solidFill>
          <a:ln w="57150">
            <a:solidFill>
              <a:srgbClr val="00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600" b="1"/>
              <a:t>Inverkeithing Primary School</a:t>
            </a:r>
          </a:p>
          <a:p>
            <a:pPr algn="ctr" eaLnBrk="1" hangingPunct="1">
              <a:spcBef>
                <a:spcPct val="0"/>
              </a:spcBef>
              <a:buFontTx/>
              <a:buNone/>
            </a:pPr>
            <a:r>
              <a:rPr lang="en-GB" altLang="en-US" sz="3600" b="1"/>
              <a:t>Our values…</a:t>
            </a:r>
          </a:p>
          <a:p>
            <a:pPr eaLnBrk="1" hangingPunct="1">
              <a:spcBef>
                <a:spcPct val="0"/>
              </a:spcBef>
              <a:buFontTx/>
              <a:buNone/>
            </a:pPr>
            <a:endParaRPr lang="en-GB" altLang="en-US" sz="1800"/>
          </a:p>
        </p:txBody>
      </p:sp>
      <p:pic>
        <p:nvPicPr>
          <p:cNvPr id="9220" name="Picture 4" descr="Inverkeithing badge small colour">
            <a:extLst>
              <a:ext uri="{FF2B5EF4-FFF2-40B4-BE49-F238E27FC236}">
                <a16:creationId xmlns:a16="http://schemas.microsoft.com/office/drawing/2014/main" id="{A7607CDC-8D91-4D2D-D41E-55C8D1A31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401" y="5592763"/>
            <a:ext cx="95091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DA8C3EA-2AC1-B491-1867-0DF92760880C}"/>
              </a:ext>
            </a:extLst>
          </p:cNvPr>
          <p:cNvSpPr>
            <a:spLocks noGrp="1" noChangeArrowheads="1"/>
          </p:cNvSpPr>
          <p:nvPr>
            <p:ph type="title"/>
          </p:nvPr>
        </p:nvSpPr>
        <p:spPr>
          <a:xfrm>
            <a:off x="778773" y="-26988"/>
            <a:ext cx="9432027" cy="1143001"/>
          </a:xfrm>
        </p:spPr>
        <p:txBody>
          <a:bodyPr/>
          <a:lstStyle/>
          <a:p>
            <a:pPr eaLnBrk="1" hangingPunct="1"/>
            <a:r>
              <a:rPr lang="en-GB" altLang="en-US" dirty="0"/>
              <a:t>First days in Primary 1</a:t>
            </a:r>
          </a:p>
        </p:txBody>
      </p:sp>
      <p:sp>
        <p:nvSpPr>
          <p:cNvPr id="11267" name="Rectangle 3">
            <a:extLst>
              <a:ext uri="{FF2B5EF4-FFF2-40B4-BE49-F238E27FC236}">
                <a16:creationId xmlns:a16="http://schemas.microsoft.com/office/drawing/2014/main" id="{6849D87F-56DF-400A-9F28-0B72BA188B98}"/>
              </a:ext>
            </a:extLst>
          </p:cNvPr>
          <p:cNvSpPr>
            <a:spLocks noGrp="1" noChangeArrowheads="1"/>
          </p:cNvSpPr>
          <p:nvPr>
            <p:ph type="body" idx="1"/>
          </p:nvPr>
        </p:nvSpPr>
        <p:spPr>
          <a:xfrm>
            <a:off x="821635" y="836613"/>
            <a:ext cx="9568553" cy="5256212"/>
          </a:xfrm>
        </p:spPr>
        <p:txBody>
          <a:bodyPr>
            <a:normAutofit lnSpcReduction="10000"/>
          </a:bodyPr>
          <a:lstStyle/>
          <a:p>
            <a:pPr marL="0" indent="0">
              <a:buNone/>
              <a:defRPr/>
            </a:pPr>
            <a:r>
              <a:rPr lang="en-GB" altLang="en-US" sz="2000" b="1" dirty="0"/>
              <a:t>School starts Wednesday 21st August 2019</a:t>
            </a:r>
          </a:p>
          <a:p>
            <a:pPr eaLnBrk="1" hangingPunct="1">
              <a:defRPr/>
            </a:pPr>
            <a:r>
              <a:rPr lang="en-GB" altLang="en-US" sz="2000" dirty="0"/>
              <a:t>Children attend full time from the start of term. </a:t>
            </a:r>
          </a:p>
          <a:p>
            <a:pPr marL="0" indent="0">
              <a:buNone/>
              <a:defRPr/>
            </a:pPr>
            <a:r>
              <a:rPr lang="en-GB" altLang="en-US" sz="2000" b="1" dirty="0"/>
              <a:t>Our school day:</a:t>
            </a:r>
          </a:p>
          <a:p>
            <a:pPr eaLnBrk="1" hangingPunct="1">
              <a:defRPr/>
            </a:pPr>
            <a:r>
              <a:rPr lang="en-GB" altLang="en-US" sz="2000" dirty="0"/>
              <a:t>Starts at 9:00am ~ pupils' line up outside the cloakroom corridor</a:t>
            </a:r>
          </a:p>
          <a:p>
            <a:pPr eaLnBrk="1" hangingPunct="1">
              <a:defRPr/>
            </a:pPr>
            <a:r>
              <a:rPr lang="en-GB" altLang="en-US" sz="2000" dirty="0"/>
              <a:t>Break is at 10:40am </a:t>
            </a:r>
          </a:p>
          <a:p>
            <a:pPr eaLnBrk="1" hangingPunct="1">
              <a:defRPr/>
            </a:pPr>
            <a:r>
              <a:rPr lang="en-GB" altLang="en-US" sz="2000" dirty="0"/>
              <a:t>Lunchtime is at 12:40pm – younger children come down around 12:20pm. We would encourage your child to have dinner at school. All P1-3 children receive free school meals. </a:t>
            </a:r>
          </a:p>
          <a:p>
            <a:pPr eaLnBrk="1" hangingPunct="1">
              <a:defRPr/>
            </a:pPr>
            <a:r>
              <a:rPr lang="en-GB" altLang="en-US" sz="2000" dirty="0"/>
              <a:t>Home time is at 3:00pm ~ pupils are collected at the classroom doors.</a:t>
            </a:r>
          </a:p>
          <a:p>
            <a:pPr marL="0" indent="0">
              <a:buNone/>
              <a:defRPr/>
            </a:pPr>
            <a:r>
              <a:rPr lang="en-GB" altLang="en-US" sz="2000" b="1" dirty="0"/>
              <a:t>Help us by:</a:t>
            </a:r>
          </a:p>
          <a:p>
            <a:pPr lvl="1" eaLnBrk="1" hangingPunct="1">
              <a:buFont typeface="Wingdings" panose="05000000000000000000" pitchFamily="2" charset="2"/>
              <a:buChar char="ü"/>
              <a:defRPr/>
            </a:pPr>
            <a:r>
              <a:rPr lang="en-GB" altLang="en-US" sz="2000" dirty="0"/>
              <a:t>Coming to school on time</a:t>
            </a:r>
          </a:p>
          <a:p>
            <a:pPr lvl="1" eaLnBrk="1" hangingPunct="1">
              <a:buFont typeface="Wingdings" panose="05000000000000000000" pitchFamily="2" charset="2"/>
              <a:buChar char="ü"/>
              <a:defRPr/>
            </a:pPr>
            <a:r>
              <a:rPr lang="en-GB" altLang="en-US" sz="2000" dirty="0"/>
              <a:t>Making sure your child is prepared </a:t>
            </a:r>
            <a:r>
              <a:rPr lang="en-GB" altLang="en-US" sz="1600" dirty="0"/>
              <a:t>(enough sleep, school uniform, snack)</a:t>
            </a:r>
          </a:p>
          <a:p>
            <a:pPr lvl="1" eaLnBrk="1" hangingPunct="1">
              <a:buFont typeface="Wingdings" panose="05000000000000000000" pitchFamily="2" charset="2"/>
              <a:buChar char="ü"/>
              <a:defRPr/>
            </a:pPr>
            <a:r>
              <a:rPr lang="en-GB" altLang="en-US" sz="2000" dirty="0"/>
              <a:t>Talk about and treasure everything your child brings home</a:t>
            </a:r>
          </a:p>
          <a:p>
            <a:pPr lvl="1" eaLnBrk="1" hangingPunct="1">
              <a:buFont typeface="Wingdings" panose="05000000000000000000" pitchFamily="2" charset="2"/>
              <a:buChar char="ü"/>
              <a:defRPr/>
            </a:pPr>
            <a:r>
              <a:rPr lang="en-GB" altLang="en-US" sz="2000" dirty="0"/>
              <a:t>Keep in touch with school staff ~ let us know of any worries, questions or home updates</a:t>
            </a:r>
          </a:p>
        </p:txBody>
      </p:sp>
      <p:pic>
        <p:nvPicPr>
          <p:cNvPr id="10244" name="Picture 7" descr="j0232735">
            <a:extLst>
              <a:ext uri="{FF2B5EF4-FFF2-40B4-BE49-F238E27FC236}">
                <a16:creationId xmlns:a16="http://schemas.microsoft.com/office/drawing/2014/main" id="{091F6A9E-2A73-AAF6-7D15-9A33872BA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23" y="5231168"/>
            <a:ext cx="1112699" cy="133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descr="Inverkeithing badge small colour">
            <a:extLst>
              <a:ext uri="{FF2B5EF4-FFF2-40B4-BE49-F238E27FC236}">
                <a16:creationId xmlns:a16="http://schemas.microsoft.com/office/drawing/2014/main" id="{094E576C-99BE-C990-CB10-74DF504FA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5013" y="109678"/>
            <a:ext cx="2151928" cy="260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1565</Words>
  <Application>Microsoft Office PowerPoint</Application>
  <PresentationFormat>Widescreen</PresentationFormat>
  <Paragraphs>171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Wingdings</vt:lpstr>
      <vt:lpstr>Office Theme</vt:lpstr>
      <vt:lpstr>Inverkeithing Primary School</vt:lpstr>
      <vt:lpstr>Welcome to our school!</vt:lpstr>
      <vt:lpstr>Welcome to Inverkeithing Primary School!</vt:lpstr>
      <vt:lpstr>All about Inverkeithing Primary. More about our building…</vt:lpstr>
      <vt:lpstr>Nursery to Primary… moving on!</vt:lpstr>
      <vt:lpstr>Nursery to Primary…moving on!</vt:lpstr>
      <vt:lpstr>PowerPoint Presentation</vt:lpstr>
      <vt:lpstr>PowerPoint Presentation</vt:lpstr>
      <vt:lpstr>First days in Primary 1</vt:lpstr>
      <vt:lpstr>PowerPoint Presentation</vt:lpstr>
      <vt:lpstr>PowerPoint Presentation</vt:lpstr>
      <vt:lpstr>Have a look at our ‘Welcome to P1’ Sway!</vt:lpstr>
      <vt:lpstr>Preparations for P1 (indoors)</vt:lpstr>
      <vt:lpstr>Preparations for P1  (outdoors)</vt:lpstr>
      <vt:lpstr>Essential School kit… We are very proud of our school uniform and visitors often comment how smart the children look.</vt:lpstr>
      <vt:lpstr>School Uniform</vt:lpstr>
      <vt:lpstr>Names, names, names!</vt:lpstr>
      <vt:lpstr>Attend to Achieve!</vt:lpstr>
      <vt:lpstr>PowerPoint Presentation</vt:lpstr>
      <vt:lpstr>Sharing our Learning at school </vt:lpstr>
      <vt:lpstr>School Dinners!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Inverkeithing Primary School</dc:title>
  <dc:creator>Caroline Gardiner</dc:creator>
  <cp:lastModifiedBy>Caroline Gardiner</cp:lastModifiedBy>
  <cp:revision>5</cp:revision>
  <dcterms:created xsi:type="dcterms:W3CDTF">2023-05-23T09:39:49Z</dcterms:created>
  <dcterms:modified xsi:type="dcterms:W3CDTF">2024-04-24T09:01:50Z</dcterms:modified>
</cp:coreProperties>
</file>