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1" r:id="rId5"/>
  </p:sldMasterIdLst>
  <p:notesMasterIdLst>
    <p:notesMasterId r:id="rId54"/>
  </p:notesMasterIdLst>
  <p:handoutMasterIdLst>
    <p:handoutMasterId r:id="rId55"/>
  </p:handoutMasterIdLst>
  <p:sldIdLst>
    <p:sldId id="308" r:id="rId6"/>
    <p:sldId id="257" r:id="rId7"/>
    <p:sldId id="277" r:id="rId8"/>
    <p:sldId id="320" r:id="rId9"/>
    <p:sldId id="319" r:id="rId10"/>
    <p:sldId id="256" r:id="rId11"/>
    <p:sldId id="321" r:id="rId12"/>
    <p:sldId id="278" r:id="rId13"/>
    <p:sldId id="309" r:id="rId14"/>
    <p:sldId id="345" r:id="rId15"/>
    <p:sldId id="303" r:id="rId16"/>
    <p:sldId id="300" r:id="rId17"/>
    <p:sldId id="342" r:id="rId18"/>
    <p:sldId id="344" r:id="rId19"/>
    <p:sldId id="322" r:id="rId20"/>
    <p:sldId id="313" r:id="rId21"/>
    <p:sldId id="314" r:id="rId22"/>
    <p:sldId id="315" r:id="rId23"/>
    <p:sldId id="316" r:id="rId24"/>
    <p:sldId id="311" r:id="rId25"/>
    <p:sldId id="323" r:id="rId26"/>
    <p:sldId id="335" r:id="rId27"/>
    <p:sldId id="312" r:id="rId28"/>
    <p:sldId id="324" r:id="rId29"/>
    <p:sldId id="325" r:id="rId30"/>
    <p:sldId id="326" r:id="rId31"/>
    <p:sldId id="327" r:id="rId32"/>
    <p:sldId id="334" r:id="rId33"/>
    <p:sldId id="349" r:id="rId34"/>
    <p:sldId id="329" r:id="rId35"/>
    <p:sldId id="348" r:id="rId36"/>
    <p:sldId id="328" r:id="rId37"/>
    <p:sldId id="332" r:id="rId38"/>
    <p:sldId id="331" r:id="rId39"/>
    <p:sldId id="409" r:id="rId40"/>
    <p:sldId id="410" r:id="rId41"/>
    <p:sldId id="411" r:id="rId42"/>
    <p:sldId id="351" r:id="rId43"/>
    <p:sldId id="289" r:id="rId44"/>
    <p:sldId id="340" r:id="rId45"/>
    <p:sldId id="307" r:id="rId46"/>
    <p:sldId id="336" r:id="rId47"/>
    <p:sldId id="395" r:id="rId48"/>
    <p:sldId id="405" r:id="rId49"/>
    <p:sldId id="406" r:id="rId50"/>
    <p:sldId id="407" r:id="rId51"/>
    <p:sldId id="408" r:id="rId52"/>
    <p:sldId id="283" r:id="rId53"/>
  </p:sldIdLst>
  <p:sldSz cx="9144000" cy="6858000" type="screen4x3"/>
  <p:notesSz cx="6669088" cy="98726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BC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290CF7-5884-41B7-923B-2577B846E245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B31C138-1F82-43C3-9E1E-BF8102C9C389}">
      <dgm:prSet/>
      <dgm:spPr/>
      <dgm:t>
        <a:bodyPr/>
        <a:lstStyle/>
        <a:p>
          <a:r>
            <a:rPr lang="en-US" dirty="0">
              <a:latin typeface="+mn-lt"/>
            </a:rPr>
            <a:t>Size of year group and classes</a:t>
          </a:r>
        </a:p>
      </dgm:t>
    </dgm:pt>
    <dgm:pt modelId="{7E39FBD1-3D5B-4BAE-BA2F-BA0FC06D2F9B}" type="parTrans" cxnId="{0F5D3C88-198E-4BFC-ABFD-79ACF9EA565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CA214DB-EAFF-4127-BCB4-39AD72C68B82}" type="sibTrans" cxnId="{0F5D3C88-198E-4BFC-ABFD-79ACF9EA565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C877D52-3FCC-4308-8BA5-E07D2378B36F}">
      <dgm:prSet/>
      <dgm:spPr/>
      <dgm:t>
        <a:bodyPr/>
        <a:lstStyle/>
        <a:p>
          <a:r>
            <a:rPr lang="en-GB">
              <a:latin typeface="+mn-lt"/>
            </a:rPr>
            <a:t>Subjects </a:t>
          </a:r>
          <a:endParaRPr lang="en-US">
            <a:latin typeface="+mn-lt"/>
          </a:endParaRPr>
        </a:p>
      </dgm:t>
    </dgm:pt>
    <dgm:pt modelId="{822B7CEF-6B2B-4EC5-88C4-80C3D6C78D09}" type="parTrans" cxnId="{0D6089B3-450F-4442-83A2-182C31973BB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9203C37-FE79-452A-B802-C4FBC3B1A545}" type="sibTrans" cxnId="{0D6089B3-450F-4442-83A2-182C31973BB7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E56CDA57-FAFE-4E21-9A4E-AFC74E9B8DD7}">
      <dgm:prSet/>
      <dgm:spPr/>
      <dgm:t>
        <a:bodyPr/>
        <a:lstStyle/>
        <a:p>
          <a:r>
            <a:rPr lang="en-GB">
              <a:latin typeface="+mn-lt"/>
            </a:rPr>
            <a:t>Structure of the day</a:t>
          </a:r>
          <a:endParaRPr lang="en-US">
            <a:latin typeface="+mn-lt"/>
          </a:endParaRPr>
        </a:p>
      </dgm:t>
    </dgm:pt>
    <dgm:pt modelId="{0A0B0D18-A681-4E95-BE32-51F637AD5CB6}" type="parTrans" cxnId="{D29D08B5-16D3-4818-BFD4-8B7FF15704C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1F21105-B609-438C-B887-FA15608AB92C}" type="sibTrans" cxnId="{D29D08B5-16D3-4818-BFD4-8B7FF15704CC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694C2768-1EF3-46B6-A528-A8BD8DECCD5A}">
      <dgm:prSet/>
      <dgm:spPr/>
      <dgm:t>
        <a:bodyPr/>
        <a:lstStyle/>
        <a:p>
          <a:r>
            <a:rPr lang="en-GB">
              <a:latin typeface="+mn-lt"/>
            </a:rPr>
            <a:t>Breaks and lunches and Dining Halls</a:t>
          </a:r>
          <a:endParaRPr lang="en-US">
            <a:latin typeface="+mn-lt"/>
          </a:endParaRPr>
        </a:p>
      </dgm:t>
    </dgm:pt>
    <dgm:pt modelId="{A63F98B7-B219-4B66-9403-DB9233BA75F5}" type="parTrans" cxnId="{0ED3FCFF-7103-4365-94A9-FC494F77470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787AAF7-CA52-49D8-AA5A-8FAF4C6FD9C0}" type="sibTrans" cxnId="{0ED3FCFF-7103-4365-94A9-FC494F77470F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20F13F5-16BF-4F32-B40F-4F4930789F72}" type="pres">
      <dgm:prSet presAssocID="{93290CF7-5884-41B7-923B-2577B846E245}" presName="root" presStyleCnt="0">
        <dgm:presLayoutVars>
          <dgm:dir/>
          <dgm:resizeHandles val="exact"/>
        </dgm:presLayoutVars>
      </dgm:prSet>
      <dgm:spPr/>
    </dgm:pt>
    <dgm:pt modelId="{B0CA85F6-8D43-44E9-8586-CCFF4E79A55B}" type="pres">
      <dgm:prSet presAssocID="{6B31C138-1F82-43C3-9E1E-BF8102C9C389}" presName="compNode" presStyleCnt="0"/>
      <dgm:spPr/>
    </dgm:pt>
    <dgm:pt modelId="{62B01840-BA8C-4692-88CC-3BDF3001AF76}" type="pres">
      <dgm:prSet presAssocID="{6B31C138-1F82-43C3-9E1E-BF8102C9C389}" presName="bgRect" presStyleLbl="bgShp" presStyleIdx="0" presStyleCnt="4"/>
      <dgm:spPr/>
    </dgm:pt>
    <dgm:pt modelId="{5CEBB2C9-B1DD-449D-96C4-E01219946B4D}" type="pres">
      <dgm:prSet presAssocID="{6B31C138-1F82-43C3-9E1E-BF8102C9C38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72852DBD-CFEF-4504-8790-EA34C9C0906F}" type="pres">
      <dgm:prSet presAssocID="{6B31C138-1F82-43C3-9E1E-BF8102C9C389}" presName="spaceRect" presStyleCnt="0"/>
      <dgm:spPr/>
    </dgm:pt>
    <dgm:pt modelId="{340BAAFF-7D88-4997-A9B5-06B176225CD4}" type="pres">
      <dgm:prSet presAssocID="{6B31C138-1F82-43C3-9E1E-BF8102C9C389}" presName="parTx" presStyleLbl="revTx" presStyleIdx="0" presStyleCnt="4">
        <dgm:presLayoutVars>
          <dgm:chMax val="0"/>
          <dgm:chPref val="0"/>
        </dgm:presLayoutVars>
      </dgm:prSet>
      <dgm:spPr/>
    </dgm:pt>
    <dgm:pt modelId="{21ABE1A0-62DF-4EC0-8139-82BBD65034A1}" type="pres">
      <dgm:prSet presAssocID="{8CA214DB-EAFF-4127-BCB4-39AD72C68B82}" presName="sibTrans" presStyleCnt="0"/>
      <dgm:spPr/>
    </dgm:pt>
    <dgm:pt modelId="{F69D69A5-2D6E-4E9B-8F0D-C828766F95BB}" type="pres">
      <dgm:prSet presAssocID="{6C877D52-3FCC-4308-8BA5-E07D2378B36F}" presName="compNode" presStyleCnt="0"/>
      <dgm:spPr/>
    </dgm:pt>
    <dgm:pt modelId="{6F3C5B75-E5F7-4C70-818F-9135E395EC29}" type="pres">
      <dgm:prSet presAssocID="{6C877D52-3FCC-4308-8BA5-E07D2378B36F}" presName="bgRect" presStyleLbl="bgShp" presStyleIdx="1" presStyleCnt="4"/>
      <dgm:spPr/>
    </dgm:pt>
    <dgm:pt modelId="{E6D217DF-7A52-4D66-8092-CA44C65021C2}" type="pres">
      <dgm:prSet presAssocID="{6C877D52-3FCC-4308-8BA5-E07D2378B36F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0799E32B-9BC4-4EFB-B00F-D7BBDEBF4E51}" type="pres">
      <dgm:prSet presAssocID="{6C877D52-3FCC-4308-8BA5-E07D2378B36F}" presName="spaceRect" presStyleCnt="0"/>
      <dgm:spPr/>
    </dgm:pt>
    <dgm:pt modelId="{B2DB358F-674E-454D-9F96-A9F1D2E47EC4}" type="pres">
      <dgm:prSet presAssocID="{6C877D52-3FCC-4308-8BA5-E07D2378B36F}" presName="parTx" presStyleLbl="revTx" presStyleIdx="1" presStyleCnt="4">
        <dgm:presLayoutVars>
          <dgm:chMax val="0"/>
          <dgm:chPref val="0"/>
        </dgm:presLayoutVars>
      </dgm:prSet>
      <dgm:spPr/>
    </dgm:pt>
    <dgm:pt modelId="{7BC068C3-DDA5-49DB-B48E-212668B5181F}" type="pres">
      <dgm:prSet presAssocID="{B9203C37-FE79-452A-B802-C4FBC3B1A545}" presName="sibTrans" presStyleCnt="0"/>
      <dgm:spPr/>
    </dgm:pt>
    <dgm:pt modelId="{A4042E59-C2E7-4FF3-8367-BBB1DFA2C848}" type="pres">
      <dgm:prSet presAssocID="{E56CDA57-FAFE-4E21-9A4E-AFC74E9B8DD7}" presName="compNode" presStyleCnt="0"/>
      <dgm:spPr/>
    </dgm:pt>
    <dgm:pt modelId="{9FB86D40-E17C-4D94-B843-20527165BA7D}" type="pres">
      <dgm:prSet presAssocID="{E56CDA57-FAFE-4E21-9A4E-AFC74E9B8DD7}" presName="bgRect" presStyleLbl="bgShp" presStyleIdx="2" presStyleCnt="4"/>
      <dgm:spPr/>
    </dgm:pt>
    <dgm:pt modelId="{9472F361-6577-4EC3-8CCE-4C128AF656D0}" type="pres">
      <dgm:prSet presAssocID="{E56CDA57-FAFE-4E21-9A4E-AFC74E9B8DD7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ierarchy"/>
        </a:ext>
      </dgm:extLst>
    </dgm:pt>
    <dgm:pt modelId="{82F87E69-1D54-43CC-ACC4-582B8A50E732}" type="pres">
      <dgm:prSet presAssocID="{E56CDA57-FAFE-4E21-9A4E-AFC74E9B8DD7}" presName="spaceRect" presStyleCnt="0"/>
      <dgm:spPr/>
    </dgm:pt>
    <dgm:pt modelId="{1FAE8D23-9CFD-4D2E-B667-4310F21801E4}" type="pres">
      <dgm:prSet presAssocID="{E56CDA57-FAFE-4E21-9A4E-AFC74E9B8DD7}" presName="parTx" presStyleLbl="revTx" presStyleIdx="2" presStyleCnt="4">
        <dgm:presLayoutVars>
          <dgm:chMax val="0"/>
          <dgm:chPref val="0"/>
        </dgm:presLayoutVars>
      </dgm:prSet>
      <dgm:spPr/>
    </dgm:pt>
    <dgm:pt modelId="{AE126A90-1994-4A36-889D-A9980145C3EF}" type="pres">
      <dgm:prSet presAssocID="{61F21105-B609-438C-B887-FA15608AB92C}" presName="sibTrans" presStyleCnt="0"/>
      <dgm:spPr/>
    </dgm:pt>
    <dgm:pt modelId="{60B721C3-99A2-4BD5-A0F2-6A93916DF849}" type="pres">
      <dgm:prSet presAssocID="{694C2768-1EF3-46B6-A528-A8BD8DECCD5A}" presName="compNode" presStyleCnt="0"/>
      <dgm:spPr/>
    </dgm:pt>
    <dgm:pt modelId="{990D6405-4B60-438D-94DC-13B5D1A5BC8E}" type="pres">
      <dgm:prSet presAssocID="{694C2768-1EF3-46B6-A528-A8BD8DECCD5A}" presName="bgRect" presStyleLbl="bgShp" presStyleIdx="3" presStyleCnt="4"/>
      <dgm:spPr/>
    </dgm:pt>
    <dgm:pt modelId="{3196C42F-3F19-4DF5-8AE3-75EFA137F846}" type="pres">
      <dgm:prSet presAssocID="{694C2768-1EF3-46B6-A528-A8BD8DECCD5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ork and knife"/>
        </a:ext>
      </dgm:extLst>
    </dgm:pt>
    <dgm:pt modelId="{B54A3A37-0C04-4CA5-8900-F1B4DE22FDD1}" type="pres">
      <dgm:prSet presAssocID="{694C2768-1EF3-46B6-A528-A8BD8DECCD5A}" presName="spaceRect" presStyleCnt="0"/>
      <dgm:spPr/>
    </dgm:pt>
    <dgm:pt modelId="{756D6A27-4677-498F-BDCF-1B80748EAD89}" type="pres">
      <dgm:prSet presAssocID="{694C2768-1EF3-46B6-A528-A8BD8DECCD5A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0EAB696B-0638-4EBC-AEF1-45B64D3AB259}" type="presOf" srcId="{93290CF7-5884-41B7-923B-2577B846E245}" destId="{320F13F5-16BF-4F32-B40F-4F4930789F72}" srcOrd="0" destOrd="0" presId="urn:microsoft.com/office/officeart/2018/2/layout/IconVerticalSolidList"/>
    <dgm:cxn modelId="{3A773159-42A3-4B4A-BDFD-E18389548D87}" type="presOf" srcId="{6B31C138-1F82-43C3-9E1E-BF8102C9C389}" destId="{340BAAFF-7D88-4997-A9B5-06B176225CD4}" srcOrd="0" destOrd="0" presId="urn:microsoft.com/office/officeart/2018/2/layout/IconVerticalSolidList"/>
    <dgm:cxn modelId="{F2CF5F83-1829-4CA6-8A5C-8B57B23286E2}" type="presOf" srcId="{E56CDA57-FAFE-4E21-9A4E-AFC74E9B8DD7}" destId="{1FAE8D23-9CFD-4D2E-B667-4310F21801E4}" srcOrd="0" destOrd="0" presId="urn:microsoft.com/office/officeart/2018/2/layout/IconVerticalSolidList"/>
    <dgm:cxn modelId="{0F5D3C88-198E-4BFC-ABFD-79ACF9EA565C}" srcId="{93290CF7-5884-41B7-923B-2577B846E245}" destId="{6B31C138-1F82-43C3-9E1E-BF8102C9C389}" srcOrd="0" destOrd="0" parTransId="{7E39FBD1-3D5B-4BAE-BA2F-BA0FC06D2F9B}" sibTransId="{8CA214DB-EAFF-4127-BCB4-39AD72C68B82}"/>
    <dgm:cxn modelId="{0D6089B3-450F-4442-83A2-182C31973BB7}" srcId="{93290CF7-5884-41B7-923B-2577B846E245}" destId="{6C877D52-3FCC-4308-8BA5-E07D2378B36F}" srcOrd="1" destOrd="0" parTransId="{822B7CEF-6B2B-4EC5-88C4-80C3D6C78D09}" sibTransId="{B9203C37-FE79-452A-B802-C4FBC3B1A545}"/>
    <dgm:cxn modelId="{D29D08B5-16D3-4818-BFD4-8B7FF15704CC}" srcId="{93290CF7-5884-41B7-923B-2577B846E245}" destId="{E56CDA57-FAFE-4E21-9A4E-AFC74E9B8DD7}" srcOrd="2" destOrd="0" parTransId="{0A0B0D18-A681-4E95-BE32-51F637AD5CB6}" sibTransId="{61F21105-B609-438C-B887-FA15608AB92C}"/>
    <dgm:cxn modelId="{DC1CCCBD-D62D-4A3E-9964-5A1B79BE12A2}" type="presOf" srcId="{694C2768-1EF3-46B6-A528-A8BD8DECCD5A}" destId="{756D6A27-4677-498F-BDCF-1B80748EAD89}" srcOrd="0" destOrd="0" presId="urn:microsoft.com/office/officeart/2018/2/layout/IconVerticalSolidList"/>
    <dgm:cxn modelId="{155084ED-5F2C-4AF7-B6E7-9743FAF9D5B1}" type="presOf" srcId="{6C877D52-3FCC-4308-8BA5-E07D2378B36F}" destId="{B2DB358F-674E-454D-9F96-A9F1D2E47EC4}" srcOrd="0" destOrd="0" presId="urn:microsoft.com/office/officeart/2018/2/layout/IconVerticalSolidList"/>
    <dgm:cxn modelId="{0ED3FCFF-7103-4365-94A9-FC494F77470F}" srcId="{93290CF7-5884-41B7-923B-2577B846E245}" destId="{694C2768-1EF3-46B6-A528-A8BD8DECCD5A}" srcOrd="3" destOrd="0" parTransId="{A63F98B7-B219-4B66-9403-DB9233BA75F5}" sibTransId="{9787AAF7-CA52-49D8-AA5A-8FAF4C6FD9C0}"/>
    <dgm:cxn modelId="{9FC6F523-CCB0-4EB4-9C05-9BE33C73900B}" type="presParOf" srcId="{320F13F5-16BF-4F32-B40F-4F4930789F72}" destId="{B0CA85F6-8D43-44E9-8586-CCFF4E79A55B}" srcOrd="0" destOrd="0" presId="urn:microsoft.com/office/officeart/2018/2/layout/IconVerticalSolidList"/>
    <dgm:cxn modelId="{4556C495-CBDF-4957-AE24-875EA24ECDD2}" type="presParOf" srcId="{B0CA85F6-8D43-44E9-8586-CCFF4E79A55B}" destId="{62B01840-BA8C-4692-88CC-3BDF3001AF76}" srcOrd="0" destOrd="0" presId="urn:microsoft.com/office/officeart/2018/2/layout/IconVerticalSolidList"/>
    <dgm:cxn modelId="{937558C4-A01D-4230-8C49-2BB0F3F05417}" type="presParOf" srcId="{B0CA85F6-8D43-44E9-8586-CCFF4E79A55B}" destId="{5CEBB2C9-B1DD-449D-96C4-E01219946B4D}" srcOrd="1" destOrd="0" presId="urn:microsoft.com/office/officeart/2018/2/layout/IconVerticalSolidList"/>
    <dgm:cxn modelId="{7F112CC6-0968-440C-9102-D1A05838B846}" type="presParOf" srcId="{B0CA85F6-8D43-44E9-8586-CCFF4E79A55B}" destId="{72852DBD-CFEF-4504-8790-EA34C9C0906F}" srcOrd="2" destOrd="0" presId="urn:microsoft.com/office/officeart/2018/2/layout/IconVerticalSolidList"/>
    <dgm:cxn modelId="{D383D3B5-99C7-4036-925D-8F6703AEA681}" type="presParOf" srcId="{B0CA85F6-8D43-44E9-8586-CCFF4E79A55B}" destId="{340BAAFF-7D88-4997-A9B5-06B176225CD4}" srcOrd="3" destOrd="0" presId="urn:microsoft.com/office/officeart/2018/2/layout/IconVerticalSolidList"/>
    <dgm:cxn modelId="{19C4714A-1D59-432A-B2A0-75AC4E4F8959}" type="presParOf" srcId="{320F13F5-16BF-4F32-B40F-4F4930789F72}" destId="{21ABE1A0-62DF-4EC0-8139-82BBD65034A1}" srcOrd="1" destOrd="0" presId="urn:microsoft.com/office/officeart/2018/2/layout/IconVerticalSolidList"/>
    <dgm:cxn modelId="{51C3F839-BBFB-4AC8-8C55-4FC2D18C0E17}" type="presParOf" srcId="{320F13F5-16BF-4F32-B40F-4F4930789F72}" destId="{F69D69A5-2D6E-4E9B-8F0D-C828766F95BB}" srcOrd="2" destOrd="0" presId="urn:microsoft.com/office/officeart/2018/2/layout/IconVerticalSolidList"/>
    <dgm:cxn modelId="{407BDF15-2138-429F-9AB5-14CEB69C954E}" type="presParOf" srcId="{F69D69A5-2D6E-4E9B-8F0D-C828766F95BB}" destId="{6F3C5B75-E5F7-4C70-818F-9135E395EC29}" srcOrd="0" destOrd="0" presId="urn:microsoft.com/office/officeart/2018/2/layout/IconVerticalSolidList"/>
    <dgm:cxn modelId="{C2EB85FB-4013-4BD0-97FA-56B649925A62}" type="presParOf" srcId="{F69D69A5-2D6E-4E9B-8F0D-C828766F95BB}" destId="{E6D217DF-7A52-4D66-8092-CA44C65021C2}" srcOrd="1" destOrd="0" presId="urn:microsoft.com/office/officeart/2018/2/layout/IconVerticalSolidList"/>
    <dgm:cxn modelId="{00F58326-9B48-41B1-A305-374C3119AD77}" type="presParOf" srcId="{F69D69A5-2D6E-4E9B-8F0D-C828766F95BB}" destId="{0799E32B-9BC4-4EFB-B00F-D7BBDEBF4E51}" srcOrd="2" destOrd="0" presId="urn:microsoft.com/office/officeart/2018/2/layout/IconVerticalSolidList"/>
    <dgm:cxn modelId="{0EA9D19E-C3C9-4891-9EEB-34E36565162D}" type="presParOf" srcId="{F69D69A5-2D6E-4E9B-8F0D-C828766F95BB}" destId="{B2DB358F-674E-454D-9F96-A9F1D2E47EC4}" srcOrd="3" destOrd="0" presId="urn:microsoft.com/office/officeart/2018/2/layout/IconVerticalSolidList"/>
    <dgm:cxn modelId="{0934ECF5-8782-46D9-BE7A-4E241BC349F9}" type="presParOf" srcId="{320F13F5-16BF-4F32-B40F-4F4930789F72}" destId="{7BC068C3-DDA5-49DB-B48E-212668B5181F}" srcOrd="3" destOrd="0" presId="urn:microsoft.com/office/officeart/2018/2/layout/IconVerticalSolidList"/>
    <dgm:cxn modelId="{96F070A8-B29E-4C16-9709-AB0B0C756323}" type="presParOf" srcId="{320F13F5-16BF-4F32-B40F-4F4930789F72}" destId="{A4042E59-C2E7-4FF3-8367-BBB1DFA2C848}" srcOrd="4" destOrd="0" presId="urn:microsoft.com/office/officeart/2018/2/layout/IconVerticalSolidList"/>
    <dgm:cxn modelId="{46510978-C8C1-4252-83A2-CB859B6048C7}" type="presParOf" srcId="{A4042E59-C2E7-4FF3-8367-BBB1DFA2C848}" destId="{9FB86D40-E17C-4D94-B843-20527165BA7D}" srcOrd="0" destOrd="0" presId="urn:microsoft.com/office/officeart/2018/2/layout/IconVerticalSolidList"/>
    <dgm:cxn modelId="{5DA1F312-8F94-4017-ADBD-C198068BFE1C}" type="presParOf" srcId="{A4042E59-C2E7-4FF3-8367-BBB1DFA2C848}" destId="{9472F361-6577-4EC3-8CCE-4C128AF656D0}" srcOrd="1" destOrd="0" presId="urn:microsoft.com/office/officeart/2018/2/layout/IconVerticalSolidList"/>
    <dgm:cxn modelId="{F2C1F08D-764F-40FE-B533-1037B4DB0F62}" type="presParOf" srcId="{A4042E59-C2E7-4FF3-8367-BBB1DFA2C848}" destId="{82F87E69-1D54-43CC-ACC4-582B8A50E732}" srcOrd="2" destOrd="0" presId="urn:microsoft.com/office/officeart/2018/2/layout/IconVerticalSolidList"/>
    <dgm:cxn modelId="{8995DF76-F703-480B-B449-7AFC76186E56}" type="presParOf" srcId="{A4042E59-C2E7-4FF3-8367-BBB1DFA2C848}" destId="{1FAE8D23-9CFD-4D2E-B667-4310F21801E4}" srcOrd="3" destOrd="0" presId="urn:microsoft.com/office/officeart/2018/2/layout/IconVerticalSolidList"/>
    <dgm:cxn modelId="{F7642EDB-E8FD-4A1A-9B83-BB9D70A61DD9}" type="presParOf" srcId="{320F13F5-16BF-4F32-B40F-4F4930789F72}" destId="{AE126A90-1994-4A36-889D-A9980145C3EF}" srcOrd="5" destOrd="0" presId="urn:microsoft.com/office/officeart/2018/2/layout/IconVerticalSolidList"/>
    <dgm:cxn modelId="{3452131B-310B-4D17-8705-A9EF92F7FDB0}" type="presParOf" srcId="{320F13F5-16BF-4F32-B40F-4F4930789F72}" destId="{60B721C3-99A2-4BD5-A0F2-6A93916DF849}" srcOrd="6" destOrd="0" presId="urn:microsoft.com/office/officeart/2018/2/layout/IconVerticalSolidList"/>
    <dgm:cxn modelId="{73A608A9-A036-40E2-888C-40CB45E7B598}" type="presParOf" srcId="{60B721C3-99A2-4BD5-A0F2-6A93916DF849}" destId="{990D6405-4B60-438D-94DC-13B5D1A5BC8E}" srcOrd="0" destOrd="0" presId="urn:microsoft.com/office/officeart/2018/2/layout/IconVerticalSolidList"/>
    <dgm:cxn modelId="{4F0B37FB-9501-4B9F-A632-D345A7EF39A8}" type="presParOf" srcId="{60B721C3-99A2-4BD5-A0F2-6A93916DF849}" destId="{3196C42F-3F19-4DF5-8AE3-75EFA137F846}" srcOrd="1" destOrd="0" presId="urn:microsoft.com/office/officeart/2018/2/layout/IconVerticalSolidList"/>
    <dgm:cxn modelId="{4B5E3947-99C3-4C51-82B8-9BA1177E345A}" type="presParOf" srcId="{60B721C3-99A2-4BD5-A0F2-6A93916DF849}" destId="{B54A3A37-0C04-4CA5-8900-F1B4DE22FDD1}" srcOrd="2" destOrd="0" presId="urn:microsoft.com/office/officeart/2018/2/layout/IconVerticalSolidList"/>
    <dgm:cxn modelId="{1BE311D4-422F-46E2-AA6C-0599BECEA8FC}" type="presParOf" srcId="{60B721C3-99A2-4BD5-A0F2-6A93916DF849}" destId="{756D6A27-4677-498F-BDCF-1B80748EAD89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B01840-BA8C-4692-88CC-3BDF3001AF76}">
      <dsp:nvSpPr>
        <dsp:cNvPr id="0" name=""/>
        <dsp:cNvSpPr/>
      </dsp:nvSpPr>
      <dsp:spPr>
        <a:xfrm>
          <a:off x="0" y="2022"/>
          <a:ext cx="4629150" cy="10251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EBB2C9-B1DD-449D-96C4-E01219946B4D}">
      <dsp:nvSpPr>
        <dsp:cNvPr id="0" name=""/>
        <dsp:cNvSpPr/>
      </dsp:nvSpPr>
      <dsp:spPr>
        <a:xfrm>
          <a:off x="310115" y="232687"/>
          <a:ext cx="563846" cy="56384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BAAFF-7D88-4997-A9B5-06B176225CD4}">
      <dsp:nvSpPr>
        <dsp:cNvPr id="0" name=""/>
        <dsp:cNvSpPr/>
      </dsp:nvSpPr>
      <dsp:spPr>
        <a:xfrm>
          <a:off x="1184076" y="2022"/>
          <a:ext cx="3445073" cy="1025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8" tIns="108498" rIns="108498" bIns="10849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latin typeface="+mn-lt"/>
            </a:rPr>
            <a:t>Size of year group and classes</a:t>
          </a:r>
        </a:p>
      </dsp:txBody>
      <dsp:txXfrm>
        <a:off x="1184076" y="2022"/>
        <a:ext cx="3445073" cy="1025174"/>
      </dsp:txXfrm>
    </dsp:sp>
    <dsp:sp modelId="{6F3C5B75-E5F7-4C70-818F-9135E395EC29}">
      <dsp:nvSpPr>
        <dsp:cNvPr id="0" name=""/>
        <dsp:cNvSpPr/>
      </dsp:nvSpPr>
      <dsp:spPr>
        <a:xfrm>
          <a:off x="0" y="1283491"/>
          <a:ext cx="4629150" cy="10251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D217DF-7A52-4D66-8092-CA44C65021C2}">
      <dsp:nvSpPr>
        <dsp:cNvPr id="0" name=""/>
        <dsp:cNvSpPr/>
      </dsp:nvSpPr>
      <dsp:spPr>
        <a:xfrm>
          <a:off x="310115" y="1514155"/>
          <a:ext cx="563846" cy="56384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B358F-674E-454D-9F96-A9F1D2E47EC4}">
      <dsp:nvSpPr>
        <dsp:cNvPr id="0" name=""/>
        <dsp:cNvSpPr/>
      </dsp:nvSpPr>
      <dsp:spPr>
        <a:xfrm>
          <a:off x="1184076" y="1283491"/>
          <a:ext cx="3445073" cy="1025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8" tIns="108498" rIns="108498" bIns="10849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+mn-lt"/>
            </a:rPr>
            <a:t>Subjects </a:t>
          </a:r>
          <a:endParaRPr lang="en-US" sz="2200" kern="1200">
            <a:latin typeface="+mn-lt"/>
          </a:endParaRPr>
        </a:p>
      </dsp:txBody>
      <dsp:txXfrm>
        <a:off x="1184076" y="1283491"/>
        <a:ext cx="3445073" cy="1025174"/>
      </dsp:txXfrm>
    </dsp:sp>
    <dsp:sp modelId="{9FB86D40-E17C-4D94-B843-20527165BA7D}">
      <dsp:nvSpPr>
        <dsp:cNvPr id="0" name=""/>
        <dsp:cNvSpPr/>
      </dsp:nvSpPr>
      <dsp:spPr>
        <a:xfrm>
          <a:off x="0" y="2564959"/>
          <a:ext cx="4629150" cy="10251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72F361-6577-4EC3-8CCE-4C128AF656D0}">
      <dsp:nvSpPr>
        <dsp:cNvPr id="0" name=""/>
        <dsp:cNvSpPr/>
      </dsp:nvSpPr>
      <dsp:spPr>
        <a:xfrm>
          <a:off x="310115" y="2795623"/>
          <a:ext cx="563846" cy="56384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AE8D23-9CFD-4D2E-B667-4310F21801E4}">
      <dsp:nvSpPr>
        <dsp:cNvPr id="0" name=""/>
        <dsp:cNvSpPr/>
      </dsp:nvSpPr>
      <dsp:spPr>
        <a:xfrm>
          <a:off x="1184076" y="2564959"/>
          <a:ext cx="3445073" cy="1025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8" tIns="108498" rIns="108498" bIns="10849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+mn-lt"/>
            </a:rPr>
            <a:t>Structure of the day</a:t>
          </a:r>
          <a:endParaRPr lang="en-US" sz="2200" kern="1200">
            <a:latin typeface="+mn-lt"/>
          </a:endParaRPr>
        </a:p>
      </dsp:txBody>
      <dsp:txXfrm>
        <a:off x="1184076" y="2564959"/>
        <a:ext cx="3445073" cy="1025174"/>
      </dsp:txXfrm>
    </dsp:sp>
    <dsp:sp modelId="{990D6405-4B60-438D-94DC-13B5D1A5BC8E}">
      <dsp:nvSpPr>
        <dsp:cNvPr id="0" name=""/>
        <dsp:cNvSpPr/>
      </dsp:nvSpPr>
      <dsp:spPr>
        <a:xfrm>
          <a:off x="0" y="3846427"/>
          <a:ext cx="4629150" cy="102517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6C42F-3F19-4DF5-8AE3-75EFA137F846}">
      <dsp:nvSpPr>
        <dsp:cNvPr id="0" name=""/>
        <dsp:cNvSpPr/>
      </dsp:nvSpPr>
      <dsp:spPr>
        <a:xfrm>
          <a:off x="310115" y="4077091"/>
          <a:ext cx="563846" cy="563846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6D6A27-4677-498F-BDCF-1B80748EAD89}">
      <dsp:nvSpPr>
        <dsp:cNvPr id="0" name=""/>
        <dsp:cNvSpPr/>
      </dsp:nvSpPr>
      <dsp:spPr>
        <a:xfrm>
          <a:off x="1184076" y="3846427"/>
          <a:ext cx="3445073" cy="10251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8498" tIns="108498" rIns="108498" bIns="10849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>
              <a:latin typeface="+mn-lt"/>
            </a:rPr>
            <a:t>Breaks and lunches and Dining Halls</a:t>
          </a:r>
          <a:endParaRPr lang="en-US" sz="2200" kern="1200">
            <a:latin typeface="+mn-lt"/>
          </a:endParaRPr>
        </a:p>
      </dsp:txBody>
      <dsp:txXfrm>
        <a:off x="1184076" y="3846427"/>
        <a:ext cx="3445073" cy="10251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6867" y="0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7D5DBEB-DC68-4AA8-A74F-8F8693569491}" type="datetimeFigureOut">
              <a:rPr lang="en-GB"/>
              <a:pPr>
                <a:defRPr/>
              </a:pPr>
              <a:t>12/01/2023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377363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6867" y="9377363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0AB413C-B7EF-439C-A3B2-AC9AEAD19F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9235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6867" y="0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D110C60-ED63-4A15-99F8-A377A1D56640}" type="datetimeFigureOut">
              <a:rPr lang="en-GB"/>
              <a:pPr>
                <a:defRPr/>
              </a:pPr>
              <a:t>12/01/2023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235075"/>
            <a:ext cx="4440238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600" y="4751391"/>
            <a:ext cx="5335893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377363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6867" y="9377363"/>
            <a:ext cx="2890665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6C65BDE6-DE2E-4900-8A79-AC9E55A929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6099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Overview of the evening, discuss house keeping – mute mics, questions in chat panel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263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These are a suggested list of things that S1s will need, and some that would be good but not essential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109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Discuss progression from prefect into leadership team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53286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Discuss Sports stars and ambassadors, pupils give back and support in school clubs as well as at cluster level during term time and holidays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88975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All year groups, very proud of their successes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032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Netball, cheerleading, football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993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DoE, Hospitality, first aid, business innovation, writing comps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327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DoE, Hospitality, first aid, business innovation, writing comps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8327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Very active departments, regular Art/Design comps IDL with DET, regular Drama performance, 3 annual concerts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23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S1 SOHK, S2/3 Girls SOHK, John Muir, D of 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788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PE trips regularly, all year groups, raffle style basis if too many wish to attend, History annual trip to Belgium, regular London trips, Camp international Cambodia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449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Ask first what they know about the shape of the school, perhaps guesses within the chat function, then click the button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293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Support from prefects for transition, still working on this news to come once update and back to school (hopefully!)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00659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Discuss in school supports, then external agencies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725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Discuss main systems in use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1871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Perhaps easiest to place into chat box, difficult to see hands 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666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Talk through the various facilities on the map, talk about the 3 floors and room numbers etc, also the T,S,H block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5324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Talk about two types of class practical and non practical, number of teachers potentially 15 per week, in total 90 approx.</a:t>
            </a:r>
          </a:p>
          <a:p>
            <a:r>
              <a:rPr lang="en-GB"/>
              <a:t>Subjects up to 12 in a week. Next slide for timetable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9641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This is last year’s S1 264, this year’s S1 326, next year around the same 330. School size 1400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986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Talk over the number of subjects per day, types of subjects, when break comes. Then onto day structure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8733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Talk through the times, now the lack of bells with warning bells that are staggered, probably will keep these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C65BDE6-DE2E-4900-8A79-AC9E55A929F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052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725513-3238-4894-B1A1-BA8B79D0BCB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494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725513-3238-4894-B1A1-BA8B79D0BCB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136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2520950" y="3903663"/>
            <a:ext cx="4102100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1733"/>
            <a:ext cx="7772400" cy="2387600"/>
          </a:xfrm>
        </p:spPr>
        <p:txBody>
          <a:bodyPr anchor="b"/>
          <a:lstStyle>
            <a:lvl1pPr algn="ctr">
              <a:defRPr sz="60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41408"/>
            <a:ext cx="6858000" cy="1148286"/>
          </a:xfrm>
        </p:spPr>
        <p:txBody>
          <a:bodyPr/>
          <a:lstStyle>
            <a:lvl1pPr marL="0" indent="0" algn="ctr">
              <a:buNone/>
              <a:defRPr sz="2400" i="1">
                <a:latin typeface="Baskerville BT" panose="02020602070506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73B7318F-2834-4098-B46C-6F2739B2BD06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8FA0AB94-20EC-4852-9357-CF7E86379F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3" descr="~AUT000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" y="5211763"/>
            <a:ext cx="8794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28650" y="1690688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387398"/>
          </a:xfrm>
        </p:spPr>
        <p:txBody>
          <a:bodyPr vert="eaVert"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586590AD-04A1-4E80-B098-4C30E47A00D3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742756F6-BB87-4D0D-8706-F804C71221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543675" y="365125"/>
            <a:ext cx="0" cy="3522663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4857324"/>
          </a:xfrm>
        </p:spPr>
        <p:txBody>
          <a:bodyPr vert="eaVert"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82066B54-41AF-446C-811E-7DDE7536EEA8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6E59A134-FD2D-4E6F-95D5-B96A1FC9C5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8"/>
          <p:cNvCxnSpPr/>
          <p:nvPr userDrawn="1"/>
        </p:nvCxnSpPr>
        <p:spPr>
          <a:xfrm>
            <a:off x="2520950" y="3903663"/>
            <a:ext cx="4102100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61733"/>
            <a:ext cx="7772400" cy="2387600"/>
          </a:xfrm>
        </p:spPr>
        <p:txBody>
          <a:bodyPr anchor="b"/>
          <a:lstStyle>
            <a:lvl1pPr algn="ctr">
              <a:defRPr sz="60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41408"/>
            <a:ext cx="6858000" cy="1148286"/>
          </a:xfrm>
        </p:spPr>
        <p:txBody>
          <a:bodyPr/>
          <a:lstStyle>
            <a:lvl1pPr marL="0" indent="0" algn="ctr">
              <a:buNone/>
              <a:defRPr sz="2400" i="1">
                <a:latin typeface="Baskerville BT" panose="02020602070506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73B7318F-2834-4098-B46C-6F2739B2BD06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8FA0AB94-20EC-4852-9357-CF7E86379FC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3" descr="~AUT000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" y="5211763"/>
            <a:ext cx="8794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28650" y="1682750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340264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1B91F388-7510-4DA2-9BFD-5752D67D77AF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21D9EF76-0DF4-4B4E-8D8F-98C7B2B7EB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23888" y="4564063"/>
            <a:ext cx="4100512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60470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Baskerville BT" panose="02020602070506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EBC18687-6492-47B4-833D-2793FF438621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7E7FA034-FF37-46B8-8402-FD703278B1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3" descr="~AUT000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" y="5211763"/>
            <a:ext cx="8794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628650" y="1690688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377971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53078CBE-1552-4662-B3C8-7AB1D9F8F7E2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4DDCCFA2-AEB3-4807-9EFF-B850F99EB7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 userDrawn="1"/>
        </p:nvCxnSpPr>
        <p:spPr>
          <a:xfrm>
            <a:off x="628650" y="1654175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Baskerville BT" panose="02020602070506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2679667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Baskerville BT" panose="02020602070506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6758D070-497F-4D87-9BBA-006C6628C193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1FD58964-EFA6-40EB-ABE3-A421CA9F0F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>
          <a:xfrm>
            <a:off x="628650" y="1690688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96FEBD53-3DFB-4C31-BE5B-4C2D7A07384B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3982A298-0F44-4B12-9CDC-DFAAC5C15B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3BB6C-15EE-4275-91DD-53603153ACAE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A8A96FE2-A4BD-4D3C-BFC0-3BA14E8D70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628650" y="2124075"/>
            <a:ext cx="295116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Baskerville BT" panose="02020602070506020303" pitchFamily="18" charset="0"/>
              </a:defRPr>
            </a:lvl1pPr>
            <a:lvl2pPr>
              <a:defRPr sz="2800">
                <a:latin typeface="Baskerville BT" panose="02020602070506020303" pitchFamily="18" charset="0"/>
              </a:defRPr>
            </a:lvl2pPr>
            <a:lvl3pPr>
              <a:defRPr sz="2400">
                <a:latin typeface="Baskerville BT" panose="02020602070506020303" pitchFamily="18" charset="0"/>
              </a:defRPr>
            </a:lvl3pPr>
            <a:lvl4pPr>
              <a:defRPr sz="2000">
                <a:latin typeface="Baskerville BT" panose="02020602070506020303" pitchFamily="18" charset="0"/>
              </a:defRPr>
            </a:lvl4pPr>
            <a:lvl5pPr>
              <a:defRPr sz="2000">
                <a:latin typeface="Baskerville BT" panose="02020602070506020303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87019"/>
            <a:ext cx="2949178" cy="2997724"/>
          </a:xfrm>
        </p:spPr>
        <p:txBody>
          <a:bodyPr/>
          <a:lstStyle>
            <a:lvl1pPr marL="0" indent="0">
              <a:buNone/>
              <a:defRPr sz="1600">
                <a:latin typeface="Baskerville BT" panose="02020602070506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340949D0-7F7D-4667-979A-B042616FAF01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69361051-2CB6-4ECA-9DA7-46469D5067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28650" y="1682750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3340264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1B91F388-7510-4DA2-9BFD-5752D67D77AF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21D9EF76-0DF4-4B4E-8D8F-98C7B2B7EB2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628650" y="2124075"/>
            <a:ext cx="295116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87019"/>
            <a:ext cx="2949178" cy="2997724"/>
          </a:xfrm>
        </p:spPr>
        <p:txBody>
          <a:bodyPr/>
          <a:lstStyle>
            <a:lvl1pPr marL="0" indent="0">
              <a:buNone/>
              <a:defRPr sz="1600">
                <a:latin typeface="Baskerville BT" panose="02020602070506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F579A8F1-1C62-4538-8130-9091B04F094C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D3A43435-2398-43DE-A9A5-F706A57CD4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28650" y="1690688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387398"/>
          </a:xfrm>
        </p:spPr>
        <p:txBody>
          <a:bodyPr vert="eaVert"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586590AD-04A1-4E80-B098-4C30E47A00D3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742756F6-BB87-4D0D-8706-F804C712219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543675" y="365125"/>
            <a:ext cx="0" cy="3522663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4857324"/>
          </a:xfrm>
        </p:spPr>
        <p:txBody>
          <a:bodyPr vert="eaVert"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82066B54-41AF-446C-811E-7DDE7536EEA8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6E59A134-FD2D-4E6F-95D5-B96A1FC9C5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6"/>
          <p:cNvCxnSpPr/>
          <p:nvPr userDrawn="1"/>
        </p:nvCxnSpPr>
        <p:spPr>
          <a:xfrm>
            <a:off x="623888" y="4564063"/>
            <a:ext cx="4100512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60470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  <a:latin typeface="Baskerville BT" panose="02020602070506020303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EBC18687-6492-47B4-833D-2793FF438621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7E7FA034-FF37-46B8-8402-FD703278B10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8" name="Picture 3" descr="~AUT0003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28650" y="5211763"/>
            <a:ext cx="879475" cy="1022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628650" y="1690688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3377971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53078CBE-1552-4662-B3C8-7AB1D9F8F7E2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4DDCCFA2-AEB3-4807-9EFF-B850F99EB7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9"/>
          <p:cNvCxnSpPr/>
          <p:nvPr userDrawn="1"/>
        </p:nvCxnSpPr>
        <p:spPr>
          <a:xfrm>
            <a:off x="628650" y="1654175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>
                <a:latin typeface="Baskerville BT" panose="02020602070506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2679667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>
                <a:latin typeface="Baskerville BT" panose="02020602070506020303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latin typeface="Baskerville BT" panose="02020602070506020303" pitchFamily="18" charset="0"/>
              </a:defRPr>
            </a:lvl1pPr>
            <a:lvl2pPr>
              <a:defRPr>
                <a:latin typeface="Baskerville BT" panose="02020602070506020303" pitchFamily="18" charset="0"/>
              </a:defRPr>
            </a:lvl2pPr>
            <a:lvl3pPr>
              <a:defRPr>
                <a:latin typeface="Baskerville BT" panose="02020602070506020303" pitchFamily="18" charset="0"/>
              </a:defRPr>
            </a:lvl3pPr>
            <a:lvl4pPr>
              <a:defRPr>
                <a:latin typeface="Baskerville BT" panose="02020602070506020303" pitchFamily="18" charset="0"/>
              </a:defRPr>
            </a:lvl4pPr>
            <a:lvl5pPr>
              <a:defRPr>
                <a:latin typeface="Baskerville BT" panose="02020602070506020303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6758D070-497F-4D87-9BBA-006C6628C193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1FD58964-EFA6-40EB-ABE3-A421CA9F0FA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 userDrawn="1"/>
        </p:nvCxnSpPr>
        <p:spPr>
          <a:xfrm>
            <a:off x="628650" y="1690688"/>
            <a:ext cx="410051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96FEBD53-3DFB-4C31-BE5B-4C2D7A07384B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3982A298-0F44-4B12-9CDC-DFAAC5C15B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3BB6C-15EE-4275-91DD-53603153ACAE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Slide </a:t>
            </a:r>
            <a:fld id="{A8A96FE2-A4BD-4D3C-BFC0-3BA14E8D70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/>
          <p:cNvCxnSpPr/>
          <p:nvPr userDrawn="1"/>
        </p:nvCxnSpPr>
        <p:spPr>
          <a:xfrm>
            <a:off x="628650" y="2124075"/>
            <a:ext cx="295116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>
                <a:latin typeface="Baskerville BT" panose="02020602070506020303" pitchFamily="18" charset="0"/>
              </a:defRPr>
            </a:lvl1pPr>
            <a:lvl2pPr>
              <a:defRPr sz="2800">
                <a:latin typeface="Baskerville BT" panose="02020602070506020303" pitchFamily="18" charset="0"/>
              </a:defRPr>
            </a:lvl2pPr>
            <a:lvl3pPr>
              <a:defRPr sz="2400">
                <a:latin typeface="Baskerville BT" panose="02020602070506020303" pitchFamily="18" charset="0"/>
              </a:defRPr>
            </a:lvl3pPr>
            <a:lvl4pPr>
              <a:defRPr sz="2000">
                <a:latin typeface="Baskerville BT" panose="02020602070506020303" pitchFamily="18" charset="0"/>
              </a:defRPr>
            </a:lvl4pPr>
            <a:lvl5pPr>
              <a:defRPr sz="2000">
                <a:latin typeface="Baskerville BT" panose="02020602070506020303" pitchFamily="18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87019"/>
            <a:ext cx="2949178" cy="2997724"/>
          </a:xfrm>
        </p:spPr>
        <p:txBody>
          <a:bodyPr/>
          <a:lstStyle>
            <a:lvl1pPr marL="0" indent="0">
              <a:buNone/>
              <a:defRPr sz="1600">
                <a:latin typeface="Baskerville BT" panose="02020602070506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340949D0-7F7D-4667-979A-B042616FAF01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69361051-2CB6-4ECA-9DA7-46469D5067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 userDrawn="1"/>
        </p:nvCxnSpPr>
        <p:spPr>
          <a:xfrm>
            <a:off x="628650" y="2124075"/>
            <a:ext cx="2951163" cy="0"/>
          </a:xfrm>
          <a:prstGeom prst="line">
            <a:avLst/>
          </a:prstGeom>
          <a:ln w="28575">
            <a:solidFill>
              <a:srgbClr val="DDB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 b="1">
                <a:latin typeface="Baskerville BT" panose="02020602070506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187019"/>
            <a:ext cx="2949178" cy="2997724"/>
          </a:xfrm>
        </p:spPr>
        <p:txBody>
          <a:bodyPr/>
          <a:lstStyle>
            <a:lvl1pPr marL="0" indent="0">
              <a:buNone/>
              <a:defRPr sz="1600">
                <a:latin typeface="Baskerville BT" panose="02020602070506020303" pitchFamily="18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1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fld id="{F579A8F1-1C62-4538-8130-9091B04F094C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i="1" dirty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 dirty="0" smtClean="0">
                <a:latin typeface="Baskerville BT" panose="02020602070506020303" pitchFamily="18" charset="0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D3A43435-2398-43DE-A9A5-F706A57CD43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1" smtClean="0">
                <a:solidFill>
                  <a:schemeClr val="tx1">
                    <a:tint val="75000"/>
                  </a:schemeClr>
                </a:solidFill>
                <a:latin typeface="Baskerville BT" panose="02020602070506020303" pitchFamily="18" charset="0"/>
                <a:cs typeface="+mn-cs"/>
              </a:defRPr>
            </a:lvl1pPr>
          </a:lstStyle>
          <a:p>
            <a:pPr>
              <a:defRPr/>
            </a:pPr>
            <a:fld id="{CCD88AE8-44A8-451C-B0BF-16D9B3B5E69C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 dirty="0">
                <a:solidFill>
                  <a:schemeClr val="tx1">
                    <a:tint val="75000"/>
                  </a:schemeClr>
                </a:solidFill>
                <a:latin typeface="Baskerville BT" panose="02020602070506020303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1" dirty="0" smtClean="0">
                <a:solidFill>
                  <a:schemeClr val="tx1">
                    <a:tint val="75000"/>
                  </a:schemeClr>
                </a:solidFill>
                <a:latin typeface="Baskerville BT" panose="02020602070506020303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ECADD4D6-C95B-49A2-A34C-B17C2ECCD6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5705094" y="-31"/>
            <a:ext cx="3438906" cy="6380448"/>
          </a:xfrm>
          <a:prstGeom prst="rect">
            <a:avLst/>
          </a:prstGeom>
          <a:blipFill dpi="0" rotWithShape="1">
            <a:blip r:embed="rId14">
              <a:alphaModFix amt="20000"/>
            </a:blip>
            <a:srcRect/>
            <a:tile tx="0" ty="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90" r:id="rId2"/>
    <p:sldLayoutId id="2147483689" r:id="rId3"/>
    <p:sldLayoutId id="2147483688" r:id="rId4"/>
    <p:sldLayoutId id="2147483687" r:id="rId5"/>
    <p:sldLayoutId id="2147483686" r:id="rId6"/>
    <p:sldLayoutId id="2147483671" r:id="rId7"/>
    <p:sldLayoutId id="2147483685" r:id="rId8"/>
    <p:sldLayoutId id="2147483684" r:id="rId9"/>
    <p:sldLayoutId id="2147483683" r:id="rId10"/>
    <p:sldLayoutId id="214748368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Baskerville BT" panose="02020602070506020303" pitchFamily="18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0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i="1" smtClean="0">
                <a:solidFill>
                  <a:schemeClr val="tx1">
                    <a:tint val="75000"/>
                  </a:schemeClr>
                </a:solidFill>
                <a:latin typeface="Baskerville BT" panose="02020602070506020303" pitchFamily="18" charset="0"/>
                <a:cs typeface="+mn-cs"/>
              </a:defRPr>
            </a:lvl1pPr>
          </a:lstStyle>
          <a:p>
            <a:pPr>
              <a:defRPr/>
            </a:pPr>
            <a:fld id="{CCD88AE8-44A8-451C-B0BF-16D9B3B5E69C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i="1" dirty="0">
                <a:solidFill>
                  <a:schemeClr val="tx1">
                    <a:tint val="75000"/>
                  </a:schemeClr>
                </a:solidFill>
                <a:latin typeface="Baskerville BT" panose="02020602070506020303" pitchFamily="18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i="1" dirty="0" smtClean="0">
                <a:solidFill>
                  <a:schemeClr val="tx1">
                    <a:tint val="75000"/>
                  </a:schemeClr>
                </a:solidFill>
                <a:latin typeface="Baskerville BT" panose="02020602070506020303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GB"/>
              <a:t>Slide </a:t>
            </a:r>
            <a:fld id="{ECADD4D6-C95B-49A2-A34C-B17C2ECCD6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 userDrawn="1"/>
        </p:nvSpPr>
        <p:spPr>
          <a:xfrm>
            <a:off x="5705094" y="-31"/>
            <a:ext cx="3438906" cy="6380448"/>
          </a:xfrm>
          <a:prstGeom prst="rect">
            <a:avLst/>
          </a:prstGeom>
          <a:blipFill dpi="0" rotWithShape="1">
            <a:blip r:embed="rId14">
              <a:alphaModFix amt="20000"/>
            </a:blip>
            <a:srcRect/>
            <a:tile tx="0" ty="0" sx="80000" sy="8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Baskerville BT" panose="02020602070506020303" pitchFamily="18" charset="0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Baskerville B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Baskerville BT" panose="02020602070506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CC89E06-465A-AF45-A003-9EF309611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390" y="1825625"/>
            <a:ext cx="4721219" cy="3340264"/>
          </a:xfrm>
          <a:noFill/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1B91F388-7510-4DA2-9BFD-5752D67D77AF}" type="datetime1">
              <a:rPr lang="en-US" smtClean="0"/>
              <a:pPr>
                <a:spcAft>
                  <a:spcPts val="600"/>
                </a:spcAft>
                <a:defRPr/>
              </a:pPr>
              <a:t>1/12/2023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D09AB0B-AC86-43B3-8D92-6B5B7E5ADF11}"/>
              </a:ext>
            </a:extLst>
          </p:cNvPr>
          <p:cNvSpPr txBox="1"/>
          <p:nvPr/>
        </p:nvSpPr>
        <p:spPr>
          <a:xfrm>
            <a:off x="2093400" y="6161400"/>
            <a:ext cx="5362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GB" b="1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34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D9D7C-AFED-2CEA-0679-28821B976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Class sizes – 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Throughout  S1 and S2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7895B-D678-3154-7E81-68D7E2D79C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Non Practical sets – up to 33 young people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e.g. Social subjects (History/modern Studies/Geography) English, Maths</a:t>
            </a:r>
          </a:p>
          <a:p>
            <a:endParaRPr lang="en-GB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Practical sets – Up to 20 people</a:t>
            </a:r>
          </a:p>
          <a:p>
            <a:r>
              <a:rPr lang="en-GB">
                <a:latin typeface="Calibri" panose="020F0502020204030204" pitchFamily="34" charset="0"/>
                <a:cs typeface="Calibri" panose="020F0502020204030204" pitchFamily="34" charset="0"/>
              </a:rPr>
              <a:t>e.g. Science (Biology/Chemistry/Physics), Home Economics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45787-04AE-115A-45CE-0890B2386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2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8" y="-112857"/>
            <a:ext cx="8967355" cy="1325563"/>
          </a:xfrm>
        </p:spPr>
        <p:txBody>
          <a:bodyPr wrap="square" anchor="ctr"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   Subjects - Typical Timetable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BC18687-6492-47B4-833D-2793FF438621}" type="datetime1">
              <a:rPr lang="en-US" smtClean="0"/>
              <a:pPr>
                <a:spcAft>
                  <a:spcPts val="600"/>
                </a:spcAft>
                <a:defRPr/>
              </a:pPr>
              <a:t>1/12/2023</a:t>
            </a:fld>
            <a:endParaRPr lang="en-GB"/>
          </a:p>
        </p:txBody>
      </p:sp>
      <p:pic>
        <p:nvPicPr>
          <p:cNvPr id="6" name="Picture 7" descr="Table&#10;&#10;Description automatically generated">
            <a:extLst>
              <a:ext uri="{FF2B5EF4-FFF2-40B4-BE49-F238E27FC236}">
                <a16:creationId xmlns:a16="http://schemas.microsoft.com/office/drawing/2014/main" id="{ED5D0D0D-E351-8338-113D-2B0F1497C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8" y="848880"/>
            <a:ext cx="9177033" cy="555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506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DAF5A70-D941-4333-A27F-EB9A22E1F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1845042"/>
              </p:ext>
            </p:extLst>
          </p:nvPr>
        </p:nvGraphicFramePr>
        <p:xfrm>
          <a:off x="4701396" y="1121433"/>
          <a:ext cx="4230370" cy="4602276"/>
        </p:xfrm>
        <a:graphic>
          <a:graphicData uri="http://schemas.openxmlformats.org/drawingml/2006/table">
            <a:tbl>
              <a:tblPr/>
              <a:tblGrid>
                <a:gridCol w="1742984">
                  <a:extLst>
                    <a:ext uri="{9D8B030D-6E8A-4147-A177-3AD203B41FA5}">
                      <a16:colId xmlns:a16="http://schemas.microsoft.com/office/drawing/2014/main" val="1293630134"/>
                    </a:ext>
                  </a:extLst>
                </a:gridCol>
                <a:gridCol w="1243693">
                  <a:extLst>
                    <a:ext uri="{9D8B030D-6E8A-4147-A177-3AD203B41FA5}">
                      <a16:colId xmlns:a16="http://schemas.microsoft.com/office/drawing/2014/main" val="3205348856"/>
                    </a:ext>
                  </a:extLst>
                </a:gridCol>
                <a:gridCol w="1243693">
                  <a:extLst>
                    <a:ext uri="{9D8B030D-6E8A-4147-A177-3AD203B41FA5}">
                      <a16:colId xmlns:a16="http://schemas.microsoft.com/office/drawing/2014/main" val="3595814567"/>
                    </a:ext>
                  </a:extLst>
                </a:gridCol>
              </a:tblGrid>
              <a:tr h="86485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2500" b="1" i="0" u="sng" strike="noStrike">
                          <a:effectLst/>
                          <a:latin typeface="Berlin Sans FB Demi"/>
                        </a:rPr>
                        <a:t>Tuesday, Thursday &amp; Friday</a:t>
                      </a:r>
                    </a:p>
                  </a:txBody>
                  <a:tcPr marL="5603" marR="5603" marT="5603" marB="40342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256442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solidFill>
                            <a:srgbClr val="000000"/>
                          </a:solidFill>
                          <a:effectLst/>
                          <a:latin typeface="Berlin Sans FB Demi"/>
                        </a:rPr>
                        <a:t>Registration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effectLst/>
                          <a:latin typeface="Berlin Sans FB Demi"/>
                        </a:rPr>
                        <a:t>Period 1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effectLst/>
                          <a:latin typeface="Berlin Sans FB Demi"/>
                        </a:rPr>
                        <a:t>Period 2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425071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Berlin Sans FB Demi"/>
                        </a:rPr>
                        <a:t>08:45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09:00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09:55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5088075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solidFill>
                            <a:srgbClr val="000000"/>
                          </a:solidFill>
                          <a:effectLst/>
                          <a:latin typeface="Berlin Sans FB Demi"/>
                        </a:rPr>
                        <a:t>09:00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09:55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10:45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105035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Interval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effectLst/>
                          <a:latin typeface="Berlin Sans FB Demi"/>
                        </a:rPr>
                        <a:t>Period 3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effectLst/>
                          <a:latin typeface="Berlin Sans FB Demi"/>
                        </a:rPr>
                        <a:t>Period 4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36656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 panose="020E0802020502020306" pitchFamily="34" charset="0"/>
                        </a:rPr>
                        <a:t>10:45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11:05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11:55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6374676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11:05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11:55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12:45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448815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Lunch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effectLst/>
                          <a:latin typeface="Berlin Sans FB Demi"/>
                        </a:rPr>
                        <a:t>Period 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sng" strike="noStrike">
                          <a:effectLst/>
                          <a:latin typeface="Berlin Sans FB Demi"/>
                        </a:rPr>
                        <a:t>Period 6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9820171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12:45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13:35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14:25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05322"/>
                  </a:ext>
                </a:extLst>
              </a:tr>
              <a:tr h="386097"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13:35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 panose="020E0802020502020306" pitchFamily="34" charset="0"/>
                        </a:rPr>
                        <a:t>14:25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>
                          <a:effectLst/>
                          <a:latin typeface="Berlin Sans FB Demi"/>
                        </a:rPr>
                        <a:t>15:15</a:t>
                      </a:r>
                    </a:p>
                  </a:txBody>
                  <a:tcPr marL="5603" marR="5603" marT="5603" marB="40342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9854355"/>
                  </a:ext>
                </a:extLst>
              </a:tr>
              <a:tr h="262546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200" b="1" i="0" u="none" strike="noStrike">
                          <a:solidFill>
                            <a:srgbClr val="FF0000"/>
                          </a:solidFill>
                          <a:effectLst/>
                          <a:latin typeface="Berlin Sans FB Demi" panose="020E0802020502020306" pitchFamily="34" charset="0"/>
                        </a:rPr>
                        <a:t>2 minute warning bell at : 08:43, 11:03 &amp; 13:33</a:t>
                      </a:r>
                    </a:p>
                  </a:txBody>
                  <a:tcPr marL="5603" marR="5603" marT="5603" marB="40342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214430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CF29BE5-C434-4B37-BB30-8ED4C285CA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4278481"/>
              </p:ext>
            </p:extLst>
          </p:nvPr>
        </p:nvGraphicFramePr>
        <p:xfrm>
          <a:off x="208066" y="246581"/>
          <a:ext cx="4363934" cy="5435033"/>
        </p:xfrm>
        <a:graphic>
          <a:graphicData uri="http://schemas.openxmlformats.org/drawingml/2006/table">
            <a:tbl>
              <a:tblPr/>
              <a:tblGrid>
                <a:gridCol w="1798016">
                  <a:extLst>
                    <a:ext uri="{9D8B030D-6E8A-4147-A177-3AD203B41FA5}">
                      <a16:colId xmlns:a16="http://schemas.microsoft.com/office/drawing/2014/main" val="664689321"/>
                    </a:ext>
                  </a:extLst>
                </a:gridCol>
                <a:gridCol w="1282959">
                  <a:extLst>
                    <a:ext uri="{9D8B030D-6E8A-4147-A177-3AD203B41FA5}">
                      <a16:colId xmlns:a16="http://schemas.microsoft.com/office/drawing/2014/main" val="310045482"/>
                    </a:ext>
                  </a:extLst>
                </a:gridCol>
                <a:gridCol w="1282959">
                  <a:extLst>
                    <a:ext uri="{9D8B030D-6E8A-4147-A177-3AD203B41FA5}">
                      <a16:colId xmlns:a16="http://schemas.microsoft.com/office/drawing/2014/main" val="637382102"/>
                    </a:ext>
                  </a:extLst>
                </a:gridCol>
              </a:tblGrid>
              <a:tr h="61730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3000" b="1" i="0" u="sng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Our School Day Structure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2820839"/>
                  </a:ext>
                </a:extLst>
              </a:tr>
              <a:tr h="617307">
                <a:tc gridSpan="3">
                  <a:txBody>
                    <a:bodyPr/>
                    <a:lstStyle/>
                    <a:p>
                      <a:pPr algn="ctr" fontAlgn="b"/>
                      <a:endParaRPr lang="en-GB" sz="3000" b="1" i="0" u="sng" strike="noStrike">
                        <a:effectLst/>
                        <a:latin typeface="Berlin Sans FB Demi" panose="020E0802020502020306" pitchFamily="34" charset="0"/>
                      </a:endParaRP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9355722"/>
                  </a:ext>
                </a:extLst>
              </a:tr>
              <a:tr h="446628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GB" sz="2100" b="1" i="0" u="sng" strike="noStrike">
                          <a:effectLst/>
                          <a:latin typeface="Berlin Sans FB Demi"/>
                        </a:rPr>
                        <a:t>Monday &amp; Wednesday</a:t>
                      </a:r>
                    </a:p>
                  </a:txBody>
                  <a:tcPr marL="4741" marR="4741" marT="4741" marB="3413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796976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effectLst/>
                          <a:latin typeface="Berlin Sans FB Demi"/>
                        </a:rPr>
                        <a:t>Period 1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effectLst/>
                          <a:latin typeface="Berlin Sans FB Demi"/>
                        </a:rPr>
                        <a:t>Period 2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solidFill>
                            <a:srgbClr val="FF0000"/>
                          </a:solidFill>
                          <a:effectLst/>
                          <a:latin typeface="Berlin Sans FB Demi" panose="020E0802020502020306" pitchFamily="34" charset="0"/>
                        </a:rPr>
                        <a:t>Interval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4463464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08:40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09:30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10:20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9550017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09:30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10:20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10:35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4265384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effectLst/>
                          <a:latin typeface="Berlin Sans FB Demi"/>
                        </a:rPr>
                        <a:t>Period 3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effectLst/>
                          <a:latin typeface="Berlin Sans FB Demi"/>
                        </a:rPr>
                        <a:t>Period 4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effectLst/>
                          <a:latin typeface="Berlin Sans FB Demi"/>
                        </a:rPr>
                        <a:t>Period 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0793839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10:35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11:25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12:15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621517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11:25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12:15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13:00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6652884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Lunch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effectLst/>
                          <a:latin typeface="Berlin Sans FB Demi"/>
                        </a:rPr>
                        <a:t>Period 6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1" i="0" u="sng" strike="noStrike">
                          <a:effectLst/>
                          <a:latin typeface="Berlin Sans FB Demi" panose="020E0802020502020306" pitchFamily="34" charset="0"/>
                        </a:rPr>
                        <a:t>Period 7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1556690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13:00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13:45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 panose="020E0802020502020306" pitchFamily="34" charset="0"/>
                        </a:rPr>
                        <a:t>14:35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8602391"/>
                  </a:ext>
                </a:extLst>
              </a:tr>
              <a:tr h="389736"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solidFill>
                            <a:srgbClr val="FF0000"/>
                          </a:solidFill>
                          <a:effectLst/>
                          <a:latin typeface="Berlin Sans FB Demi"/>
                        </a:rPr>
                        <a:t>13:45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14:35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800" b="0" i="0" u="none" strike="noStrike">
                          <a:effectLst/>
                          <a:latin typeface="Berlin Sans FB Demi"/>
                        </a:rPr>
                        <a:t>15:25</a:t>
                      </a:r>
                    </a:p>
                  </a:txBody>
                  <a:tcPr marL="4741" marR="4741" marT="4741" marB="34136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66373"/>
                  </a:ext>
                </a:extLst>
              </a:tr>
              <a:tr h="24616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GB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Berlin Sans FB Demi" panose="020E0802020502020306" pitchFamily="34" charset="0"/>
                        </a:rPr>
                        <a:t>2 minute warning bell at : 08:38, 10:33 &amp; 13:43</a:t>
                      </a:r>
                    </a:p>
                  </a:txBody>
                  <a:tcPr marL="4741" marR="4741" marT="4741" marB="34136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50810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D44BE10-795C-43E0-AB12-00EC2A05B182}"/>
              </a:ext>
            </a:extLst>
          </p:cNvPr>
          <p:cNvSpPr txBox="1"/>
          <p:nvPr/>
        </p:nvSpPr>
        <p:spPr>
          <a:xfrm>
            <a:off x="2237282" y="5936780"/>
            <a:ext cx="535006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dirty="0">
                <a:latin typeface="+mn-lt"/>
                <a:ea typeface="Verdana"/>
                <a:cs typeface="Arial"/>
              </a:rPr>
              <a:t>School bells ring throughout the day</a:t>
            </a:r>
            <a:endParaRPr lang="en-GB" sz="2400" dirty="0">
              <a:latin typeface="+mn-lt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297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B3110-E72E-E678-2ED0-57A8E6A7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+mn-lt"/>
                <a:cs typeface="Calibri" panose="020F0502020204030204" pitchFamily="34" charset="0"/>
              </a:rPr>
              <a:t>Breaks</a:t>
            </a:r>
            <a:r>
              <a:rPr lang="en-GB" dirty="0">
                <a:latin typeface="+mn-lt"/>
              </a:rPr>
              <a:t> and Lunches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278612-752B-C005-6BC8-995BCDC384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Breaktime – Entire school remains on campus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Lunchtime -   Until October the recommendation is on campus during break and lunch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School clubs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250E7-6761-17CB-C8A0-BC50868EB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871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85738" y="2382"/>
            <a:ext cx="7119937" cy="1183481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School clubs include:</a:t>
            </a:r>
          </a:p>
        </p:txBody>
      </p:sp>
      <p:sp>
        <p:nvSpPr>
          <p:cNvPr id="3" name="Content Placeholder"/>
          <p:cNvSpPr>
            <a:spLocks noGrp="1"/>
          </p:cNvSpPr>
          <p:nvPr>
            <p:ph idx="1"/>
          </p:nvPr>
        </p:nvSpPr>
        <p:spPr>
          <a:xfrm>
            <a:off x="198510" y="1179369"/>
            <a:ext cx="4160259" cy="538184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Volleyball,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Pride club,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Fitness Club,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Warhammer,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Music,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Netball,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Drama,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Amnesty international,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Film club,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Football,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Basketball, </a:t>
            </a:r>
            <a:endParaRPr lang="en-GB" sz="1800" dirty="0">
              <a:solidFill>
                <a:srgbClr val="000000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sz="1800" dirty="0">
                <a:solidFill>
                  <a:srgbClr val="000000"/>
                </a:solidFill>
                <a:latin typeface="Calibri"/>
                <a:cs typeface="Calibri"/>
              </a:rPr>
              <a:t>Rounders.</a:t>
            </a:r>
            <a:r>
              <a:rPr lang="en-GB" sz="1350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4CFCA617-47A7-898D-EAA4-4E83BF0854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78" y="3869302"/>
            <a:ext cx="2057400" cy="178044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B66E826-031B-456C-2145-2F9E4A723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5652" y="1639979"/>
            <a:ext cx="2057400" cy="1786151"/>
          </a:xfrm>
          <a:prstGeom prst="rect">
            <a:avLst/>
          </a:prstGeom>
        </p:spPr>
      </p:pic>
      <p:pic>
        <p:nvPicPr>
          <p:cNvPr id="8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A580E68-466D-5C66-9985-5F14A1424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980" y="4520638"/>
            <a:ext cx="2057400" cy="1245725"/>
          </a:xfrm>
          <a:prstGeom prst="rect">
            <a:avLst/>
          </a:prstGeom>
        </p:spPr>
      </p:pic>
      <p:pic>
        <p:nvPicPr>
          <p:cNvPr id="9" name="Picture 9" descr="Company name&#10;&#10;Description automatically generated">
            <a:extLst>
              <a:ext uri="{FF2B5EF4-FFF2-40B4-BE49-F238E27FC236}">
                <a16:creationId xmlns:a16="http://schemas.microsoft.com/office/drawing/2014/main" id="{6ACC796F-7AD3-1924-F032-93B5A7B3BE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5496" y="992743"/>
            <a:ext cx="2057400" cy="1645920"/>
          </a:xfrm>
          <a:prstGeom prst="rect">
            <a:avLst/>
          </a:prstGeom>
        </p:spPr>
      </p:pic>
      <p:pic>
        <p:nvPicPr>
          <p:cNvPr id="10" name="Picture 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B6ABD3D-F270-75DE-5C00-791B3BE8F1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9260" y="1730375"/>
            <a:ext cx="1350169" cy="2000250"/>
          </a:xfrm>
          <a:prstGeom prst="rect">
            <a:avLst/>
          </a:prstGeom>
        </p:spPr>
      </p:pic>
      <p:pic>
        <p:nvPicPr>
          <p:cNvPr id="11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B92560A4-4F33-9DFB-072C-590E90D6F9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440" y="3064023"/>
            <a:ext cx="2057400" cy="160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83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DE79-2C5F-4A92-9E15-B627EEF49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Policies and the IHS Charter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15E641-1718-496D-9743-318FA3CCC4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4A626-882C-4D52-84CA-2B8FEC48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84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1791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>
                <a:latin typeface="+mn-lt"/>
                <a:ea typeface="Verdana" panose="020B0604030504040204" pitchFamily="34" charset="0"/>
              </a:rPr>
              <a:t>Our Collective Vision for Positive Relationships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>
              <a:latin typeface="+mn-lt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934415" y="864571"/>
            <a:ext cx="4281504" cy="3378655"/>
          </a:xfrm>
        </p:spPr>
        <p:txBody>
          <a:bodyPr/>
          <a:lstStyle/>
          <a:p>
            <a:pPr marL="0" indent="0">
              <a:buNone/>
            </a:pPr>
            <a:r>
              <a:rPr lang="en-GB">
                <a:latin typeface="+mn-lt"/>
                <a:ea typeface="Verdana" panose="020B0604030504040204" pitchFamily="34" charset="0"/>
              </a:rPr>
              <a:t>We aim for a safe, happy and positive learning environment for all members of our school community built on strong communication, honesty and respect. </a:t>
            </a:r>
          </a:p>
          <a:p>
            <a:pPr marL="0" indent="0">
              <a:buNone/>
            </a:pPr>
            <a:r>
              <a:rPr lang="en-GB">
                <a:latin typeface="+mn-lt"/>
                <a:ea typeface="Verdana" panose="020B0604030504040204" pitchFamily="34" charset="0"/>
              </a:rPr>
              <a:t>We promote relationships which are fair, supportive and kind to ensure that our school is a place where we all belong. </a:t>
            </a:r>
          </a:p>
          <a:p>
            <a:pPr marL="0" indent="0">
              <a:buNone/>
            </a:pPr>
            <a:endParaRPr lang="en-GB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6670C83D-EC66-4149-B6A8-1C6E904C6AAB}" type="datetime1">
              <a:rPr lang="en-GB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12/01/2023</a:t>
            </a:fld>
            <a:endParaRPr lang="en-GB">
              <a:solidFill>
                <a:prstClr val="black">
                  <a:tint val="75000"/>
                </a:prstClr>
              </a:solidFill>
              <a:latin typeface="+mn-lt"/>
              <a:cs typeface="+mn-cs"/>
            </a:endParaRPr>
          </a:p>
        </p:txBody>
      </p:sp>
      <p:pic>
        <p:nvPicPr>
          <p:cNvPr id="4" name="Picture 3" descr="\\acad-ink-file\shared files\SLT\SLT\2. Depute - N Masterson\Behaviour\PR Policy 19,20\25.06.19 illustrations\Positive Relationships V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385" y="1405055"/>
            <a:ext cx="4546748" cy="38703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03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n-lt"/>
                <a:ea typeface="Verdana" panose="020B0604030504040204" pitchFamily="34" charset="0"/>
              </a:rPr>
              <a:t>Visible consistencies: Meet and Greet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13915D-088B-4C63-8430-BA4115EB3F5D}" type="datetime1">
              <a:rPr lang="en-GB" smtClean="0"/>
              <a:t>12/01/2023</a:t>
            </a:fld>
            <a:endParaRPr lang="en-GB"/>
          </a:p>
        </p:txBody>
      </p:sp>
      <p:pic>
        <p:nvPicPr>
          <p:cNvPr id="4" name="Picture 3" descr="\\acad-ink-file\shared files\SLT\SLT\2. Depute - N Masterson\Behaviour\25.06.19 illustrations\Meet &amp; Greet V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615" y="2404472"/>
            <a:ext cx="3707782" cy="319343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804783" y="3416416"/>
            <a:ext cx="3546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n-lt"/>
                <a:ea typeface="Verdana" panose="020B0604030504040204" pitchFamily="34" charset="0"/>
              </a:rPr>
              <a:t>We want our school to be a welcoming place!</a:t>
            </a:r>
          </a:p>
        </p:txBody>
      </p:sp>
    </p:spTree>
    <p:extLst>
      <p:ext uri="{BB962C8B-B14F-4D97-AF65-F5344CB8AC3E}">
        <p14:creationId xmlns:p14="http://schemas.microsoft.com/office/powerpoint/2010/main" val="6500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Visible consistencies: Positive Recognition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13915D-088B-4C63-8430-BA4115EB3F5D}" type="datetime1">
              <a:rPr lang="en-GB" smtClean="0"/>
              <a:t>12/01/2023</a:t>
            </a:fld>
            <a:endParaRPr lang="en-GB"/>
          </a:p>
        </p:txBody>
      </p:sp>
      <p:pic>
        <p:nvPicPr>
          <p:cNvPr id="4" name="Picture 3" descr="\\acad-ink-file\shared files\SLT\SLT\2. Depute - N Masterson\Behaviour\25.06.19 illustrations\Positive Recognition V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80982"/>
            <a:ext cx="4012925" cy="34388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939990" y="2849357"/>
            <a:ext cx="37760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We want to make sure that all good conduct is recognised and celebrated!</a:t>
            </a:r>
          </a:p>
        </p:txBody>
      </p:sp>
    </p:spTree>
    <p:extLst>
      <p:ext uri="{BB962C8B-B14F-4D97-AF65-F5344CB8AC3E}">
        <p14:creationId xmlns:p14="http://schemas.microsoft.com/office/powerpoint/2010/main" val="405708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+mn-lt"/>
                <a:ea typeface="Verdana" panose="020B0604030504040204" pitchFamily="34" charset="0"/>
              </a:rPr>
              <a:t>Visible consistencies: Unbelievable Uniform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13915D-088B-4C63-8430-BA4115EB3F5D}" type="datetime1">
              <a:rPr lang="en-GB" smtClean="0"/>
              <a:t>12/01/2023</a:t>
            </a:fld>
            <a:endParaRPr lang="en-GB"/>
          </a:p>
        </p:txBody>
      </p:sp>
      <p:pic>
        <p:nvPicPr>
          <p:cNvPr id="4" name="Picture 3" descr="\\acad-ink-file\shared files\SLT\SLT\2. Depute - N Masterson\Behaviour\25.06.19 illustrations\Unbelievable Uniform V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077923"/>
            <a:ext cx="4199828" cy="38322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4928839" y="3016625"/>
            <a:ext cx="38917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latin typeface="+mn-lt"/>
                <a:ea typeface="Verdana" panose="020B0604030504040204" pitchFamily="34" charset="0"/>
              </a:rPr>
              <a:t>We want our learners to feel they belong as part of our school and demonstrate this by observing the school dress code!</a:t>
            </a:r>
          </a:p>
        </p:txBody>
      </p:sp>
    </p:spTree>
    <p:extLst>
      <p:ext uri="{BB962C8B-B14F-4D97-AF65-F5344CB8AC3E}">
        <p14:creationId xmlns:p14="http://schemas.microsoft.com/office/powerpoint/2010/main" val="1384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>
          <a:xfrm>
            <a:off x="440872" y="2480811"/>
            <a:ext cx="8520112" cy="2852737"/>
          </a:xfrm>
        </p:spPr>
        <p:txBody>
          <a:bodyPr/>
          <a:lstStyle/>
          <a:p>
            <a:pPr algn="ctr"/>
            <a:r>
              <a:rPr lang="en-GB" sz="32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 </a:t>
            </a:r>
            <a:br>
              <a:rPr lang="en-GB" sz="3200" dirty="0">
                <a:latin typeface="Calibri" panose="020F0502020204030204" pitchFamily="34" charset="0"/>
                <a:ea typeface="Verdana" panose="020B0604030504040204" pitchFamily="34" charset="0"/>
                <a:cs typeface="Calibri" panose="020F0502020204030204" pitchFamily="34" charset="0"/>
              </a:rPr>
            </a:br>
            <a:r>
              <a:rPr lang="en-GB" sz="32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P7 Parent/Carer Evening 2023</a:t>
            </a:r>
            <a:endParaRPr lang="en-GB" sz="3200" dirty="0">
              <a:solidFill>
                <a:srgbClr val="C00000"/>
              </a:solidFill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15362" name="Text Placeholder 2"/>
          <p:cNvSpPr>
            <a:spLocks noGrp="1"/>
          </p:cNvSpPr>
          <p:nvPr>
            <p:ph type="body" idx="1"/>
          </p:nvPr>
        </p:nvSpPr>
        <p:spPr>
          <a:xfrm>
            <a:off x="623888" y="5763946"/>
            <a:ext cx="7886700" cy="274158"/>
          </a:xfrm>
        </p:spPr>
        <p:txBody>
          <a:bodyPr>
            <a:normAutofit fontScale="70000" lnSpcReduction="20000"/>
          </a:bodyPr>
          <a:lstStyle/>
          <a:p>
            <a:r>
              <a:rPr lang="en-GB" i="1" dirty="0">
                <a:latin typeface="+mn-lt"/>
              </a:rPr>
              <a:t>Grow by Choice</a:t>
            </a:r>
          </a:p>
          <a:p>
            <a:endParaRPr lang="en-GB" i="1" dirty="0">
              <a:latin typeface="Baskerville BT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8D4F5735-0CDA-A1EB-83C9-040877973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2" y="152835"/>
            <a:ext cx="5060208" cy="3795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41086"/>
            <a:ext cx="8392060" cy="1325563"/>
          </a:xfrm>
        </p:spPr>
        <p:txBody>
          <a:bodyPr>
            <a:noAutofit/>
          </a:bodyPr>
          <a:lstStyle/>
          <a:p>
            <a:r>
              <a:rPr lang="en-GB">
                <a:latin typeface="+mn-lt"/>
                <a:ea typeface="Verdana" panose="020B0604030504040204" pitchFamily="34" charset="0"/>
              </a:rPr>
              <a:t> </a:t>
            </a:r>
            <a:br>
              <a:rPr lang="en-GB">
                <a:latin typeface="+mn-lt"/>
                <a:ea typeface="Verdana" panose="020B0604030504040204" pitchFamily="34" charset="0"/>
              </a:rPr>
            </a:br>
            <a:r>
              <a:rPr lang="en-GB">
                <a:latin typeface="+mn-lt"/>
                <a:ea typeface="Verdana" panose="020B0604030504040204" pitchFamily="34" charset="0"/>
              </a:rPr>
              <a:t>Our School Charter: Respectful, Responsible and Ready </a:t>
            </a:r>
            <a:br>
              <a:rPr lang="en-GB">
                <a:latin typeface="+mn-lt"/>
              </a:rPr>
            </a:br>
            <a:br>
              <a:rPr lang="en-GB">
                <a:latin typeface="+mn-lt"/>
              </a:rPr>
            </a:br>
            <a:endParaRPr lang="en-GB"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defRPr/>
            </a:pPr>
            <a:fld id="{6670C83D-EC66-4149-B6A8-1C6E904C6AAB}" type="datetime1">
              <a:rPr lang="en-GB" sz="900">
                <a:solidFill>
                  <a:prstClr val="black">
                    <a:tint val="75000"/>
                  </a:prstClr>
                </a:solidFill>
              </a:rPr>
              <a:pPr defTabSz="685800">
                <a:defRPr/>
              </a:pPr>
              <a:t>12/01/2023</a:t>
            </a:fld>
            <a:endParaRPr lang="en-GB" sz="9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Picture 3" descr="\\acad-ink-file\shared files\SLT\SLT\2. Depute - N Masterson\Behaviour\PR Policy 19,20\25.06.19 illustrations\Respectful V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486" y="1765738"/>
            <a:ext cx="2243710" cy="123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\\acad-ink-file\shared files\SLT\SLT\2. Depute - N Masterson\Behaviour\PR Policy 19,20\25.06.19 illustrations\Responsible V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1" y="3065477"/>
            <a:ext cx="2189545" cy="1341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\\acad-ink-file\shared files\SLT\SLT\2. Depute - N Masterson\Behaviour\PR Policy 19,20\25.06.19 illustrations\Ready V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596396"/>
            <a:ext cx="2189546" cy="147408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5"/>
          <p:cNvSpPr txBox="1"/>
          <p:nvPr/>
        </p:nvSpPr>
        <p:spPr>
          <a:xfrm>
            <a:off x="3543306" y="1961496"/>
            <a:ext cx="4318431" cy="942127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We are respectful of ourselves, each other and our school through Restorative Practice and a kind and calm environment. </a:t>
            </a:r>
          </a:p>
        </p:txBody>
      </p:sp>
      <p:sp>
        <p:nvSpPr>
          <p:cNvPr id="8" name="Text Box 6"/>
          <p:cNvSpPr txBox="1"/>
          <p:nvPr/>
        </p:nvSpPr>
        <p:spPr>
          <a:xfrm>
            <a:off x="3543305" y="3229597"/>
            <a:ext cx="4318431" cy="1177105"/>
          </a:xfrm>
          <a:prstGeom prst="rect">
            <a:avLst/>
          </a:prstGeom>
          <a:solidFill>
            <a:sysClr val="window" lastClr="FFFFFF"/>
          </a:solidFill>
          <a:ln w="6350">
            <a:noFill/>
          </a:ln>
          <a:effectLst/>
        </p:spPr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>
                <a:solidFill>
                  <a:prstClr val="black"/>
                </a:solidFill>
                <a:latin typeface="+mn-lt"/>
                <a:ea typeface="Verdana" panose="020B0604030504040204" pitchFamily="34" charset="0"/>
                <a:cs typeface="Times New Roman" panose="02020603050405020304" pitchFamily="18" charset="0"/>
              </a:rPr>
              <a:t>Our learners take responsibility for their actions, learning, choices and our community.  We are all committed to being the best version of ourselves.</a:t>
            </a:r>
          </a:p>
        </p:txBody>
      </p:sp>
      <p:sp>
        <p:nvSpPr>
          <p:cNvPr id="9" name="Text Box 4"/>
          <p:cNvSpPr txBox="1"/>
          <p:nvPr/>
        </p:nvSpPr>
        <p:spPr>
          <a:xfrm>
            <a:off x="3543306" y="4743034"/>
            <a:ext cx="4318432" cy="1327443"/>
          </a:xfrm>
          <a:prstGeom prst="rect">
            <a:avLst/>
          </a:prstGeom>
          <a:solidFill>
            <a:schemeClr val="lt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685800" fontAlgn="auto">
              <a:lnSpc>
                <a:spcPct val="107000"/>
              </a:lnSpc>
              <a:spcBef>
                <a:spcPts val="0"/>
              </a:spcBef>
              <a:spcAft>
                <a:spcPts val="600"/>
              </a:spcAft>
              <a:defRPr/>
            </a:pPr>
            <a:r>
              <a:rPr lang="en-GB">
                <a:solidFill>
                  <a:prstClr val="black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Our learners are smartly presented (unbelievable uniform) with the right attitude (jackets off, headphones out and phones away) and resources to learn. </a:t>
            </a:r>
          </a:p>
        </p:txBody>
      </p:sp>
    </p:spTree>
    <p:extLst>
      <p:ext uri="{BB962C8B-B14F-4D97-AF65-F5344CB8AC3E}">
        <p14:creationId xmlns:p14="http://schemas.microsoft.com/office/powerpoint/2010/main" val="11805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5E227-5A01-4CC1-99F8-0DF58B06D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Uniform</a:t>
            </a:r>
            <a:r>
              <a:rPr lang="en-GB" dirty="0">
                <a:latin typeface="Verdana"/>
                <a:ea typeface="Verdana"/>
              </a:rPr>
              <a:t> </a:t>
            </a:r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8F6D96A-E365-4875-8CB9-6E54262F13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1621" y="1824238"/>
            <a:ext cx="8711650" cy="3240922"/>
          </a:xfrm>
        </p:spPr>
        <p:txBody>
          <a:bodyPr/>
          <a:lstStyle/>
          <a:p>
            <a:r>
              <a:rPr lang="en-GB" dirty="0">
                <a:latin typeface="Arial"/>
                <a:ea typeface="Verdana"/>
                <a:cs typeface="Arial"/>
              </a:rPr>
              <a:t>School tie</a:t>
            </a:r>
          </a:p>
          <a:p>
            <a:r>
              <a:rPr lang="en-GB" dirty="0">
                <a:latin typeface="Arial"/>
                <a:ea typeface="Verdana"/>
                <a:cs typeface="Arial"/>
              </a:rPr>
              <a:t>White shirt</a:t>
            </a:r>
          </a:p>
          <a:p>
            <a:r>
              <a:rPr lang="en-GB" dirty="0">
                <a:latin typeface="Arial"/>
                <a:ea typeface="Verdana"/>
                <a:cs typeface="Arial"/>
              </a:rPr>
              <a:t>Plain black jumper/hoody (no logos)</a:t>
            </a:r>
          </a:p>
          <a:p>
            <a:r>
              <a:rPr lang="en-GB" dirty="0">
                <a:latin typeface="Arial"/>
                <a:ea typeface="Verdana"/>
                <a:cs typeface="Arial"/>
              </a:rPr>
              <a:t>Black skirt, trousers, shorts, no branding </a:t>
            </a:r>
          </a:p>
          <a:p>
            <a:r>
              <a:rPr lang="en-GB" dirty="0">
                <a:latin typeface="Arial"/>
                <a:ea typeface="Verdana"/>
                <a:cs typeface="Arial"/>
              </a:rPr>
              <a:t>Black shoes, boots (</a:t>
            </a:r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Preferably</a:t>
            </a:r>
            <a:r>
              <a:rPr lang="en-GB" dirty="0">
                <a:latin typeface="Arial"/>
                <a:ea typeface="Verdana"/>
                <a:cs typeface="Arial"/>
              </a:rPr>
              <a:t> Black)</a:t>
            </a:r>
            <a:endParaRPr lang="en-GB" dirty="0"/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704388-4B71-4C22-81BD-0E19633560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FEBD53-3DFB-4C31-BE5B-4C2D7A07384B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B8E04D2-1C81-467B-9F3F-98779EDB6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28" y="5065160"/>
            <a:ext cx="8936843" cy="179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72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F934E-60BA-4CA7-B90D-EA65BB1A5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Arial"/>
                <a:ea typeface="Verdana"/>
                <a:cs typeface="Arial"/>
              </a:rPr>
              <a:t>PE Kit</a:t>
            </a:r>
            <a:endParaRPr lang="en-US" dirty="0"/>
          </a:p>
        </p:txBody>
      </p:sp>
      <p:sp>
        <p:nvSpPr>
          <p:cNvPr id="6" name="Content Placeholder 15">
            <a:extLst>
              <a:ext uri="{FF2B5EF4-FFF2-40B4-BE49-F238E27FC236}">
                <a16:creationId xmlns:a16="http://schemas.microsoft.com/office/drawing/2014/main" id="{46BD57B5-A8AF-4E16-B817-893A22B11B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5086" y="1739900"/>
            <a:ext cx="6717372" cy="3378200"/>
          </a:xfrm>
        </p:spPr>
        <p:txBody>
          <a:bodyPr/>
          <a:lstStyle/>
          <a:p>
            <a:r>
              <a:rPr lang="en-GB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Top (no short/crop tops or football strips)</a:t>
            </a:r>
          </a:p>
          <a:p>
            <a:r>
              <a:rPr lang="en-GB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Shorts/trousers/</a:t>
            </a:r>
            <a:r>
              <a:rPr lang="en-GB" b="1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sports leggings</a:t>
            </a:r>
          </a:p>
          <a:p>
            <a:r>
              <a:rPr lang="en-GB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Hoody/water proof</a:t>
            </a:r>
          </a:p>
          <a:p>
            <a:r>
              <a:rPr lang="en-GB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Trainers</a:t>
            </a:r>
          </a:p>
          <a:p>
            <a:r>
              <a:rPr lang="en-GB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No note policy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E1BA34-F1DA-4AB6-9BE3-CC77AFDA0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078CBE-1552-4662-B3C8-7AB1D9F8F7E2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8" name="Picture 7" descr="A group of people playing a sport&#10;&#10;Description automatically generated with medium confidence">
            <a:extLst>
              <a:ext uri="{FF2B5EF4-FFF2-40B4-BE49-F238E27FC236}">
                <a16:creationId xmlns:a16="http://schemas.microsoft.com/office/drawing/2014/main" id="{773F2DE8-4958-436C-B14D-A0EA93A952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21" y="3179459"/>
            <a:ext cx="4722687" cy="354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18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15" y="-210875"/>
            <a:ext cx="9324435" cy="1454959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Kit Bag for IHS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331C2-B3F5-4301-9819-8614E1F0D2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650" y="1005273"/>
            <a:ext cx="4417200" cy="3604386"/>
          </a:xfrm>
        </p:spPr>
        <p:txBody>
          <a:bodyPr/>
          <a:lstStyle/>
          <a:p>
            <a:pPr marL="0" indent="0">
              <a:buNone/>
            </a:pPr>
            <a:r>
              <a:rPr lang="en-GB" b="1" u="sng" dirty="0">
                <a:latin typeface="+mn-lt"/>
                <a:ea typeface="Verdana"/>
                <a:cs typeface="Arial"/>
              </a:rPr>
              <a:t>Essential</a:t>
            </a:r>
          </a:p>
          <a:p>
            <a:pPr marL="0" indent="0">
              <a:buNone/>
            </a:pPr>
            <a:endParaRPr lang="en-GB" b="1" u="sng" dirty="0">
              <a:latin typeface="+mn-lt"/>
              <a:ea typeface="Verdana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+mn-lt"/>
                <a:ea typeface="Verdana"/>
                <a:cs typeface="Arial"/>
              </a:rPr>
              <a:t>- Uniform</a:t>
            </a:r>
            <a:endParaRPr lang="en-GB" b="1" u="sng" dirty="0">
              <a:latin typeface="+mn-lt"/>
              <a:ea typeface="Verdana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+mn-lt"/>
                <a:ea typeface="Verdana"/>
                <a:cs typeface="Arial"/>
              </a:rPr>
              <a:t>- A water bottle</a:t>
            </a:r>
            <a:endParaRPr lang="en-GB" dirty="0">
              <a:latin typeface="+mn-lt"/>
              <a:ea typeface="Verdana" panose="020B0604030504040204" pitchFamily="34" charset="0"/>
              <a:cs typeface="Arial"/>
            </a:endParaRPr>
          </a:p>
          <a:p>
            <a:pPr marL="0" indent="0">
              <a:buNone/>
            </a:pPr>
            <a:r>
              <a:rPr lang="en-GB" dirty="0">
                <a:latin typeface="+mn-lt"/>
                <a:ea typeface="Verdana"/>
                <a:cs typeface="Arial"/>
              </a:rPr>
              <a:t>- Pencil case (pencil, pen, ruler, sharpener, eraser)</a:t>
            </a:r>
          </a:p>
          <a:p>
            <a:pPr marL="0" indent="0">
              <a:buNone/>
            </a:pPr>
            <a:r>
              <a:rPr lang="en-GB" dirty="0">
                <a:latin typeface="+mn-lt"/>
                <a:ea typeface="Verdana"/>
                <a:cs typeface="Arial"/>
              </a:rPr>
              <a:t>- PE kit (when required)</a:t>
            </a:r>
          </a:p>
          <a:p>
            <a:pPr marL="0" indent="0">
              <a:buNone/>
            </a:pPr>
            <a:r>
              <a:rPr lang="en-GB" dirty="0">
                <a:latin typeface="+mn-lt"/>
                <a:ea typeface="Verdana"/>
                <a:cs typeface="Arial"/>
              </a:rPr>
              <a:t>- A tub for HE (when required)</a:t>
            </a:r>
          </a:p>
          <a:p>
            <a:pPr marL="0" indent="0">
              <a:buNone/>
            </a:pPr>
            <a:r>
              <a:rPr lang="en-GB" dirty="0">
                <a:latin typeface="+mn-lt"/>
                <a:ea typeface="Verdana"/>
                <a:cs typeface="Arial"/>
              </a:rPr>
              <a:t>- An apron (when required DET/HE)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CF62EE4-3EDD-4FB8-BD24-43F4E40902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7150" y="1003405"/>
            <a:ext cx="3886200" cy="4552621"/>
          </a:xfrm>
        </p:spPr>
        <p:txBody>
          <a:bodyPr/>
          <a:lstStyle/>
          <a:p>
            <a:pPr marL="0" indent="0">
              <a:buNone/>
            </a:pPr>
            <a:r>
              <a:rPr lang="en-GB" b="1" u="sng">
                <a:latin typeface="+mn-lt"/>
                <a:ea typeface="Verdana"/>
                <a:cs typeface="Arial"/>
              </a:rPr>
              <a:t>Even  better if…</a:t>
            </a:r>
            <a:endParaRPr lang="en-US">
              <a:latin typeface="+mn-lt"/>
              <a:ea typeface="Verdana"/>
              <a:cs typeface="Arial"/>
            </a:endParaRPr>
          </a:p>
          <a:p>
            <a:endParaRPr lang="en-GB" b="1" u="sng">
              <a:latin typeface="+mn-lt"/>
              <a:ea typeface="Verdana" panose="020B0604030504040204" pitchFamily="34" charset="0"/>
              <a:cs typeface="Arial"/>
            </a:endParaRPr>
          </a:p>
          <a:p>
            <a:pPr marL="0" indent="0">
              <a:buNone/>
            </a:pPr>
            <a:r>
              <a:rPr lang="en-GB">
                <a:latin typeface="+mn-lt"/>
                <a:ea typeface="Verdana"/>
                <a:cs typeface="Arial"/>
              </a:rPr>
              <a:t>- A mobile device</a:t>
            </a:r>
          </a:p>
          <a:p>
            <a:pPr marL="0" indent="0">
              <a:buNone/>
            </a:pPr>
            <a:r>
              <a:rPr lang="en-GB">
                <a:latin typeface="+mn-lt"/>
                <a:ea typeface="Verdana"/>
                <a:cs typeface="Arial"/>
              </a:rPr>
              <a:t>- A calculator</a:t>
            </a:r>
          </a:p>
          <a:p>
            <a:pPr marL="0" indent="0">
              <a:buNone/>
            </a:pPr>
            <a:r>
              <a:rPr lang="en-GB">
                <a:latin typeface="+mn-lt"/>
                <a:ea typeface="Verdana"/>
                <a:cs typeface="Arial"/>
              </a:rPr>
              <a:t>- Lockers for storage</a:t>
            </a:r>
            <a:endParaRPr lang="en-GB">
              <a:latin typeface="+mn-lt"/>
              <a:ea typeface="Verdana" panose="020B0604030504040204" pitchFamily="34" charset="0"/>
              <a:cs typeface="Arial"/>
            </a:endParaRPr>
          </a:p>
          <a:p>
            <a:pPr marL="0" indent="0">
              <a:buNone/>
            </a:pPr>
            <a:r>
              <a:rPr lang="en-GB">
                <a:latin typeface="+mn-lt"/>
                <a:ea typeface="Verdana"/>
                <a:cs typeface="Arial"/>
              </a:rPr>
              <a:t>- A note of your user names and passwords</a:t>
            </a:r>
          </a:p>
          <a:p>
            <a:endParaRPr lang="en-GB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FEBD53-3DFB-4C31-BE5B-4C2D7A07384B}" type="datetime1">
              <a:rPr lang="en-US" smtClean="0">
                <a:latin typeface="+mn-lt"/>
              </a:rPr>
              <a:pPr>
                <a:defRPr/>
              </a:pPr>
              <a:t>1/12/2023</a:t>
            </a:fld>
            <a:endParaRPr lang="en-GB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450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DE79-2C5F-4A92-9E15-B627EEF49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Opportunities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15E641-1718-496D-9743-318FA3CCC4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4A626-882C-4D52-84CA-2B8FEC48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5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EA391-247F-427B-92B6-CD38E90D8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3658"/>
            <a:ext cx="9137530" cy="1325563"/>
          </a:xfrm>
        </p:spPr>
        <p:txBody>
          <a:bodyPr/>
          <a:lstStyle/>
          <a:p>
            <a:pPr algn="ctr"/>
            <a:r>
              <a:rPr lang="en-GB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Leadership Programmes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796D-71EC-4B81-9489-A2BB0B99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CECF59-AB4E-44F2-B720-B6E810083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8" y="942767"/>
            <a:ext cx="6523306" cy="32589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6752E0-A324-4CB1-AAD1-8CFA6DB3252F}"/>
              </a:ext>
            </a:extLst>
          </p:cNvPr>
          <p:cNvSpPr txBox="1"/>
          <p:nvPr/>
        </p:nvSpPr>
        <p:spPr>
          <a:xfrm>
            <a:off x="601563" y="4677854"/>
            <a:ext cx="1616212" cy="156966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320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S4-6</a:t>
            </a:r>
          </a:p>
          <a:p>
            <a:r>
              <a:rPr lang="en-GB" sz="320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Prefects </a:t>
            </a:r>
            <a:endParaRPr lang="en-GB" sz="32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algn="ctr"/>
            <a:endParaRPr lang="en-GB" sz="320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1FD929-A3CD-4387-85C2-BD55ED77F4FC}"/>
              </a:ext>
            </a:extLst>
          </p:cNvPr>
          <p:cNvSpPr txBox="1"/>
          <p:nvPr/>
        </p:nvSpPr>
        <p:spPr>
          <a:xfrm>
            <a:off x="5548829" y="1100494"/>
            <a:ext cx="4936732" cy="138499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800" dirty="0">
                <a:latin typeface="Arial"/>
                <a:ea typeface="Verdana"/>
                <a:cs typeface="Arial"/>
              </a:rPr>
              <a:t>Student </a:t>
            </a:r>
            <a:endParaRPr lang="en-GB" sz="2800" dirty="0">
              <a:latin typeface="Arial"/>
              <a:ea typeface="Verdana" panose="020B0604030504040204" pitchFamily="34" charset="0"/>
            </a:endParaRPr>
          </a:p>
          <a:p>
            <a:pPr algn="ctr"/>
            <a:r>
              <a:rPr lang="en-GB" sz="28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Leadership</a:t>
            </a:r>
          </a:p>
          <a:p>
            <a:pPr algn="ctr"/>
            <a:r>
              <a:rPr lang="en-GB" sz="2800" dirty="0">
                <a:latin typeface="Arial"/>
                <a:ea typeface="Verdana"/>
                <a:cs typeface="Arial"/>
              </a:rPr>
              <a:t>team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3AEA79-41A1-49DF-8E37-34A830013B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6532" y="3760342"/>
            <a:ext cx="6087468" cy="309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5A62B-3C95-478F-9982-B5A371ADD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57849"/>
            <a:ext cx="7886700" cy="1325563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Sports Ambassadors</a:t>
            </a:r>
            <a:endParaRPr lang="en-US" dirty="0"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pic>
        <p:nvPicPr>
          <p:cNvPr id="7" name="Content Placeholder 6" descr="Graphical user interface, website&#10;&#10;Description automatically generated with medium confidence">
            <a:extLst>
              <a:ext uri="{FF2B5EF4-FFF2-40B4-BE49-F238E27FC236}">
                <a16:creationId xmlns:a16="http://schemas.microsoft.com/office/drawing/2014/main" id="{AE166C5E-8086-4101-A6CB-36916DFDCA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95" y="1546340"/>
            <a:ext cx="3603704" cy="308008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EBA18E-3A8B-4CDE-8FE8-DF76DDBC8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BFDE60-0D5C-4F89-80A4-68894FFF9B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84" y="816429"/>
            <a:ext cx="4632966" cy="34730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38BB38E-463D-4A06-B24D-E17919D16A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4661" y="816429"/>
            <a:ext cx="381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6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E9BA0-A321-48EC-AEEC-A30FA8D74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360714" y="2368282"/>
            <a:ext cx="9036888" cy="1325563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Sports Opportunities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A picture containing grass, outdoor, sky, tree&#10;&#10;Description automatically generated">
            <a:extLst>
              <a:ext uri="{FF2B5EF4-FFF2-40B4-BE49-F238E27FC236}">
                <a16:creationId xmlns:a16="http://schemas.microsoft.com/office/drawing/2014/main" id="{141DC257-759E-4451-AB34-D81CC75943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76048"/>
            <a:ext cx="3777404" cy="249353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D70E0-7F22-4100-9ADA-220F3718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8" name="Picture 7" descr="A group of people playing volleyball&#10;&#10;Description automatically generated with medium confidence">
            <a:extLst>
              <a:ext uri="{FF2B5EF4-FFF2-40B4-BE49-F238E27FC236}">
                <a16:creationId xmlns:a16="http://schemas.microsoft.com/office/drawing/2014/main" id="{5CC4FD59-D46A-4A53-874A-FEAA6A662F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1" y="3507270"/>
            <a:ext cx="3530316" cy="1759525"/>
          </a:xfrm>
          <a:prstGeom prst="rect">
            <a:avLst/>
          </a:prstGeom>
        </p:spPr>
      </p:pic>
      <p:pic>
        <p:nvPicPr>
          <p:cNvPr id="10" name="Picture 9" descr="A group of people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03459CBF-4B90-4FEA-8175-732AB2BC48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" y="-65067"/>
            <a:ext cx="4176856" cy="2435259"/>
          </a:xfrm>
          <a:prstGeom prst="rect">
            <a:avLst/>
          </a:prstGeom>
        </p:spPr>
      </p:pic>
      <p:pic>
        <p:nvPicPr>
          <p:cNvPr id="12" name="Picture 11" descr="A person doing a handstand on a mat in a gym&#10;&#10;Description automatically generated with medium confidence">
            <a:extLst>
              <a:ext uri="{FF2B5EF4-FFF2-40B4-BE49-F238E27FC236}">
                <a16:creationId xmlns:a16="http://schemas.microsoft.com/office/drawing/2014/main" id="{664097DB-BBF3-42AB-AFCF-C46FB79503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47" y="3114992"/>
            <a:ext cx="2920430" cy="3893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EDFF35-3B1D-4DF2-A5E4-3B04028DC7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8444" y="132251"/>
            <a:ext cx="4444774" cy="29577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CA93C2-9F9E-4E11-A4A7-305035EB42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2589" y="3284931"/>
            <a:ext cx="2594496" cy="389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CF822-DC3D-4069-9406-329AA3AF1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A group of people posing for a photo on a field&#10;&#10;Description automatically generated with medium confidence">
            <a:extLst>
              <a:ext uri="{FF2B5EF4-FFF2-40B4-BE49-F238E27FC236}">
                <a16:creationId xmlns:a16="http://schemas.microsoft.com/office/drawing/2014/main" id="{76A764F3-FAFE-474B-BFA1-B2BC69A428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788" y="88900"/>
            <a:ext cx="5143829" cy="33401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C8DD3-EA7F-4741-B502-FFF6FC374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EEDBD-DCDB-46B8-8C1F-DD1039856C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6869" y="3495757"/>
            <a:ext cx="7163421" cy="3310415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711F6982-3F6C-43A6-89E8-F23480FE3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90" y="218353"/>
            <a:ext cx="3942654" cy="294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17EF-1A05-4679-BE97-571D92F7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047" y="287548"/>
            <a:ext cx="3544738" cy="1325563"/>
          </a:xfrm>
        </p:spPr>
        <p:txBody>
          <a:bodyPr/>
          <a:lstStyle/>
          <a:p>
            <a:r>
              <a:rPr lang="en-GB" sz="3200" dirty="0">
                <a:latin typeface="Calibri"/>
                <a:ea typeface="Verdana"/>
                <a:cs typeface="Calibri"/>
              </a:rPr>
              <a:t>Developing Young Workforce</a:t>
            </a:r>
            <a:endParaRPr lang="en-GB" sz="3200">
              <a:latin typeface="Calibri"/>
              <a:ea typeface="Verdana" panose="020B0604030504040204" pitchFamily="34" charset="0"/>
              <a:cs typeface="Calibri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DB9B3-6454-4A23-90B8-473FFDBF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12" name="Picture 13">
            <a:extLst>
              <a:ext uri="{FF2B5EF4-FFF2-40B4-BE49-F238E27FC236}">
                <a16:creationId xmlns:a16="http://schemas.microsoft.com/office/drawing/2014/main" id="{1030E05F-EA5F-97E2-172D-3A1705ED6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09014" y="6371"/>
            <a:ext cx="6031481" cy="3068128"/>
          </a:xfrm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550EC6A5-91BE-DD8B-6480-B45E52537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5192" y="3087101"/>
            <a:ext cx="7042030" cy="355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7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88" y="-171939"/>
            <a:ext cx="7886700" cy="1178854"/>
          </a:xfrm>
        </p:spPr>
        <p:txBody>
          <a:bodyPr/>
          <a:lstStyle/>
          <a:p>
            <a:r>
              <a:rPr lang="en-GB" altLang="en-US" sz="4000" dirty="0">
                <a:latin typeface="+mn-lt"/>
                <a:ea typeface="Verdana"/>
                <a:cs typeface="Arial"/>
              </a:rPr>
              <a:t>Purpose of Meeting</a:t>
            </a:r>
            <a:endParaRPr lang="en-GB" sz="4000" dirty="0">
              <a:latin typeface="+mn-lt"/>
              <a:ea typeface="Verdana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62" y="1110432"/>
            <a:ext cx="6070971" cy="5574897"/>
          </a:xfrm>
        </p:spPr>
        <p:txBody>
          <a:bodyPr numCol="2"/>
          <a:lstStyle/>
          <a:p>
            <a:r>
              <a:rPr lang="en-GB" altLang="en-US" dirty="0">
                <a:latin typeface="+mn-lt"/>
                <a:ea typeface="Verdana"/>
                <a:cs typeface="Arial"/>
              </a:rPr>
              <a:t>Facilities in school</a:t>
            </a:r>
          </a:p>
          <a:p>
            <a:r>
              <a:rPr lang="en-GB" altLang="en-US" dirty="0">
                <a:latin typeface="+mn-lt"/>
                <a:ea typeface="Verdana"/>
                <a:cs typeface="Arial"/>
              </a:rPr>
              <a:t>Secondary – Differences </a:t>
            </a:r>
          </a:p>
          <a:p>
            <a:pPr marL="0" indent="0">
              <a:buNone/>
            </a:pPr>
            <a:r>
              <a:rPr lang="en-GB" altLang="en-US" dirty="0">
                <a:latin typeface="+mn-lt"/>
                <a:ea typeface="Verdana"/>
                <a:cs typeface="Arial"/>
              </a:rPr>
              <a:t>and continuity</a:t>
            </a:r>
            <a:endParaRPr lang="en-GB"/>
          </a:p>
          <a:p>
            <a:pPr eaLnBrk="1" hangingPunct="1"/>
            <a:r>
              <a:rPr lang="en-GB" altLang="en-US" dirty="0">
                <a:latin typeface="+mn-lt"/>
                <a:ea typeface="Verdana"/>
                <a:cs typeface="Arial"/>
              </a:rPr>
              <a:t>Daily Schedule</a:t>
            </a:r>
          </a:p>
          <a:p>
            <a:pPr eaLnBrk="1" hangingPunct="1"/>
            <a:r>
              <a:rPr lang="en-GB" altLang="en-US" dirty="0">
                <a:latin typeface="+mn-lt"/>
                <a:ea typeface="Verdana"/>
                <a:cs typeface="Arial"/>
              </a:rPr>
              <a:t>School policies and charter</a:t>
            </a:r>
          </a:p>
          <a:p>
            <a:pPr eaLnBrk="1" hangingPunct="1"/>
            <a:r>
              <a:rPr lang="en-GB" altLang="en-US" sz="2800" dirty="0">
                <a:latin typeface="+mn-lt"/>
                <a:ea typeface="Verdana"/>
                <a:cs typeface="Arial"/>
              </a:rPr>
              <a:t>Opportunities</a:t>
            </a:r>
          </a:p>
          <a:p>
            <a:r>
              <a:rPr lang="en-GB" altLang="en-US" dirty="0">
                <a:latin typeface="+mn-lt"/>
                <a:ea typeface="Verdana"/>
                <a:cs typeface="Arial"/>
              </a:rPr>
              <a:t>S1 Views</a:t>
            </a:r>
          </a:p>
          <a:p>
            <a:pPr eaLnBrk="1" hangingPunct="1"/>
            <a:r>
              <a:rPr lang="en-GB" altLang="en-US" dirty="0">
                <a:latin typeface="+mn-lt"/>
                <a:ea typeface="Verdana"/>
                <a:cs typeface="Arial"/>
              </a:rPr>
              <a:t>Pupil Support</a:t>
            </a:r>
            <a:endParaRPr lang="en-GB" altLang="en-US" sz="2800" dirty="0">
              <a:latin typeface="+mn-lt"/>
              <a:ea typeface="Verdana"/>
              <a:cs typeface="Arial"/>
            </a:endParaRPr>
          </a:p>
          <a:p>
            <a:pPr eaLnBrk="1" hangingPunct="1"/>
            <a:r>
              <a:rPr lang="en-GB" altLang="en-US" sz="2800" dirty="0">
                <a:latin typeface="+mn-lt"/>
                <a:ea typeface="Verdana"/>
                <a:cs typeface="Arial"/>
              </a:rPr>
              <a:t>Question time</a:t>
            </a:r>
          </a:p>
          <a:p>
            <a:pPr eaLnBrk="1" hangingPunct="1"/>
            <a:endParaRPr lang="en-GB" altLang="en-US" dirty="0">
              <a:latin typeface="Arial"/>
              <a:ea typeface="Verdana" panose="020B0604030504040204" pitchFamily="34" charset="0"/>
              <a:cs typeface="Arial"/>
            </a:endParaRPr>
          </a:p>
          <a:p>
            <a:pPr marL="0" indent="0" eaLnBrk="1" hangingPunct="1">
              <a:buNone/>
            </a:pPr>
            <a:endParaRPr lang="en-GB" altLang="en-US" sz="2000" dirty="0">
              <a:latin typeface="Arial"/>
              <a:ea typeface="Verdana" panose="020B0604030504040204" pitchFamily="34" charset="0"/>
              <a:cs typeface="Arial"/>
            </a:endParaRPr>
          </a:p>
          <a:p>
            <a:pPr marL="0" indent="0" eaLnBrk="1" hangingPunct="1">
              <a:buNone/>
            </a:pPr>
            <a:endParaRPr lang="en-GB" altLang="en-US" sz="2000" dirty="0">
              <a:latin typeface="Arial"/>
              <a:ea typeface="Verdana" panose="020B0604030504040204" pitchFamily="34" charset="0"/>
              <a:cs typeface="Arial"/>
            </a:endParaRPr>
          </a:p>
          <a:p>
            <a:pPr eaLnBrk="1" hangingPunct="1"/>
            <a:endParaRPr lang="en-GB" altLang="en-US" dirty="0">
              <a:latin typeface="Arial"/>
              <a:ea typeface="Verdana" panose="020B0604030504040204" pitchFamily="34" charset="0"/>
              <a:cs typeface="Arial"/>
            </a:endParaRPr>
          </a:p>
          <a:p>
            <a:pPr marL="0" indent="0">
              <a:buNone/>
            </a:pPr>
            <a:endParaRPr lang="en-GB" dirty="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28FA2-540F-47A2-95FC-D2F2DA0092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446" y="92257"/>
            <a:ext cx="3647400" cy="26822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578669-1A3C-43F0-8C79-1EB2AE966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3445" y="3428999"/>
            <a:ext cx="4842354" cy="294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6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817EF-1A05-4679-BE97-571D92F7E3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953" y="0"/>
            <a:ext cx="7886700" cy="1325563"/>
          </a:xfrm>
        </p:spPr>
        <p:txBody>
          <a:bodyPr/>
          <a:lstStyle/>
          <a:p>
            <a:endParaRPr lang="en-GB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6F2B0E4-AD50-4F96-86CC-0CA3AD814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DB9B3-6454-4A23-90B8-473FFDBFB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13" name="Picture 12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6BCE9CC-B673-42A5-B5D9-A39756B49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0" y="439355"/>
            <a:ext cx="3798499" cy="28488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360A89-F1AE-41B1-9C58-1223AD4806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363" y="3443182"/>
            <a:ext cx="4673374" cy="3109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5568FE-DC85-428D-B05E-D42C65905B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426" y="605575"/>
            <a:ext cx="4749574" cy="35575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55AC9D-592C-EE32-9FCA-C41A793B2168}"/>
              </a:ext>
            </a:extLst>
          </p:cNvPr>
          <p:cNvSpPr txBox="1"/>
          <p:nvPr/>
        </p:nvSpPr>
        <p:spPr>
          <a:xfrm>
            <a:off x="5513969" y="4870672"/>
            <a:ext cx="3032683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800" dirty="0">
                <a:latin typeface="Calibri"/>
                <a:ea typeface="Calibri"/>
                <a:cs typeface="Arial"/>
              </a:rPr>
              <a:t>Employers working with our young people</a:t>
            </a:r>
            <a:endParaRPr lang="en-GB" sz="2000" dirty="0">
              <a:latin typeface="Calibri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111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>
            <a:extLst>
              <a:ext uri="{FF2B5EF4-FFF2-40B4-BE49-F238E27FC236}">
                <a16:creationId xmlns:a16="http://schemas.microsoft.com/office/drawing/2014/main" id="{CA5568F7-A178-52C2-6372-48FA78464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218" y="71587"/>
            <a:ext cx="3842355" cy="3699697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4B1D8F-4E9F-2AB8-457B-BA2746019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6" name="Picture 6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85352B2A-1154-C6E7-20D5-789697B9C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910" y="660905"/>
            <a:ext cx="5201727" cy="5536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787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A2BC-CC5A-46F3-9C10-FEE31BBE9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69260" y="-125796"/>
            <a:ext cx="7886700" cy="1325563"/>
          </a:xfrm>
        </p:spPr>
        <p:txBody>
          <a:bodyPr/>
          <a:lstStyle/>
          <a:p>
            <a:pPr algn="ctr"/>
            <a:r>
              <a:rPr lang="en-GB" sz="3600" dirty="0">
                <a:latin typeface="Calibri"/>
                <a:ea typeface="Verdana"/>
                <a:cs typeface="Calibri"/>
              </a:rPr>
              <a:t>Expressive Arts Opportunities</a:t>
            </a:r>
            <a:endParaRPr lang="en-US" sz="3600">
              <a:latin typeface="Calibri"/>
              <a:ea typeface="Calibri"/>
              <a:cs typeface="Calibri"/>
            </a:endParaRPr>
          </a:p>
        </p:txBody>
      </p:sp>
      <p:pic>
        <p:nvPicPr>
          <p:cNvPr id="8" name="Content Placeholder 7" descr="A picture containing text, floor, indoor, person&#10;&#10;Description automatically generated">
            <a:extLst>
              <a:ext uri="{FF2B5EF4-FFF2-40B4-BE49-F238E27FC236}">
                <a16:creationId xmlns:a16="http://schemas.microsoft.com/office/drawing/2014/main" id="{A800828F-D1EE-4AF5-938F-1EDE0D2AA8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540" y="1366919"/>
            <a:ext cx="4453466" cy="33401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E5E07D-1FFA-496C-9338-9DBCA8103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F24091-C4E5-4DA1-B61B-7CC63B10C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7" y="4707019"/>
            <a:ext cx="4259272" cy="2070713"/>
          </a:xfrm>
          <a:prstGeom prst="rect">
            <a:avLst/>
          </a:prstGeom>
        </p:spPr>
      </p:pic>
      <p:pic>
        <p:nvPicPr>
          <p:cNvPr id="10" name="Picture 9" descr="A picture containing floor, indoor, standing, posing&#10;&#10;Description automatically generated">
            <a:extLst>
              <a:ext uri="{FF2B5EF4-FFF2-40B4-BE49-F238E27FC236}">
                <a16:creationId xmlns:a16="http://schemas.microsoft.com/office/drawing/2014/main" id="{B6637C01-0995-4927-ADA4-7262679F3B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98" y="68556"/>
            <a:ext cx="2514350" cy="2514350"/>
          </a:xfrm>
          <a:prstGeom prst="rect">
            <a:avLst/>
          </a:prstGeom>
        </p:spPr>
      </p:pic>
      <p:pic>
        <p:nvPicPr>
          <p:cNvPr id="12" name="Picture 11" descr="A picture containing indoor, ceiling, people, person&#10;&#10;Description automatically generated">
            <a:extLst>
              <a:ext uri="{FF2B5EF4-FFF2-40B4-BE49-F238E27FC236}">
                <a16:creationId xmlns:a16="http://schemas.microsoft.com/office/drawing/2014/main" id="{A76C7235-C1E8-4E2E-91F3-B865DDB51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3947" y="3839682"/>
            <a:ext cx="2881793" cy="2881793"/>
          </a:xfrm>
          <a:prstGeom prst="rect">
            <a:avLst/>
          </a:prstGeom>
        </p:spPr>
      </p:pic>
      <p:pic>
        <p:nvPicPr>
          <p:cNvPr id="14" name="Picture 13" descr="A person playing a guitar&#10;&#10;Description automatically generated with medium confidence">
            <a:extLst>
              <a:ext uri="{FF2B5EF4-FFF2-40B4-BE49-F238E27FC236}">
                <a16:creationId xmlns:a16="http://schemas.microsoft.com/office/drawing/2014/main" id="{B7DB417D-03BD-48F4-BD51-07D6E86460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3176"/>
            <a:ext cx="2187155" cy="218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6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43935-5AD6-45E8-A589-5B02432E1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5839" y="2462012"/>
            <a:ext cx="7886700" cy="1325563"/>
          </a:xfrm>
        </p:spPr>
        <p:txBody>
          <a:bodyPr/>
          <a:lstStyle/>
          <a:p>
            <a:endParaRPr lang="en-GB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5" name="Content Placeholder 14" descr="A group of people posing for a photo in front of a yellow building&#10;&#10;Description automatically generated with medium confidence">
            <a:extLst>
              <a:ext uri="{FF2B5EF4-FFF2-40B4-BE49-F238E27FC236}">
                <a16:creationId xmlns:a16="http://schemas.microsoft.com/office/drawing/2014/main" id="{62E93B4C-79E1-41B4-AF5E-ED51983136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9" y="-582175"/>
            <a:ext cx="2588577" cy="33401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FEBF41-A822-437D-8A35-D2B0ED0E7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1BADCF9-38F7-4B08-9E5F-D4FE7A7CDC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14" y="-46084"/>
            <a:ext cx="3993286" cy="29949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C8D3D8-81FA-4A02-A59A-79BECF18F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9672" y="102856"/>
            <a:ext cx="4109081" cy="23099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EDCE91-6AD2-4997-AF06-49A1EC5FD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547" y="2782539"/>
            <a:ext cx="8156905" cy="410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E0E25-C70E-438F-92C0-C3B854286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790" y="-105428"/>
            <a:ext cx="9952899" cy="1325563"/>
          </a:xfrm>
        </p:spPr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Trips</a:t>
            </a:r>
            <a:r>
              <a:rPr lang="en-GB" dirty="0">
                <a:latin typeface="Arial"/>
                <a:ea typeface="Verdana"/>
                <a:cs typeface="Arial"/>
              </a:rPr>
              <a:t> 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7" name="Content Placeholder 6" descr="A picture containing grass, sport, stadium&#10;&#10;Description automatically generated">
            <a:extLst>
              <a:ext uri="{FF2B5EF4-FFF2-40B4-BE49-F238E27FC236}">
                <a16:creationId xmlns:a16="http://schemas.microsoft.com/office/drawing/2014/main" id="{82C98E75-55A5-4CF4-B655-EC73D16F0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33949"/>
            <a:ext cx="4453466" cy="33401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5C5B38-8C60-406D-B81D-545C14008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91AFE-65A1-4B07-86A2-E7E9E5C026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4754" y="3656944"/>
            <a:ext cx="5889246" cy="3316511"/>
          </a:xfrm>
          <a:prstGeom prst="rect">
            <a:avLst/>
          </a:prstGeom>
        </p:spPr>
      </p:pic>
      <p:pic>
        <p:nvPicPr>
          <p:cNvPr id="9" name="Picture 8" descr="A group of people posing for a photo in front of a stadium&#10;&#10;Description automatically generated with medium confidence">
            <a:extLst>
              <a:ext uri="{FF2B5EF4-FFF2-40B4-BE49-F238E27FC236}">
                <a16:creationId xmlns:a16="http://schemas.microsoft.com/office/drawing/2014/main" id="{30EF7D92-DA92-4024-A7A6-C105469612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89" y="1196546"/>
            <a:ext cx="4103337" cy="307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7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5C263-6C55-4672-AB18-10D39789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+mn-lt"/>
              </a:rPr>
              <a:t>House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C975-FBCC-4E31-83A1-8618D421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+mn-lt"/>
              </a:rPr>
              <a:t>Bramble House 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r>
              <a:rPr lang="en-GB" dirty="0">
                <a:latin typeface="+mn-lt"/>
              </a:rPr>
              <a:t>Mr Morrison and Mr McNinch (Guidance Teachers)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Miss Abbott (Pupil Support Officer)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</a:t>
            </a:r>
            <a:r>
              <a:rPr lang="en-GB" dirty="0" err="1">
                <a:latin typeface="+mn-lt"/>
              </a:rPr>
              <a:t>Snoddy</a:t>
            </a:r>
            <a:r>
              <a:rPr lang="en-GB" dirty="0">
                <a:latin typeface="+mn-lt"/>
              </a:rPr>
              <a:t> (Pupil Support Assistant)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Appleton (Teacher of Learning Support)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Allan (DHT – Head of House)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Ferns (Family Support Worker)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Miss Clark – DHT Support 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E5EBD-E1BC-4931-81C1-62A7BCB1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4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5C263-6C55-4672-AB18-10D39789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+mn-lt"/>
              </a:rPr>
              <a:t>House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C975-FBCC-4E31-83A1-8618D421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+mn-lt"/>
              </a:rPr>
              <a:t>Fern House 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r>
              <a:rPr lang="en-GB" dirty="0">
                <a:latin typeface="+mn-lt"/>
              </a:rPr>
              <a:t>Miss Darling and Mrs Smith (Guidance Teachers)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 Fotheringham (Pupil Support Officer)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</a:t>
            </a:r>
            <a:r>
              <a:rPr lang="en-GB" dirty="0" err="1">
                <a:latin typeface="+mn-lt"/>
              </a:rPr>
              <a:t>Crannage</a:t>
            </a:r>
            <a:r>
              <a:rPr lang="en-GB" dirty="0">
                <a:latin typeface="+mn-lt"/>
              </a:rPr>
              <a:t> (Pupil Support Assistant)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Sutton (Teacher of Learning Support)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Cumming (DHT – Head of House)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Ferns (Family Support Worker)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Miss Clark – DHT Support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E5EBD-E1BC-4931-81C1-62A7BCB1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529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5C263-6C55-4672-AB18-10D39789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+mn-lt"/>
              </a:rPr>
              <a:t>House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8C975-FBCC-4E31-83A1-8618D421C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>
                <a:latin typeface="+mn-lt"/>
              </a:rPr>
              <a:t>Thistle House  </a:t>
            </a:r>
          </a:p>
          <a:p>
            <a:pPr marL="0" indent="0">
              <a:buNone/>
            </a:pPr>
            <a:endParaRPr lang="en-GB" dirty="0">
              <a:latin typeface="+mn-lt"/>
            </a:endParaRPr>
          </a:p>
          <a:p>
            <a:pPr marL="0" indent="0">
              <a:buNone/>
            </a:pPr>
            <a:r>
              <a:rPr lang="en-GB" dirty="0">
                <a:latin typeface="+mn-lt"/>
              </a:rPr>
              <a:t>Mr Marshall and Ms Squair (Guidance Teachers)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 Nicol (Pupil Support Officer)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Simpson (Pupil Support Assistant)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Miss Windle (Teacher of Learning Support)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Miss Gilmour (DHT – Head of House)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Mrs Ferns (Family Support Worker)</a:t>
            </a:r>
          </a:p>
          <a:p>
            <a:pPr marL="0" indent="0">
              <a:buNone/>
            </a:pPr>
            <a:r>
              <a:rPr lang="en-GB" dirty="0">
                <a:latin typeface="+mn-lt"/>
              </a:rPr>
              <a:t>Miss Clark – DHT Support 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E5EBD-E1BC-4931-81C1-62A7BCB15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642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DE79-2C5F-4A92-9E15-B627EEF49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Calibri"/>
                <a:ea typeface="Verdana"/>
                <a:cs typeface="Calibri"/>
              </a:rPr>
              <a:t>S1 Views</a:t>
            </a:r>
            <a:endParaRPr lang="en-GB" dirty="0">
              <a:latin typeface="Calibri" panose="020F0502020204030204" pitchFamily="34" charset="0"/>
              <a:ea typeface="Verdana"/>
              <a:cs typeface="Calibri" panose="020F0502020204030204" pitchFamily="34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15E641-1718-496D-9743-318FA3CCC4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>
                <a:latin typeface="Calibri"/>
                <a:ea typeface="Calibri"/>
                <a:cs typeface="Calibri"/>
              </a:rPr>
              <a:t>We welcome some of our current S1s to offer views on their experiences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4A626-882C-4D52-84CA-2B8FEC48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34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292" y="403439"/>
            <a:ext cx="3114543" cy="802194"/>
          </a:xfrm>
        </p:spPr>
        <p:txBody>
          <a:bodyPr>
            <a:normAutofit fontScale="90000"/>
          </a:bodyPr>
          <a:lstStyle/>
          <a:p>
            <a:r>
              <a:rPr lang="en-GB" altLang="en-US" sz="3600" dirty="0">
                <a:latin typeface="Calibri"/>
                <a:ea typeface="Verdana"/>
                <a:cs typeface="Calibri"/>
              </a:rPr>
              <a:t>Transition Week overview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88" y="75084"/>
            <a:ext cx="4349954" cy="2523265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3277826-12DB-6192-ED87-C49A345E7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437566"/>
              </p:ext>
            </p:extLst>
          </p:nvPr>
        </p:nvGraphicFramePr>
        <p:xfrm>
          <a:off x="117597" y="2848177"/>
          <a:ext cx="5613908" cy="740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2605">
                  <a:extLst>
                    <a:ext uri="{9D8B030D-6E8A-4147-A177-3AD203B41FA5}">
                      <a16:colId xmlns:a16="http://schemas.microsoft.com/office/drawing/2014/main" val="1046271888"/>
                    </a:ext>
                  </a:extLst>
                </a:gridCol>
                <a:gridCol w="2846823">
                  <a:extLst>
                    <a:ext uri="{9D8B030D-6E8A-4147-A177-3AD203B41FA5}">
                      <a16:colId xmlns:a16="http://schemas.microsoft.com/office/drawing/2014/main" val="2675249577"/>
                    </a:ext>
                  </a:extLst>
                </a:gridCol>
                <a:gridCol w="1274480">
                  <a:extLst>
                    <a:ext uri="{9D8B030D-6E8A-4147-A177-3AD203B41FA5}">
                      <a16:colId xmlns:a16="http://schemas.microsoft.com/office/drawing/2014/main" val="3859317440"/>
                    </a:ext>
                  </a:extLst>
                </a:gridCol>
              </a:tblGrid>
              <a:tr h="740715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19/20/21 JUNE 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Inverkeithing High School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en-GB" sz="800">
                          <a:effectLst/>
                        </a:rPr>
                        <a:t>08:40 – 15:30 (Mon &amp; Wed)</a:t>
                      </a:r>
                      <a:endParaRPr lang="en-GB">
                        <a:effectLst/>
                      </a:endParaRPr>
                    </a:p>
                    <a:p>
                      <a:r>
                        <a:rPr lang="en-GB" sz="800">
                          <a:effectLst/>
                        </a:rPr>
                        <a:t>08:44 – 15:20 (Tues)</a:t>
                      </a:r>
                      <a:endParaRPr lang="en-GB">
                        <a:effectLst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996302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AC36A7C-C1C9-974E-277D-399AA0144E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744506"/>
              </p:ext>
            </p:extLst>
          </p:nvPr>
        </p:nvGraphicFramePr>
        <p:xfrm>
          <a:off x="206993" y="4023104"/>
          <a:ext cx="5409565" cy="5491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1302250437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816856695"/>
                    </a:ext>
                  </a:extLst>
                </a:gridCol>
                <a:gridCol w="1228090">
                  <a:extLst>
                    <a:ext uri="{9D8B030D-6E8A-4147-A177-3AD203B41FA5}">
                      <a16:colId xmlns:a16="http://schemas.microsoft.com/office/drawing/2014/main" val="3011649775"/>
                    </a:ext>
                  </a:extLst>
                </a:gridCol>
              </a:tblGrid>
              <a:tr h="549150"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Wed 21 JUNE 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Inverkeithing High School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18:00 – 20:00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47798036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F1D38C2-3BD6-01FA-0674-AE0478465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241800"/>
              </p:ext>
            </p:extLst>
          </p:nvPr>
        </p:nvGraphicFramePr>
        <p:xfrm>
          <a:off x="181451" y="4904300"/>
          <a:ext cx="540956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81604153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1236574484"/>
                    </a:ext>
                  </a:extLst>
                </a:gridCol>
                <a:gridCol w="1228090">
                  <a:extLst>
                    <a:ext uri="{9D8B030D-6E8A-4147-A177-3AD203B41FA5}">
                      <a16:colId xmlns:a16="http://schemas.microsoft.com/office/drawing/2014/main" val="39641544"/>
                    </a:ext>
                  </a:extLst>
                </a:gridCol>
              </a:tblGrid>
              <a:tr h="376555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Thurs 22 JUNE 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Inverkeithing High School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08:44 – 15:20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73135858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7344108-8A30-6864-0509-59ADF8C09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196869"/>
              </p:ext>
            </p:extLst>
          </p:nvPr>
        </p:nvGraphicFramePr>
        <p:xfrm>
          <a:off x="168680" y="5772725"/>
          <a:ext cx="540956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275">
                  <a:extLst>
                    <a:ext uri="{9D8B030D-6E8A-4147-A177-3AD203B41FA5}">
                      <a16:colId xmlns:a16="http://schemas.microsoft.com/office/drawing/2014/main" val="3452585798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3560189750"/>
                    </a:ext>
                  </a:extLst>
                </a:gridCol>
                <a:gridCol w="1228090">
                  <a:extLst>
                    <a:ext uri="{9D8B030D-6E8A-4147-A177-3AD203B41FA5}">
                      <a16:colId xmlns:a16="http://schemas.microsoft.com/office/drawing/2014/main" val="1139839519"/>
                    </a:ext>
                  </a:extLst>
                </a:gridCol>
              </a:tblGrid>
              <a:tr h="536379">
                <a:tc>
                  <a:txBody>
                    <a:bodyPr/>
                    <a:lstStyle/>
                    <a:p>
                      <a:r>
                        <a:rPr lang="en-GB">
                          <a:effectLst/>
                        </a:rPr>
                        <a:t>Friday 23 JUNE 2023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Inverkeithing High School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effectLst/>
                        </a:rPr>
                        <a:t>08:40 – 15:30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1112956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2268BF8-2656-392F-7F55-54C8F6F68A46}"/>
              </a:ext>
            </a:extLst>
          </p:cNvPr>
          <p:cNvSpPr txBox="1"/>
          <p:nvPr/>
        </p:nvSpPr>
        <p:spPr>
          <a:xfrm>
            <a:off x="5907841" y="2587394"/>
            <a:ext cx="2743200" cy="40626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 b="1" dirty="0"/>
          </a:p>
          <a:p>
            <a:endParaRPr lang="en-US"/>
          </a:p>
          <a:p>
            <a:endParaRPr lang="en-US" sz="1200" b="1" u="sng" dirty="0"/>
          </a:p>
          <a:p>
            <a:endParaRPr lang="en-US" dirty="0"/>
          </a:p>
          <a:p>
            <a:endParaRPr lang="en-US" b="1" dirty="0">
              <a:latin typeface="Arial"/>
              <a:cs typeface="Arial"/>
            </a:endParaRPr>
          </a:p>
          <a:p>
            <a:endParaRPr lang="en-US"/>
          </a:p>
          <a:p>
            <a:r>
              <a:rPr lang="en-US" sz="1600" b="1" dirty="0">
                <a:latin typeface="Arial"/>
                <a:cs typeface="Arial"/>
              </a:rPr>
              <a:t>Activity Night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>
                <a:latin typeface="Arial"/>
                <a:cs typeface="Arial"/>
              </a:rPr>
              <a:t>P7 Numeracy/Literacy/STEM Day</a:t>
            </a:r>
          </a:p>
          <a:p>
            <a:endParaRPr lang="en-US" sz="1600" b="1" dirty="0"/>
          </a:p>
          <a:p>
            <a:endParaRPr lang="en-US" sz="1600" b="1" dirty="0"/>
          </a:p>
          <a:p>
            <a:r>
              <a:rPr lang="en-US" sz="1600" b="1" dirty="0">
                <a:latin typeface="Arial"/>
                <a:cs typeface="Arial"/>
              </a:rPr>
              <a:t>Health &amp; Wellbeing Day</a:t>
            </a:r>
          </a:p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0586F3-E988-47C6-807D-38CC442334AD}"/>
              </a:ext>
            </a:extLst>
          </p:cNvPr>
          <p:cNvSpPr txBox="1"/>
          <p:nvPr/>
        </p:nvSpPr>
        <p:spPr>
          <a:xfrm>
            <a:off x="697294" y="2012702"/>
            <a:ext cx="317741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P7 Induction Week </a:t>
            </a:r>
            <a:endParaRPr lang="en-GB" dirty="0">
              <a:latin typeface="Arial"/>
              <a:cs typeface="Arial"/>
            </a:endParaRPr>
          </a:p>
          <a:p>
            <a:r>
              <a:rPr lang="en-US" b="1" dirty="0">
                <a:latin typeface="Arial"/>
                <a:cs typeface="Arial"/>
              </a:rPr>
              <a:t>(Mon 19th – Frid 23rd June)</a:t>
            </a:r>
            <a:endParaRPr lang="en-GB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7E24C69-792D-613A-FDAE-29FE62F580A6}"/>
              </a:ext>
            </a:extLst>
          </p:cNvPr>
          <p:cNvSpPr txBox="1"/>
          <p:nvPr/>
        </p:nvSpPr>
        <p:spPr>
          <a:xfrm>
            <a:off x="5907841" y="2855585"/>
            <a:ext cx="274320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Arial"/>
                <a:cs typeface="Arial"/>
              </a:rPr>
              <a:t>Pupils follow their School Timetable</a:t>
            </a:r>
            <a:endParaRPr lang="en-GB"/>
          </a:p>
          <a:p>
            <a:r>
              <a:rPr lang="en-US" b="1" dirty="0">
                <a:latin typeface="Arial"/>
                <a:cs typeface="Arial"/>
              </a:rPr>
              <a:t>Mon-Wed</a:t>
            </a:r>
          </a:p>
        </p:txBody>
      </p:sp>
    </p:spTree>
    <p:extLst>
      <p:ext uri="{BB962C8B-B14F-4D97-AF65-F5344CB8AC3E}">
        <p14:creationId xmlns:p14="http://schemas.microsoft.com/office/powerpoint/2010/main" val="3252462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DE79-2C5F-4A92-9E15-B627EEF492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61733"/>
            <a:ext cx="7772400" cy="1711865"/>
          </a:xfrm>
        </p:spPr>
        <p:txBody>
          <a:bodyPr/>
          <a:lstStyle/>
          <a:p>
            <a:r>
              <a:rPr lang="en-GB" dirty="0">
                <a:latin typeface="+mn-lt"/>
                <a:ea typeface="Verdana"/>
                <a:cs typeface="Arial"/>
              </a:rPr>
              <a:t>Our school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B8463A4-42F6-44D2-AC38-3701985237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4A626-882C-4D52-84CA-2B8FEC48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77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650" y="278100"/>
            <a:ext cx="7886700" cy="890588"/>
          </a:xfrm>
        </p:spPr>
        <p:txBody>
          <a:bodyPr/>
          <a:lstStyle/>
          <a:p>
            <a:r>
              <a:rPr lang="en-GB" altLang="en-US" sz="4000">
                <a:latin typeface="+mn-lt"/>
                <a:ea typeface="Verdana"/>
              </a:rPr>
              <a:t>External Pupil Support</a:t>
            </a:r>
            <a:endParaRPr lang="en-GB" sz="4000">
              <a:latin typeface="+mn-lt"/>
              <a:ea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479" y="1278082"/>
            <a:ext cx="9171521" cy="5311092"/>
          </a:xfrm>
        </p:spPr>
        <p:txBody>
          <a:bodyPr numCol="2"/>
          <a:lstStyle/>
          <a:p>
            <a:pPr marL="0" indent="0">
              <a:buNone/>
            </a:pPr>
            <a:endParaRPr lang="en-GB" altLang="en-US" b="1" u="sng" dirty="0">
              <a:latin typeface="Verdana"/>
              <a:ea typeface="Verdana"/>
            </a:endParaRPr>
          </a:p>
          <a:p>
            <a:pPr marL="0" indent="0" eaLnBrk="1" hangingPunct="1">
              <a:buNone/>
            </a:pPr>
            <a:endParaRPr lang="en-GB" altLang="en-US" b="1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57200" indent="-457200"/>
            <a:r>
              <a:rPr lang="en-GB" altLang="en-US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Skills Development Scotland</a:t>
            </a:r>
            <a:endParaRPr lang="en-GB" alt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indent="-457200" eaLnBrk="1" hangingPunct="1"/>
            <a:r>
              <a:rPr lang="en-GB" altLang="en-US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Family Support Service</a:t>
            </a:r>
          </a:p>
          <a:p>
            <a:pPr marL="457200" indent="-457200"/>
            <a:r>
              <a:rPr lang="en-GB" altLang="en-US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Drug and Alcohol Project Ltd</a:t>
            </a:r>
            <a:endParaRPr lang="en-GB" altLang="en-US" dirty="0">
              <a:latin typeface="Calibri" panose="020F050202020403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  <a:p>
            <a:pPr marL="457200" indent="-457200" eaLnBrk="1" hangingPunct="1"/>
            <a:r>
              <a:rPr lang="en-GB" altLang="en-US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Educational Psychologists</a:t>
            </a:r>
          </a:p>
          <a:p>
            <a:pPr marL="457200" indent="-457200" eaLnBrk="1" hangingPunct="1"/>
            <a:r>
              <a:rPr lang="en-GB" altLang="en-US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Visiting Therapies – </a:t>
            </a:r>
            <a:r>
              <a:rPr lang="en-GB" altLang="en-US" dirty="0" err="1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Therapet</a:t>
            </a:r>
            <a:r>
              <a:rPr lang="en-GB" altLang="en-US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, Lego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52" y="1909039"/>
            <a:ext cx="3697539" cy="191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83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Online Systems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5180565"/>
          </a:xfrm>
        </p:spPr>
        <p:txBody>
          <a:bodyPr/>
          <a:lstStyle/>
          <a:p>
            <a:endParaRPr lang="en-GB" dirty="0">
              <a:latin typeface="Arial"/>
              <a:ea typeface="Verdana" panose="020B0604030504040204" pitchFamily="34" charset="0"/>
              <a:cs typeface="Arial"/>
            </a:endParaRPr>
          </a:p>
          <a:p>
            <a:r>
              <a:rPr lang="en-GB" dirty="0">
                <a:latin typeface="+mn-lt"/>
                <a:ea typeface="Verdana"/>
                <a:cs typeface="Arial"/>
              </a:rPr>
              <a:t>Teams </a:t>
            </a:r>
            <a:endParaRPr lang="en-GB" dirty="0">
              <a:latin typeface="+mn-lt"/>
              <a:ea typeface="Verdana" panose="020B0604030504040204" pitchFamily="34" charset="0"/>
              <a:cs typeface="Arial"/>
            </a:endParaRPr>
          </a:p>
          <a:p>
            <a:r>
              <a:rPr lang="en-GB" dirty="0">
                <a:latin typeface="+mn-lt"/>
                <a:ea typeface="Verdana"/>
                <a:cs typeface="Calibri" panose="020F0502020204030204" pitchFamily="34" charset="0"/>
              </a:rPr>
              <a:t>Online</a:t>
            </a:r>
            <a:r>
              <a:rPr lang="en-GB" dirty="0">
                <a:latin typeface="+mn-lt"/>
                <a:ea typeface="Verdana"/>
                <a:cs typeface="Arial"/>
              </a:rPr>
              <a:t> Lunch app</a:t>
            </a:r>
          </a:p>
          <a:p>
            <a:r>
              <a:rPr lang="en-GB" dirty="0" err="1">
                <a:latin typeface="+mn-lt"/>
                <a:ea typeface="Verdana"/>
                <a:cs typeface="Arial"/>
              </a:rPr>
              <a:t>Didbook</a:t>
            </a:r>
            <a:r>
              <a:rPr lang="en-GB" dirty="0">
                <a:latin typeface="+mn-lt"/>
                <a:ea typeface="Verdana"/>
                <a:cs typeface="Arial"/>
              </a:rPr>
              <a:t> – Progress Tracking and Monitoring system</a:t>
            </a:r>
          </a:p>
          <a:p>
            <a:r>
              <a:rPr lang="en-GB" dirty="0" err="1">
                <a:latin typeface="+mn-lt"/>
                <a:ea typeface="Verdana"/>
                <a:cs typeface="Arial"/>
              </a:rPr>
              <a:t>Didbook</a:t>
            </a:r>
            <a:r>
              <a:rPr lang="en-GB" dirty="0">
                <a:latin typeface="+mn-lt"/>
                <a:ea typeface="Verdana"/>
                <a:cs typeface="Arial"/>
              </a:rPr>
              <a:t> – Pupil profiling system</a:t>
            </a:r>
          </a:p>
          <a:p>
            <a:r>
              <a:rPr lang="en-GB" dirty="0">
                <a:latin typeface="+mn-lt"/>
                <a:ea typeface="Verdana"/>
                <a:cs typeface="Arial"/>
              </a:rPr>
              <a:t>Online Parents evening booking page</a:t>
            </a:r>
          </a:p>
          <a:p>
            <a:r>
              <a:rPr lang="en-GB" dirty="0" err="1">
                <a:latin typeface="+mn-lt"/>
                <a:ea typeface="Verdana"/>
                <a:cs typeface="Arial"/>
              </a:rPr>
              <a:t>Ipay</a:t>
            </a:r>
            <a:r>
              <a:rPr lang="en-GB" dirty="0">
                <a:latin typeface="+mn-lt"/>
                <a:ea typeface="Verdana"/>
                <a:cs typeface="Arial"/>
              </a:rPr>
              <a:t> impact – lunches/payments</a:t>
            </a:r>
          </a:p>
          <a:p>
            <a:r>
              <a:rPr lang="en-GB" dirty="0">
                <a:latin typeface="+mn-lt"/>
                <a:ea typeface="Verdana"/>
                <a:cs typeface="Arial"/>
              </a:rPr>
              <a:t>School Twitter page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450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4FC2026-1E3D-480D-B69D-D18CAEBE408C}"/>
              </a:ext>
            </a:extLst>
          </p:cNvPr>
          <p:cNvSpPr txBox="1"/>
          <p:nvPr/>
        </p:nvSpPr>
        <p:spPr>
          <a:xfrm>
            <a:off x="1015253" y="2370044"/>
            <a:ext cx="5634318" cy="13388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4050" dirty="0">
                <a:latin typeface="Calibri" panose="020F0502020204030204" pitchFamily="34" charset="0"/>
                <a:cs typeface="Calibri" panose="020F0502020204030204" pitchFamily="34" charset="0"/>
              </a:rPr>
              <a:t>IHS SQA Results</a:t>
            </a:r>
          </a:p>
          <a:p>
            <a:r>
              <a:rPr lang="en-GB" sz="4050" dirty="0">
                <a:latin typeface="Calibri" panose="020F0502020204030204" pitchFamily="34" charset="0"/>
                <a:cs typeface="Calibri" panose="020F0502020204030204" pitchFamily="34" charset="0"/>
              </a:rPr>
              <a:t>2012-2022</a:t>
            </a:r>
          </a:p>
        </p:txBody>
      </p:sp>
    </p:spTree>
    <p:extLst>
      <p:ext uri="{BB962C8B-B14F-4D97-AF65-F5344CB8AC3E}">
        <p14:creationId xmlns:p14="http://schemas.microsoft.com/office/powerpoint/2010/main" val="348695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8223" y="834040"/>
          <a:ext cx="9047559" cy="5189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482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15543922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4261491084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431063009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2273548893"/>
                    </a:ext>
                  </a:extLst>
                </a:gridCol>
                <a:gridCol w="623021">
                  <a:extLst>
                    <a:ext uri="{9D8B030D-6E8A-4147-A177-3AD203B41FA5}">
                      <a16:colId xmlns:a16="http://schemas.microsoft.com/office/drawing/2014/main" val="1913848617"/>
                    </a:ext>
                  </a:extLst>
                </a:gridCol>
              </a:tblGrid>
              <a:tr h="463782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7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Key Measure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2012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2013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2014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2021</a:t>
                      </a:r>
                    </a:p>
                  </a:txBody>
                  <a:tcPr marL="6582" marR="6582" marT="6582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5-YR</a:t>
                      </a:r>
                      <a:r>
                        <a:rPr lang="en-GB" sz="17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1700" b="1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ave.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3-YR </a:t>
                      </a:r>
                      <a:r>
                        <a:rPr lang="en-GB" sz="17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ave.</a:t>
                      </a:r>
                      <a:endParaRPr lang="en-GB" sz="17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2022</a:t>
                      </a:r>
                    </a:p>
                  </a:txBody>
                  <a:tcPr marL="6582" marR="6582" marT="6582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@ Level 3 by S4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97.6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90.1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84.2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75.4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87.7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93.6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87.2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85.6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87.8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@ Level 4 by S4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87.3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87.3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86.2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79.3 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70.4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82.7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83.4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81.7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78.8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83.9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@ Level 5 by S4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43.9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42.7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50.5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47.8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43.8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47.3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48.1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47.4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</a:t>
                      </a:r>
                    </a:p>
                  </a:txBody>
                  <a:tcPr marL="6582" marR="6582" marT="6582" marB="0" anchor="ctr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@ Level 6 by S5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12.4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15.5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15.6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22.5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@ Level 6 by S5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34.7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36.3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36.3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42.6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41.4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42.6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@ Level 6 by S5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56.1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62.9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68.5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61.4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65.1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63.7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62.7</a:t>
                      </a:r>
                    </a:p>
                  </a:txBody>
                  <a:tcPr marL="6582" marR="6582" marT="6582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@ Level 6 by S6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27.1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33.2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36.2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38.4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43.8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38.7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39.6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33.6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@ Level 6 by S6</a:t>
                      </a:r>
                      <a:endParaRPr lang="en-GB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42.1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47.5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44.5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55.1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50.4</a:t>
                      </a:r>
                      <a:endParaRPr lang="en-GB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55.1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53.9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44.8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59.6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52.8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52.8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46.4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835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@ Level 6 by S6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-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70.2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62.6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73.9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68.9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66.4</a:t>
                      </a:r>
                    </a:p>
                  </a:txBody>
                  <a:tcPr marL="6582" marR="6582" marT="6582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05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3778" y="0"/>
          <a:ext cx="8840732" cy="6864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7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875">
                  <a:extLst>
                    <a:ext uri="{9D8B030D-6E8A-4147-A177-3AD203B41FA5}">
                      <a16:colId xmlns:a16="http://schemas.microsoft.com/office/drawing/2014/main" val="987278577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3395459766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045917483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1690442841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914020905"/>
                    </a:ext>
                  </a:extLst>
                </a:gridCol>
              </a:tblGrid>
              <a:tr h="7017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2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</a:t>
                      </a:r>
                      <a:endParaRPr lang="en-GB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S4 5@N5</a:t>
                      </a:r>
                    </a:p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- 2018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S4 5@N5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- 2019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S4 5@N5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- 2020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S4 5@N5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- 2021</a:t>
                      </a:r>
                      <a:endParaRPr kumimoji="0" lang="en-GB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S4 5@N5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- 2022</a:t>
                      </a:r>
                      <a:endParaRPr kumimoji="0" lang="en-GB" sz="2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Auchmuty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Balwearie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Baxter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Dunfermline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39.1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Fife</a:t>
                      </a:r>
                      <a:endParaRPr lang="en-GB" sz="2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Glenrothes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Glenwood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Inverkeithing</a:t>
                      </a:r>
                      <a:endParaRPr lang="en-GB" sz="2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Kirkcaldy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Levenmouth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Lochgelly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Madras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52.5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Queen Anne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Andrew's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24.5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Columba's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Viewforth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49.6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Woodmill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37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3778" y="0"/>
          <a:ext cx="8840732" cy="6864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7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875">
                  <a:extLst>
                    <a:ext uri="{9D8B030D-6E8A-4147-A177-3AD203B41FA5}">
                      <a16:colId xmlns:a16="http://schemas.microsoft.com/office/drawing/2014/main" val="987278577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3395459766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045917483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1690442841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914020905"/>
                    </a:ext>
                  </a:extLst>
                </a:gridCol>
              </a:tblGrid>
              <a:tr h="7017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2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</a:t>
                      </a:r>
                      <a:endParaRPr lang="en-GB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 5@H</a:t>
                      </a:r>
                    </a:p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- 2018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5@H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- 2019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5@H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- 2020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5@H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5@H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- 2022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Auchmuty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Balwearie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Baxter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Dunfermline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Fife</a:t>
                      </a:r>
                      <a:endParaRPr lang="en-GB" sz="2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Glenrothes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Glenwood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Inverkeithing</a:t>
                      </a:r>
                      <a:endParaRPr lang="en-GB" sz="2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Kirkcaldy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Levenmouth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Lochgelly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Madras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Queen Anne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Andrew's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Columba's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Viewforth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Woodmill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112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3778" y="0"/>
          <a:ext cx="8840732" cy="6864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7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875">
                  <a:extLst>
                    <a:ext uri="{9D8B030D-6E8A-4147-A177-3AD203B41FA5}">
                      <a16:colId xmlns:a16="http://schemas.microsoft.com/office/drawing/2014/main" val="987278577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3395459766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045917483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1690442841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914020905"/>
                    </a:ext>
                  </a:extLst>
                </a:gridCol>
              </a:tblGrid>
              <a:tr h="7017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2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</a:t>
                      </a:r>
                      <a:endParaRPr lang="en-GB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 3@H</a:t>
                      </a:r>
                    </a:p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- 2018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3@H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- 2019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3@H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- 2020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3@H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3@H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- 2022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Auchmuty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Balwearie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Baxter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34.1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Dunfermline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34.5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Fife</a:t>
                      </a:r>
                      <a:endParaRPr lang="en-GB" sz="2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30.6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Glenrothes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Glenwood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Inverkeithing</a:t>
                      </a:r>
                      <a:endParaRPr lang="en-GB" sz="2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Kirkcaldy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Levenmouth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Lochgelly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Madras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Queen Anne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Andrew's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Columba's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Viewforth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31.5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Woodmill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96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43778" y="0"/>
          <a:ext cx="8840732" cy="68648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87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2875">
                  <a:extLst>
                    <a:ext uri="{9D8B030D-6E8A-4147-A177-3AD203B41FA5}">
                      <a16:colId xmlns:a16="http://schemas.microsoft.com/office/drawing/2014/main" val="987278577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3395459766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045917483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1690442841"/>
                    </a:ext>
                  </a:extLst>
                </a:gridCol>
                <a:gridCol w="1420204">
                  <a:extLst>
                    <a:ext uri="{9D8B030D-6E8A-4147-A177-3AD203B41FA5}">
                      <a16:colId xmlns:a16="http://schemas.microsoft.com/office/drawing/2014/main" val="2914020905"/>
                    </a:ext>
                  </a:extLst>
                </a:gridCol>
              </a:tblGrid>
              <a:tr h="701749">
                <a:tc>
                  <a:txBody>
                    <a:bodyPr/>
                    <a:lstStyle/>
                    <a:p>
                      <a:pPr algn="l" fontAlgn="ctr"/>
                      <a:r>
                        <a:rPr lang="en-GB" sz="2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School</a:t>
                      </a:r>
                      <a:endParaRPr lang="en-GB" sz="2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S5 1@H</a:t>
                      </a:r>
                    </a:p>
                    <a:p>
                      <a:pPr algn="ctr" fontAlgn="ctr"/>
                      <a:r>
                        <a:rPr lang="en-GB" sz="2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- 2018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1@H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- 2019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1@H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- 2020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1@H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- 2021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S5 1@H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- 2022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Auchmuty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Balwearie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46.2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Bell Baxter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Dunfermline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55.4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Fife</a:t>
                      </a:r>
                      <a:endParaRPr lang="en-GB" sz="21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51.6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Glenrothes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Glenwood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b="1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Inverkeithing</a:t>
                      </a:r>
                      <a:endParaRPr lang="en-GB" sz="21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Kirkcaldy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Levenmouth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Lochgelly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31.5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Madras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64.3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Queen Anne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Andrew's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59.6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 Columba's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38.8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44.2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Viewforth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32.8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47.3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Waid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57.6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61.4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67.5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68.7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8288">
                <a:tc>
                  <a:txBody>
                    <a:bodyPr/>
                    <a:lstStyle/>
                    <a:p>
                      <a:pPr algn="l" fontAlgn="b"/>
                      <a:r>
                        <a:rPr lang="en-GB" sz="2100" u="none" strike="noStrike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Woodmill</a:t>
                      </a:r>
                      <a:endParaRPr lang="en-GB" sz="21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334" marR="4334" marT="43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53.9</a:t>
                      </a:r>
                    </a:p>
                  </a:txBody>
                  <a:tcPr marL="4334" marR="4334" marT="4334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56.1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56.9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1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4334" marR="4334" marT="433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670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7364"/>
            <a:ext cx="7886700" cy="963324"/>
          </a:xfrm>
        </p:spPr>
        <p:txBody>
          <a:bodyPr/>
          <a:lstStyle/>
          <a:p>
            <a:pPr algn="ctr"/>
            <a:r>
              <a:rPr lang="en-GB" altLang="en-US" sz="4000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Questions</a:t>
            </a:r>
            <a:r>
              <a:rPr lang="en-GB" altLang="en-US" sz="4000" dirty="0">
                <a:latin typeface="Arial"/>
                <a:ea typeface="Verdana"/>
                <a:cs typeface="Arial"/>
              </a:rPr>
              <a:t>?</a:t>
            </a:r>
            <a:endParaRPr lang="en-GB" sz="4000" dirty="0">
              <a:latin typeface="Arial"/>
              <a:ea typeface="Verdana"/>
              <a:cs typeface="Arial"/>
            </a:endParaRPr>
          </a:p>
        </p:txBody>
      </p:sp>
      <p:pic>
        <p:nvPicPr>
          <p:cNvPr id="5" name="Picture 6" descr="Colorful-Question-Mark-Vector-Set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" y="1690687"/>
            <a:ext cx="5283777" cy="4917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506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3E2384-2950-4B6E-AAE0-4F4892C71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250" y="270668"/>
            <a:ext cx="8782050" cy="1325563"/>
          </a:xfrm>
        </p:spPr>
        <p:txBody>
          <a:bodyPr>
            <a:normAutofit fontScale="90000"/>
          </a:bodyPr>
          <a:lstStyle/>
          <a:p>
            <a:br>
              <a:rPr lang="en-GB" dirty="0">
                <a:latin typeface="+mn-lt"/>
                <a:ea typeface="Verdana"/>
              </a:rPr>
            </a:br>
            <a:br>
              <a:rPr lang="en-GB" dirty="0">
                <a:latin typeface="+mn-lt"/>
                <a:ea typeface="Verdana" panose="020B0604030504040204" pitchFamily="34" charset="0"/>
              </a:rPr>
            </a:br>
            <a:r>
              <a:rPr lang="en-GB" dirty="0">
                <a:latin typeface="+mn-lt"/>
                <a:ea typeface="Verdana"/>
                <a:cs typeface="Arial"/>
              </a:rPr>
              <a:t>Our Building</a:t>
            </a:r>
            <a:r>
              <a:rPr lang="en-GB" dirty="0">
                <a:latin typeface="+mn-lt"/>
                <a:ea typeface="Verdana"/>
              </a:rPr>
              <a:t> </a:t>
            </a:r>
            <a:br>
              <a:rPr lang="en-GB" dirty="0">
                <a:latin typeface="+mn-lt"/>
                <a:ea typeface="Verdana" panose="020B0604030504040204" pitchFamily="34" charset="0"/>
              </a:rPr>
            </a:br>
            <a:br>
              <a:rPr lang="en-GB" dirty="0">
                <a:latin typeface="+mn-lt"/>
                <a:ea typeface="Verdana" panose="020B0604030504040204" pitchFamily="34" charset="0"/>
              </a:rPr>
            </a:br>
            <a:endParaRPr lang="en-GB" dirty="0">
              <a:latin typeface="+mn-lt"/>
              <a:ea typeface="Verdana" panose="020B060403050404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9862AF-3CFE-4F9C-9C34-927A73A76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BEEAA1-7F64-4D13-803C-459DBFD24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250" y="2447924"/>
            <a:ext cx="5867400" cy="3667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ECD5268-8495-4895-98B1-792E2BEAD7AE}"/>
              </a:ext>
            </a:extLst>
          </p:cNvPr>
          <p:cNvSpPr/>
          <p:nvPr/>
        </p:nvSpPr>
        <p:spPr>
          <a:xfrm rot="857496">
            <a:off x="4792000" y="4076120"/>
            <a:ext cx="2036502" cy="27738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4619C3-C812-46C4-9449-02F0A9AE2EB4}"/>
              </a:ext>
            </a:extLst>
          </p:cNvPr>
          <p:cNvSpPr/>
          <p:nvPr/>
        </p:nvSpPr>
        <p:spPr>
          <a:xfrm>
            <a:off x="4210050" y="4052886"/>
            <a:ext cx="7239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98085AB-7A6F-4CD9-BB0C-6D293239051C}"/>
              </a:ext>
            </a:extLst>
          </p:cNvPr>
          <p:cNvSpPr/>
          <p:nvPr/>
        </p:nvSpPr>
        <p:spPr>
          <a:xfrm>
            <a:off x="5857875" y="4371975"/>
            <a:ext cx="723900" cy="457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Parallelogram 9">
            <a:extLst>
              <a:ext uri="{FF2B5EF4-FFF2-40B4-BE49-F238E27FC236}">
                <a16:creationId xmlns:a16="http://schemas.microsoft.com/office/drawing/2014/main" id="{98E2232B-6ABA-4BCA-B331-643659D3D134}"/>
              </a:ext>
            </a:extLst>
          </p:cNvPr>
          <p:cNvSpPr/>
          <p:nvPr/>
        </p:nvSpPr>
        <p:spPr>
          <a:xfrm rot="1569758">
            <a:off x="5040839" y="3422443"/>
            <a:ext cx="507306" cy="546603"/>
          </a:xfrm>
          <a:prstGeom prst="parallelogram">
            <a:avLst>
              <a:gd name="adj" fmla="val 131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AA1BAE1-B445-4462-84A7-6213998B69A1}"/>
              </a:ext>
            </a:extLst>
          </p:cNvPr>
          <p:cNvSpPr/>
          <p:nvPr/>
        </p:nvSpPr>
        <p:spPr>
          <a:xfrm rot="1032605">
            <a:off x="6524734" y="3847888"/>
            <a:ext cx="410920" cy="4099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E78982-CFEF-4079-8792-99083385E0AA}"/>
              </a:ext>
            </a:extLst>
          </p:cNvPr>
          <p:cNvSpPr txBox="1"/>
          <p:nvPr/>
        </p:nvSpPr>
        <p:spPr>
          <a:xfrm>
            <a:off x="148570" y="2694203"/>
            <a:ext cx="2190750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800" dirty="0">
                <a:latin typeface="+mn-lt"/>
                <a:ea typeface="Verdana"/>
                <a:cs typeface="Arial"/>
              </a:rPr>
              <a:t>What do you think</a:t>
            </a:r>
          </a:p>
          <a:p>
            <a:r>
              <a:rPr lang="en-GB" sz="2800" dirty="0">
                <a:latin typeface="+mn-lt"/>
                <a:ea typeface="Verdana"/>
                <a:cs typeface="Arial"/>
              </a:rPr>
              <a:t>It looks like?</a:t>
            </a:r>
          </a:p>
        </p:txBody>
      </p:sp>
    </p:spTree>
    <p:extLst>
      <p:ext uri="{BB962C8B-B14F-4D97-AF65-F5344CB8AC3E}">
        <p14:creationId xmlns:p14="http://schemas.microsoft.com/office/powerpoint/2010/main" val="1751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A0E96-B4CF-4791-BBAC-D654723673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>
                <a:cs typeface="Calibri Light"/>
              </a:rPr>
              <a:t>Map</a:t>
            </a:r>
            <a:br>
              <a:rPr lang="en-GB">
                <a:cs typeface="Calibri Light"/>
              </a:rPr>
            </a:b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7E4EFE-A5CC-4265-8E5F-C6D4E2C4AA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34D779-73E4-47F3-8AB9-85EDEF95F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121" y="582864"/>
            <a:ext cx="9149495" cy="460040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6D9909-97B1-4A84-9E84-09E1E93C9B65}"/>
              </a:ext>
            </a:extLst>
          </p:cNvPr>
          <p:cNvSpPr/>
          <p:nvPr/>
        </p:nvSpPr>
        <p:spPr>
          <a:xfrm>
            <a:off x="2971800" y="5276850"/>
            <a:ext cx="1981200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/>
                <a:ea typeface="Verdana"/>
                <a:cs typeface="Calibri"/>
              </a:rPr>
              <a:t>PE WING</a:t>
            </a:r>
            <a:endParaRPr lang="en-GB" sz="2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ea typeface="Verdana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83293B-331D-4B5C-911E-BE8CE00DC5B0}"/>
              </a:ext>
            </a:extLst>
          </p:cNvPr>
          <p:cNvSpPr txBox="1"/>
          <p:nvPr/>
        </p:nvSpPr>
        <p:spPr>
          <a:xfrm>
            <a:off x="4953000" y="5396267"/>
            <a:ext cx="29672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+mn-lt"/>
              </a:rPr>
              <a:t>PE Block includes:</a:t>
            </a:r>
          </a:p>
          <a:p>
            <a:r>
              <a:rPr lang="en-GB" dirty="0">
                <a:latin typeface="+mn-lt"/>
              </a:rPr>
              <a:t>Large Games Hall, small gym, </a:t>
            </a:r>
          </a:p>
          <a:p>
            <a:r>
              <a:rPr lang="en-GB" dirty="0">
                <a:latin typeface="+mn-lt"/>
              </a:rPr>
              <a:t>fitness Suite, swimming pool </a:t>
            </a:r>
          </a:p>
          <a:p>
            <a:r>
              <a:rPr lang="en-GB" dirty="0">
                <a:latin typeface="+mn-lt"/>
              </a:rPr>
              <a:t>and tennis courts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0F8FDA-FF87-49C2-8433-676E2ECE0FC0}"/>
              </a:ext>
            </a:extLst>
          </p:cNvPr>
          <p:cNvSpPr/>
          <p:nvPr/>
        </p:nvSpPr>
        <p:spPr>
          <a:xfrm rot="2373880">
            <a:off x="3767870" y="1060784"/>
            <a:ext cx="800100" cy="100965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ASTRO</a:t>
            </a:r>
          </a:p>
        </p:txBody>
      </p:sp>
    </p:spTree>
    <p:extLst>
      <p:ext uri="{BB962C8B-B14F-4D97-AF65-F5344CB8AC3E}">
        <p14:creationId xmlns:p14="http://schemas.microsoft.com/office/powerpoint/2010/main" val="36510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DE79-2C5F-4A92-9E15-B627EEF492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latin typeface="+mn-lt"/>
                <a:ea typeface="Verdana"/>
                <a:cs typeface="Arial"/>
              </a:rPr>
              <a:t>Differences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DB7FC6F-D3BB-4D24-9B75-8D55F3D1FC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4A626-882C-4D52-84CA-2B8FEC481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347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241" y="-612774"/>
            <a:ext cx="4170759" cy="1600200"/>
          </a:xfrm>
        </p:spPr>
        <p:txBody>
          <a:bodyPr wrap="square" anchor="b">
            <a:noAutofit/>
          </a:bodyPr>
          <a:lstStyle/>
          <a:p>
            <a:r>
              <a:rPr lang="en-GB" altLang="en-US" sz="6000" dirty="0">
                <a:latin typeface="+mn-lt"/>
              </a:rPr>
              <a:t>Differences</a:t>
            </a:r>
            <a:endParaRPr lang="en-GB" sz="6000" dirty="0">
              <a:latin typeface="+mn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D3012DD-49CF-11B2-129D-BE84A10A6E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649001"/>
              </p:ext>
            </p:extLst>
          </p:nvPr>
        </p:nvGraphicFramePr>
        <p:xfrm>
          <a:off x="3887788" y="987425"/>
          <a:ext cx="462915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94AC3DA-8B65-5F6C-F95F-E61864CC9E9F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2C8F2634-810B-EC33-A7F1-EAEF465BE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  <a:defRPr/>
            </a:pPr>
            <a:fld id="{340949D0-7F7D-4667-979A-B042616FAF01}" type="datetime1">
              <a:rPr lang="en-US"/>
              <a:pPr>
                <a:spcAft>
                  <a:spcPts val="600"/>
                </a:spcAft>
                <a:defRPr/>
              </a:pPr>
              <a:t>1/12/2023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76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A large group of people posing for a photo in front of a building&#10;&#10;Description automatically generated">
            <a:extLst>
              <a:ext uri="{FF2B5EF4-FFF2-40B4-BE49-F238E27FC236}">
                <a16:creationId xmlns:a16="http://schemas.microsoft.com/office/drawing/2014/main" id="{4244F3E9-00C1-D2CF-3ED0-628354AA8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330" y="-3174"/>
            <a:ext cx="6168185" cy="462873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B91F388-7510-4DA2-9BFD-5752D67D77AF}" type="datetime1">
              <a:rPr lang="en-US" smtClean="0"/>
              <a:pPr>
                <a:defRPr/>
              </a:pPr>
              <a:t>1/12/2023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0228" y="3429642"/>
            <a:ext cx="5584945" cy="4195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3856DC-BECD-4541-B7B1-2AAA498D563A}"/>
              </a:ext>
            </a:extLst>
          </p:cNvPr>
          <p:cNvSpPr txBox="1"/>
          <p:nvPr/>
        </p:nvSpPr>
        <p:spPr>
          <a:xfrm>
            <a:off x="6172979" y="2721936"/>
            <a:ext cx="220925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 Class of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2B795-97EF-B584-E64B-BB0B2FB5E8CE}"/>
              </a:ext>
            </a:extLst>
          </p:cNvPr>
          <p:cNvSpPr txBox="1"/>
          <p:nvPr/>
        </p:nvSpPr>
        <p:spPr>
          <a:xfrm>
            <a:off x="1206124" y="332026"/>
            <a:ext cx="220925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GB" sz="2800" b="1" dirty="0">
                <a:latin typeface="Calibri" panose="020F0502020204030204" pitchFamily="34" charset="0"/>
                <a:ea typeface="Verdana"/>
                <a:cs typeface="Calibri" panose="020F0502020204030204" pitchFamily="34" charset="0"/>
              </a:rPr>
              <a:t> Class of 2022</a:t>
            </a:r>
          </a:p>
        </p:txBody>
      </p:sp>
    </p:spTree>
    <p:extLst>
      <p:ext uri="{BB962C8B-B14F-4D97-AF65-F5344CB8AC3E}">
        <p14:creationId xmlns:p14="http://schemas.microsoft.com/office/powerpoint/2010/main" val="10842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 [Compatibility Mode]" id="{C96DFF0F-D28D-4CBD-AC51-A33FF81C8C3B}" vid="{E70CBA4B-D015-4A84-85B5-42AE91180E9E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 [Compatibility Mode]" id="{C96DFF0F-D28D-4CBD-AC51-A33FF81C8C3B}" vid="{E70CBA4B-D015-4A84-85B5-42AE91180E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B1658744EBA3478C39B319663AD523" ma:contentTypeVersion="15" ma:contentTypeDescription="Create a new document." ma:contentTypeScope="" ma:versionID="ab600b93644ba197cc07e70bb0612b84">
  <xsd:schema xmlns:xsd="http://www.w3.org/2001/XMLSchema" xmlns:xs="http://www.w3.org/2001/XMLSchema" xmlns:p="http://schemas.microsoft.com/office/2006/metadata/properties" xmlns:ns3="2d18476e-9ecc-42a4-969e-05b8d515087f" xmlns:ns4="bda95051-68d5-4cd9-99af-bb9d02d53300" targetNamespace="http://schemas.microsoft.com/office/2006/metadata/properties" ma:root="true" ma:fieldsID="807cca0899830c5e9f3c2b6332ce3bb4" ns3:_="" ns4:_="">
    <xsd:import namespace="2d18476e-9ecc-42a4-969e-05b8d515087f"/>
    <xsd:import namespace="bda95051-68d5-4cd9-99af-bb9d02d53300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  <xsd:element ref="ns4:MediaServiceOCR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18476e-9ecc-42a4-969e-05b8d515087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a95051-68d5-4cd9-99af-bb9d02d533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bda95051-68d5-4cd9-99af-bb9d02d5330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DAFF29B-E2F9-4E69-85CC-0FF4DD8051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18476e-9ecc-42a4-969e-05b8d515087f"/>
    <ds:schemaRef ds:uri="bda95051-68d5-4cd9-99af-bb9d02d533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0D9F97-A539-4F63-B102-936613841313}">
  <ds:schemaRefs>
    <ds:schemaRef ds:uri="http://schemas.microsoft.com/office/infopath/2007/PartnerControls"/>
    <ds:schemaRef ds:uri="bda95051-68d5-4cd9-99af-bb9d02d53300"/>
    <ds:schemaRef ds:uri="http://purl.org/dc/elements/1.1/"/>
    <ds:schemaRef ds:uri="http://schemas.microsoft.com/office/2006/documentManagement/types"/>
    <ds:schemaRef ds:uri="http://purl.org/dc/terms/"/>
    <ds:schemaRef ds:uri="2d18476e-9ecc-42a4-969e-05b8d515087f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9D82A82-FBDC-4016-BD48-70917250B57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IHS Powerpoint Template</Template>
  <TotalTime>18</TotalTime>
  <Words>2276</Words>
  <Application>Microsoft Office PowerPoint</Application>
  <PresentationFormat>On-screen Show (4:3)</PresentationFormat>
  <Paragraphs>976</Paragraphs>
  <Slides>48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Arial</vt:lpstr>
      <vt:lpstr>Baskerville BT</vt:lpstr>
      <vt:lpstr>Berlin Sans FB Demi</vt:lpstr>
      <vt:lpstr>Calibri</vt:lpstr>
      <vt:lpstr>Calibri Light</vt:lpstr>
      <vt:lpstr>Times New Roman</vt:lpstr>
      <vt:lpstr>Verdana</vt:lpstr>
      <vt:lpstr>Office Theme</vt:lpstr>
      <vt:lpstr>Office Theme</vt:lpstr>
      <vt:lpstr>PowerPoint Presentation</vt:lpstr>
      <vt:lpstr>  P7 Parent/Carer Evening 2023</vt:lpstr>
      <vt:lpstr>Purpose of Meeting</vt:lpstr>
      <vt:lpstr>Our school</vt:lpstr>
      <vt:lpstr>  Our Building   </vt:lpstr>
      <vt:lpstr>Map </vt:lpstr>
      <vt:lpstr>Differences</vt:lpstr>
      <vt:lpstr>Differences</vt:lpstr>
      <vt:lpstr>PowerPoint Presentation</vt:lpstr>
      <vt:lpstr>Class sizes –  Throughout  S1 and S2</vt:lpstr>
      <vt:lpstr>   Subjects - Typical Timetable</vt:lpstr>
      <vt:lpstr>PowerPoint Presentation</vt:lpstr>
      <vt:lpstr>Breaks and Lunches</vt:lpstr>
      <vt:lpstr>School clubs include:</vt:lpstr>
      <vt:lpstr>Policies and the IHS Charter</vt:lpstr>
      <vt:lpstr>Our Collective Vision for Positive Relationships</vt:lpstr>
      <vt:lpstr>Visible consistencies: Meet and Greet</vt:lpstr>
      <vt:lpstr>Visible consistencies: Positive Recognition</vt:lpstr>
      <vt:lpstr>Visible consistencies: Unbelievable Uniform</vt:lpstr>
      <vt:lpstr>  Our School Charter: Respectful, Responsible and Ready   </vt:lpstr>
      <vt:lpstr>Uniform </vt:lpstr>
      <vt:lpstr>PE Kit</vt:lpstr>
      <vt:lpstr>Kit Bag for IHS</vt:lpstr>
      <vt:lpstr>Opportunities</vt:lpstr>
      <vt:lpstr>Leadership Programmes</vt:lpstr>
      <vt:lpstr>Sports Ambassadors</vt:lpstr>
      <vt:lpstr>Sports Opportunities</vt:lpstr>
      <vt:lpstr>PowerPoint Presentation</vt:lpstr>
      <vt:lpstr>Developing Young Workforce</vt:lpstr>
      <vt:lpstr>PowerPoint Presentation</vt:lpstr>
      <vt:lpstr>PowerPoint Presentation</vt:lpstr>
      <vt:lpstr>Expressive Arts Opportunities</vt:lpstr>
      <vt:lpstr>PowerPoint Presentation</vt:lpstr>
      <vt:lpstr>Trips </vt:lpstr>
      <vt:lpstr>House Structure</vt:lpstr>
      <vt:lpstr>House Structure</vt:lpstr>
      <vt:lpstr>House Structure</vt:lpstr>
      <vt:lpstr>S1 Views</vt:lpstr>
      <vt:lpstr>Transition Week overview</vt:lpstr>
      <vt:lpstr>External Pupil Support</vt:lpstr>
      <vt:lpstr>Online Systems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Fife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Inverkeithing High School</dc:title>
  <dc:creator>iain yuile</dc:creator>
  <cp:lastModifiedBy>Caroline Gardiner</cp:lastModifiedBy>
  <cp:revision>66</cp:revision>
  <cp:lastPrinted>2017-01-12T09:39:38Z</cp:lastPrinted>
  <dcterms:created xsi:type="dcterms:W3CDTF">2015-03-04T09:02:42Z</dcterms:created>
  <dcterms:modified xsi:type="dcterms:W3CDTF">2023-01-12T17:47:35Z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0x010100AAB1658744EBA3478C39B319663AD523</vt:lpwstr>
  </property>
</Properties>
</file>