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sldIdLst>
    <p:sldId id="323" r:id="rId5"/>
    <p:sldId id="330" r:id="rId6"/>
    <p:sldId id="268" r:id="rId7"/>
    <p:sldId id="339" r:id="rId8"/>
    <p:sldId id="332" r:id="rId9"/>
    <p:sldId id="333" r:id="rId10"/>
    <p:sldId id="334" r:id="rId11"/>
    <p:sldId id="335" r:id="rId12"/>
    <p:sldId id="336" r:id="rId13"/>
    <p:sldId id="337" r:id="rId14"/>
    <p:sldId id="338" r:id="rId15"/>
    <p:sldId id="341" r:id="rId16"/>
    <p:sldId id="340" r:id="rId17"/>
    <p:sldId id="346" r:id="rId18"/>
    <p:sldId id="347" r:id="rId19"/>
    <p:sldId id="348" r:id="rId20"/>
    <p:sldId id="349" r:id="rId21"/>
    <p:sldId id="350" r:id="rId22"/>
    <p:sldId id="351" r:id="rId23"/>
    <p:sldId id="352" r:id="rId24"/>
    <p:sldId id="353" r:id="rId25"/>
    <p:sldId id="354" r:id="rId26"/>
    <p:sldId id="355" r:id="rId27"/>
    <p:sldId id="356" r:id="rId28"/>
    <p:sldId id="357" r:id="rId29"/>
    <p:sldId id="358" r:id="rId30"/>
    <p:sldId id="359" r:id="rId31"/>
    <p:sldId id="360" r:id="rId32"/>
    <p:sldId id="361" r:id="rId33"/>
    <p:sldId id="362" r:id="rId34"/>
    <p:sldId id="363" r:id="rId35"/>
    <p:sldId id="364" r:id="rId36"/>
    <p:sldId id="365" r:id="rId37"/>
    <p:sldId id="366" r:id="rId38"/>
    <p:sldId id="29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eg McCafferty-ik" initials="GM" lastIdx="1" clrIdx="0">
    <p:extLst>
      <p:ext uri="{19B8F6BF-5375-455C-9EA6-DF929625EA0E}">
        <p15:presenceInfo xmlns:p15="http://schemas.microsoft.com/office/powerpoint/2012/main" userId="S::Greg.McCafferty-ik@fife.gov.uk::799fb320-b16d-478f-828e-4429a6d4d2a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F3FA25-38F7-7EDA-35B8-0C962CEA2044}" v="4" dt="2024-08-15T11:03:26.3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83117" autoAdjust="0"/>
  </p:normalViewPr>
  <p:slideViewPr>
    <p:cSldViewPr>
      <p:cViewPr varScale="1">
        <p:scale>
          <a:sx n="60" d="100"/>
          <a:sy n="60" d="100"/>
        </p:scale>
        <p:origin x="97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McCafferty-Thomson" userId="S::gw11mccaffertygreg@glowmail.org.uk::c45688eb-fe10-4553-af02-c5fccaaa12f4" providerId="AD" clId="Web-{CAF3FA25-38F7-7EDA-35B8-0C962CEA2044}"/>
    <pc:docChg chg="delSld modSld modMainMaster">
      <pc:chgData name="Mr McCafferty-Thomson" userId="S::gw11mccaffertygreg@glowmail.org.uk::c45688eb-fe10-4553-af02-c5fccaaa12f4" providerId="AD" clId="Web-{CAF3FA25-38F7-7EDA-35B8-0C962CEA2044}" dt="2024-08-15T11:03:26.354" v="25"/>
      <pc:docMkLst>
        <pc:docMk/>
      </pc:docMkLst>
      <pc:sldChg chg="mod setFolMasterObjs modNotes">
        <pc:chgData name="Mr McCafferty-Thomson" userId="S::gw11mccaffertygreg@glowmail.org.uk::c45688eb-fe10-4553-af02-c5fccaaa12f4" providerId="AD" clId="Web-{CAF3FA25-38F7-7EDA-35B8-0C962CEA2044}" dt="2024-08-15T11:02:41.962" v="22"/>
        <pc:sldMkLst>
          <pc:docMk/>
          <pc:sldMk cId="3898283301" sldId="268"/>
        </pc:sldMkLst>
      </pc:sldChg>
      <pc:sldChg chg="mod setFolMasterObjs">
        <pc:chgData name="Mr McCafferty-Thomson" userId="S::gw11mccaffertygreg@glowmail.org.uk::c45688eb-fe10-4553-af02-c5fccaaa12f4" providerId="AD" clId="Web-{CAF3FA25-38F7-7EDA-35B8-0C962CEA2044}" dt="2024-08-15T10:59:31.596" v="0"/>
        <pc:sldMkLst>
          <pc:docMk/>
          <pc:sldMk cId="3125460299" sldId="295"/>
        </pc:sldMkLst>
      </pc:sldChg>
      <pc:sldChg chg="mod setFolMasterObjs">
        <pc:chgData name="Mr McCafferty-Thomson" userId="S::gw11mccaffertygreg@glowmail.org.uk::c45688eb-fe10-4553-af02-c5fccaaa12f4" providerId="AD" clId="Web-{CAF3FA25-38F7-7EDA-35B8-0C962CEA2044}" dt="2024-08-15T10:59:31.596" v="0"/>
        <pc:sldMkLst>
          <pc:docMk/>
          <pc:sldMk cId="2456967436" sldId="323"/>
        </pc:sldMkLst>
      </pc:sldChg>
      <pc:sldChg chg="mod setFolMasterObjs">
        <pc:chgData name="Mr McCafferty-Thomson" userId="S::gw11mccaffertygreg@glowmail.org.uk::c45688eb-fe10-4553-af02-c5fccaaa12f4" providerId="AD" clId="Web-{CAF3FA25-38F7-7EDA-35B8-0C962CEA2044}" dt="2024-08-15T10:59:31.596" v="0"/>
        <pc:sldMkLst>
          <pc:docMk/>
          <pc:sldMk cId="2746156390" sldId="330"/>
        </pc:sldMkLst>
      </pc:sldChg>
      <pc:sldChg chg="mod setFolMasterObjs">
        <pc:chgData name="Mr McCafferty-Thomson" userId="S::gw11mccaffertygreg@glowmail.org.uk::c45688eb-fe10-4553-af02-c5fccaaa12f4" providerId="AD" clId="Web-{CAF3FA25-38F7-7EDA-35B8-0C962CEA2044}" dt="2024-08-15T10:59:31.596" v="0"/>
        <pc:sldMkLst>
          <pc:docMk/>
          <pc:sldMk cId="864966190" sldId="332"/>
        </pc:sldMkLst>
      </pc:sldChg>
      <pc:sldChg chg="mod">
        <pc:chgData name="Mr McCafferty-Thomson" userId="S::gw11mccaffertygreg@glowmail.org.uk::c45688eb-fe10-4553-af02-c5fccaaa12f4" providerId="AD" clId="Web-{CAF3FA25-38F7-7EDA-35B8-0C962CEA2044}" dt="2024-08-15T10:59:31.596" v="0"/>
        <pc:sldMkLst>
          <pc:docMk/>
          <pc:sldMk cId="3397407458" sldId="333"/>
        </pc:sldMkLst>
      </pc:sldChg>
      <pc:sldChg chg="mod">
        <pc:chgData name="Mr McCafferty-Thomson" userId="S::gw11mccaffertygreg@glowmail.org.uk::c45688eb-fe10-4553-af02-c5fccaaa12f4" providerId="AD" clId="Web-{CAF3FA25-38F7-7EDA-35B8-0C962CEA2044}" dt="2024-08-15T10:59:31.596" v="0"/>
        <pc:sldMkLst>
          <pc:docMk/>
          <pc:sldMk cId="2191681476" sldId="334"/>
        </pc:sldMkLst>
      </pc:sldChg>
      <pc:sldChg chg="mod">
        <pc:chgData name="Mr McCafferty-Thomson" userId="S::gw11mccaffertygreg@glowmail.org.uk::c45688eb-fe10-4553-af02-c5fccaaa12f4" providerId="AD" clId="Web-{CAF3FA25-38F7-7EDA-35B8-0C962CEA2044}" dt="2024-08-15T10:59:31.596" v="0"/>
        <pc:sldMkLst>
          <pc:docMk/>
          <pc:sldMk cId="3738683606" sldId="335"/>
        </pc:sldMkLst>
      </pc:sldChg>
      <pc:sldChg chg="mod">
        <pc:chgData name="Mr McCafferty-Thomson" userId="S::gw11mccaffertygreg@glowmail.org.uk::c45688eb-fe10-4553-af02-c5fccaaa12f4" providerId="AD" clId="Web-{CAF3FA25-38F7-7EDA-35B8-0C962CEA2044}" dt="2024-08-15T10:59:31.596" v="0"/>
        <pc:sldMkLst>
          <pc:docMk/>
          <pc:sldMk cId="2841235020" sldId="336"/>
        </pc:sldMkLst>
      </pc:sldChg>
      <pc:sldChg chg="mod">
        <pc:chgData name="Mr McCafferty-Thomson" userId="S::gw11mccaffertygreg@glowmail.org.uk::c45688eb-fe10-4553-af02-c5fccaaa12f4" providerId="AD" clId="Web-{CAF3FA25-38F7-7EDA-35B8-0C962CEA2044}" dt="2024-08-15T10:59:31.596" v="0"/>
        <pc:sldMkLst>
          <pc:docMk/>
          <pc:sldMk cId="1211704856" sldId="337"/>
        </pc:sldMkLst>
      </pc:sldChg>
      <pc:sldChg chg="mod">
        <pc:chgData name="Mr McCafferty-Thomson" userId="S::gw11mccaffertygreg@glowmail.org.uk::c45688eb-fe10-4553-af02-c5fccaaa12f4" providerId="AD" clId="Web-{CAF3FA25-38F7-7EDA-35B8-0C962CEA2044}" dt="2024-08-15T10:59:31.596" v="0"/>
        <pc:sldMkLst>
          <pc:docMk/>
          <pc:sldMk cId="1990841907" sldId="338"/>
        </pc:sldMkLst>
      </pc:sldChg>
      <pc:sldChg chg="mod setFolMasterObjs">
        <pc:chgData name="Mr McCafferty-Thomson" userId="S::gw11mccaffertygreg@glowmail.org.uk::c45688eb-fe10-4553-af02-c5fccaaa12f4" providerId="AD" clId="Web-{CAF3FA25-38F7-7EDA-35B8-0C962CEA2044}" dt="2024-08-15T10:59:31.596" v="0"/>
        <pc:sldMkLst>
          <pc:docMk/>
          <pc:sldMk cId="402191924" sldId="339"/>
        </pc:sldMkLst>
      </pc:sldChg>
      <pc:sldChg chg="mod">
        <pc:chgData name="Mr McCafferty-Thomson" userId="S::gw11mccaffertygreg@glowmail.org.uk::c45688eb-fe10-4553-af02-c5fccaaa12f4" providerId="AD" clId="Web-{CAF3FA25-38F7-7EDA-35B8-0C962CEA2044}" dt="2024-08-15T10:59:31.596" v="0"/>
        <pc:sldMkLst>
          <pc:docMk/>
          <pc:sldMk cId="4029077062" sldId="340"/>
        </pc:sldMkLst>
      </pc:sldChg>
      <pc:sldChg chg="mod modNotes">
        <pc:chgData name="Mr McCafferty-Thomson" userId="S::gw11mccaffertygreg@glowmail.org.uk::c45688eb-fe10-4553-af02-c5fccaaa12f4" providerId="AD" clId="Web-{CAF3FA25-38F7-7EDA-35B8-0C962CEA2044}" dt="2024-08-15T11:02:48.165" v="24"/>
        <pc:sldMkLst>
          <pc:docMk/>
          <pc:sldMk cId="4043389714" sldId="341"/>
        </pc:sldMkLst>
      </pc:sldChg>
      <pc:sldChg chg="del mod">
        <pc:chgData name="Mr McCafferty-Thomson" userId="S::gw11mccaffertygreg@glowmail.org.uk::c45688eb-fe10-4553-af02-c5fccaaa12f4" providerId="AD" clId="Web-{CAF3FA25-38F7-7EDA-35B8-0C962CEA2044}" dt="2024-08-15T11:03:26.354" v="25"/>
        <pc:sldMkLst>
          <pc:docMk/>
          <pc:sldMk cId="1018221607" sldId="342"/>
        </pc:sldMkLst>
      </pc:sldChg>
      <pc:sldChg chg="mod">
        <pc:chgData name="Mr McCafferty-Thomson" userId="S::gw11mccaffertygreg@glowmail.org.uk::c45688eb-fe10-4553-af02-c5fccaaa12f4" providerId="AD" clId="Web-{CAF3FA25-38F7-7EDA-35B8-0C962CEA2044}" dt="2024-08-15T10:59:31.596" v="0"/>
        <pc:sldMkLst>
          <pc:docMk/>
          <pc:sldMk cId="513785936" sldId="346"/>
        </pc:sldMkLst>
      </pc:sldChg>
      <pc:sldChg chg="mod">
        <pc:chgData name="Mr McCafferty-Thomson" userId="S::gw11mccaffertygreg@glowmail.org.uk::c45688eb-fe10-4553-af02-c5fccaaa12f4" providerId="AD" clId="Web-{CAF3FA25-38F7-7EDA-35B8-0C962CEA2044}" dt="2024-08-15T10:59:31.596" v="0"/>
        <pc:sldMkLst>
          <pc:docMk/>
          <pc:sldMk cId="1866410258" sldId="347"/>
        </pc:sldMkLst>
      </pc:sldChg>
      <pc:sldChg chg="mod">
        <pc:chgData name="Mr McCafferty-Thomson" userId="S::gw11mccaffertygreg@glowmail.org.uk::c45688eb-fe10-4553-af02-c5fccaaa12f4" providerId="AD" clId="Web-{CAF3FA25-38F7-7EDA-35B8-0C962CEA2044}" dt="2024-08-15T10:59:31.596" v="0"/>
        <pc:sldMkLst>
          <pc:docMk/>
          <pc:sldMk cId="1102738629" sldId="348"/>
        </pc:sldMkLst>
      </pc:sldChg>
      <pc:sldChg chg="mod">
        <pc:chgData name="Mr McCafferty-Thomson" userId="S::gw11mccaffertygreg@glowmail.org.uk::c45688eb-fe10-4553-af02-c5fccaaa12f4" providerId="AD" clId="Web-{CAF3FA25-38F7-7EDA-35B8-0C962CEA2044}" dt="2024-08-15T10:59:31.596" v="0"/>
        <pc:sldMkLst>
          <pc:docMk/>
          <pc:sldMk cId="1976665668" sldId="349"/>
        </pc:sldMkLst>
      </pc:sldChg>
      <pc:sldChg chg="mod">
        <pc:chgData name="Mr McCafferty-Thomson" userId="S::gw11mccaffertygreg@glowmail.org.uk::c45688eb-fe10-4553-af02-c5fccaaa12f4" providerId="AD" clId="Web-{CAF3FA25-38F7-7EDA-35B8-0C962CEA2044}" dt="2024-08-15T10:59:31.596" v="0"/>
        <pc:sldMkLst>
          <pc:docMk/>
          <pc:sldMk cId="1169204722" sldId="350"/>
        </pc:sldMkLst>
      </pc:sldChg>
      <pc:sldChg chg="mod">
        <pc:chgData name="Mr McCafferty-Thomson" userId="S::gw11mccaffertygreg@glowmail.org.uk::c45688eb-fe10-4553-af02-c5fccaaa12f4" providerId="AD" clId="Web-{CAF3FA25-38F7-7EDA-35B8-0C962CEA2044}" dt="2024-08-15T10:59:31.596" v="0"/>
        <pc:sldMkLst>
          <pc:docMk/>
          <pc:sldMk cId="1786330002" sldId="351"/>
        </pc:sldMkLst>
      </pc:sldChg>
      <pc:sldChg chg="mod">
        <pc:chgData name="Mr McCafferty-Thomson" userId="S::gw11mccaffertygreg@glowmail.org.uk::c45688eb-fe10-4553-af02-c5fccaaa12f4" providerId="AD" clId="Web-{CAF3FA25-38F7-7EDA-35B8-0C962CEA2044}" dt="2024-08-15T10:59:31.596" v="0"/>
        <pc:sldMkLst>
          <pc:docMk/>
          <pc:sldMk cId="2762269936" sldId="352"/>
        </pc:sldMkLst>
      </pc:sldChg>
      <pc:sldChg chg="mod">
        <pc:chgData name="Mr McCafferty-Thomson" userId="S::gw11mccaffertygreg@glowmail.org.uk::c45688eb-fe10-4553-af02-c5fccaaa12f4" providerId="AD" clId="Web-{CAF3FA25-38F7-7EDA-35B8-0C962CEA2044}" dt="2024-08-15T10:59:31.596" v="0"/>
        <pc:sldMkLst>
          <pc:docMk/>
          <pc:sldMk cId="4160083952" sldId="353"/>
        </pc:sldMkLst>
      </pc:sldChg>
      <pc:sldChg chg="mod">
        <pc:chgData name="Mr McCafferty-Thomson" userId="S::gw11mccaffertygreg@glowmail.org.uk::c45688eb-fe10-4553-af02-c5fccaaa12f4" providerId="AD" clId="Web-{CAF3FA25-38F7-7EDA-35B8-0C962CEA2044}" dt="2024-08-15T10:59:31.596" v="0"/>
        <pc:sldMkLst>
          <pc:docMk/>
          <pc:sldMk cId="1179709772" sldId="354"/>
        </pc:sldMkLst>
      </pc:sldChg>
      <pc:sldChg chg="mod">
        <pc:chgData name="Mr McCafferty-Thomson" userId="S::gw11mccaffertygreg@glowmail.org.uk::c45688eb-fe10-4553-af02-c5fccaaa12f4" providerId="AD" clId="Web-{CAF3FA25-38F7-7EDA-35B8-0C962CEA2044}" dt="2024-08-15T10:59:31.596" v="0"/>
        <pc:sldMkLst>
          <pc:docMk/>
          <pc:sldMk cId="414468899" sldId="355"/>
        </pc:sldMkLst>
      </pc:sldChg>
      <pc:sldChg chg="mod">
        <pc:chgData name="Mr McCafferty-Thomson" userId="S::gw11mccaffertygreg@glowmail.org.uk::c45688eb-fe10-4553-af02-c5fccaaa12f4" providerId="AD" clId="Web-{CAF3FA25-38F7-7EDA-35B8-0C962CEA2044}" dt="2024-08-15T10:59:31.596" v="0"/>
        <pc:sldMkLst>
          <pc:docMk/>
          <pc:sldMk cId="2859503223" sldId="356"/>
        </pc:sldMkLst>
      </pc:sldChg>
      <pc:sldChg chg="mod">
        <pc:chgData name="Mr McCafferty-Thomson" userId="S::gw11mccaffertygreg@glowmail.org.uk::c45688eb-fe10-4553-af02-c5fccaaa12f4" providerId="AD" clId="Web-{CAF3FA25-38F7-7EDA-35B8-0C962CEA2044}" dt="2024-08-15T10:59:31.596" v="0"/>
        <pc:sldMkLst>
          <pc:docMk/>
          <pc:sldMk cId="445240510" sldId="357"/>
        </pc:sldMkLst>
      </pc:sldChg>
      <pc:sldChg chg="mod">
        <pc:chgData name="Mr McCafferty-Thomson" userId="S::gw11mccaffertygreg@glowmail.org.uk::c45688eb-fe10-4553-af02-c5fccaaa12f4" providerId="AD" clId="Web-{CAF3FA25-38F7-7EDA-35B8-0C962CEA2044}" dt="2024-08-15T10:59:31.596" v="0"/>
        <pc:sldMkLst>
          <pc:docMk/>
          <pc:sldMk cId="2898170098" sldId="358"/>
        </pc:sldMkLst>
      </pc:sldChg>
      <pc:sldChg chg="mod">
        <pc:chgData name="Mr McCafferty-Thomson" userId="S::gw11mccaffertygreg@glowmail.org.uk::c45688eb-fe10-4553-af02-c5fccaaa12f4" providerId="AD" clId="Web-{CAF3FA25-38F7-7EDA-35B8-0C962CEA2044}" dt="2024-08-15T10:59:31.596" v="0"/>
        <pc:sldMkLst>
          <pc:docMk/>
          <pc:sldMk cId="145329473" sldId="359"/>
        </pc:sldMkLst>
      </pc:sldChg>
      <pc:sldChg chg="mod">
        <pc:chgData name="Mr McCafferty-Thomson" userId="S::gw11mccaffertygreg@glowmail.org.uk::c45688eb-fe10-4553-af02-c5fccaaa12f4" providerId="AD" clId="Web-{CAF3FA25-38F7-7EDA-35B8-0C962CEA2044}" dt="2024-08-15T10:59:31.596" v="0"/>
        <pc:sldMkLst>
          <pc:docMk/>
          <pc:sldMk cId="1304938524" sldId="360"/>
        </pc:sldMkLst>
      </pc:sldChg>
      <pc:sldChg chg="mod">
        <pc:chgData name="Mr McCafferty-Thomson" userId="S::gw11mccaffertygreg@glowmail.org.uk::c45688eb-fe10-4553-af02-c5fccaaa12f4" providerId="AD" clId="Web-{CAF3FA25-38F7-7EDA-35B8-0C962CEA2044}" dt="2024-08-15T10:59:31.596" v="0"/>
        <pc:sldMkLst>
          <pc:docMk/>
          <pc:sldMk cId="4085510731" sldId="361"/>
        </pc:sldMkLst>
      </pc:sldChg>
      <pc:sldChg chg="mod">
        <pc:chgData name="Mr McCafferty-Thomson" userId="S::gw11mccaffertygreg@glowmail.org.uk::c45688eb-fe10-4553-af02-c5fccaaa12f4" providerId="AD" clId="Web-{CAF3FA25-38F7-7EDA-35B8-0C962CEA2044}" dt="2024-08-15T10:59:31.596" v="0"/>
        <pc:sldMkLst>
          <pc:docMk/>
          <pc:sldMk cId="4003134050" sldId="362"/>
        </pc:sldMkLst>
      </pc:sldChg>
      <pc:sldChg chg="mod">
        <pc:chgData name="Mr McCafferty-Thomson" userId="S::gw11mccaffertygreg@glowmail.org.uk::c45688eb-fe10-4553-af02-c5fccaaa12f4" providerId="AD" clId="Web-{CAF3FA25-38F7-7EDA-35B8-0C962CEA2044}" dt="2024-08-15T10:59:31.596" v="0"/>
        <pc:sldMkLst>
          <pc:docMk/>
          <pc:sldMk cId="1204583610" sldId="363"/>
        </pc:sldMkLst>
      </pc:sldChg>
      <pc:sldChg chg="mod">
        <pc:chgData name="Mr McCafferty-Thomson" userId="S::gw11mccaffertygreg@glowmail.org.uk::c45688eb-fe10-4553-af02-c5fccaaa12f4" providerId="AD" clId="Web-{CAF3FA25-38F7-7EDA-35B8-0C962CEA2044}" dt="2024-08-15T10:59:31.596" v="0"/>
        <pc:sldMkLst>
          <pc:docMk/>
          <pc:sldMk cId="972527209" sldId="364"/>
        </pc:sldMkLst>
      </pc:sldChg>
      <pc:sldChg chg="mod">
        <pc:chgData name="Mr McCafferty-Thomson" userId="S::gw11mccaffertygreg@glowmail.org.uk::c45688eb-fe10-4553-af02-c5fccaaa12f4" providerId="AD" clId="Web-{CAF3FA25-38F7-7EDA-35B8-0C962CEA2044}" dt="2024-08-15T10:59:31.596" v="0"/>
        <pc:sldMkLst>
          <pc:docMk/>
          <pc:sldMk cId="2538934031" sldId="365"/>
        </pc:sldMkLst>
      </pc:sldChg>
      <pc:sldChg chg="mod modNotes">
        <pc:chgData name="Mr McCafferty-Thomson" userId="S::gw11mccaffertygreg@glowmail.org.uk::c45688eb-fe10-4553-af02-c5fccaaa12f4" providerId="AD" clId="Web-{CAF3FA25-38F7-7EDA-35B8-0C962CEA2044}" dt="2024-08-15T11:02:30.165" v="20"/>
        <pc:sldMkLst>
          <pc:docMk/>
          <pc:sldMk cId="494264250" sldId="366"/>
        </pc:sldMkLst>
      </pc:sldChg>
      <pc:sldMasterChg chg="mod setBg modSldLayout">
        <pc:chgData name="Mr McCafferty-Thomson" userId="S::gw11mccaffertygreg@glowmail.org.uk::c45688eb-fe10-4553-af02-c5fccaaa12f4" providerId="AD" clId="Web-{CAF3FA25-38F7-7EDA-35B8-0C962CEA2044}" dt="2024-08-15T10:59:31.596" v="0"/>
        <pc:sldMasterMkLst>
          <pc:docMk/>
          <pc:sldMasterMk cId="3394043257" sldId="2147483648"/>
        </pc:sldMasterMkLst>
        <pc:sldLayoutChg chg="mod setFolMasterObjs">
          <pc:chgData name="Mr McCafferty-Thomson" userId="S::gw11mccaffertygreg@glowmail.org.uk::c45688eb-fe10-4553-af02-c5fccaaa12f4" providerId="AD" clId="Web-{CAF3FA25-38F7-7EDA-35B8-0C962CEA2044}" dt="2024-08-15T10:59:31.596" v="0"/>
          <pc:sldLayoutMkLst>
            <pc:docMk/>
            <pc:sldMasterMk cId="3394043257" sldId="2147483648"/>
            <pc:sldLayoutMk cId="1827972089" sldId="2147483649"/>
          </pc:sldLayoutMkLst>
        </pc:sldLayoutChg>
        <pc:sldLayoutChg chg="mod setFolMasterObjs">
          <pc:chgData name="Mr McCafferty-Thomson" userId="S::gw11mccaffertygreg@glowmail.org.uk::c45688eb-fe10-4553-af02-c5fccaaa12f4" providerId="AD" clId="Web-{CAF3FA25-38F7-7EDA-35B8-0C962CEA2044}" dt="2024-08-15T10:59:31.596" v="0"/>
          <pc:sldLayoutMkLst>
            <pc:docMk/>
            <pc:sldMasterMk cId="3394043257" sldId="2147483648"/>
            <pc:sldLayoutMk cId="975896312" sldId="2147483650"/>
          </pc:sldLayoutMkLst>
        </pc:sldLayoutChg>
        <pc:sldLayoutChg chg="mod setFolMasterObjs">
          <pc:chgData name="Mr McCafferty-Thomson" userId="S::gw11mccaffertygreg@glowmail.org.uk::c45688eb-fe10-4553-af02-c5fccaaa12f4" providerId="AD" clId="Web-{CAF3FA25-38F7-7EDA-35B8-0C962CEA2044}" dt="2024-08-15T10:59:31.596" v="0"/>
          <pc:sldLayoutMkLst>
            <pc:docMk/>
            <pc:sldMasterMk cId="3394043257" sldId="2147483648"/>
            <pc:sldLayoutMk cId="605512865" sldId="2147483651"/>
          </pc:sldLayoutMkLst>
        </pc:sldLayoutChg>
        <pc:sldLayoutChg chg="mod setFolMasterObjs">
          <pc:chgData name="Mr McCafferty-Thomson" userId="S::gw11mccaffertygreg@glowmail.org.uk::c45688eb-fe10-4553-af02-c5fccaaa12f4" providerId="AD" clId="Web-{CAF3FA25-38F7-7EDA-35B8-0C962CEA2044}" dt="2024-08-15T10:59:31.596" v="0"/>
          <pc:sldLayoutMkLst>
            <pc:docMk/>
            <pc:sldMasterMk cId="3394043257" sldId="2147483648"/>
            <pc:sldLayoutMk cId="2979642968" sldId="2147483652"/>
          </pc:sldLayoutMkLst>
        </pc:sldLayoutChg>
        <pc:sldLayoutChg chg="mod setFolMasterObjs">
          <pc:chgData name="Mr McCafferty-Thomson" userId="S::gw11mccaffertygreg@glowmail.org.uk::c45688eb-fe10-4553-af02-c5fccaaa12f4" providerId="AD" clId="Web-{CAF3FA25-38F7-7EDA-35B8-0C962CEA2044}" dt="2024-08-15T10:59:31.596" v="0"/>
          <pc:sldLayoutMkLst>
            <pc:docMk/>
            <pc:sldMasterMk cId="3394043257" sldId="2147483648"/>
            <pc:sldLayoutMk cId="1414380660" sldId="2147483653"/>
          </pc:sldLayoutMkLst>
        </pc:sldLayoutChg>
        <pc:sldLayoutChg chg="mod setFolMasterObjs">
          <pc:chgData name="Mr McCafferty-Thomson" userId="S::gw11mccaffertygreg@glowmail.org.uk::c45688eb-fe10-4553-af02-c5fccaaa12f4" providerId="AD" clId="Web-{CAF3FA25-38F7-7EDA-35B8-0C962CEA2044}" dt="2024-08-15T10:59:31.596" v="0"/>
          <pc:sldLayoutMkLst>
            <pc:docMk/>
            <pc:sldMasterMk cId="3394043257" sldId="2147483648"/>
            <pc:sldLayoutMk cId="839428007" sldId="2147483654"/>
          </pc:sldLayoutMkLst>
        </pc:sldLayoutChg>
        <pc:sldLayoutChg chg="mod setFolMasterObjs">
          <pc:chgData name="Mr McCafferty-Thomson" userId="S::gw11mccaffertygreg@glowmail.org.uk::c45688eb-fe10-4553-af02-c5fccaaa12f4" providerId="AD" clId="Web-{CAF3FA25-38F7-7EDA-35B8-0C962CEA2044}" dt="2024-08-15T10:59:31.596" v="0"/>
          <pc:sldLayoutMkLst>
            <pc:docMk/>
            <pc:sldMasterMk cId="3394043257" sldId="2147483648"/>
            <pc:sldLayoutMk cId="2600404021" sldId="2147483655"/>
          </pc:sldLayoutMkLst>
        </pc:sldLayoutChg>
        <pc:sldLayoutChg chg="mod setFolMasterObjs">
          <pc:chgData name="Mr McCafferty-Thomson" userId="S::gw11mccaffertygreg@glowmail.org.uk::c45688eb-fe10-4553-af02-c5fccaaa12f4" providerId="AD" clId="Web-{CAF3FA25-38F7-7EDA-35B8-0C962CEA2044}" dt="2024-08-15T10:59:31.596" v="0"/>
          <pc:sldLayoutMkLst>
            <pc:docMk/>
            <pc:sldMasterMk cId="3394043257" sldId="2147483648"/>
            <pc:sldLayoutMk cId="3731760285" sldId="2147483656"/>
          </pc:sldLayoutMkLst>
        </pc:sldLayoutChg>
        <pc:sldLayoutChg chg="mod setFolMasterObjs">
          <pc:chgData name="Mr McCafferty-Thomson" userId="S::gw11mccaffertygreg@glowmail.org.uk::c45688eb-fe10-4553-af02-c5fccaaa12f4" providerId="AD" clId="Web-{CAF3FA25-38F7-7EDA-35B8-0C962CEA2044}" dt="2024-08-15T10:59:31.596" v="0"/>
          <pc:sldLayoutMkLst>
            <pc:docMk/>
            <pc:sldMasterMk cId="3394043257" sldId="2147483648"/>
            <pc:sldLayoutMk cId="3719931982" sldId="2147483657"/>
          </pc:sldLayoutMkLst>
        </pc:sldLayoutChg>
        <pc:sldLayoutChg chg="mod setFolMasterObjs">
          <pc:chgData name="Mr McCafferty-Thomson" userId="S::gw11mccaffertygreg@glowmail.org.uk::c45688eb-fe10-4553-af02-c5fccaaa12f4" providerId="AD" clId="Web-{CAF3FA25-38F7-7EDA-35B8-0C962CEA2044}" dt="2024-08-15T10:59:31.596" v="0"/>
          <pc:sldLayoutMkLst>
            <pc:docMk/>
            <pc:sldMasterMk cId="3394043257" sldId="2147483648"/>
            <pc:sldLayoutMk cId="896238319" sldId="2147483658"/>
          </pc:sldLayoutMkLst>
        </pc:sldLayoutChg>
        <pc:sldLayoutChg chg="mod setFolMasterObjs">
          <pc:chgData name="Mr McCafferty-Thomson" userId="S::gw11mccaffertygreg@glowmail.org.uk::c45688eb-fe10-4553-af02-c5fccaaa12f4" providerId="AD" clId="Web-{CAF3FA25-38F7-7EDA-35B8-0C962CEA2044}" dt="2024-08-15T10:59:31.596" v="0"/>
          <pc:sldLayoutMkLst>
            <pc:docMk/>
            <pc:sldMasterMk cId="3394043257" sldId="2147483648"/>
            <pc:sldLayoutMk cId="2240916746"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A01697-3A6B-4606-9653-A167A946B3D7}" type="datetimeFigureOut">
              <a:rPr lang="en-GB" smtClean="0"/>
              <a:t>06/09/2024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F5519C-3B0F-44DC-BD27-87FAFB504777}" type="slidenum">
              <a:rPr lang="en-GB" smtClean="0"/>
              <a:t>‹#›</a:t>
            </a:fld>
            <a:endParaRPr lang="en-GB" dirty="0"/>
          </a:p>
        </p:txBody>
      </p:sp>
    </p:spTree>
    <p:extLst>
      <p:ext uri="{BB962C8B-B14F-4D97-AF65-F5344CB8AC3E}">
        <p14:creationId xmlns:p14="http://schemas.microsoft.com/office/powerpoint/2010/main" val="2280435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3F5519C-3B0F-44DC-BD27-87FAFB504777}" type="slidenum">
              <a:rPr lang="en-GB" smtClean="0"/>
              <a:t>2</a:t>
            </a:fld>
            <a:endParaRPr lang="en-GB" dirty="0"/>
          </a:p>
        </p:txBody>
      </p:sp>
    </p:spTree>
    <p:extLst>
      <p:ext uri="{BB962C8B-B14F-4D97-AF65-F5344CB8AC3E}">
        <p14:creationId xmlns:p14="http://schemas.microsoft.com/office/powerpoint/2010/main" val="503333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qu ou oi ue er ar wh      </a:t>
            </a:r>
          </a:p>
        </p:txBody>
      </p:sp>
      <p:sp>
        <p:nvSpPr>
          <p:cNvPr id="4" name="Slide Number Placeholder 3"/>
          <p:cNvSpPr>
            <a:spLocks noGrp="1"/>
          </p:cNvSpPr>
          <p:nvPr>
            <p:ph type="sldNum" sz="quarter" idx="5"/>
          </p:nvPr>
        </p:nvSpPr>
        <p:spPr/>
        <p:txBody>
          <a:bodyPr/>
          <a:lstStyle/>
          <a:p>
            <a:fld id="{C3F5519C-3B0F-44DC-BD27-87FAFB504777}" type="slidenum">
              <a:rPr lang="en-GB" smtClean="0"/>
              <a:t>11</a:t>
            </a:fld>
            <a:endParaRPr lang="en-GB" dirty="0"/>
          </a:p>
        </p:txBody>
      </p:sp>
    </p:spTree>
    <p:extLst>
      <p:ext uri="{BB962C8B-B14F-4D97-AF65-F5344CB8AC3E}">
        <p14:creationId xmlns:p14="http://schemas.microsoft.com/office/powerpoint/2010/main" val="13984988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entury Gothic" panose="020B0502020202020204" pitchFamily="34" charset="0"/>
              </a:rPr>
              <a:t>This High Frequency Words Progression has been developed to provide a framework which </a:t>
            </a:r>
            <a:r>
              <a:rPr lang="en-GB" dirty="0"/>
              <a:t>outlines the common words learners should be able to recognise in texts they engage with. </a:t>
            </a:r>
            <a:r>
              <a:rPr lang="en-GB" sz="1200" dirty="0">
                <a:latin typeface="Century Gothic" panose="020B0502020202020204" pitchFamily="34" charset="0"/>
              </a:rPr>
              <a:t>Informed by research and the National Benchmarks, hi</a:t>
            </a:r>
            <a:r>
              <a:rPr lang="en-GB" sz="1200" b="0" i="0" dirty="0">
                <a:solidFill>
                  <a:srgbClr val="191919"/>
                </a:solidFill>
                <a:effectLst/>
                <a:latin typeface="Century Gothic" panose="020B0502020202020204" pitchFamily="34" charset="0"/>
              </a:rPr>
              <a:t>gh frequency words have been grouped to align with an appropriate phonics concept to support more effective learning and teaching, </a:t>
            </a:r>
            <a:r>
              <a:rPr lang="en-GB" sz="1200" dirty="0">
                <a:latin typeface="Century Gothic" panose="020B0502020202020204" pitchFamily="34" charset="0"/>
              </a:rPr>
              <a:t>helping learners to recognise these through a variety of modelled, guided and independent reading activities.</a:t>
            </a:r>
            <a:r>
              <a:rPr lang="en-GB" b="0" i="0" dirty="0">
                <a:solidFill>
                  <a:srgbClr val="191919"/>
                </a:solidFill>
                <a:effectLst/>
                <a:latin typeface="open-san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191919"/>
              </a:solidFill>
              <a:effectLst/>
              <a:latin typeface="open-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entury Gothic" panose="020B0502020202020204" pitchFamily="34" charset="0"/>
              </a:rPr>
              <a:t>Note that, as in the Fife Progression Pathways and Writing Assessment Resource Pack, National Benchmarks have been emboldened for ease of identification to support professional judgement about achievement of a level.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a:defRPr/>
            </a:pPr>
            <a:r>
              <a:rPr lang="en-GB"/>
              <a:t>Note that some high frequency words may fit into more than one grouping. Practitioners should use professional judgement and maximise opportunities for learners to be introduced to, revisit or consolidate words where appropriate.</a:t>
            </a:r>
          </a:p>
          <a:p>
            <a:pPr>
              <a:defRPr/>
            </a:pPr>
            <a:endParaRPr lang="en-GB"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C3F5519C-3B0F-44DC-BD27-87FAFB504777}" type="slidenum">
              <a:rPr lang="en-GB" smtClean="0"/>
              <a:t>12</a:t>
            </a:fld>
            <a:endParaRPr lang="en-GB" dirty="0"/>
          </a:p>
        </p:txBody>
      </p:sp>
    </p:spTree>
    <p:extLst>
      <p:ext uri="{BB962C8B-B14F-4D97-AF65-F5344CB8AC3E}">
        <p14:creationId xmlns:p14="http://schemas.microsoft.com/office/powerpoint/2010/main" val="454214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solidFill>
                  <a:srgbClr val="191919"/>
                </a:solidFill>
                <a:effectLst/>
                <a:latin typeface="Century Gothic" panose="020B0502020202020204" pitchFamily="34" charset="0"/>
              </a:rPr>
              <a:t>Tricky words have also been grouped together. They can be focused on as and when required, in addition to other high frequency words. They will be ‘tricky’ for learners at this stage of development, as many contain irregular sound/letter correspondences or those which haven’t been taught yet.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Practitioners should use professional judgement and maximise opportunities for learners to be introduced to, revisit or consolidate words where appropriate.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C3F5519C-3B0F-44DC-BD27-87FAFB504777}" type="slidenum">
              <a:rPr lang="en-GB" smtClean="0"/>
              <a:t>13</a:t>
            </a:fld>
            <a:endParaRPr lang="en-GB" dirty="0"/>
          </a:p>
        </p:txBody>
      </p:sp>
    </p:spTree>
    <p:extLst>
      <p:ext uri="{BB962C8B-B14F-4D97-AF65-F5344CB8AC3E}">
        <p14:creationId xmlns:p14="http://schemas.microsoft.com/office/powerpoint/2010/main" val="2936517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Long A</a:t>
            </a:r>
          </a:p>
        </p:txBody>
      </p:sp>
      <p:sp>
        <p:nvSpPr>
          <p:cNvPr id="4" name="Slide Number Placeholder 3"/>
          <p:cNvSpPr>
            <a:spLocks noGrp="1"/>
          </p:cNvSpPr>
          <p:nvPr>
            <p:ph type="sldNum" sz="quarter" idx="5"/>
          </p:nvPr>
        </p:nvSpPr>
        <p:spPr/>
        <p:txBody>
          <a:bodyPr/>
          <a:lstStyle/>
          <a:p>
            <a:fld id="{C3F5519C-3B0F-44DC-BD27-87FAFB504777}" type="slidenum">
              <a:rPr lang="en-GB" smtClean="0"/>
              <a:t>14</a:t>
            </a:fld>
            <a:endParaRPr lang="en-GB" dirty="0"/>
          </a:p>
        </p:txBody>
      </p:sp>
    </p:spTree>
    <p:extLst>
      <p:ext uri="{BB962C8B-B14F-4D97-AF65-F5344CB8AC3E}">
        <p14:creationId xmlns:p14="http://schemas.microsoft.com/office/powerpoint/2010/main" val="33701994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Long E</a:t>
            </a:r>
          </a:p>
        </p:txBody>
      </p:sp>
      <p:sp>
        <p:nvSpPr>
          <p:cNvPr id="4" name="Slide Number Placeholder 3"/>
          <p:cNvSpPr>
            <a:spLocks noGrp="1"/>
          </p:cNvSpPr>
          <p:nvPr>
            <p:ph type="sldNum" sz="quarter" idx="5"/>
          </p:nvPr>
        </p:nvSpPr>
        <p:spPr/>
        <p:txBody>
          <a:bodyPr/>
          <a:lstStyle/>
          <a:p>
            <a:fld id="{C3F5519C-3B0F-44DC-BD27-87FAFB504777}" type="slidenum">
              <a:rPr lang="en-GB" smtClean="0"/>
              <a:t>15</a:t>
            </a:fld>
            <a:endParaRPr lang="en-GB" dirty="0"/>
          </a:p>
        </p:txBody>
      </p:sp>
    </p:spTree>
    <p:extLst>
      <p:ext uri="{BB962C8B-B14F-4D97-AF65-F5344CB8AC3E}">
        <p14:creationId xmlns:p14="http://schemas.microsoft.com/office/powerpoint/2010/main" val="39624822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Long I</a:t>
            </a:r>
          </a:p>
        </p:txBody>
      </p:sp>
      <p:sp>
        <p:nvSpPr>
          <p:cNvPr id="4" name="Slide Number Placeholder 3"/>
          <p:cNvSpPr>
            <a:spLocks noGrp="1"/>
          </p:cNvSpPr>
          <p:nvPr>
            <p:ph type="sldNum" sz="quarter" idx="5"/>
          </p:nvPr>
        </p:nvSpPr>
        <p:spPr/>
        <p:txBody>
          <a:bodyPr/>
          <a:lstStyle/>
          <a:p>
            <a:fld id="{C3F5519C-3B0F-44DC-BD27-87FAFB504777}" type="slidenum">
              <a:rPr lang="en-GB" smtClean="0"/>
              <a:t>16</a:t>
            </a:fld>
            <a:endParaRPr lang="en-GB" dirty="0"/>
          </a:p>
        </p:txBody>
      </p:sp>
    </p:spTree>
    <p:extLst>
      <p:ext uri="{BB962C8B-B14F-4D97-AF65-F5344CB8AC3E}">
        <p14:creationId xmlns:p14="http://schemas.microsoft.com/office/powerpoint/2010/main" val="3802332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Long O</a:t>
            </a:r>
          </a:p>
        </p:txBody>
      </p:sp>
      <p:sp>
        <p:nvSpPr>
          <p:cNvPr id="4" name="Slide Number Placeholder 3"/>
          <p:cNvSpPr>
            <a:spLocks noGrp="1"/>
          </p:cNvSpPr>
          <p:nvPr>
            <p:ph type="sldNum" sz="quarter" idx="5"/>
          </p:nvPr>
        </p:nvSpPr>
        <p:spPr/>
        <p:txBody>
          <a:bodyPr/>
          <a:lstStyle/>
          <a:p>
            <a:fld id="{C3F5519C-3B0F-44DC-BD27-87FAFB504777}" type="slidenum">
              <a:rPr lang="en-GB" smtClean="0"/>
              <a:t>17</a:t>
            </a:fld>
            <a:endParaRPr lang="en-GB" dirty="0"/>
          </a:p>
        </p:txBody>
      </p:sp>
    </p:spTree>
    <p:extLst>
      <p:ext uri="{BB962C8B-B14F-4D97-AF65-F5344CB8AC3E}">
        <p14:creationId xmlns:p14="http://schemas.microsoft.com/office/powerpoint/2010/main" val="34659994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Long U</a:t>
            </a:r>
          </a:p>
        </p:txBody>
      </p:sp>
      <p:sp>
        <p:nvSpPr>
          <p:cNvPr id="4" name="Slide Number Placeholder 3"/>
          <p:cNvSpPr>
            <a:spLocks noGrp="1"/>
          </p:cNvSpPr>
          <p:nvPr>
            <p:ph type="sldNum" sz="quarter" idx="5"/>
          </p:nvPr>
        </p:nvSpPr>
        <p:spPr/>
        <p:txBody>
          <a:bodyPr/>
          <a:lstStyle/>
          <a:p>
            <a:fld id="{C3F5519C-3B0F-44DC-BD27-87FAFB504777}" type="slidenum">
              <a:rPr lang="en-GB" smtClean="0"/>
              <a:t>18</a:t>
            </a:fld>
            <a:endParaRPr lang="en-GB" dirty="0"/>
          </a:p>
        </p:txBody>
      </p:sp>
    </p:spTree>
    <p:extLst>
      <p:ext uri="{BB962C8B-B14F-4D97-AF65-F5344CB8AC3E}">
        <p14:creationId xmlns:p14="http://schemas.microsoft.com/office/powerpoint/2010/main" val="15863136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Long OO</a:t>
            </a:r>
          </a:p>
        </p:txBody>
      </p:sp>
      <p:sp>
        <p:nvSpPr>
          <p:cNvPr id="4" name="Slide Number Placeholder 3"/>
          <p:cNvSpPr>
            <a:spLocks noGrp="1"/>
          </p:cNvSpPr>
          <p:nvPr>
            <p:ph type="sldNum" sz="quarter" idx="5"/>
          </p:nvPr>
        </p:nvSpPr>
        <p:spPr/>
        <p:txBody>
          <a:bodyPr/>
          <a:lstStyle/>
          <a:p>
            <a:fld id="{C3F5519C-3B0F-44DC-BD27-87FAFB504777}" type="slidenum">
              <a:rPr lang="en-GB" smtClean="0"/>
              <a:t>19</a:t>
            </a:fld>
            <a:endParaRPr lang="en-GB" dirty="0"/>
          </a:p>
        </p:txBody>
      </p:sp>
    </p:spTree>
    <p:extLst>
      <p:ext uri="{BB962C8B-B14F-4D97-AF65-F5344CB8AC3E}">
        <p14:creationId xmlns:p14="http://schemas.microsoft.com/office/powerpoint/2010/main" val="8351173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 spelt A</a:t>
            </a:r>
          </a:p>
        </p:txBody>
      </p:sp>
      <p:sp>
        <p:nvSpPr>
          <p:cNvPr id="4" name="Slide Number Placeholder 3"/>
          <p:cNvSpPr>
            <a:spLocks noGrp="1"/>
          </p:cNvSpPr>
          <p:nvPr>
            <p:ph type="sldNum" sz="quarter" idx="5"/>
          </p:nvPr>
        </p:nvSpPr>
        <p:spPr/>
        <p:txBody>
          <a:bodyPr/>
          <a:lstStyle/>
          <a:p>
            <a:fld id="{C3F5519C-3B0F-44DC-BD27-87FAFB504777}" type="slidenum">
              <a:rPr lang="en-GB" smtClean="0"/>
              <a:t>20</a:t>
            </a:fld>
            <a:endParaRPr lang="en-GB" dirty="0"/>
          </a:p>
        </p:txBody>
      </p:sp>
    </p:spTree>
    <p:extLst>
      <p:ext uri="{BB962C8B-B14F-4D97-AF65-F5344CB8AC3E}">
        <p14:creationId xmlns:p14="http://schemas.microsoft.com/office/powerpoint/2010/main" val="1394143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entury Gothic" panose="020B0502020202020204" pitchFamily="34" charset="0"/>
              </a:rPr>
              <a:t>This High Frequency Words Progression has been developed to provide a framework which </a:t>
            </a:r>
            <a:r>
              <a:rPr lang="en-GB" dirty="0"/>
              <a:t>outlines the common words learners should be able to recognise in texts they engage with. </a:t>
            </a:r>
            <a:r>
              <a:rPr lang="en-GB" sz="1200" dirty="0">
                <a:latin typeface="Century Gothic" panose="020B0502020202020204" pitchFamily="34" charset="0"/>
              </a:rPr>
              <a:t>Informed by research and the National Benchmarks, hi</a:t>
            </a:r>
            <a:r>
              <a:rPr lang="en-GB" sz="1200" b="0" i="0" dirty="0">
                <a:solidFill>
                  <a:srgbClr val="191919"/>
                </a:solidFill>
                <a:effectLst/>
                <a:latin typeface="Century Gothic" panose="020B0502020202020204" pitchFamily="34" charset="0"/>
              </a:rPr>
              <a:t>gh frequency words have been grouped to align with an appropriate phonics concept to support more effective learning and teaching, </a:t>
            </a:r>
            <a:r>
              <a:rPr lang="en-GB" sz="1200" dirty="0">
                <a:latin typeface="Century Gothic" panose="020B0502020202020204" pitchFamily="34" charset="0"/>
              </a:rPr>
              <a:t>helping learners to recognise these through a variety of modelled, guided and independent reading activities.</a:t>
            </a:r>
            <a:r>
              <a:rPr lang="en-GB" b="0" i="0" dirty="0">
                <a:solidFill>
                  <a:srgbClr val="191919"/>
                </a:solidFill>
                <a:effectLst/>
                <a:latin typeface="open-san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191919"/>
              </a:solidFill>
              <a:effectLst/>
              <a:latin typeface="open-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entury Gothic" panose="020B0502020202020204" pitchFamily="34" charset="0"/>
              </a:rPr>
              <a:t>Note that, as in the Fife Progression Pathways and Writing Assessment Resource Pack, National Benchmarks have been emboldened for ease of identification to support professional judgement about achievement of a level.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a:defRPr/>
            </a:pPr>
            <a:r>
              <a:rPr lang="en-GB" dirty="0"/>
              <a:t>Note that some high frequency words may fit into more than one grouping. Practitioners should use professional judgement and maximise opportunities for learners to be introduced to, revisit or consolidate words where appropriate.</a:t>
            </a:r>
          </a:p>
          <a:p>
            <a:pPr>
              <a:defRPr/>
            </a:pPr>
            <a:endParaRPr lang="en-GB"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C3F5519C-3B0F-44DC-BD27-87FAFB504777}" type="slidenum">
              <a:rPr lang="en-GB" smtClean="0"/>
              <a:t>3</a:t>
            </a:fld>
            <a:endParaRPr lang="en-GB" dirty="0"/>
          </a:p>
        </p:txBody>
      </p:sp>
    </p:spTree>
    <p:extLst>
      <p:ext uri="{BB962C8B-B14F-4D97-AF65-F5344CB8AC3E}">
        <p14:creationId xmlns:p14="http://schemas.microsoft.com/office/powerpoint/2010/main" val="39874363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OI/OY</a:t>
            </a:r>
          </a:p>
        </p:txBody>
      </p:sp>
      <p:sp>
        <p:nvSpPr>
          <p:cNvPr id="4" name="Slide Number Placeholder 3"/>
          <p:cNvSpPr>
            <a:spLocks noGrp="1"/>
          </p:cNvSpPr>
          <p:nvPr>
            <p:ph type="sldNum" sz="quarter" idx="5"/>
          </p:nvPr>
        </p:nvSpPr>
        <p:spPr/>
        <p:txBody>
          <a:bodyPr/>
          <a:lstStyle/>
          <a:p>
            <a:fld id="{C3F5519C-3B0F-44DC-BD27-87FAFB504777}" type="slidenum">
              <a:rPr lang="en-GB" smtClean="0"/>
              <a:t>21</a:t>
            </a:fld>
            <a:endParaRPr lang="en-GB" dirty="0"/>
          </a:p>
        </p:txBody>
      </p:sp>
    </p:spTree>
    <p:extLst>
      <p:ext uri="{BB962C8B-B14F-4D97-AF65-F5344CB8AC3E}">
        <p14:creationId xmlns:p14="http://schemas.microsoft.com/office/powerpoint/2010/main" val="3615853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OU/OW</a:t>
            </a:r>
          </a:p>
        </p:txBody>
      </p:sp>
      <p:sp>
        <p:nvSpPr>
          <p:cNvPr id="4" name="Slide Number Placeholder 3"/>
          <p:cNvSpPr>
            <a:spLocks noGrp="1"/>
          </p:cNvSpPr>
          <p:nvPr>
            <p:ph type="sldNum" sz="quarter" idx="5"/>
          </p:nvPr>
        </p:nvSpPr>
        <p:spPr/>
        <p:txBody>
          <a:bodyPr/>
          <a:lstStyle/>
          <a:p>
            <a:fld id="{C3F5519C-3B0F-44DC-BD27-87FAFB504777}" type="slidenum">
              <a:rPr lang="en-GB" smtClean="0"/>
              <a:t>22</a:t>
            </a:fld>
            <a:endParaRPr lang="en-GB" dirty="0"/>
          </a:p>
        </p:txBody>
      </p:sp>
    </p:spTree>
    <p:extLst>
      <p:ext uri="{BB962C8B-B14F-4D97-AF65-F5344CB8AC3E}">
        <p14:creationId xmlns:p14="http://schemas.microsoft.com/office/powerpoint/2010/main" val="27510936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Final K</a:t>
            </a:r>
          </a:p>
        </p:txBody>
      </p:sp>
      <p:sp>
        <p:nvSpPr>
          <p:cNvPr id="4" name="Slide Number Placeholder 3"/>
          <p:cNvSpPr>
            <a:spLocks noGrp="1"/>
          </p:cNvSpPr>
          <p:nvPr>
            <p:ph type="sldNum" sz="quarter" idx="5"/>
          </p:nvPr>
        </p:nvSpPr>
        <p:spPr/>
        <p:txBody>
          <a:bodyPr/>
          <a:lstStyle/>
          <a:p>
            <a:fld id="{C3F5519C-3B0F-44DC-BD27-87FAFB504777}" type="slidenum">
              <a:rPr lang="en-GB" smtClean="0"/>
              <a:t>23</a:t>
            </a:fld>
            <a:endParaRPr lang="en-GB" dirty="0"/>
          </a:p>
        </p:txBody>
      </p:sp>
    </p:spTree>
    <p:extLst>
      <p:ext uri="{BB962C8B-B14F-4D97-AF65-F5344CB8AC3E}">
        <p14:creationId xmlns:p14="http://schemas.microsoft.com/office/powerpoint/2010/main" val="28124859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Final FF LL SS ZZ</a:t>
            </a:r>
          </a:p>
        </p:txBody>
      </p:sp>
      <p:sp>
        <p:nvSpPr>
          <p:cNvPr id="4" name="Slide Number Placeholder 3"/>
          <p:cNvSpPr>
            <a:spLocks noGrp="1"/>
          </p:cNvSpPr>
          <p:nvPr>
            <p:ph type="sldNum" sz="quarter" idx="5"/>
          </p:nvPr>
        </p:nvSpPr>
        <p:spPr/>
        <p:txBody>
          <a:bodyPr/>
          <a:lstStyle/>
          <a:p>
            <a:fld id="{C3F5519C-3B0F-44DC-BD27-87FAFB504777}" type="slidenum">
              <a:rPr lang="en-GB" smtClean="0"/>
              <a:t>24</a:t>
            </a:fld>
            <a:endParaRPr lang="en-GB" dirty="0"/>
          </a:p>
        </p:txBody>
      </p:sp>
    </p:spTree>
    <p:extLst>
      <p:ext uri="{BB962C8B-B14F-4D97-AF65-F5344CB8AC3E}">
        <p14:creationId xmlns:p14="http://schemas.microsoft.com/office/powerpoint/2010/main" val="1035903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LE endings</a:t>
            </a:r>
          </a:p>
        </p:txBody>
      </p:sp>
      <p:sp>
        <p:nvSpPr>
          <p:cNvPr id="4" name="Slide Number Placeholder 3"/>
          <p:cNvSpPr>
            <a:spLocks noGrp="1"/>
          </p:cNvSpPr>
          <p:nvPr>
            <p:ph type="sldNum" sz="quarter" idx="5"/>
          </p:nvPr>
        </p:nvSpPr>
        <p:spPr/>
        <p:txBody>
          <a:bodyPr/>
          <a:lstStyle/>
          <a:p>
            <a:fld id="{C3F5519C-3B0F-44DC-BD27-87FAFB504777}" type="slidenum">
              <a:rPr lang="en-GB" smtClean="0"/>
              <a:t>25</a:t>
            </a:fld>
            <a:endParaRPr lang="en-GB" dirty="0"/>
          </a:p>
        </p:txBody>
      </p:sp>
    </p:spTree>
    <p:extLst>
      <p:ext uri="{BB962C8B-B14F-4D97-AF65-F5344CB8AC3E}">
        <p14:creationId xmlns:p14="http://schemas.microsoft.com/office/powerpoint/2010/main" val="38286710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Final CH</a:t>
            </a:r>
          </a:p>
        </p:txBody>
      </p:sp>
      <p:sp>
        <p:nvSpPr>
          <p:cNvPr id="4" name="Slide Number Placeholder 3"/>
          <p:cNvSpPr>
            <a:spLocks noGrp="1"/>
          </p:cNvSpPr>
          <p:nvPr>
            <p:ph type="sldNum" sz="quarter" idx="5"/>
          </p:nvPr>
        </p:nvSpPr>
        <p:spPr/>
        <p:txBody>
          <a:bodyPr/>
          <a:lstStyle/>
          <a:p>
            <a:fld id="{C3F5519C-3B0F-44DC-BD27-87FAFB504777}" type="slidenum">
              <a:rPr lang="en-GB" smtClean="0"/>
              <a:t>26</a:t>
            </a:fld>
            <a:endParaRPr lang="en-GB" dirty="0"/>
          </a:p>
        </p:txBody>
      </p:sp>
    </p:spTree>
    <p:extLst>
      <p:ext uri="{BB962C8B-B14F-4D97-AF65-F5344CB8AC3E}">
        <p14:creationId xmlns:p14="http://schemas.microsoft.com/office/powerpoint/2010/main" val="17741005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Final J</a:t>
            </a:r>
          </a:p>
        </p:txBody>
      </p:sp>
      <p:sp>
        <p:nvSpPr>
          <p:cNvPr id="4" name="Slide Number Placeholder 3"/>
          <p:cNvSpPr>
            <a:spLocks noGrp="1"/>
          </p:cNvSpPr>
          <p:nvPr>
            <p:ph type="sldNum" sz="quarter" idx="5"/>
          </p:nvPr>
        </p:nvSpPr>
        <p:spPr/>
        <p:txBody>
          <a:bodyPr/>
          <a:lstStyle/>
          <a:p>
            <a:fld id="{C3F5519C-3B0F-44DC-BD27-87FAFB504777}" type="slidenum">
              <a:rPr lang="en-GB" smtClean="0"/>
              <a:t>27</a:t>
            </a:fld>
            <a:endParaRPr lang="en-GB" dirty="0"/>
          </a:p>
        </p:txBody>
      </p:sp>
    </p:spTree>
    <p:extLst>
      <p:ext uri="{BB962C8B-B14F-4D97-AF65-F5344CB8AC3E}">
        <p14:creationId xmlns:p14="http://schemas.microsoft.com/office/powerpoint/2010/main" val="22287499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Soft C</a:t>
            </a:r>
          </a:p>
        </p:txBody>
      </p:sp>
      <p:sp>
        <p:nvSpPr>
          <p:cNvPr id="4" name="Slide Number Placeholder 3"/>
          <p:cNvSpPr>
            <a:spLocks noGrp="1"/>
          </p:cNvSpPr>
          <p:nvPr>
            <p:ph type="sldNum" sz="quarter" idx="5"/>
          </p:nvPr>
        </p:nvSpPr>
        <p:spPr/>
        <p:txBody>
          <a:bodyPr/>
          <a:lstStyle/>
          <a:p>
            <a:fld id="{C3F5519C-3B0F-44DC-BD27-87FAFB504777}" type="slidenum">
              <a:rPr lang="en-GB" smtClean="0"/>
              <a:t>28</a:t>
            </a:fld>
            <a:endParaRPr lang="en-GB" dirty="0"/>
          </a:p>
        </p:txBody>
      </p:sp>
    </p:spTree>
    <p:extLst>
      <p:ext uri="{BB962C8B-B14F-4D97-AF65-F5344CB8AC3E}">
        <p14:creationId xmlns:p14="http://schemas.microsoft.com/office/powerpoint/2010/main" val="6549077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Soft G</a:t>
            </a:r>
          </a:p>
        </p:txBody>
      </p:sp>
      <p:sp>
        <p:nvSpPr>
          <p:cNvPr id="4" name="Slide Number Placeholder 3"/>
          <p:cNvSpPr>
            <a:spLocks noGrp="1"/>
          </p:cNvSpPr>
          <p:nvPr>
            <p:ph type="sldNum" sz="quarter" idx="5"/>
          </p:nvPr>
        </p:nvSpPr>
        <p:spPr/>
        <p:txBody>
          <a:bodyPr/>
          <a:lstStyle/>
          <a:p>
            <a:fld id="{C3F5519C-3B0F-44DC-BD27-87FAFB504777}" type="slidenum">
              <a:rPr lang="en-GB" smtClean="0"/>
              <a:t>29</a:t>
            </a:fld>
            <a:endParaRPr lang="en-GB" dirty="0"/>
          </a:p>
        </p:txBody>
      </p:sp>
    </p:spTree>
    <p:extLst>
      <p:ext uri="{BB962C8B-B14F-4D97-AF65-F5344CB8AC3E}">
        <p14:creationId xmlns:p14="http://schemas.microsoft.com/office/powerpoint/2010/main" val="8420433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Double Consonants</a:t>
            </a:r>
          </a:p>
        </p:txBody>
      </p:sp>
      <p:sp>
        <p:nvSpPr>
          <p:cNvPr id="4" name="Slide Number Placeholder 3"/>
          <p:cNvSpPr>
            <a:spLocks noGrp="1"/>
          </p:cNvSpPr>
          <p:nvPr>
            <p:ph type="sldNum" sz="quarter" idx="5"/>
          </p:nvPr>
        </p:nvSpPr>
        <p:spPr/>
        <p:txBody>
          <a:bodyPr/>
          <a:lstStyle/>
          <a:p>
            <a:fld id="{C3F5519C-3B0F-44DC-BD27-87FAFB504777}" type="slidenum">
              <a:rPr lang="en-GB" smtClean="0"/>
              <a:t>30</a:t>
            </a:fld>
            <a:endParaRPr lang="en-GB" dirty="0"/>
          </a:p>
        </p:txBody>
      </p:sp>
    </p:spTree>
    <p:extLst>
      <p:ext uri="{BB962C8B-B14F-4D97-AF65-F5344CB8AC3E}">
        <p14:creationId xmlns:p14="http://schemas.microsoft.com/office/powerpoint/2010/main" val="2038823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191919"/>
                </a:solidFill>
                <a:effectLst/>
                <a:latin typeface="open-sans"/>
              </a:rPr>
              <a:t>It is recommended to teach these pre‐reading high-frequency words only after learners know all the letter names, but before they start phonics instruction. </a:t>
            </a:r>
          </a:p>
          <a:p>
            <a:pPr algn="l"/>
            <a:endParaRPr lang="en-GB" b="0" i="0" dirty="0">
              <a:solidFill>
                <a:srgbClr val="191919"/>
              </a:solidFill>
              <a:effectLst/>
              <a:latin typeface="open-sans"/>
            </a:endParaRPr>
          </a:p>
          <a:p>
            <a:pPr algn="l"/>
            <a:r>
              <a:rPr lang="en-GB" b="0" i="0" dirty="0">
                <a:solidFill>
                  <a:srgbClr val="191919"/>
                </a:solidFill>
                <a:effectLst/>
                <a:latin typeface="open-sans"/>
              </a:rPr>
              <a:t>These words can be used to help learners read and write decodable sentences when phonics instruction begins. This will support their fluency and confidence.</a:t>
            </a:r>
          </a:p>
          <a:p>
            <a:pPr algn="l"/>
            <a:endParaRPr lang="en-GB" b="0" i="0" dirty="0">
              <a:solidFill>
                <a:srgbClr val="191919"/>
              </a:solidFill>
              <a:effectLst/>
              <a:latin typeface="open-sans"/>
            </a:endParaRPr>
          </a:p>
        </p:txBody>
      </p:sp>
      <p:sp>
        <p:nvSpPr>
          <p:cNvPr id="4" name="Slide Number Placeholder 3"/>
          <p:cNvSpPr>
            <a:spLocks noGrp="1"/>
          </p:cNvSpPr>
          <p:nvPr>
            <p:ph type="sldNum" sz="quarter" idx="5"/>
          </p:nvPr>
        </p:nvSpPr>
        <p:spPr/>
        <p:txBody>
          <a:bodyPr/>
          <a:lstStyle/>
          <a:p>
            <a:fld id="{C3F5519C-3B0F-44DC-BD27-87FAFB504777}" type="slidenum">
              <a:rPr lang="en-GB" smtClean="0"/>
              <a:t>4</a:t>
            </a:fld>
            <a:endParaRPr lang="en-GB" dirty="0"/>
          </a:p>
        </p:txBody>
      </p:sp>
    </p:spTree>
    <p:extLst>
      <p:ext uri="{BB962C8B-B14F-4D97-AF65-F5344CB8AC3E}">
        <p14:creationId xmlns:p14="http://schemas.microsoft.com/office/powerpoint/2010/main" val="14678867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Silent K and W</a:t>
            </a:r>
          </a:p>
        </p:txBody>
      </p:sp>
      <p:sp>
        <p:nvSpPr>
          <p:cNvPr id="4" name="Slide Number Placeholder 3"/>
          <p:cNvSpPr>
            <a:spLocks noGrp="1"/>
          </p:cNvSpPr>
          <p:nvPr>
            <p:ph type="sldNum" sz="quarter" idx="5"/>
          </p:nvPr>
        </p:nvSpPr>
        <p:spPr/>
        <p:txBody>
          <a:bodyPr/>
          <a:lstStyle/>
          <a:p>
            <a:fld id="{C3F5519C-3B0F-44DC-BD27-87FAFB504777}" type="slidenum">
              <a:rPr lang="en-GB" smtClean="0"/>
              <a:t>31</a:t>
            </a:fld>
            <a:endParaRPr lang="en-GB" dirty="0"/>
          </a:p>
        </p:txBody>
      </p:sp>
    </p:spTree>
    <p:extLst>
      <p:ext uri="{BB962C8B-B14F-4D97-AF65-F5344CB8AC3E}">
        <p14:creationId xmlns:p14="http://schemas.microsoft.com/office/powerpoint/2010/main" val="8844554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 spelt EA</a:t>
            </a:r>
          </a:p>
        </p:txBody>
      </p:sp>
      <p:sp>
        <p:nvSpPr>
          <p:cNvPr id="4" name="Slide Number Placeholder 3"/>
          <p:cNvSpPr>
            <a:spLocks noGrp="1"/>
          </p:cNvSpPr>
          <p:nvPr>
            <p:ph type="sldNum" sz="quarter" idx="5"/>
          </p:nvPr>
        </p:nvSpPr>
        <p:spPr/>
        <p:txBody>
          <a:bodyPr/>
          <a:lstStyle/>
          <a:p>
            <a:fld id="{C3F5519C-3B0F-44DC-BD27-87FAFB504777}" type="slidenum">
              <a:rPr lang="en-GB" smtClean="0"/>
              <a:t>32</a:t>
            </a:fld>
            <a:endParaRPr lang="en-GB" dirty="0"/>
          </a:p>
        </p:txBody>
      </p:sp>
    </p:spTree>
    <p:extLst>
      <p:ext uri="{BB962C8B-B14F-4D97-AF65-F5344CB8AC3E}">
        <p14:creationId xmlns:p14="http://schemas.microsoft.com/office/powerpoint/2010/main" val="14489448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Ed/ing endings</a:t>
            </a:r>
          </a:p>
        </p:txBody>
      </p:sp>
      <p:sp>
        <p:nvSpPr>
          <p:cNvPr id="4" name="Slide Number Placeholder 3"/>
          <p:cNvSpPr>
            <a:spLocks noGrp="1"/>
          </p:cNvSpPr>
          <p:nvPr>
            <p:ph type="sldNum" sz="quarter" idx="5"/>
          </p:nvPr>
        </p:nvSpPr>
        <p:spPr/>
        <p:txBody>
          <a:bodyPr/>
          <a:lstStyle/>
          <a:p>
            <a:fld id="{C3F5519C-3B0F-44DC-BD27-87FAFB504777}" type="slidenum">
              <a:rPr lang="en-GB" smtClean="0"/>
              <a:t>33</a:t>
            </a:fld>
            <a:endParaRPr lang="en-GB" dirty="0"/>
          </a:p>
        </p:txBody>
      </p:sp>
    </p:spTree>
    <p:extLst>
      <p:ext uri="{BB962C8B-B14F-4D97-AF65-F5344CB8AC3E}">
        <p14:creationId xmlns:p14="http://schemas.microsoft.com/office/powerpoint/2010/main" val="17603416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dirty="0"/>
              <a:t>Tricky </a:t>
            </a:r>
            <a:r>
              <a:rPr lang="en-GB" dirty="0">
                <a:effectLst/>
              </a:rPr>
              <a:t>words have been grouped together</a:t>
            </a:r>
            <a:r>
              <a:rPr lang="en-GB" dirty="0"/>
              <a:t>. They can be focused on</a:t>
            </a:r>
            <a:r>
              <a:rPr lang="en-GB" dirty="0">
                <a:effectLst/>
              </a:rPr>
              <a:t> as </a:t>
            </a:r>
            <a:r>
              <a:rPr lang="en-GB" dirty="0"/>
              <a:t>and when required, in addition to other high frequency words. These words will be </a:t>
            </a:r>
            <a:r>
              <a:rPr lang="en-GB" dirty="0">
                <a:effectLst/>
              </a:rPr>
              <a:t>‘tricky’ for learners</a:t>
            </a:r>
            <a:r>
              <a:rPr lang="en-GB" dirty="0"/>
              <a:t> at this stage of </a:t>
            </a:r>
            <a:r>
              <a:rPr lang="en-GB"/>
              <a:t>development because many </a:t>
            </a:r>
            <a:r>
              <a:rPr lang="en-GB" dirty="0"/>
              <a:t>contain irregular sound/letter correspondences or those which haven’t been taught yet</a:t>
            </a:r>
            <a:r>
              <a:rPr lang="en-GB" dirty="0">
                <a:effectLst/>
              </a:rPr>
              <a:t>.</a:t>
            </a:r>
            <a:endParaRPr lang="en-US" dirty="0"/>
          </a:p>
          <a:p>
            <a:pPr marL="0" marR="0" lvl="0" indent="0" algn="l" defTabSz="914400">
              <a:lnSpc>
                <a:spcPct val="100000"/>
              </a:lnSpc>
              <a:spcBef>
                <a:spcPts val="0"/>
              </a:spcBef>
              <a:spcAft>
                <a:spcPts val="0"/>
              </a:spcAft>
              <a:buClrTx/>
              <a:buSzTx/>
              <a:buFontTx/>
              <a:buNone/>
              <a:tabLst/>
              <a:defRPr/>
            </a:pPr>
            <a:endParaRPr lang="en-GB" dirty="0">
              <a:ea typeface="Calibri"/>
              <a:cs typeface="Calibri"/>
            </a:endParaRPr>
          </a:p>
          <a:p>
            <a:pPr>
              <a:defRPr/>
            </a:pPr>
            <a:r>
              <a:rPr lang="en-GB" dirty="0"/>
              <a:t>Practitioners should use professional judgement and maximise opportunities for learners to be introduced to, revisit or consolidate words where appropriate.</a:t>
            </a:r>
          </a:p>
          <a:p>
            <a:pPr>
              <a:defRPr/>
            </a:pPr>
            <a:endParaRPr lang="en-GB" dirty="0">
              <a:ea typeface="Calibri"/>
              <a:cs typeface="Calibri"/>
            </a:endParaRPr>
          </a:p>
        </p:txBody>
      </p:sp>
      <p:sp>
        <p:nvSpPr>
          <p:cNvPr id="4" name="Slide Number Placeholder 3"/>
          <p:cNvSpPr>
            <a:spLocks noGrp="1"/>
          </p:cNvSpPr>
          <p:nvPr>
            <p:ph type="sldNum" sz="quarter" idx="5"/>
          </p:nvPr>
        </p:nvSpPr>
        <p:spPr/>
        <p:txBody>
          <a:bodyPr/>
          <a:lstStyle/>
          <a:p>
            <a:fld id="{C3F5519C-3B0F-44DC-BD27-87FAFB504777}" type="slidenum">
              <a:rPr lang="en-GB" smtClean="0"/>
              <a:t>34</a:t>
            </a:fld>
            <a:endParaRPr lang="en-GB" dirty="0"/>
          </a:p>
        </p:txBody>
      </p:sp>
    </p:spTree>
    <p:extLst>
      <p:ext uri="{BB962C8B-B14F-4D97-AF65-F5344CB8AC3E}">
        <p14:creationId xmlns:p14="http://schemas.microsoft.com/office/powerpoint/2010/main" val="28917110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Acknowledgements</a:t>
            </a:r>
          </a:p>
          <a:p>
            <a:endParaRPr lang="en-GB" dirty="0"/>
          </a:p>
          <a:p>
            <a:r>
              <a:rPr lang="en-GB" dirty="0"/>
              <a:t>Benchmarks for Literacy and English, Education Scotland</a:t>
            </a:r>
          </a:p>
          <a:p>
            <a:endParaRPr lang="en-GB" dirty="0"/>
          </a:p>
        </p:txBody>
      </p:sp>
      <p:sp>
        <p:nvSpPr>
          <p:cNvPr id="4" name="Slide Number Placeholder 3"/>
          <p:cNvSpPr>
            <a:spLocks noGrp="1"/>
          </p:cNvSpPr>
          <p:nvPr>
            <p:ph type="sldNum" sz="quarter" idx="5"/>
          </p:nvPr>
        </p:nvSpPr>
        <p:spPr/>
        <p:txBody>
          <a:bodyPr/>
          <a:lstStyle/>
          <a:p>
            <a:fld id="{C3F5519C-3B0F-44DC-BD27-87FAFB504777}" type="slidenum">
              <a:rPr lang="en-GB" smtClean="0"/>
              <a:t>35</a:t>
            </a:fld>
            <a:endParaRPr lang="en-GB" dirty="0"/>
          </a:p>
        </p:txBody>
      </p:sp>
    </p:spTree>
    <p:extLst>
      <p:ext uri="{BB962C8B-B14F-4D97-AF65-F5344CB8AC3E}">
        <p14:creationId xmlns:p14="http://schemas.microsoft.com/office/powerpoint/2010/main" val="227525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 a t i p n</a:t>
            </a:r>
          </a:p>
        </p:txBody>
      </p:sp>
      <p:sp>
        <p:nvSpPr>
          <p:cNvPr id="4" name="Slide Number Placeholder 3"/>
          <p:cNvSpPr>
            <a:spLocks noGrp="1"/>
          </p:cNvSpPr>
          <p:nvPr>
            <p:ph type="sldNum" sz="quarter" idx="5"/>
          </p:nvPr>
        </p:nvSpPr>
        <p:spPr/>
        <p:txBody>
          <a:bodyPr/>
          <a:lstStyle/>
          <a:p>
            <a:fld id="{C3F5519C-3B0F-44DC-BD27-87FAFB504777}" type="slidenum">
              <a:rPr lang="en-GB" smtClean="0"/>
              <a:t>5</a:t>
            </a:fld>
            <a:endParaRPr lang="en-GB" dirty="0"/>
          </a:p>
        </p:txBody>
      </p:sp>
    </p:spTree>
    <p:extLst>
      <p:ext uri="{BB962C8B-B14F-4D97-AF65-F5344CB8AC3E}">
        <p14:creationId xmlns:p14="http://schemas.microsoft.com/office/powerpoint/2010/main" val="3353857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 k h e r m 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C3F5519C-3B0F-44DC-BD27-87FAFB504777}" type="slidenum">
              <a:rPr lang="en-GB" smtClean="0"/>
              <a:t>6</a:t>
            </a:fld>
            <a:endParaRPr lang="en-GB" dirty="0"/>
          </a:p>
        </p:txBody>
      </p:sp>
    </p:spTree>
    <p:extLst>
      <p:ext uri="{BB962C8B-B14F-4D97-AF65-F5344CB8AC3E}">
        <p14:creationId xmlns:p14="http://schemas.microsoft.com/office/powerpoint/2010/main" val="1747347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g o u l f b</a:t>
            </a:r>
          </a:p>
        </p:txBody>
      </p:sp>
      <p:sp>
        <p:nvSpPr>
          <p:cNvPr id="4" name="Slide Number Placeholder 3"/>
          <p:cNvSpPr>
            <a:spLocks noGrp="1"/>
          </p:cNvSpPr>
          <p:nvPr>
            <p:ph type="sldNum" sz="quarter" idx="5"/>
          </p:nvPr>
        </p:nvSpPr>
        <p:spPr/>
        <p:txBody>
          <a:bodyPr/>
          <a:lstStyle/>
          <a:p>
            <a:fld id="{C3F5519C-3B0F-44DC-BD27-87FAFB504777}" type="slidenum">
              <a:rPr lang="en-GB" smtClean="0"/>
              <a:t>7</a:t>
            </a:fld>
            <a:endParaRPr lang="en-GB" dirty="0"/>
          </a:p>
        </p:txBody>
      </p:sp>
    </p:spTree>
    <p:extLst>
      <p:ext uri="{BB962C8B-B14F-4D97-AF65-F5344CB8AC3E}">
        <p14:creationId xmlns:p14="http://schemas.microsoft.com/office/powerpoint/2010/main" val="3612235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ai j oa ie ee or</a:t>
            </a:r>
          </a:p>
        </p:txBody>
      </p:sp>
      <p:sp>
        <p:nvSpPr>
          <p:cNvPr id="4" name="Slide Number Placeholder 3"/>
          <p:cNvSpPr>
            <a:spLocks noGrp="1"/>
          </p:cNvSpPr>
          <p:nvPr>
            <p:ph type="sldNum" sz="quarter" idx="5"/>
          </p:nvPr>
        </p:nvSpPr>
        <p:spPr/>
        <p:txBody>
          <a:bodyPr/>
          <a:lstStyle/>
          <a:p>
            <a:fld id="{C3F5519C-3B0F-44DC-BD27-87FAFB504777}" type="slidenum">
              <a:rPr lang="en-GB" smtClean="0"/>
              <a:t>8</a:t>
            </a:fld>
            <a:endParaRPr lang="en-GB" dirty="0"/>
          </a:p>
        </p:txBody>
      </p:sp>
    </p:spTree>
    <p:extLst>
      <p:ext uri="{BB962C8B-B14F-4D97-AF65-F5344CB8AC3E}">
        <p14:creationId xmlns:p14="http://schemas.microsoft.com/office/powerpoint/2010/main" val="2211192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z w ng v oo</a:t>
            </a:r>
          </a:p>
        </p:txBody>
      </p:sp>
      <p:sp>
        <p:nvSpPr>
          <p:cNvPr id="4" name="Slide Number Placeholder 3"/>
          <p:cNvSpPr>
            <a:spLocks noGrp="1"/>
          </p:cNvSpPr>
          <p:nvPr>
            <p:ph type="sldNum" sz="quarter" idx="5"/>
          </p:nvPr>
        </p:nvSpPr>
        <p:spPr/>
        <p:txBody>
          <a:bodyPr/>
          <a:lstStyle/>
          <a:p>
            <a:fld id="{C3F5519C-3B0F-44DC-BD27-87FAFB504777}" type="slidenum">
              <a:rPr lang="en-GB" smtClean="0"/>
              <a:t>9</a:t>
            </a:fld>
            <a:endParaRPr lang="en-GB" dirty="0"/>
          </a:p>
        </p:txBody>
      </p:sp>
    </p:spTree>
    <p:extLst>
      <p:ext uri="{BB962C8B-B14F-4D97-AF65-F5344CB8AC3E}">
        <p14:creationId xmlns:p14="http://schemas.microsoft.com/office/powerpoint/2010/main" val="22132481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high frequency words should be focused on for reading/spelling as learners develop their knowledge and understanding of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 x ch sh th</a:t>
            </a:r>
          </a:p>
        </p:txBody>
      </p:sp>
      <p:sp>
        <p:nvSpPr>
          <p:cNvPr id="4" name="Slide Number Placeholder 3"/>
          <p:cNvSpPr>
            <a:spLocks noGrp="1"/>
          </p:cNvSpPr>
          <p:nvPr>
            <p:ph type="sldNum" sz="quarter" idx="5"/>
          </p:nvPr>
        </p:nvSpPr>
        <p:spPr/>
        <p:txBody>
          <a:bodyPr/>
          <a:lstStyle/>
          <a:p>
            <a:fld id="{C3F5519C-3B0F-44DC-BD27-87FAFB504777}" type="slidenum">
              <a:rPr lang="en-GB" smtClean="0"/>
              <a:t>10</a:t>
            </a:fld>
            <a:endParaRPr lang="en-GB" dirty="0"/>
          </a:p>
        </p:txBody>
      </p:sp>
    </p:spTree>
    <p:extLst>
      <p:ext uri="{BB962C8B-B14F-4D97-AF65-F5344CB8AC3E}">
        <p14:creationId xmlns:p14="http://schemas.microsoft.com/office/powerpoint/2010/main" val="2787894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74145A9-AEF1-47AC-BD63-E89FD2357F15}" type="datetimeFigureOut">
              <a:rPr lang="en-GB" smtClean="0"/>
              <a:t>06/09/2024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548DA55-4283-4D8B-9A5E-97EF51332D4F}" type="slidenum">
              <a:rPr lang="en-GB" smtClean="0"/>
              <a:t>‹#›</a:t>
            </a:fld>
            <a:endParaRPr lang="en-GB" dirty="0"/>
          </a:p>
        </p:txBody>
      </p:sp>
    </p:spTree>
    <p:extLst>
      <p:ext uri="{BB962C8B-B14F-4D97-AF65-F5344CB8AC3E}">
        <p14:creationId xmlns:p14="http://schemas.microsoft.com/office/powerpoint/2010/main" val="1827972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4145A9-AEF1-47AC-BD63-E89FD2357F15}" type="datetimeFigureOut">
              <a:rPr lang="en-GB" smtClean="0"/>
              <a:t>06/09/2024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548DA55-4283-4D8B-9A5E-97EF51332D4F}" type="slidenum">
              <a:rPr lang="en-GB" smtClean="0"/>
              <a:t>‹#›</a:t>
            </a:fld>
            <a:endParaRPr lang="en-GB" dirty="0"/>
          </a:p>
        </p:txBody>
      </p:sp>
    </p:spTree>
    <p:extLst>
      <p:ext uri="{BB962C8B-B14F-4D97-AF65-F5344CB8AC3E}">
        <p14:creationId xmlns:p14="http://schemas.microsoft.com/office/powerpoint/2010/main" val="896238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4145A9-AEF1-47AC-BD63-E89FD2357F15}" type="datetimeFigureOut">
              <a:rPr lang="en-GB" smtClean="0"/>
              <a:t>06/09/2024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548DA55-4283-4D8B-9A5E-97EF51332D4F}" type="slidenum">
              <a:rPr lang="en-GB" smtClean="0"/>
              <a:t>‹#›</a:t>
            </a:fld>
            <a:endParaRPr lang="en-GB" dirty="0"/>
          </a:p>
        </p:txBody>
      </p:sp>
    </p:spTree>
    <p:extLst>
      <p:ext uri="{BB962C8B-B14F-4D97-AF65-F5344CB8AC3E}">
        <p14:creationId xmlns:p14="http://schemas.microsoft.com/office/powerpoint/2010/main" val="2240916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4145A9-AEF1-47AC-BD63-E89FD2357F15}" type="datetimeFigureOut">
              <a:rPr lang="en-GB" smtClean="0"/>
              <a:t>06/09/2024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548DA55-4283-4D8B-9A5E-97EF51332D4F}" type="slidenum">
              <a:rPr lang="en-GB" smtClean="0"/>
              <a:t>‹#›</a:t>
            </a:fld>
            <a:endParaRPr lang="en-GB" dirty="0"/>
          </a:p>
        </p:txBody>
      </p:sp>
    </p:spTree>
    <p:extLst>
      <p:ext uri="{BB962C8B-B14F-4D97-AF65-F5344CB8AC3E}">
        <p14:creationId xmlns:p14="http://schemas.microsoft.com/office/powerpoint/2010/main" val="975896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4145A9-AEF1-47AC-BD63-E89FD2357F15}" type="datetimeFigureOut">
              <a:rPr lang="en-GB" smtClean="0"/>
              <a:t>06/09/2024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548DA55-4283-4D8B-9A5E-97EF51332D4F}" type="slidenum">
              <a:rPr lang="en-GB" smtClean="0"/>
              <a:t>‹#›</a:t>
            </a:fld>
            <a:endParaRPr lang="en-GB" dirty="0"/>
          </a:p>
        </p:txBody>
      </p:sp>
    </p:spTree>
    <p:extLst>
      <p:ext uri="{BB962C8B-B14F-4D97-AF65-F5344CB8AC3E}">
        <p14:creationId xmlns:p14="http://schemas.microsoft.com/office/powerpoint/2010/main" val="605512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74145A9-AEF1-47AC-BD63-E89FD2357F15}" type="datetimeFigureOut">
              <a:rPr lang="en-GB" smtClean="0"/>
              <a:t>06/09/2024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548DA55-4283-4D8B-9A5E-97EF51332D4F}" type="slidenum">
              <a:rPr lang="en-GB" smtClean="0"/>
              <a:t>‹#›</a:t>
            </a:fld>
            <a:endParaRPr lang="en-GB" dirty="0"/>
          </a:p>
        </p:txBody>
      </p:sp>
    </p:spTree>
    <p:extLst>
      <p:ext uri="{BB962C8B-B14F-4D97-AF65-F5344CB8AC3E}">
        <p14:creationId xmlns:p14="http://schemas.microsoft.com/office/powerpoint/2010/main" val="2979642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74145A9-AEF1-47AC-BD63-E89FD2357F15}" type="datetimeFigureOut">
              <a:rPr lang="en-GB" smtClean="0"/>
              <a:t>06/09/2024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548DA55-4283-4D8B-9A5E-97EF51332D4F}" type="slidenum">
              <a:rPr lang="en-GB" smtClean="0"/>
              <a:t>‹#›</a:t>
            </a:fld>
            <a:endParaRPr lang="en-GB" dirty="0"/>
          </a:p>
        </p:txBody>
      </p:sp>
    </p:spTree>
    <p:extLst>
      <p:ext uri="{BB962C8B-B14F-4D97-AF65-F5344CB8AC3E}">
        <p14:creationId xmlns:p14="http://schemas.microsoft.com/office/powerpoint/2010/main" val="1414380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74145A9-AEF1-47AC-BD63-E89FD2357F15}" type="datetimeFigureOut">
              <a:rPr lang="en-GB" smtClean="0"/>
              <a:t>06/09/2024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548DA55-4283-4D8B-9A5E-97EF51332D4F}" type="slidenum">
              <a:rPr lang="en-GB" smtClean="0"/>
              <a:t>‹#›</a:t>
            </a:fld>
            <a:endParaRPr lang="en-GB" dirty="0"/>
          </a:p>
        </p:txBody>
      </p:sp>
    </p:spTree>
    <p:extLst>
      <p:ext uri="{BB962C8B-B14F-4D97-AF65-F5344CB8AC3E}">
        <p14:creationId xmlns:p14="http://schemas.microsoft.com/office/powerpoint/2010/main" val="83942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4145A9-AEF1-47AC-BD63-E89FD2357F15}" type="datetimeFigureOut">
              <a:rPr lang="en-GB" smtClean="0"/>
              <a:t>06/09/2024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548DA55-4283-4D8B-9A5E-97EF51332D4F}" type="slidenum">
              <a:rPr lang="en-GB" smtClean="0"/>
              <a:t>‹#›</a:t>
            </a:fld>
            <a:endParaRPr lang="en-GB" dirty="0"/>
          </a:p>
        </p:txBody>
      </p:sp>
      <p:sp>
        <p:nvSpPr>
          <p:cNvPr id="5" name="TextBox 4">
            <a:extLst>
              <a:ext uri="{FF2B5EF4-FFF2-40B4-BE49-F238E27FC236}">
                <a16:creationId xmlns:a16="http://schemas.microsoft.com/office/drawing/2014/main" id="{DB6A1DC8-1C1C-4B67-84D4-A9F05EFA4681}"/>
              </a:ext>
            </a:extLst>
          </p:cNvPr>
          <p:cNvSpPr txBox="1"/>
          <p:nvPr userDrawn="1"/>
        </p:nvSpPr>
        <p:spPr>
          <a:xfrm rot="1892216" flipH="1">
            <a:off x="1835696" y="2276872"/>
            <a:ext cx="5112568" cy="2215991"/>
          </a:xfrm>
          <a:prstGeom prst="rect">
            <a:avLst/>
          </a:prstGeom>
          <a:noFill/>
        </p:spPr>
        <p:txBody>
          <a:bodyPr wrap="square" rtlCol="0">
            <a:spAutoFit/>
          </a:bodyPr>
          <a:lstStyle/>
          <a:p>
            <a:r>
              <a:rPr lang="en-GB" sz="13800" dirty="0">
                <a:solidFill>
                  <a:schemeClr val="bg1">
                    <a:lumMod val="95000"/>
                  </a:schemeClr>
                </a:solidFill>
              </a:rPr>
              <a:t>DRAFT</a:t>
            </a:r>
          </a:p>
        </p:txBody>
      </p:sp>
    </p:spTree>
    <p:extLst>
      <p:ext uri="{BB962C8B-B14F-4D97-AF65-F5344CB8AC3E}">
        <p14:creationId xmlns:p14="http://schemas.microsoft.com/office/powerpoint/2010/main" val="2600404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4145A9-AEF1-47AC-BD63-E89FD2357F15}" type="datetimeFigureOut">
              <a:rPr lang="en-GB" smtClean="0"/>
              <a:t>06/09/2024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548DA55-4283-4D8B-9A5E-97EF51332D4F}" type="slidenum">
              <a:rPr lang="en-GB" smtClean="0"/>
              <a:t>‹#›</a:t>
            </a:fld>
            <a:endParaRPr lang="en-GB" dirty="0"/>
          </a:p>
        </p:txBody>
      </p:sp>
    </p:spTree>
    <p:extLst>
      <p:ext uri="{BB962C8B-B14F-4D97-AF65-F5344CB8AC3E}">
        <p14:creationId xmlns:p14="http://schemas.microsoft.com/office/powerpoint/2010/main" val="3731760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4145A9-AEF1-47AC-BD63-E89FD2357F15}" type="datetimeFigureOut">
              <a:rPr lang="en-GB" smtClean="0"/>
              <a:t>06/09/2024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548DA55-4283-4D8B-9A5E-97EF51332D4F}" type="slidenum">
              <a:rPr lang="en-GB" smtClean="0"/>
              <a:t>‹#›</a:t>
            </a:fld>
            <a:endParaRPr lang="en-GB" dirty="0"/>
          </a:p>
        </p:txBody>
      </p:sp>
    </p:spTree>
    <p:extLst>
      <p:ext uri="{BB962C8B-B14F-4D97-AF65-F5344CB8AC3E}">
        <p14:creationId xmlns:p14="http://schemas.microsoft.com/office/powerpoint/2010/main" val="3719931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145A9-AEF1-47AC-BD63-E89FD2357F15}" type="datetimeFigureOut">
              <a:rPr lang="en-GB" smtClean="0"/>
              <a:t>06/09/2024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48DA55-4283-4D8B-9A5E-97EF51332D4F}" type="slidenum">
              <a:rPr lang="en-GB" smtClean="0"/>
              <a:t>‹#›</a:t>
            </a:fld>
            <a:endParaRPr lang="en-GB" dirty="0"/>
          </a:p>
        </p:txBody>
      </p:sp>
    </p:spTree>
    <p:extLst>
      <p:ext uri="{BB962C8B-B14F-4D97-AF65-F5344CB8AC3E}">
        <p14:creationId xmlns:p14="http://schemas.microsoft.com/office/powerpoint/2010/main" val="3394043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A82F07-A986-4E23-9AE6-FA48793CD1E6}"/>
              </a:ext>
            </a:extLst>
          </p:cNvPr>
          <p:cNvSpPr/>
          <p:nvPr/>
        </p:nvSpPr>
        <p:spPr>
          <a:xfrm>
            <a:off x="186267" y="112317"/>
            <a:ext cx="8799688" cy="6592711"/>
          </a:xfrm>
          <a:prstGeom prst="rect">
            <a:avLst/>
          </a:prstGeom>
          <a:solidFill>
            <a:schemeClr val="bg1"/>
          </a:solidFill>
          <a:ln w="57150">
            <a:solidFill>
              <a:srgbClr val="0054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50EBBB05-3742-4E44-B060-1C8815DAB1D1}"/>
              </a:ext>
            </a:extLst>
          </p:cNvPr>
          <p:cNvSpPr/>
          <p:nvPr/>
        </p:nvSpPr>
        <p:spPr>
          <a:xfrm>
            <a:off x="186267" y="429638"/>
            <a:ext cx="8737600" cy="2769989"/>
          </a:xfrm>
          <a:prstGeom prst="rect">
            <a:avLst/>
          </a:prstGeom>
          <a:noFill/>
        </p:spPr>
        <p:txBody>
          <a:bodyPr wrap="square" lIns="91440" tIns="45720" rIns="91440" bIns="45720">
            <a:spAutoFit/>
          </a:bodyPr>
          <a:lstStyle/>
          <a:p>
            <a:pPr algn="ctr"/>
            <a:r>
              <a:rPr lang="en-GB" sz="4000" b="1" dirty="0">
                <a:latin typeface="Century Gothic" panose="020B0502020202020204" pitchFamily="34" charset="0"/>
              </a:rPr>
              <a:t>Fife Reading Assessment Resource </a:t>
            </a:r>
          </a:p>
          <a:p>
            <a:pPr algn="ctr"/>
            <a:endParaRPr lang="en-GB" sz="4400" b="1" dirty="0">
              <a:latin typeface="Century Gothic" panose="020B0502020202020204" pitchFamily="34" charset="0"/>
            </a:endParaRPr>
          </a:p>
          <a:p>
            <a:pPr algn="ctr"/>
            <a:r>
              <a:rPr lang="en-GB" sz="3600" b="1" dirty="0">
                <a:latin typeface="Century Gothic" panose="020B0502020202020204" pitchFamily="34" charset="0"/>
              </a:rPr>
              <a:t>High Frequency Words Progression</a:t>
            </a:r>
          </a:p>
          <a:p>
            <a:pPr algn="ctr"/>
            <a:endPar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2" name="Rectangle 1">
            <a:extLst>
              <a:ext uri="{FF2B5EF4-FFF2-40B4-BE49-F238E27FC236}">
                <a16:creationId xmlns:a16="http://schemas.microsoft.com/office/drawing/2014/main" id="{A17C36B0-DCEE-BB4D-1381-82D8F4158E6F}"/>
              </a:ext>
            </a:extLst>
          </p:cNvPr>
          <p:cNvSpPr/>
          <p:nvPr/>
        </p:nvSpPr>
        <p:spPr>
          <a:xfrm rot="20939086">
            <a:off x="3208491" y="3510590"/>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and</a:t>
            </a:r>
          </a:p>
        </p:txBody>
      </p:sp>
      <p:sp>
        <p:nvSpPr>
          <p:cNvPr id="4" name="Rectangle 3">
            <a:extLst>
              <a:ext uri="{FF2B5EF4-FFF2-40B4-BE49-F238E27FC236}">
                <a16:creationId xmlns:a16="http://schemas.microsoft.com/office/drawing/2014/main" id="{B239A468-5DF7-50BA-8DBD-DE57F5DC2719}"/>
              </a:ext>
            </a:extLst>
          </p:cNvPr>
          <p:cNvSpPr/>
          <p:nvPr/>
        </p:nvSpPr>
        <p:spPr>
          <a:xfrm rot="20939086">
            <a:off x="4992689" y="3510589"/>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a</a:t>
            </a:r>
          </a:p>
        </p:txBody>
      </p:sp>
      <p:sp>
        <p:nvSpPr>
          <p:cNvPr id="6" name="Rectangle 5">
            <a:extLst>
              <a:ext uri="{FF2B5EF4-FFF2-40B4-BE49-F238E27FC236}">
                <a16:creationId xmlns:a16="http://schemas.microsoft.com/office/drawing/2014/main" id="{54124CAE-7D6E-F5D4-3A1C-E3B83A5AF5BA}"/>
              </a:ext>
            </a:extLst>
          </p:cNvPr>
          <p:cNvSpPr/>
          <p:nvPr/>
        </p:nvSpPr>
        <p:spPr>
          <a:xfrm rot="20939086">
            <a:off x="1713377" y="4756930"/>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the</a:t>
            </a:r>
          </a:p>
        </p:txBody>
      </p:sp>
      <p:sp>
        <p:nvSpPr>
          <p:cNvPr id="8" name="Rectangle 7">
            <a:extLst>
              <a:ext uri="{FF2B5EF4-FFF2-40B4-BE49-F238E27FC236}">
                <a16:creationId xmlns:a16="http://schemas.microsoft.com/office/drawing/2014/main" id="{FB296614-62AA-6AEE-D346-FADC944BD407}"/>
              </a:ext>
            </a:extLst>
          </p:cNvPr>
          <p:cNvSpPr/>
          <p:nvPr/>
        </p:nvSpPr>
        <p:spPr>
          <a:xfrm rot="749808">
            <a:off x="2358991" y="4453983"/>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he</a:t>
            </a:r>
          </a:p>
        </p:txBody>
      </p:sp>
      <p:sp>
        <p:nvSpPr>
          <p:cNvPr id="9" name="Rectangle 8">
            <a:extLst>
              <a:ext uri="{FF2B5EF4-FFF2-40B4-BE49-F238E27FC236}">
                <a16:creationId xmlns:a16="http://schemas.microsoft.com/office/drawing/2014/main" id="{2F34A4F7-106C-A369-7E88-2ED2AABD3B3F}"/>
              </a:ext>
            </a:extLst>
          </p:cNvPr>
          <p:cNvSpPr/>
          <p:nvPr/>
        </p:nvSpPr>
        <p:spPr>
          <a:xfrm rot="749808">
            <a:off x="6091655" y="2784459"/>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I</a:t>
            </a:r>
          </a:p>
        </p:txBody>
      </p:sp>
      <p:sp>
        <p:nvSpPr>
          <p:cNvPr id="10" name="Rectangle 9">
            <a:extLst>
              <a:ext uri="{FF2B5EF4-FFF2-40B4-BE49-F238E27FC236}">
                <a16:creationId xmlns:a16="http://schemas.microsoft.com/office/drawing/2014/main" id="{91BE3E0C-E909-A74D-07EC-4AF5C2049240}"/>
              </a:ext>
            </a:extLst>
          </p:cNvPr>
          <p:cNvSpPr/>
          <p:nvPr/>
        </p:nvSpPr>
        <p:spPr>
          <a:xfrm>
            <a:off x="3158286" y="4100981"/>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for</a:t>
            </a:r>
          </a:p>
        </p:txBody>
      </p:sp>
      <p:sp>
        <p:nvSpPr>
          <p:cNvPr id="11" name="Rectangle 10">
            <a:extLst>
              <a:ext uri="{FF2B5EF4-FFF2-40B4-BE49-F238E27FC236}">
                <a16:creationId xmlns:a16="http://schemas.microsoft.com/office/drawing/2014/main" id="{7D98E62C-9761-11E4-FFF7-CD0F9A63A957}"/>
              </a:ext>
            </a:extLst>
          </p:cNvPr>
          <p:cNvSpPr/>
          <p:nvPr/>
        </p:nvSpPr>
        <p:spPr>
          <a:xfrm rot="1014331">
            <a:off x="4338835" y="3946682"/>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in</a:t>
            </a:r>
          </a:p>
        </p:txBody>
      </p:sp>
      <p:sp>
        <p:nvSpPr>
          <p:cNvPr id="12" name="Rectangle 11">
            <a:extLst>
              <a:ext uri="{FF2B5EF4-FFF2-40B4-BE49-F238E27FC236}">
                <a16:creationId xmlns:a16="http://schemas.microsoft.com/office/drawing/2014/main" id="{FD12E847-B124-5BA0-BBE3-784D6BC4B661}"/>
              </a:ext>
            </a:extLst>
          </p:cNvPr>
          <p:cNvSpPr/>
          <p:nvPr/>
        </p:nvSpPr>
        <p:spPr>
          <a:xfrm rot="20828119">
            <a:off x="2338611" y="5148010"/>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of</a:t>
            </a:r>
          </a:p>
        </p:txBody>
      </p:sp>
      <p:sp>
        <p:nvSpPr>
          <p:cNvPr id="13" name="Rectangle 12">
            <a:extLst>
              <a:ext uri="{FF2B5EF4-FFF2-40B4-BE49-F238E27FC236}">
                <a16:creationId xmlns:a16="http://schemas.microsoft.com/office/drawing/2014/main" id="{466C4219-884E-E103-0AE8-848570E11C79}"/>
              </a:ext>
            </a:extLst>
          </p:cNvPr>
          <p:cNvSpPr/>
          <p:nvPr/>
        </p:nvSpPr>
        <p:spPr>
          <a:xfrm rot="21256443">
            <a:off x="1631613" y="3849241"/>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that</a:t>
            </a:r>
          </a:p>
        </p:txBody>
      </p:sp>
      <p:sp>
        <p:nvSpPr>
          <p:cNvPr id="14" name="Rectangle 13">
            <a:extLst>
              <a:ext uri="{FF2B5EF4-FFF2-40B4-BE49-F238E27FC236}">
                <a16:creationId xmlns:a16="http://schemas.microsoft.com/office/drawing/2014/main" id="{2A5C4DFD-EF42-D7E8-E818-A829DBA2A88E}"/>
              </a:ext>
            </a:extLst>
          </p:cNvPr>
          <p:cNvSpPr/>
          <p:nvPr/>
        </p:nvSpPr>
        <p:spPr>
          <a:xfrm rot="340502">
            <a:off x="3616993" y="4679168"/>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you</a:t>
            </a:r>
          </a:p>
        </p:txBody>
      </p:sp>
      <p:sp>
        <p:nvSpPr>
          <p:cNvPr id="15" name="Rectangle 14">
            <a:extLst>
              <a:ext uri="{FF2B5EF4-FFF2-40B4-BE49-F238E27FC236}">
                <a16:creationId xmlns:a16="http://schemas.microsoft.com/office/drawing/2014/main" id="{7ECDB408-8CDD-801B-D66C-DB9216EDD9E4}"/>
              </a:ext>
            </a:extLst>
          </p:cNvPr>
          <p:cNvSpPr/>
          <p:nvPr/>
        </p:nvSpPr>
        <p:spPr>
          <a:xfrm rot="340502">
            <a:off x="5873374" y="3970578"/>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was</a:t>
            </a:r>
          </a:p>
        </p:txBody>
      </p:sp>
      <p:sp>
        <p:nvSpPr>
          <p:cNvPr id="16" name="Rectangle 15">
            <a:extLst>
              <a:ext uri="{FF2B5EF4-FFF2-40B4-BE49-F238E27FC236}">
                <a16:creationId xmlns:a16="http://schemas.microsoft.com/office/drawing/2014/main" id="{73077048-C069-05AC-6361-7C59BEBF3C0B}"/>
              </a:ext>
            </a:extLst>
          </p:cNvPr>
          <p:cNvSpPr/>
          <p:nvPr/>
        </p:nvSpPr>
        <p:spPr>
          <a:xfrm rot="21397433">
            <a:off x="5129495" y="4571585"/>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to</a:t>
            </a:r>
          </a:p>
        </p:txBody>
      </p:sp>
      <p:sp>
        <p:nvSpPr>
          <p:cNvPr id="18" name="Rectangle 17">
            <a:extLst>
              <a:ext uri="{FF2B5EF4-FFF2-40B4-BE49-F238E27FC236}">
                <a16:creationId xmlns:a16="http://schemas.microsoft.com/office/drawing/2014/main" id="{497F54BE-79E4-C69D-AFE1-A901EE98593F}"/>
              </a:ext>
            </a:extLst>
          </p:cNvPr>
          <p:cNvSpPr/>
          <p:nvPr/>
        </p:nvSpPr>
        <p:spPr>
          <a:xfrm rot="1189799">
            <a:off x="2006756" y="3120387"/>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did</a:t>
            </a:r>
          </a:p>
        </p:txBody>
      </p:sp>
      <p:sp>
        <p:nvSpPr>
          <p:cNvPr id="19" name="Rectangle 18">
            <a:extLst>
              <a:ext uri="{FF2B5EF4-FFF2-40B4-BE49-F238E27FC236}">
                <a16:creationId xmlns:a16="http://schemas.microsoft.com/office/drawing/2014/main" id="{76D606E4-1A1D-8171-EF28-41B792E76C53}"/>
              </a:ext>
            </a:extLst>
          </p:cNvPr>
          <p:cNvSpPr/>
          <p:nvPr/>
        </p:nvSpPr>
        <p:spPr>
          <a:xfrm rot="21098113">
            <a:off x="6608315" y="4563558"/>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had</a:t>
            </a:r>
          </a:p>
        </p:txBody>
      </p:sp>
      <p:sp>
        <p:nvSpPr>
          <p:cNvPr id="20" name="Rectangle 19">
            <a:extLst>
              <a:ext uri="{FF2B5EF4-FFF2-40B4-BE49-F238E27FC236}">
                <a16:creationId xmlns:a16="http://schemas.microsoft.com/office/drawing/2014/main" id="{ECDB6705-4ED8-D708-CCB9-53C51F11272E}"/>
              </a:ext>
            </a:extLst>
          </p:cNvPr>
          <p:cNvSpPr/>
          <p:nvPr/>
        </p:nvSpPr>
        <p:spPr>
          <a:xfrm>
            <a:off x="1114451" y="3470922"/>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get</a:t>
            </a:r>
          </a:p>
        </p:txBody>
      </p:sp>
      <p:sp>
        <p:nvSpPr>
          <p:cNvPr id="21" name="Rectangle 20">
            <a:extLst>
              <a:ext uri="{FF2B5EF4-FFF2-40B4-BE49-F238E27FC236}">
                <a16:creationId xmlns:a16="http://schemas.microsoft.com/office/drawing/2014/main" id="{858341C9-0CF5-1509-F217-9A09B416CEDA}"/>
              </a:ext>
            </a:extLst>
          </p:cNvPr>
          <p:cNvSpPr/>
          <p:nvPr/>
        </p:nvSpPr>
        <p:spPr>
          <a:xfrm>
            <a:off x="6671932" y="3481554"/>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if</a:t>
            </a:r>
          </a:p>
        </p:txBody>
      </p:sp>
      <p:sp>
        <p:nvSpPr>
          <p:cNvPr id="22" name="Rectangle 21">
            <a:extLst>
              <a:ext uri="{FF2B5EF4-FFF2-40B4-BE49-F238E27FC236}">
                <a16:creationId xmlns:a16="http://schemas.microsoft.com/office/drawing/2014/main" id="{92229012-F3DE-FA8D-D882-52C10698DFF0}"/>
              </a:ext>
            </a:extLst>
          </p:cNvPr>
          <p:cNvSpPr/>
          <p:nvPr/>
        </p:nvSpPr>
        <p:spPr>
          <a:xfrm rot="488896">
            <a:off x="836675" y="4210874"/>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there</a:t>
            </a:r>
          </a:p>
        </p:txBody>
      </p:sp>
      <p:sp>
        <p:nvSpPr>
          <p:cNvPr id="23" name="Rectangle 22">
            <a:extLst>
              <a:ext uri="{FF2B5EF4-FFF2-40B4-BE49-F238E27FC236}">
                <a16:creationId xmlns:a16="http://schemas.microsoft.com/office/drawing/2014/main" id="{4897747D-D336-124F-7FD2-B7D376592461}"/>
              </a:ext>
            </a:extLst>
          </p:cNvPr>
          <p:cNvSpPr/>
          <p:nvPr/>
        </p:nvSpPr>
        <p:spPr>
          <a:xfrm rot="21445072">
            <a:off x="2956016" y="2798775"/>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from</a:t>
            </a:r>
          </a:p>
        </p:txBody>
      </p:sp>
      <p:sp>
        <p:nvSpPr>
          <p:cNvPr id="24" name="Rectangle 23">
            <a:extLst>
              <a:ext uri="{FF2B5EF4-FFF2-40B4-BE49-F238E27FC236}">
                <a16:creationId xmlns:a16="http://schemas.microsoft.com/office/drawing/2014/main" id="{F399F0D2-7868-3380-257B-E75FD97F66F9}"/>
              </a:ext>
            </a:extLst>
          </p:cNvPr>
          <p:cNvSpPr/>
          <p:nvPr/>
        </p:nvSpPr>
        <p:spPr>
          <a:xfrm>
            <a:off x="4813312" y="5029279"/>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on</a:t>
            </a:r>
          </a:p>
        </p:txBody>
      </p:sp>
      <p:sp>
        <p:nvSpPr>
          <p:cNvPr id="25" name="Rectangle 24">
            <a:extLst>
              <a:ext uri="{FF2B5EF4-FFF2-40B4-BE49-F238E27FC236}">
                <a16:creationId xmlns:a16="http://schemas.microsoft.com/office/drawing/2014/main" id="{AD5F909A-19CD-F3DB-E6D1-C62C1E90782C}"/>
              </a:ext>
            </a:extLst>
          </p:cNvPr>
          <p:cNvSpPr/>
          <p:nvPr/>
        </p:nvSpPr>
        <p:spPr>
          <a:xfrm>
            <a:off x="3448985" y="5363776"/>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but</a:t>
            </a:r>
          </a:p>
        </p:txBody>
      </p:sp>
      <p:sp>
        <p:nvSpPr>
          <p:cNvPr id="26" name="Rectangle 25">
            <a:extLst>
              <a:ext uri="{FF2B5EF4-FFF2-40B4-BE49-F238E27FC236}">
                <a16:creationId xmlns:a16="http://schemas.microsoft.com/office/drawing/2014/main" id="{6D0E0F5A-56B4-4579-FD3F-75740679E689}"/>
              </a:ext>
            </a:extLst>
          </p:cNvPr>
          <p:cNvSpPr/>
          <p:nvPr/>
        </p:nvSpPr>
        <p:spPr>
          <a:xfrm>
            <a:off x="6436627" y="5345229"/>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along</a:t>
            </a:r>
          </a:p>
        </p:txBody>
      </p:sp>
      <p:sp>
        <p:nvSpPr>
          <p:cNvPr id="17" name="Rectangle 16">
            <a:extLst>
              <a:ext uri="{FF2B5EF4-FFF2-40B4-BE49-F238E27FC236}">
                <a16:creationId xmlns:a16="http://schemas.microsoft.com/office/drawing/2014/main" id="{843AE1CA-77BC-EDF9-D495-ED13462EE144}"/>
              </a:ext>
            </a:extLst>
          </p:cNvPr>
          <p:cNvSpPr/>
          <p:nvPr/>
        </p:nvSpPr>
        <p:spPr>
          <a:xfrm rot="353437">
            <a:off x="5966291" y="4944417"/>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does</a:t>
            </a:r>
          </a:p>
        </p:txBody>
      </p:sp>
      <p:sp>
        <p:nvSpPr>
          <p:cNvPr id="27" name="Rectangle 26">
            <a:extLst>
              <a:ext uri="{FF2B5EF4-FFF2-40B4-BE49-F238E27FC236}">
                <a16:creationId xmlns:a16="http://schemas.microsoft.com/office/drawing/2014/main" id="{1196A83B-87C2-525E-47F5-5D2B02980379}"/>
              </a:ext>
            </a:extLst>
          </p:cNvPr>
          <p:cNvSpPr/>
          <p:nvPr/>
        </p:nvSpPr>
        <p:spPr>
          <a:xfrm rot="21040425">
            <a:off x="4651286" y="2610013"/>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about</a:t>
            </a:r>
          </a:p>
        </p:txBody>
      </p:sp>
      <p:sp>
        <p:nvSpPr>
          <p:cNvPr id="7" name="Rectangle 6">
            <a:extLst>
              <a:ext uri="{FF2B5EF4-FFF2-40B4-BE49-F238E27FC236}">
                <a16:creationId xmlns:a16="http://schemas.microsoft.com/office/drawing/2014/main" id="{3AF96DD3-E700-3B23-05DE-6B18B1C62484}"/>
              </a:ext>
            </a:extLst>
          </p:cNvPr>
          <p:cNvSpPr/>
          <p:nvPr/>
        </p:nvSpPr>
        <p:spPr>
          <a:xfrm>
            <a:off x="4086698" y="3051843"/>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it</a:t>
            </a:r>
          </a:p>
        </p:txBody>
      </p:sp>
      <p:sp>
        <p:nvSpPr>
          <p:cNvPr id="28" name="Rectangle 27">
            <a:extLst>
              <a:ext uri="{FF2B5EF4-FFF2-40B4-BE49-F238E27FC236}">
                <a16:creationId xmlns:a16="http://schemas.microsoft.com/office/drawing/2014/main" id="{EB7C0512-519C-3F1A-5B4D-7B5BF79F105B}"/>
              </a:ext>
            </a:extLst>
          </p:cNvPr>
          <p:cNvSpPr/>
          <p:nvPr/>
        </p:nvSpPr>
        <p:spPr>
          <a:xfrm>
            <a:off x="4119386" y="4363114"/>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after</a:t>
            </a:r>
          </a:p>
        </p:txBody>
      </p:sp>
      <p:sp>
        <p:nvSpPr>
          <p:cNvPr id="29" name="Rectangle 28">
            <a:extLst>
              <a:ext uri="{FF2B5EF4-FFF2-40B4-BE49-F238E27FC236}">
                <a16:creationId xmlns:a16="http://schemas.microsoft.com/office/drawing/2014/main" id="{F3BDABAE-5D56-4A33-D88D-7E6307EF447F}"/>
              </a:ext>
            </a:extLst>
          </p:cNvPr>
          <p:cNvSpPr/>
          <p:nvPr/>
        </p:nvSpPr>
        <p:spPr>
          <a:xfrm>
            <a:off x="5521599" y="3111674"/>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them</a:t>
            </a:r>
          </a:p>
        </p:txBody>
      </p:sp>
      <p:sp>
        <p:nvSpPr>
          <p:cNvPr id="30" name="Rectangle 29">
            <a:extLst>
              <a:ext uri="{FF2B5EF4-FFF2-40B4-BE49-F238E27FC236}">
                <a16:creationId xmlns:a16="http://schemas.microsoft.com/office/drawing/2014/main" id="{3FE121B4-01A9-4996-03B2-8ACA4DA26AF2}"/>
              </a:ext>
            </a:extLst>
          </p:cNvPr>
          <p:cNvSpPr/>
          <p:nvPr/>
        </p:nvSpPr>
        <p:spPr>
          <a:xfrm>
            <a:off x="887337" y="4967200"/>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her</a:t>
            </a:r>
          </a:p>
        </p:txBody>
      </p:sp>
      <p:pic>
        <p:nvPicPr>
          <p:cNvPr id="1036" name="Picture 12" descr="fife-council-logo - Fife Historic Buildings Trust">
            <a:extLst>
              <a:ext uri="{FF2B5EF4-FFF2-40B4-BE49-F238E27FC236}">
                <a16:creationId xmlns:a16="http://schemas.microsoft.com/office/drawing/2014/main" id="{29D69714-CD16-43E6-BC8A-D4F30005770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575" t="19582" r="17659" b="18298"/>
          <a:stretch/>
        </p:blipFill>
        <p:spPr bwMode="auto">
          <a:xfrm>
            <a:off x="321734" y="5733255"/>
            <a:ext cx="1665111" cy="823989"/>
          </a:xfrm>
          <a:prstGeom prst="rect">
            <a:avLst/>
          </a:prstGeom>
          <a:noFill/>
          <a:extLst>
            <a:ext uri="{909E8E84-426E-40DD-AFC4-6F175D3DCCD1}">
              <a14:hiddenFill xmlns:a14="http://schemas.microsoft.com/office/drawing/2010/main">
                <a:solidFill>
                  <a:srgbClr val="FFFFFF"/>
                </a:solidFill>
              </a14:hiddenFill>
            </a:ext>
          </a:extLst>
        </p:spPr>
      </p:pic>
      <p:sp>
        <p:nvSpPr>
          <p:cNvPr id="31" name="Rectangle 30">
            <a:extLst>
              <a:ext uri="{FF2B5EF4-FFF2-40B4-BE49-F238E27FC236}">
                <a16:creationId xmlns:a16="http://schemas.microsoft.com/office/drawing/2014/main" id="{89D515D9-33E1-C7B6-36F8-197458414055}"/>
              </a:ext>
            </a:extLst>
          </p:cNvPr>
          <p:cNvSpPr/>
          <p:nvPr/>
        </p:nvSpPr>
        <p:spPr>
          <a:xfrm rot="2059609">
            <a:off x="6751386" y="4024074"/>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as</a:t>
            </a:r>
          </a:p>
        </p:txBody>
      </p:sp>
      <p:sp>
        <p:nvSpPr>
          <p:cNvPr id="1024" name="Rectangle 1023">
            <a:extLst>
              <a:ext uri="{FF2B5EF4-FFF2-40B4-BE49-F238E27FC236}">
                <a16:creationId xmlns:a16="http://schemas.microsoft.com/office/drawing/2014/main" id="{3537054D-B146-5732-7BE2-41357BE69FD4}"/>
              </a:ext>
            </a:extLst>
          </p:cNvPr>
          <p:cNvSpPr/>
          <p:nvPr/>
        </p:nvSpPr>
        <p:spPr>
          <a:xfrm rot="20726543">
            <a:off x="1518548" y="2728166"/>
            <a:ext cx="1296144" cy="576064"/>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Century Gothic" panose="020B0502020202020204" pitchFamily="34" charset="0"/>
              </a:rPr>
              <a:t>they</a:t>
            </a:r>
          </a:p>
        </p:txBody>
      </p:sp>
    </p:spTree>
    <p:extLst>
      <p:ext uri="{BB962C8B-B14F-4D97-AF65-F5344CB8AC3E}">
        <p14:creationId xmlns:p14="http://schemas.microsoft.com/office/powerpoint/2010/main" val="2456967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y x ch sh th</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2390468732"/>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children</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next</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much</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than</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that</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4074530045"/>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the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their</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them</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then</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there</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0" name="Table 3">
            <a:extLst>
              <a:ext uri="{FF2B5EF4-FFF2-40B4-BE49-F238E27FC236}">
                <a16:creationId xmlns:a16="http://schemas.microsoft.com/office/drawing/2014/main" id="{BBECECF0-63A3-F402-4535-E43EE4A67DD3}"/>
              </a:ext>
            </a:extLst>
          </p:cNvPr>
          <p:cNvGraphicFramePr>
            <a:graphicFrameLocks noGrp="1"/>
          </p:cNvGraphicFramePr>
          <p:nvPr>
            <p:extLst>
              <p:ext uri="{D42A27DB-BD31-4B8C-83A1-F6EECF244321}">
                <p14:modId xmlns:p14="http://schemas.microsoft.com/office/powerpoint/2010/main" val="756195777"/>
              </p:ext>
            </p:extLst>
          </p:nvPr>
        </p:nvGraphicFramePr>
        <p:xfrm>
          <a:off x="1545579" y="3429000"/>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they</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think</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this</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three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with</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1211704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qu ou oi ue er ar wh</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3527460092"/>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about</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after</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around</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father</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found</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4124851694"/>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her</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house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never</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number</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our</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0" name="Table 3">
            <a:extLst>
              <a:ext uri="{FF2B5EF4-FFF2-40B4-BE49-F238E27FC236}">
                <a16:creationId xmlns:a16="http://schemas.microsoft.com/office/drawing/2014/main" id="{BBECECF0-63A3-F402-4535-E43EE4A67DD3}"/>
              </a:ext>
            </a:extLst>
          </p:cNvPr>
          <p:cNvGraphicFramePr>
            <a:graphicFrameLocks noGrp="1"/>
          </p:cNvGraphicFramePr>
          <p:nvPr>
            <p:extLst>
              <p:ext uri="{D42A27DB-BD31-4B8C-83A1-F6EECF244321}">
                <p14:modId xmlns:p14="http://schemas.microsoft.com/office/powerpoint/2010/main" val="395083664"/>
              </p:ext>
            </p:extLst>
          </p:nvPr>
        </p:nvGraphicFramePr>
        <p:xfrm>
          <a:off x="1545579" y="3429000"/>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out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over</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point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river</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sound</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1" name="Table 3">
            <a:extLst>
              <a:ext uri="{FF2B5EF4-FFF2-40B4-BE49-F238E27FC236}">
                <a16:creationId xmlns:a16="http://schemas.microsoft.com/office/drawing/2014/main" id="{E518E6D4-B993-0560-34D9-03A05557F1A4}"/>
              </a:ext>
            </a:extLst>
          </p:cNvPr>
          <p:cNvGraphicFramePr>
            <a:graphicFrameLocks noGrp="1"/>
          </p:cNvGraphicFramePr>
          <p:nvPr>
            <p:extLst>
              <p:ext uri="{D42A27DB-BD31-4B8C-83A1-F6EECF244321}">
                <p14:modId xmlns:p14="http://schemas.microsoft.com/office/powerpoint/2010/main" val="79876054"/>
              </p:ext>
            </p:extLst>
          </p:nvPr>
        </p:nvGraphicFramePr>
        <p:xfrm>
          <a:off x="1517766" y="403003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start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under</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which</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without</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1990841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ack and white screen with white text&#10;&#10;Description automatically generated">
            <a:extLst>
              <a:ext uri="{FF2B5EF4-FFF2-40B4-BE49-F238E27FC236}">
                <a16:creationId xmlns:a16="http://schemas.microsoft.com/office/drawing/2014/main" id="{4F78BC80-1FA7-EC5D-9263-5FE02C8BDC91}"/>
              </a:ext>
            </a:extLst>
          </p:cNvPr>
          <p:cNvPicPr>
            <a:picLocks noChangeAspect="1"/>
          </p:cNvPicPr>
          <p:nvPr/>
        </p:nvPicPr>
        <p:blipFill rotWithShape="1">
          <a:blip r:embed="rId3"/>
          <a:srcRect t="16789"/>
          <a:stretch/>
        </p:blipFill>
        <p:spPr>
          <a:xfrm>
            <a:off x="120692" y="1196752"/>
            <a:ext cx="8902617" cy="5592986"/>
          </a:xfrm>
          <a:prstGeom prst="rect">
            <a:avLst/>
          </a:prstGeom>
          <a:noFill/>
        </p:spPr>
      </p:pic>
      <p:sp>
        <p:nvSpPr>
          <p:cNvPr id="2" name="Title 1">
            <a:extLst>
              <a:ext uri="{FF2B5EF4-FFF2-40B4-BE49-F238E27FC236}">
                <a16:creationId xmlns:a16="http://schemas.microsoft.com/office/drawing/2014/main" id="{58E2A3CF-59A7-3E86-A40E-7F833D12D9B5}"/>
              </a:ext>
            </a:extLst>
          </p:cNvPr>
          <p:cNvSpPr>
            <a:spLocks noGrp="1"/>
          </p:cNvSpPr>
          <p:nvPr>
            <p:ph type="title"/>
          </p:nvPr>
        </p:nvSpPr>
        <p:spPr>
          <a:xfrm>
            <a:off x="0" y="0"/>
            <a:ext cx="9144000" cy="1143000"/>
          </a:xfrm>
        </p:spPr>
        <p:txBody>
          <a:bodyPr/>
          <a:lstStyle/>
          <a:p>
            <a:r>
              <a:rPr lang="en-GB" b="1" dirty="0">
                <a:latin typeface="Century Gothic" panose="020B0502020202020204" pitchFamily="34" charset="0"/>
              </a:rPr>
              <a:t>First Level</a:t>
            </a:r>
          </a:p>
        </p:txBody>
      </p:sp>
    </p:spTree>
    <p:extLst>
      <p:ext uri="{BB962C8B-B14F-4D97-AF65-F5344CB8AC3E}">
        <p14:creationId xmlns:p14="http://schemas.microsoft.com/office/powerpoint/2010/main" val="4043389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16D76E0-B3C7-277D-BF85-0D5AC733AD9B}"/>
              </a:ext>
            </a:extLst>
          </p:cNvPr>
          <p:cNvPicPr>
            <a:picLocks noChangeAspect="1"/>
          </p:cNvPicPr>
          <p:nvPr/>
        </p:nvPicPr>
        <p:blipFill>
          <a:blip r:embed="rId3"/>
          <a:stretch>
            <a:fillRect/>
          </a:stretch>
        </p:blipFill>
        <p:spPr>
          <a:xfrm>
            <a:off x="90488" y="90274"/>
            <a:ext cx="8963025" cy="6677452"/>
          </a:xfrm>
          <a:prstGeom prst="rect">
            <a:avLst/>
          </a:prstGeom>
          <a:noFill/>
        </p:spPr>
      </p:pic>
    </p:spTree>
    <p:extLst>
      <p:ext uri="{BB962C8B-B14F-4D97-AF65-F5344CB8AC3E}">
        <p14:creationId xmlns:p14="http://schemas.microsoft.com/office/powerpoint/2010/main" val="4029077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Long A</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3713863794"/>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away</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came</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day</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great</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late</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2591146936"/>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made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make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may</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name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paper</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0" name="Table 3">
            <a:extLst>
              <a:ext uri="{FF2B5EF4-FFF2-40B4-BE49-F238E27FC236}">
                <a16:creationId xmlns:a16="http://schemas.microsoft.com/office/drawing/2014/main" id="{BBECECF0-63A3-F402-4535-E43EE4A67DD3}"/>
              </a:ext>
            </a:extLst>
          </p:cNvPr>
          <p:cNvGraphicFramePr>
            <a:graphicFrameLocks noGrp="1"/>
          </p:cNvGraphicFramePr>
          <p:nvPr>
            <p:extLst>
              <p:ext uri="{D42A27DB-BD31-4B8C-83A1-F6EECF244321}">
                <p14:modId xmlns:p14="http://schemas.microsoft.com/office/powerpoint/2010/main" val="1195661939"/>
              </p:ext>
            </p:extLst>
          </p:nvPr>
        </p:nvGraphicFramePr>
        <p:xfrm>
          <a:off x="1545579" y="3429000"/>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play</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same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say</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state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take</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1" name="Table 3">
            <a:extLst>
              <a:ext uri="{FF2B5EF4-FFF2-40B4-BE49-F238E27FC236}">
                <a16:creationId xmlns:a16="http://schemas.microsoft.com/office/drawing/2014/main" id="{E518E6D4-B993-0560-34D9-03A05557F1A4}"/>
              </a:ext>
            </a:extLst>
          </p:cNvPr>
          <p:cNvGraphicFramePr>
            <a:graphicFrameLocks noGrp="1"/>
          </p:cNvGraphicFramePr>
          <p:nvPr>
            <p:extLst>
              <p:ext uri="{D42A27DB-BD31-4B8C-83A1-F6EECF244321}">
                <p14:modId xmlns:p14="http://schemas.microsoft.com/office/powerpoint/2010/main" val="238288646"/>
              </p:ext>
            </p:extLst>
          </p:nvPr>
        </p:nvGraphicFramePr>
        <p:xfrm>
          <a:off x="1517766" y="403003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0" dirty="0">
                          <a:solidFill>
                            <a:schemeClr val="tx1"/>
                          </a:solidFill>
                          <a:latin typeface="Century Gothic" panose="020B0502020202020204" pitchFamily="34" charset="0"/>
                        </a:rPr>
                        <a:t>way</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0" dirty="0">
                          <a:solidFill>
                            <a:schemeClr val="tx1"/>
                          </a:solidFill>
                          <a:latin typeface="Century Gothic" panose="020B0502020202020204" pitchFamily="34" charset="0"/>
                        </a:rPr>
                        <a:t>where</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513785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Long E</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1640034408"/>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be</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began</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begin</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being</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between</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413412934"/>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each</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eat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even</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he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hear</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0" name="Table 3">
            <a:extLst>
              <a:ext uri="{FF2B5EF4-FFF2-40B4-BE49-F238E27FC236}">
                <a16:creationId xmlns:a16="http://schemas.microsoft.com/office/drawing/2014/main" id="{BBECECF0-63A3-F402-4535-E43EE4A67DD3}"/>
              </a:ext>
            </a:extLst>
          </p:cNvPr>
          <p:cNvGraphicFramePr>
            <a:graphicFrameLocks noGrp="1"/>
          </p:cNvGraphicFramePr>
          <p:nvPr>
            <p:extLst>
              <p:ext uri="{D42A27DB-BD31-4B8C-83A1-F6EECF244321}">
                <p14:modId xmlns:p14="http://schemas.microsoft.com/office/powerpoint/2010/main" val="2821986730"/>
              </p:ext>
            </p:extLst>
          </p:nvPr>
        </p:nvGraphicFramePr>
        <p:xfrm>
          <a:off x="1545579" y="3429000"/>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here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leave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me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means</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near</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1" name="Table 3">
            <a:extLst>
              <a:ext uri="{FF2B5EF4-FFF2-40B4-BE49-F238E27FC236}">
                <a16:creationId xmlns:a16="http://schemas.microsoft.com/office/drawing/2014/main" id="{E518E6D4-B993-0560-34D9-03A05557F1A4}"/>
              </a:ext>
            </a:extLst>
          </p:cNvPr>
          <p:cNvGraphicFramePr>
            <a:graphicFrameLocks noGrp="1"/>
          </p:cNvGraphicFramePr>
          <p:nvPr>
            <p:extLst>
              <p:ext uri="{D42A27DB-BD31-4B8C-83A1-F6EECF244321}">
                <p14:modId xmlns:p14="http://schemas.microsoft.com/office/powerpoint/2010/main" val="4283620653"/>
              </p:ext>
            </p:extLst>
          </p:nvPr>
        </p:nvGraphicFramePr>
        <p:xfrm>
          <a:off x="1517766" y="403003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read</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sea</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she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these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we</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2" name="Table 3">
            <a:extLst>
              <a:ext uri="{FF2B5EF4-FFF2-40B4-BE49-F238E27FC236}">
                <a16:creationId xmlns:a16="http://schemas.microsoft.com/office/drawing/2014/main" id="{7F4CAFE1-6354-68AF-D619-A7D28FAC3A46}"/>
              </a:ext>
            </a:extLst>
          </p:cNvPr>
          <p:cNvGraphicFramePr>
            <a:graphicFrameLocks noGrp="1"/>
          </p:cNvGraphicFramePr>
          <p:nvPr>
            <p:extLst>
              <p:ext uri="{D42A27DB-BD31-4B8C-83A1-F6EECF244321}">
                <p14:modId xmlns:p14="http://schemas.microsoft.com/office/powerpoint/2010/main" val="624100459"/>
              </p:ext>
            </p:extLst>
          </p:nvPr>
        </p:nvGraphicFramePr>
        <p:xfrm>
          <a:off x="1545579" y="4631064"/>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years</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1866410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Long I</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3856268774"/>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by</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find</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high</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I</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idea</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3278629284"/>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kind</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life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light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like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line</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0" name="Table 3">
            <a:extLst>
              <a:ext uri="{FF2B5EF4-FFF2-40B4-BE49-F238E27FC236}">
                <a16:creationId xmlns:a16="http://schemas.microsoft.com/office/drawing/2014/main" id="{BBECECF0-63A3-F402-4535-E43EE4A67DD3}"/>
              </a:ext>
            </a:extLst>
          </p:cNvPr>
          <p:cNvGraphicFramePr>
            <a:graphicFrameLocks noGrp="1"/>
          </p:cNvGraphicFramePr>
          <p:nvPr>
            <p:extLst>
              <p:ext uri="{D42A27DB-BD31-4B8C-83A1-F6EECF244321}">
                <p14:modId xmlns:p14="http://schemas.microsoft.com/office/powerpoint/2010/main" val="1527617395"/>
              </p:ext>
            </p:extLst>
          </p:nvPr>
        </p:nvGraphicFramePr>
        <p:xfrm>
          <a:off x="1545579" y="3429000"/>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might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mile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my</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night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right</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1" name="Table 3">
            <a:extLst>
              <a:ext uri="{FF2B5EF4-FFF2-40B4-BE49-F238E27FC236}">
                <a16:creationId xmlns:a16="http://schemas.microsoft.com/office/drawing/2014/main" id="{E518E6D4-B993-0560-34D9-03A05557F1A4}"/>
              </a:ext>
            </a:extLst>
          </p:cNvPr>
          <p:cNvGraphicFramePr>
            <a:graphicFrameLocks noGrp="1"/>
          </p:cNvGraphicFramePr>
          <p:nvPr>
            <p:extLst>
              <p:ext uri="{D42A27DB-BD31-4B8C-83A1-F6EECF244321}">
                <p14:modId xmlns:p14="http://schemas.microsoft.com/office/powerpoint/2010/main" val="377366457"/>
              </p:ext>
            </p:extLst>
          </p:nvPr>
        </p:nvGraphicFramePr>
        <p:xfrm>
          <a:off x="1517766" y="403003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side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time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try</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while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white</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2" name="Table 3">
            <a:extLst>
              <a:ext uri="{FF2B5EF4-FFF2-40B4-BE49-F238E27FC236}">
                <a16:creationId xmlns:a16="http://schemas.microsoft.com/office/drawing/2014/main" id="{7F4CAFE1-6354-68AF-D619-A7D28FAC3A46}"/>
              </a:ext>
            </a:extLst>
          </p:cNvPr>
          <p:cNvGraphicFramePr>
            <a:graphicFrameLocks noGrp="1"/>
          </p:cNvGraphicFramePr>
          <p:nvPr>
            <p:extLst>
              <p:ext uri="{D42A27DB-BD31-4B8C-83A1-F6EECF244321}">
                <p14:modId xmlns:p14="http://schemas.microsoft.com/office/powerpoint/2010/main" val="2767672738"/>
              </p:ext>
            </p:extLst>
          </p:nvPr>
        </p:nvGraphicFramePr>
        <p:xfrm>
          <a:off x="1545579" y="4631064"/>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why</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write</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1102738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Long O</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3535110563"/>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before</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below</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both</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close</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four</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1261028700"/>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go</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grow</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home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more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most</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0" name="Table 3">
            <a:extLst>
              <a:ext uri="{FF2B5EF4-FFF2-40B4-BE49-F238E27FC236}">
                <a16:creationId xmlns:a16="http://schemas.microsoft.com/office/drawing/2014/main" id="{BBECECF0-63A3-F402-4535-E43EE4A67DD3}"/>
              </a:ext>
            </a:extLst>
          </p:cNvPr>
          <p:cNvGraphicFramePr>
            <a:graphicFrameLocks noGrp="1"/>
          </p:cNvGraphicFramePr>
          <p:nvPr>
            <p:extLst>
              <p:ext uri="{D42A27DB-BD31-4B8C-83A1-F6EECF244321}">
                <p14:modId xmlns:p14="http://schemas.microsoft.com/office/powerpoint/2010/main" val="1077105572"/>
              </p:ext>
            </p:extLst>
          </p:nvPr>
        </p:nvGraphicFramePr>
        <p:xfrm>
          <a:off x="1545579" y="3429000"/>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no</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old</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open</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show</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so</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1" name="Table 3">
            <a:extLst>
              <a:ext uri="{FF2B5EF4-FFF2-40B4-BE49-F238E27FC236}">
                <a16:creationId xmlns:a16="http://schemas.microsoft.com/office/drawing/2014/main" id="{E518E6D4-B993-0560-34D9-03A05557F1A4}"/>
              </a:ext>
            </a:extLst>
          </p:cNvPr>
          <p:cNvGraphicFramePr>
            <a:graphicFrameLocks noGrp="1"/>
          </p:cNvGraphicFramePr>
          <p:nvPr>
            <p:extLst>
              <p:ext uri="{D42A27DB-BD31-4B8C-83A1-F6EECF244321}">
                <p14:modId xmlns:p14="http://schemas.microsoft.com/office/powerpoint/2010/main" val="260875974"/>
              </p:ext>
            </p:extLst>
          </p:nvPr>
        </p:nvGraphicFramePr>
        <p:xfrm>
          <a:off x="1517766" y="403003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those</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1976665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Long U</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242950444"/>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picture</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use</a:t>
                      </a: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1169204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Long OO</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354493477"/>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could</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do</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few</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group</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into</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1243672936"/>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move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new</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put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should</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to</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0" name="Table 3">
            <a:extLst>
              <a:ext uri="{FF2B5EF4-FFF2-40B4-BE49-F238E27FC236}">
                <a16:creationId xmlns:a16="http://schemas.microsoft.com/office/drawing/2014/main" id="{BBECECF0-63A3-F402-4535-E43EE4A67DD3}"/>
              </a:ext>
            </a:extLst>
          </p:cNvPr>
          <p:cNvGraphicFramePr>
            <a:graphicFrameLocks noGrp="1"/>
          </p:cNvGraphicFramePr>
          <p:nvPr>
            <p:extLst>
              <p:ext uri="{D42A27DB-BD31-4B8C-83A1-F6EECF244321}">
                <p14:modId xmlns:p14="http://schemas.microsoft.com/office/powerpoint/2010/main" val="3279111464"/>
              </p:ext>
            </p:extLst>
          </p:nvPr>
        </p:nvGraphicFramePr>
        <p:xfrm>
          <a:off x="1545579" y="3429000"/>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together</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too</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two</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who</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would</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1" name="Table 3">
            <a:extLst>
              <a:ext uri="{FF2B5EF4-FFF2-40B4-BE49-F238E27FC236}">
                <a16:creationId xmlns:a16="http://schemas.microsoft.com/office/drawing/2014/main" id="{E518E6D4-B993-0560-34D9-03A05557F1A4}"/>
              </a:ext>
            </a:extLst>
          </p:cNvPr>
          <p:cNvGraphicFramePr>
            <a:graphicFrameLocks noGrp="1"/>
          </p:cNvGraphicFramePr>
          <p:nvPr>
            <p:extLst>
              <p:ext uri="{D42A27DB-BD31-4B8C-83A1-F6EECF244321}">
                <p14:modId xmlns:p14="http://schemas.microsoft.com/office/powerpoint/2010/main" val="3368473413"/>
              </p:ext>
            </p:extLst>
          </p:nvPr>
        </p:nvGraphicFramePr>
        <p:xfrm>
          <a:off x="1517766" y="403003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you</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your</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1786330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D1D0BE-CB5D-435E-8E2F-1410D503B11F}"/>
              </a:ext>
            </a:extLst>
          </p:cNvPr>
          <p:cNvSpPr/>
          <p:nvPr/>
        </p:nvSpPr>
        <p:spPr>
          <a:xfrm>
            <a:off x="186267" y="112317"/>
            <a:ext cx="8799688" cy="6592711"/>
          </a:xfrm>
          <a:prstGeom prst="rect">
            <a:avLst/>
          </a:prstGeom>
          <a:solidFill>
            <a:schemeClr val="bg1"/>
          </a:solidFill>
          <a:ln w="57150">
            <a:solidFill>
              <a:srgbClr val="0054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92BF2E19-91FD-4E73-B4C7-D7ABD5F326D3}"/>
              </a:ext>
            </a:extLst>
          </p:cNvPr>
          <p:cNvSpPr>
            <a:spLocks noGrp="1"/>
          </p:cNvSpPr>
          <p:nvPr>
            <p:ph type="title"/>
          </p:nvPr>
        </p:nvSpPr>
        <p:spPr>
          <a:xfrm>
            <a:off x="0" y="274638"/>
            <a:ext cx="9144000" cy="1143000"/>
          </a:xfrm>
        </p:spPr>
        <p:txBody>
          <a:bodyPr>
            <a:noAutofit/>
          </a:bodyPr>
          <a:lstStyle/>
          <a:p>
            <a:r>
              <a:rPr lang="en-GB" b="1" dirty="0">
                <a:latin typeface="Century Gothic" panose="020B0502020202020204" pitchFamily="34" charset="0"/>
              </a:rPr>
              <a:t>High Frequency Words</a:t>
            </a:r>
          </a:p>
        </p:txBody>
      </p:sp>
      <p:sp>
        <p:nvSpPr>
          <p:cNvPr id="3" name="Content Placeholder 2">
            <a:extLst>
              <a:ext uri="{FF2B5EF4-FFF2-40B4-BE49-F238E27FC236}">
                <a16:creationId xmlns:a16="http://schemas.microsoft.com/office/drawing/2014/main" id="{A4B7E4A5-E2F2-4CA3-8D0A-5C829A3F3592}"/>
              </a:ext>
            </a:extLst>
          </p:cNvPr>
          <p:cNvSpPr>
            <a:spLocks noGrp="1"/>
          </p:cNvSpPr>
          <p:nvPr>
            <p:ph idx="1"/>
          </p:nvPr>
        </p:nvSpPr>
        <p:spPr/>
        <p:txBody>
          <a:bodyPr>
            <a:normAutofit/>
          </a:bodyPr>
          <a:lstStyle/>
          <a:p>
            <a:pPr marL="0" indent="0" algn="ctr">
              <a:buNone/>
            </a:pPr>
            <a:r>
              <a:rPr lang="en-GB" sz="1800" dirty="0">
                <a:latin typeface="Century Gothic" panose="020B0502020202020204" pitchFamily="34" charset="0"/>
              </a:rPr>
              <a:t>High frequency words are those that appear most often in text. They make up a significant amount of the words learners need to read and write, with around 300 accounting for approximately 75% of any text. </a:t>
            </a:r>
          </a:p>
          <a:p>
            <a:pPr marL="0" indent="0" algn="ctr">
              <a:buNone/>
            </a:pPr>
            <a:endParaRPr lang="en-GB" sz="1800" dirty="0">
              <a:latin typeface="Century Gothic" panose="020B0502020202020204" pitchFamily="34" charset="0"/>
            </a:endParaRPr>
          </a:p>
          <a:p>
            <a:pPr marL="0" indent="0" algn="ctr">
              <a:buNone/>
            </a:pPr>
            <a:r>
              <a:rPr lang="en-GB" sz="1800" dirty="0">
                <a:latin typeface="Century Gothic" panose="020B0502020202020204" pitchFamily="34" charset="0"/>
              </a:rPr>
              <a:t>Being able to recognise these words automatically by sight is critical to developing greater reading fluency. </a:t>
            </a:r>
            <a:r>
              <a:rPr lang="en-GB" sz="1800" dirty="0">
                <a:effectLst/>
                <a:latin typeface="Century Gothic" panose="020B0502020202020204" pitchFamily="34" charset="0"/>
              </a:rPr>
              <a:t>Many high frequency words are decodable and can be read using regular phonics concepts whereas o</a:t>
            </a:r>
            <a:r>
              <a:rPr lang="en-GB" sz="1800" dirty="0">
                <a:latin typeface="Century Gothic" panose="020B0502020202020204" pitchFamily="34" charset="0"/>
              </a:rPr>
              <a:t>thers </a:t>
            </a:r>
            <a:r>
              <a:rPr lang="en-GB" sz="1800" dirty="0">
                <a:effectLst/>
                <a:latin typeface="Century Gothic" panose="020B0502020202020204" pitchFamily="34" charset="0"/>
              </a:rPr>
              <a:t>have irregular parts and may be ‘tricky’ for learners.</a:t>
            </a:r>
            <a:endParaRPr lang="en-GB" sz="1800" dirty="0">
              <a:latin typeface="Century Gothic" panose="020B0502020202020204" pitchFamily="34" charset="0"/>
            </a:endParaRPr>
          </a:p>
          <a:p>
            <a:pPr marL="0" indent="0" algn="ctr">
              <a:buNone/>
            </a:pPr>
            <a:endParaRPr lang="en-GB" sz="1800" dirty="0">
              <a:latin typeface="Century Gothic" panose="020B0502020202020204" pitchFamily="34" charset="0"/>
            </a:endParaRPr>
          </a:p>
          <a:p>
            <a:pPr marL="0" indent="0" algn="ctr">
              <a:buNone/>
            </a:pPr>
            <a:r>
              <a:rPr lang="en-GB" sz="1800" dirty="0">
                <a:latin typeface="Century Gothic" panose="020B0502020202020204" pitchFamily="34" charset="0"/>
              </a:rPr>
              <a:t>This High Frequency Word Progression has been developed to provide a framework for systematic and explicit instruction. Informed by research and the National Benchmarks, </a:t>
            </a:r>
            <a:r>
              <a:rPr lang="en-GB" sz="1800" b="0" i="0" dirty="0">
                <a:solidFill>
                  <a:srgbClr val="191919"/>
                </a:solidFill>
                <a:effectLst/>
                <a:latin typeface="Century Gothic" panose="020B0502020202020204" pitchFamily="34" charset="0"/>
              </a:rPr>
              <a:t>words have been grouped to align with a relevant phonics concept</a:t>
            </a:r>
            <a:r>
              <a:rPr lang="en-GB" sz="1800" dirty="0">
                <a:solidFill>
                  <a:srgbClr val="191919"/>
                </a:solidFill>
                <a:latin typeface="Century Gothic" panose="020B0502020202020204" pitchFamily="34" charset="0"/>
              </a:rPr>
              <a:t>. This is </a:t>
            </a:r>
            <a:r>
              <a:rPr lang="en-GB" sz="1800" dirty="0">
                <a:latin typeface="Century Gothic" panose="020B0502020202020204" pitchFamily="34" charset="0"/>
              </a:rPr>
              <a:t>intended to inform more effective learning and teaching, helping learners to develop their sight vocabulary of the words required to read a text more efficiently. </a:t>
            </a:r>
          </a:p>
          <a:p>
            <a:pPr marL="0" indent="0">
              <a:buNone/>
            </a:pPr>
            <a:endParaRPr lang="en-GB" sz="1800" dirty="0">
              <a:latin typeface="Century Gothic" panose="020B0502020202020204" pitchFamily="34" charset="0"/>
            </a:endParaRPr>
          </a:p>
        </p:txBody>
      </p:sp>
    </p:spTree>
    <p:extLst>
      <p:ext uri="{BB962C8B-B14F-4D97-AF65-F5344CB8AC3E}">
        <p14:creationId xmlns:p14="http://schemas.microsoft.com/office/powerpoint/2010/main" val="2746156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O spelt A</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2264284454"/>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all</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almost</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also</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always</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called</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3250884928"/>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saw</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talk</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walk</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want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was</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0" name="Table 3">
            <a:extLst>
              <a:ext uri="{FF2B5EF4-FFF2-40B4-BE49-F238E27FC236}">
                <a16:creationId xmlns:a16="http://schemas.microsoft.com/office/drawing/2014/main" id="{BBECECF0-63A3-F402-4535-E43EE4A67DD3}"/>
              </a:ext>
            </a:extLst>
          </p:cNvPr>
          <p:cNvGraphicFramePr>
            <a:graphicFrameLocks noGrp="1"/>
          </p:cNvGraphicFramePr>
          <p:nvPr>
            <p:extLst>
              <p:ext uri="{D42A27DB-BD31-4B8C-83A1-F6EECF244321}">
                <p14:modId xmlns:p14="http://schemas.microsoft.com/office/powerpoint/2010/main" val="2420106023"/>
              </p:ext>
            </p:extLst>
          </p:nvPr>
        </p:nvGraphicFramePr>
        <p:xfrm>
          <a:off x="1545579" y="3429000"/>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water</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what</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2762269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OI</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1861878486"/>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boy</a:t>
                      </a: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4160083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OU</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570268504"/>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down</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how</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now</a:t>
                      </a: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1179709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Final K</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2881934025"/>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back</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take</a:t>
                      </a: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4144688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Final FF LL SS ZZ</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3794080224"/>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off</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miss</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small</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spell</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still</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2423601614"/>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tell</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well</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2859503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LE</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1660228997"/>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example</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little</a:t>
                      </a: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445240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Final CH</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4052756790"/>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watch</a:t>
                      </a: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2898170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Final J</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2267306742"/>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change</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large</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page</a:t>
                      </a: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145329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Soft C</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3981660717"/>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334616">
                  <a:extLst>
                    <a:ext uri="{9D8B030D-6E8A-4147-A177-3AD203B41FA5}">
                      <a16:colId xmlns:a16="http://schemas.microsoft.com/office/drawing/2014/main" val="2483554795"/>
                    </a:ext>
                  </a:extLst>
                </a:gridCol>
                <a:gridCol w="1103784">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city</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face</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place</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sentence</a:t>
                      </a: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13049385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Soft G</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404006609"/>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change</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large</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page</a:t>
                      </a: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408551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3CE951C-8F2F-0098-6C9C-E0EF74A63669}"/>
              </a:ext>
            </a:extLst>
          </p:cNvPr>
          <p:cNvPicPr>
            <a:picLocks noChangeAspect="1"/>
          </p:cNvPicPr>
          <p:nvPr/>
        </p:nvPicPr>
        <p:blipFill rotWithShape="1">
          <a:blip r:embed="rId3"/>
          <a:srcRect t="16285"/>
          <a:stretch/>
        </p:blipFill>
        <p:spPr>
          <a:xfrm>
            <a:off x="158469" y="1196752"/>
            <a:ext cx="8778125" cy="5592986"/>
          </a:xfrm>
          <a:prstGeom prst="rect">
            <a:avLst/>
          </a:prstGeom>
        </p:spPr>
      </p:pic>
      <p:sp>
        <p:nvSpPr>
          <p:cNvPr id="2" name="Title 1">
            <a:extLst>
              <a:ext uri="{FF2B5EF4-FFF2-40B4-BE49-F238E27FC236}">
                <a16:creationId xmlns:a16="http://schemas.microsoft.com/office/drawing/2014/main" id="{43564C8B-5D22-ED55-A20B-C31DC978DFB2}"/>
              </a:ext>
            </a:extLst>
          </p:cNvPr>
          <p:cNvSpPr>
            <a:spLocks noGrp="1"/>
          </p:cNvSpPr>
          <p:nvPr>
            <p:ph type="title"/>
          </p:nvPr>
        </p:nvSpPr>
        <p:spPr>
          <a:xfrm>
            <a:off x="0" y="0"/>
            <a:ext cx="9144000" cy="1143000"/>
          </a:xfrm>
        </p:spPr>
        <p:txBody>
          <a:bodyPr/>
          <a:lstStyle/>
          <a:p>
            <a:r>
              <a:rPr lang="en-GB" b="1" dirty="0">
                <a:latin typeface="Century Gothic" panose="020B0502020202020204" pitchFamily="34" charset="0"/>
              </a:rPr>
              <a:t>Early Level</a:t>
            </a:r>
          </a:p>
        </p:txBody>
      </p:sp>
    </p:spTree>
    <p:extLst>
      <p:ext uri="{BB962C8B-B14F-4D97-AF65-F5344CB8AC3E}">
        <p14:creationId xmlns:p14="http://schemas.microsoft.com/office/powerpoint/2010/main" val="38982833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Double Consonants</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1035750887"/>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add</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carry</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different</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following</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letters</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1458896679"/>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really</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40031340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Silent K / W</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1069820296"/>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answer</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know</a:t>
                      </a: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1204583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E spelt EA</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1456779355"/>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earth</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head</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learn</a:t>
                      </a: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9725272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ED / ING endings</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432925818"/>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asked</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being</a:t>
                      </a: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sz="1800"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2538934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Tricky Words</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218841470"/>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above</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again</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another</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any</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are</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583574496"/>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because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come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country</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does</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don’t</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0" name="Table 3">
            <a:extLst>
              <a:ext uri="{FF2B5EF4-FFF2-40B4-BE49-F238E27FC236}">
                <a16:creationId xmlns:a16="http://schemas.microsoft.com/office/drawing/2014/main" id="{BBECECF0-63A3-F402-4535-E43EE4A67DD3}"/>
              </a:ext>
            </a:extLst>
          </p:cNvPr>
          <p:cNvGraphicFramePr>
            <a:graphicFrameLocks noGrp="1"/>
          </p:cNvGraphicFramePr>
          <p:nvPr>
            <p:extLst>
              <p:ext uri="{D42A27DB-BD31-4B8C-83A1-F6EECF244321}">
                <p14:modId xmlns:p14="http://schemas.microsoft.com/office/powerpoint/2010/main" val="3709361042"/>
              </p:ext>
            </p:extLst>
          </p:nvPr>
        </p:nvGraphicFramePr>
        <p:xfrm>
          <a:off x="1545579" y="3429000"/>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enough</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eye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first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girl</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have</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1" name="Table 3">
            <a:extLst>
              <a:ext uri="{FF2B5EF4-FFF2-40B4-BE49-F238E27FC236}">
                <a16:creationId xmlns:a16="http://schemas.microsoft.com/office/drawing/2014/main" id="{E518E6D4-B993-0560-34D9-03A05557F1A4}"/>
              </a:ext>
            </a:extLst>
          </p:cNvPr>
          <p:cNvGraphicFramePr>
            <a:graphicFrameLocks noGrp="1"/>
          </p:cNvGraphicFramePr>
          <p:nvPr>
            <p:extLst>
              <p:ext uri="{D42A27DB-BD31-4B8C-83A1-F6EECF244321}">
                <p14:modId xmlns:p14="http://schemas.microsoft.com/office/powerpoint/2010/main" val="2994656916"/>
              </p:ext>
            </p:extLst>
          </p:nvPr>
        </p:nvGraphicFramePr>
        <p:xfrm>
          <a:off x="1517766" y="403003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700" b="0" dirty="0">
                          <a:solidFill>
                            <a:schemeClr val="tx1"/>
                          </a:solidFill>
                          <a:latin typeface="Century Gothic" panose="020B0502020202020204" pitchFamily="34" charset="0"/>
                        </a:rPr>
                        <a:t>important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Indian</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it’s</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many</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mother</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2" name="Table 3">
            <a:extLst>
              <a:ext uri="{FF2B5EF4-FFF2-40B4-BE49-F238E27FC236}">
                <a16:creationId xmlns:a16="http://schemas.microsoft.com/office/drawing/2014/main" id="{7F4CAFE1-6354-68AF-D619-A7D28FAC3A46}"/>
              </a:ext>
            </a:extLst>
          </p:cNvPr>
          <p:cNvGraphicFramePr>
            <a:graphicFrameLocks noGrp="1"/>
          </p:cNvGraphicFramePr>
          <p:nvPr>
            <p:extLst>
              <p:ext uri="{D42A27DB-BD31-4B8C-83A1-F6EECF244321}">
                <p14:modId xmlns:p14="http://schemas.microsoft.com/office/powerpoint/2010/main" val="4213477152"/>
              </p:ext>
            </p:extLst>
          </p:nvPr>
        </p:nvGraphicFramePr>
        <p:xfrm>
          <a:off x="1545579" y="4631064"/>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700" b="0" dirty="0">
                          <a:solidFill>
                            <a:schemeClr val="tx1"/>
                          </a:solidFill>
                          <a:latin typeface="Century Gothic" panose="020B0502020202020204" pitchFamily="34" charset="0"/>
                        </a:rPr>
                        <a:t>mountain</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once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one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other</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people</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4" name="Table 3">
            <a:extLst>
              <a:ext uri="{FF2B5EF4-FFF2-40B4-BE49-F238E27FC236}">
                <a16:creationId xmlns:a16="http://schemas.microsoft.com/office/drawing/2014/main" id="{C272C59A-7C5F-FEF0-DFAE-3577248234E8}"/>
              </a:ext>
            </a:extLst>
          </p:cNvPr>
          <p:cNvGraphicFramePr>
            <a:graphicFrameLocks noGrp="1"/>
          </p:cNvGraphicFramePr>
          <p:nvPr>
            <p:extLst>
              <p:ext uri="{D42A27DB-BD31-4B8C-83A1-F6EECF244321}">
                <p14:modId xmlns:p14="http://schemas.microsoft.com/office/powerpoint/2010/main" val="294648810"/>
              </p:ext>
            </p:extLst>
          </p:nvPr>
        </p:nvGraphicFramePr>
        <p:xfrm>
          <a:off x="1545579" y="5232096"/>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said</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school</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some</a:t>
                      </a:r>
                    </a:p>
                  </a:txBody>
                  <a:tcPr>
                    <a:solidFill>
                      <a:schemeClr val="accent6">
                        <a:lumMod val="20000"/>
                        <a:lumOff val="80000"/>
                      </a:schemeClr>
                    </a:solidFill>
                  </a:tcPr>
                </a:tc>
                <a:tc>
                  <a:txBody>
                    <a:bodyPr/>
                    <a:lstStyle/>
                    <a:p>
                      <a:pPr algn="ctr"/>
                      <a:r>
                        <a:rPr lang="en-GB" sz="1600" b="0" dirty="0">
                          <a:solidFill>
                            <a:schemeClr val="tx1"/>
                          </a:solidFill>
                          <a:latin typeface="Century Gothic" panose="020B0502020202020204" pitchFamily="34" charset="0"/>
                        </a:rPr>
                        <a:t>something</a:t>
                      </a:r>
                    </a:p>
                  </a:txBody>
                  <a:tcPr>
                    <a:solidFill>
                      <a:schemeClr val="accent6">
                        <a:lumMod val="20000"/>
                        <a:lumOff val="80000"/>
                      </a:schemeClr>
                    </a:solidFill>
                  </a:tcPr>
                </a:tc>
                <a:tc>
                  <a:txBody>
                    <a:bodyPr/>
                    <a:lstStyle/>
                    <a:p>
                      <a:pPr algn="ctr"/>
                      <a:r>
                        <a:rPr lang="en-GB" sz="1500" b="0" dirty="0">
                          <a:solidFill>
                            <a:schemeClr val="tx1"/>
                          </a:solidFill>
                          <a:latin typeface="Century Gothic" panose="020B0502020202020204" pitchFamily="34" charset="0"/>
                        </a:rPr>
                        <a:t>sometimes</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6" name="Table 5">
            <a:extLst>
              <a:ext uri="{FF2B5EF4-FFF2-40B4-BE49-F238E27FC236}">
                <a16:creationId xmlns:a16="http://schemas.microsoft.com/office/drawing/2014/main" id="{CABCABEF-C777-79E8-A933-29105E0B6788}"/>
              </a:ext>
            </a:extLst>
          </p:cNvPr>
          <p:cNvGraphicFramePr>
            <a:graphicFrameLocks noGrp="1"/>
          </p:cNvGraphicFramePr>
          <p:nvPr>
            <p:extLst>
              <p:ext uri="{D42A27DB-BD31-4B8C-83A1-F6EECF244321}">
                <p14:modId xmlns:p14="http://schemas.microsoft.com/office/powerpoint/2010/main" val="2491054817"/>
              </p:ext>
            </p:extLst>
          </p:nvPr>
        </p:nvGraphicFramePr>
        <p:xfrm>
          <a:off x="1558709" y="583312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there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thought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through</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were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words</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7" name="Table 6">
            <a:extLst>
              <a:ext uri="{FF2B5EF4-FFF2-40B4-BE49-F238E27FC236}">
                <a16:creationId xmlns:a16="http://schemas.microsoft.com/office/drawing/2014/main" id="{FBFF2B79-369C-0DA5-7F1C-757B44755915}"/>
              </a:ext>
            </a:extLst>
          </p:cNvPr>
          <p:cNvGraphicFramePr>
            <a:graphicFrameLocks noGrp="1"/>
          </p:cNvGraphicFramePr>
          <p:nvPr>
            <p:extLst>
              <p:ext uri="{D42A27DB-BD31-4B8C-83A1-F6EECF244321}">
                <p14:modId xmlns:p14="http://schemas.microsoft.com/office/powerpoint/2010/main" val="3804089601"/>
              </p:ext>
            </p:extLst>
          </p:nvPr>
        </p:nvGraphicFramePr>
        <p:xfrm>
          <a:off x="1558709" y="6434160"/>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work</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world</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young</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4942642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B892827-2181-4ACF-AB02-9190AFFEF9C4}"/>
              </a:ext>
            </a:extLst>
          </p:cNvPr>
          <p:cNvSpPr>
            <a:spLocks noChangeArrowheads="1"/>
          </p:cNvSpPr>
          <p:nvPr/>
        </p:nvSpPr>
        <p:spPr bwMode="auto">
          <a:xfrm>
            <a:off x="179512" y="248425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3" name="Rectangle 3">
            <a:extLst>
              <a:ext uri="{FF2B5EF4-FFF2-40B4-BE49-F238E27FC236}">
                <a16:creationId xmlns:a16="http://schemas.microsoft.com/office/drawing/2014/main" id="{B087B14B-B790-4CC9-AB4C-ADDA9718AE3B}"/>
              </a:ext>
            </a:extLst>
          </p:cNvPr>
          <p:cNvSpPr>
            <a:spLocks noChangeArrowheads="1"/>
          </p:cNvSpPr>
          <p:nvPr/>
        </p:nvSpPr>
        <p:spPr bwMode="auto">
          <a:xfrm>
            <a:off x="642880" y="2941458"/>
            <a:ext cx="785824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9pPr>
          </a:lstStyle>
          <a:p>
            <a:pPr algn="ctr"/>
            <a:r>
              <a:rPr kumimoji="0" lang="en-GB" altLang="en-US" sz="1200" b="0" i="0" u="none" strike="noStrike" cap="none" normalizeH="0" baseline="0" dirty="0">
                <a:ln>
                  <a:noFill/>
                </a:ln>
                <a:solidFill>
                  <a:srgbClr val="000000"/>
                </a:solidFill>
                <a:effectLst/>
                <a:latin typeface="Arial"/>
                <a:ea typeface="Calibri" panose="020F0502020204030204" pitchFamily="34" charset="0"/>
                <a:cs typeface="Arial"/>
              </a:rPr>
              <a:t>This has been created </a:t>
            </a:r>
            <a:r>
              <a:rPr lang="en-GB" altLang="en-US" sz="1200" dirty="0">
                <a:solidFill>
                  <a:srgbClr val="000000"/>
                </a:solidFill>
                <a:latin typeface="Arial"/>
                <a:ea typeface="Calibri" panose="020F0502020204030204" pitchFamily="34" charset="0"/>
                <a:cs typeface="Arial"/>
              </a:rPr>
              <a:t>to</a:t>
            </a:r>
            <a:r>
              <a:rPr kumimoji="0" lang="en-GB" altLang="en-US" sz="1200" b="0" i="0" u="none" strike="noStrike" cap="none" normalizeH="0" baseline="0" dirty="0">
                <a:ln>
                  <a:noFill/>
                </a:ln>
                <a:solidFill>
                  <a:srgbClr val="000000"/>
                </a:solidFill>
                <a:effectLst/>
                <a:latin typeface="Arial"/>
                <a:ea typeface="Calibri" panose="020F0502020204030204" pitchFamily="34" charset="0"/>
                <a:cs typeface="Arial"/>
              </a:rPr>
              <a:t> support professional learning and school improvement.</a:t>
            </a:r>
            <a:r>
              <a:rPr lang="en-GB" altLang="en-US" sz="1200" dirty="0">
                <a:solidFill>
                  <a:srgbClr val="000000"/>
                </a:solidFill>
                <a:latin typeface="Arial"/>
                <a:ea typeface="Calibri" panose="020F0502020204030204" pitchFamily="34" charset="0"/>
                <a:cs typeface="Arial"/>
              </a:rPr>
              <a:t> </a:t>
            </a:r>
            <a:endParaRPr kumimoji="0" lang="en-GB" altLang="en-US" sz="12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865438" algn="ctr"/>
                <a:tab pos="5730875" algn="r"/>
              </a:tabLst>
            </a:pPr>
            <a:endParaRPr kumimoji="0" lang="en-GB" altLang="en-US" sz="12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865438" algn="ctr"/>
                <a:tab pos="5730875" algn="r"/>
              </a:tabLst>
            </a:pPr>
            <a:endParaRPr kumimoji="0" lang="en-GB" altLang="en-US" sz="12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12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This resource is intended for use in accordance with professional learning programmes provided by Fife Council. </a:t>
            </a:r>
          </a:p>
          <a:p>
            <a:pPr marL="0" marR="0" lvl="0" indent="0" algn="ctr" defTabSz="914400" rtl="0" eaLnBrk="0" fontAlgn="base" latinLnBrk="0" hangingPunct="0">
              <a:lnSpc>
                <a:spcPct val="100000"/>
              </a:lnSpc>
              <a:spcBef>
                <a:spcPct val="0"/>
              </a:spcBef>
              <a:spcAft>
                <a:spcPct val="0"/>
              </a:spcAft>
              <a:buClrTx/>
              <a:buSzTx/>
              <a:buFontTx/>
              <a:buNone/>
              <a:tabLst>
                <a:tab pos="2865438" algn="ctr"/>
                <a:tab pos="5730875" algn="r"/>
              </a:tabLst>
            </a:pPr>
            <a:endParaRPr kumimoji="0" lang="en-GB" altLang="en-US"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865438" algn="ctr"/>
                <a:tab pos="5730875" algn="r"/>
              </a:tabLst>
            </a:pPr>
            <a:r>
              <a:rPr kumimoji="0" lang="en-GB" altLang="en-US"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Arial" panose="020B0604020202020204" pitchFamily="34" charset="0"/>
              </a:rPr>
              <a:t>©</a:t>
            </a:r>
            <a:r>
              <a:rPr kumimoji="0" lang="en-GB" altLang="en-US" sz="12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Fife Council is the owner of the copyright in this work and all rights are reserved.</a:t>
            </a:r>
            <a:r>
              <a:rPr kumimoji="0" lang="en-GB" altLang="en-US"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GB" altLang="en-US" sz="4400" b="0" i="0" u="none" strike="noStrike" cap="none" normalizeH="0" baseline="0" dirty="0">
              <a:ln>
                <a:noFill/>
              </a:ln>
              <a:solidFill>
                <a:schemeClr val="tx1"/>
              </a:solidFill>
              <a:effectLst/>
              <a:latin typeface="Arial" panose="020B0604020202020204" pitchFamily="34" charset="0"/>
            </a:endParaRPr>
          </a:p>
        </p:txBody>
      </p:sp>
      <p:pic>
        <p:nvPicPr>
          <p:cNvPr id="4" name="Picture 12" descr="fife-council-logo - Fife Historic Buildings Trust">
            <a:extLst>
              <a:ext uri="{FF2B5EF4-FFF2-40B4-BE49-F238E27FC236}">
                <a16:creationId xmlns:a16="http://schemas.microsoft.com/office/drawing/2014/main" id="{F8AB69F7-0814-435F-9683-2BABE61F8F2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9575" t="19582" r="17659" b="18298"/>
          <a:stretch/>
        </p:blipFill>
        <p:spPr bwMode="auto">
          <a:xfrm>
            <a:off x="3739444" y="4825405"/>
            <a:ext cx="1665111" cy="823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460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Pre-Reading</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717879456"/>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a</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and</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for</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I</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is</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794935827"/>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of</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the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to</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was</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you</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402191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s a t i p n</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4044130199"/>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a</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an</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as</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at</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in</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603587731"/>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is</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it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its</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864966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c k h e r m d</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4135716845"/>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am</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and</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can</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car</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did</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2569682992"/>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end</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had</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hand</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hard</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has</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0" name="Table 3">
            <a:extLst>
              <a:ext uri="{FF2B5EF4-FFF2-40B4-BE49-F238E27FC236}">
                <a16:creationId xmlns:a16="http://schemas.microsoft.com/office/drawing/2014/main" id="{BBECECF0-63A3-F402-4535-E43EE4A67DD3}"/>
              </a:ext>
            </a:extLst>
          </p:cNvPr>
          <p:cNvGraphicFramePr>
            <a:graphicFrameLocks noGrp="1"/>
          </p:cNvGraphicFramePr>
          <p:nvPr>
            <p:extLst>
              <p:ext uri="{D42A27DB-BD31-4B8C-83A1-F6EECF244321}">
                <p14:modId xmlns:p14="http://schemas.microsoft.com/office/powerpoint/2010/main" val="1997826480"/>
              </p:ext>
            </p:extLst>
          </p:nvPr>
        </p:nvGraphicFramePr>
        <p:xfrm>
          <a:off x="1545579" y="3429000"/>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him</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his</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man</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men</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part</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1" name="Table 3">
            <a:extLst>
              <a:ext uri="{FF2B5EF4-FFF2-40B4-BE49-F238E27FC236}">
                <a16:creationId xmlns:a16="http://schemas.microsoft.com/office/drawing/2014/main" id="{E518E6D4-B993-0560-34D9-03A05557F1A4}"/>
              </a:ext>
            </a:extLst>
          </p:cNvPr>
          <p:cNvGraphicFramePr>
            <a:graphicFrameLocks noGrp="1"/>
          </p:cNvGraphicFramePr>
          <p:nvPr>
            <p:extLst>
              <p:ext uri="{D42A27DB-BD31-4B8C-83A1-F6EECF244321}">
                <p14:modId xmlns:p14="http://schemas.microsoft.com/office/powerpoint/2010/main" val="3546512259"/>
              </p:ext>
            </p:extLst>
          </p:nvPr>
        </p:nvGraphicFramePr>
        <p:xfrm>
          <a:off x="1517766" y="403003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America</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0" dirty="0">
                          <a:solidFill>
                            <a:schemeClr val="tx1"/>
                          </a:solidFill>
                          <a:latin typeface="Century Gothic" panose="020B0502020202020204" pitchFamily="34" charset="0"/>
                        </a:rPr>
                        <a:t>set</a:t>
                      </a:r>
                    </a:p>
                  </a:txBody>
                  <a:tcPr>
                    <a:solidFill>
                      <a:schemeClr val="accent6">
                        <a:lumMod val="20000"/>
                        <a:lumOff val="80000"/>
                      </a:schemeClr>
                    </a:solidFill>
                  </a:tcPr>
                </a:tc>
                <a:tc>
                  <a:txBody>
                    <a:bodyPr/>
                    <a:lstStyle/>
                    <a:p>
                      <a:pPr algn="ctr"/>
                      <a:endParaRPr lang="en-GB" b="0" dirty="0"/>
                    </a:p>
                  </a:txBody>
                  <a:tcPr>
                    <a:solidFill>
                      <a:schemeClr val="accent6">
                        <a:lumMod val="20000"/>
                        <a:lumOff val="80000"/>
                      </a:schemeClr>
                    </a:solidFill>
                  </a:tcPr>
                </a:tc>
                <a:tc>
                  <a:txBody>
                    <a:bodyPr/>
                    <a:lstStyle/>
                    <a:p>
                      <a:pPr algn="ctr"/>
                      <a:endParaRPr lang="en-GB" b="0" dirty="0"/>
                    </a:p>
                  </a:txBody>
                  <a:tcPr>
                    <a:solidFill>
                      <a:schemeClr val="accent6">
                        <a:lumMod val="20000"/>
                        <a:lumOff val="80000"/>
                      </a:schemeClr>
                    </a:solidFill>
                  </a:tcPr>
                </a:tc>
                <a:tc>
                  <a:txBody>
                    <a:bodyPr/>
                    <a:lstStyle/>
                    <a:p>
                      <a:pPr algn="ctr"/>
                      <a:endParaRPr lang="en-GB" b="0" dirty="0"/>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3397407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g o u l f b</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2384167339"/>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animal</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big</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but</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cut</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far</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1545319221"/>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farm</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for</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from</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get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got</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0" name="Table 3">
            <a:extLst>
              <a:ext uri="{FF2B5EF4-FFF2-40B4-BE49-F238E27FC236}">
                <a16:creationId xmlns:a16="http://schemas.microsoft.com/office/drawing/2014/main" id="{BBECECF0-63A3-F402-4535-E43EE4A67DD3}"/>
              </a:ext>
            </a:extLst>
          </p:cNvPr>
          <p:cNvGraphicFramePr>
            <a:graphicFrameLocks noGrp="1"/>
          </p:cNvGraphicFramePr>
          <p:nvPr>
            <p:extLst>
              <p:ext uri="{D42A27DB-BD31-4B8C-83A1-F6EECF244321}">
                <p14:modId xmlns:p14="http://schemas.microsoft.com/office/powerpoint/2010/main" val="2032413537"/>
              </p:ext>
            </p:extLst>
          </p:nvPr>
        </p:nvGraphicFramePr>
        <p:xfrm>
          <a:off x="1545579" y="3429000"/>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help</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if</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land</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last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left</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1" name="Table 3">
            <a:extLst>
              <a:ext uri="{FF2B5EF4-FFF2-40B4-BE49-F238E27FC236}">
                <a16:creationId xmlns:a16="http://schemas.microsoft.com/office/drawing/2014/main" id="{E518E6D4-B993-0560-34D9-03A05557F1A4}"/>
              </a:ext>
            </a:extLst>
          </p:cNvPr>
          <p:cNvGraphicFramePr>
            <a:graphicFrameLocks noGrp="1"/>
          </p:cNvGraphicFramePr>
          <p:nvPr>
            <p:extLst>
              <p:ext uri="{D42A27DB-BD31-4B8C-83A1-F6EECF244321}">
                <p14:modId xmlns:p14="http://schemas.microsoft.com/office/powerpoint/2010/main" val="1840730049"/>
              </p:ext>
            </p:extLst>
          </p:nvPr>
        </p:nvGraphicFramePr>
        <p:xfrm>
          <a:off x="1517766" y="403003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let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list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must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not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of</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2" name="Table 3">
            <a:extLst>
              <a:ext uri="{FF2B5EF4-FFF2-40B4-BE49-F238E27FC236}">
                <a16:creationId xmlns:a16="http://schemas.microsoft.com/office/drawing/2014/main" id="{7F4CAFE1-6354-68AF-D619-A7D28FAC3A46}"/>
              </a:ext>
            </a:extLst>
          </p:cNvPr>
          <p:cNvGraphicFramePr>
            <a:graphicFrameLocks noGrp="1"/>
          </p:cNvGraphicFramePr>
          <p:nvPr>
            <p:extLst>
              <p:ext uri="{D42A27DB-BD31-4B8C-83A1-F6EECF244321}">
                <p14:modId xmlns:p14="http://schemas.microsoft.com/office/powerpoint/2010/main" val="3003145423"/>
              </p:ext>
            </p:extLst>
          </p:nvPr>
        </p:nvGraphicFramePr>
        <p:xfrm>
          <a:off x="1545579" y="4631064"/>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often</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on</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or</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plant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run</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4" name="Table 3">
            <a:extLst>
              <a:ext uri="{FF2B5EF4-FFF2-40B4-BE49-F238E27FC236}">
                <a16:creationId xmlns:a16="http://schemas.microsoft.com/office/drawing/2014/main" id="{C272C59A-7C5F-FEF0-DFAE-3577248234E8}"/>
              </a:ext>
            </a:extLst>
          </p:cNvPr>
          <p:cNvGraphicFramePr>
            <a:graphicFrameLocks noGrp="1"/>
          </p:cNvGraphicFramePr>
          <p:nvPr>
            <p:extLst>
              <p:ext uri="{D42A27DB-BD31-4B8C-83A1-F6EECF244321}">
                <p14:modId xmlns:p14="http://schemas.microsoft.com/office/powerpoint/2010/main" val="2231262348"/>
              </p:ext>
            </p:extLst>
          </p:nvPr>
        </p:nvGraphicFramePr>
        <p:xfrm>
          <a:off x="1545579" y="5232096"/>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second</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stop</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turn</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until</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up</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6" name="Table 5">
            <a:extLst>
              <a:ext uri="{FF2B5EF4-FFF2-40B4-BE49-F238E27FC236}">
                <a16:creationId xmlns:a16="http://schemas.microsoft.com/office/drawing/2014/main" id="{CABCABEF-C777-79E8-A933-29105E0B6788}"/>
              </a:ext>
            </a:extLst>
          </p:cNvPr>
          <p:cNvGraphicFramePr>
            <a:graphicFrameLocks noGrp="1"/>
          </p:cNvGraphicFramePr>
          <p:nvPr>
            <p:extLst>
              <p:ext uri="{D42A27DB-BD31-4B8C-83A1-F6EECF244321}">
                <p14:modId xmlns:p14="http://schemas.microsoft.com/office/powerpoint/2010/main" val="352322369"/>
              </p:ext>
            </p:extLst>
          </p:nvPr>
        </p:nvGraphicFramePr>
        <p:xfrm>
          <a:off x="1558709" y="583312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us</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2191681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ai j oa ie ee or</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1305026115"/>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air</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been</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feet</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just</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keep</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2465591341"/>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need</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see</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seem</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tree</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3738683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AE4678-9311-4B4C-B843-3DDF1ECB5C4C}"/>
              </a:ext>
            </a:extLst>
          </p:cNvPr>
          <p:cNvSpPr txBox="1"/>
          <p:nvPr/>
        </p:nvSpPr>
        <p:spPr>
          <a:xfrm>
            <a:off x="0" y="404664"/>
            <a:ext cx="9144000" cy="646331"/>
          </a:xfrm>
          <a:prstGeom prst="rect">
            <a:avLst/>
          </a:prstGeom>
          <a:noFill/>
        </p:spPr>
        <p:txBody>
          <a:bodyPr wrap="square">
            <a:spAutoFit/>
          </a:bodyPr>
          <a:lstStyle/>
          <a:p>
            <a:pPr algn="ctr"/>
            <a:r>
              <a:rPr lang="en-GB" sz="3600" b="1" dirty="0">
                <a:solidFill>
                  <a:schemeClr val="tx1"/>
                </a:solidFill>
                <a:latin typeface="Century Gothic" panose="020B0502020202020204" pitchFamily="34" charset="0"/>
              </a:rPr>
              <a:t>High Frequency Words</a:t>
            </a:r>
          </a:p>
        </p:txBody>
      </p:sp>
      <p:sp>
        <p:nvSpPr>
          <p:cNvPr id="5" name="TextBox 4">
            <a:extLst>
              <a:ext uri="{FF2B5EF4-FFF2-40B4-BE49-F238E27FC236}">
                <a16:creationId xmlns:a16="http://schemas.microsoft.com/office/drawing/2014/main" id="{92407D01-5012-4552-9D43-EED28994D52D}"/>
              </a:ext>
            </a:extLst>
          </p:cNvPr>
          <p:cNvSpPr txBox="1"/>
          <p:nvPr/>
        </p:nvSpPr>
        <p:spPr>
          <a:xfrm>
            <a:off x="53752" y="1196752"/>
            <a:ext cx="9036496" cy="1631216"/>
          </a:xfrm>
          <a:prstGeom prst="rect">
            <a:avLst/>
          </a:prstGeom>
          <a:noFill/>
        </p:spPr>
        <p:txBody>
          <a:bodyPr wrap="square">
            <a:spAutoFit/>
          </a:bodyPr>
          <a:lstStyle/>
          <a:p>
            <a:endParaRPr lang="en-GB" dirty="0">
              <a:latin typeface="Century Gothic" panose="020B0502020202020204" pitchFamily="34" charset="0"/>
            </a:endParaRPr>
          </a:p>
          <a:p>
            <a:r>
              <a:rPr lang="en-GB" sz="2800" b="1" dirty="0">
                <a:latin typeface="Century Gothic" panose="020B0502020202020204" pitchFamily="34" charset="0"/>
              </a:rPr>
              <a:t>z w ng v oo</a:t>
            </a:r>
          </a:p>
          <a:p>
            <a:endParaRPr lang="en-GB" b="1" dirty="0">
              <a:latin typeface="Century Gothic" panose="020B0502020202020204" pitchFamily="34" charset="0"/>
            </a:endParaRPr>
          </a:p>
          <a:p>
            <a:endParaRPr lang="en-GB" b="1" dirty="0">
              <a:latin typeface="Century Gothic" panose="020B0502020202020204" pitchFamily="34" charset="0"/>
            </a:endParaRPr>
          </a:p>
          <a:p>
            <a:pPr algn="l"/>
            <a:endParaRPr lang="en-GB" b="0" i="0" dirty="0">
              <a:effectLst/>
              <a:latin typeface="Century Gothic" panose="020B0502020202020204" pitchFamily="34" charset="0"/>
            </a:endParaRPr>
          </a:p>
        </p:txBody>
      </p:sp>
      <p:graphicFrame>
        <p:nvGraphicFramePr>
          <p:cNvPr id="2" name="Table 3">
            <a:extLst>
              <a:ext uri="{FF2B5EF4-FFF2-40B4-BE49-F238E27FC236}">
                <a16:creationId xmlns:a16="http://schemas.microsoft.com/office/drawing/2014/main" id="{FC013585-50AC-1224-972D-869487899770}"/>
              </a:ext>
            </a:extLst>
          </p:cNvPr>
          <p:cNvGraphicFramePr>
            <a:graphicFrameLocks noGrp="1"/>
          </p:cNvGraphicFramePr>
          <p:nvPr>
            <p:extLst>
              <p:ext uri="{D42A27DB-BD31-4B8C-83A1-F6EECF244321}">
                <p14:modId xmlns:p14="http://schemas.microsoft.com/office/powerpoint/2010/main" val="383273951"/>
              </p:ext>
            </p:extLst>
          </p:nvPr>
        </p:nvGraphicFramePr>
        <p:xfrm>
          <a:off x="1524000" y="2276872"/>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sz="1800" b="0" dirty="0">
                          <a:solidFill>
                            <a:schemeClr val="tx1"/>
                          </a:solidFill>
                          <a:latin typeface="Century Gothic" panose="020B0502020202020204" pitchFamily="34" charset="0"/>
                        </a:rPr>
                        <a:t>along</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book</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food</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good</a:t>
                      </a:r>
                    </a:p>
                  </a:txBody>
                  <a:tcPr>
                    <a:solidFill>
                      <a:schemeClr val="accent6">
                        <a:lumMod val="20000"/>
                        <a:lumOff val="80000"/>
                      </a:schemeClr>
                    </a:solidFill>
                  </a:tcPr>
                </a:tc>
                <a:tc>
                  <a:txBody>
                    <a:bodyPr/>
                    <a:lstStyle/>
                    <a:p>
                      <a:pPr algn="ctr"/>
                      <a:r>
                        <a:rPr lang="en-GB" sz="1800" b="0" dirty="0">
                          <a:solidFill>
                            <a:schemeClr val="tx1"/>
                          </a:solidFill>
                          <a:latin typeface="Century Gothic" panose="020B0502020202020204" pitchFamily="34" charset="0"/>
                        </a:rPr>
                        <a:t>long</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9" name="Table 3">
            <a:extLst>
              <a:ext uri="{FF2B5EF4-FFF2-40B4-BE49-F238E27FC236}">
                <a16:creationId xmlns:a16="http://schemas.microsoft.com/office/drawing/2014/main" id="{76C79FD6-816D-954B-111D-384234FAAD30}"/>
              </a:ext>
            </a:extLst>
          </p:cNvPr>
          <p:cNvGraphicFramePr>
            <a:graphicFrameLocks noGrp="1"/>
          </p:cNvGraphicFramePr>
          <p:nvPr>
            <p:extLst>
              <p:ext uri="{D42A27DB-BD31-4B8C-83A1-F6EECF244321}">
                <p14:modId xmlns:p14="http://schemas.microsoft.com/office/powerpoint/2010/main" val="2730095651"/>
              </p:ext>
            </p:extLst>
          </p:nvPr>
        </p:nvGraphicFramePr>
        <p:xfrm>
          <a:off x="1524000" y="2827968"/>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look</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song</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soon</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thing</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took</a:t>
                      </a: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graphicFrame>
        <p:nvGraphicFramePr>
          <p:cNvPr id="10" name="Table 3">
            <a:extLst>
              <a:ext uri="{FF2B5EF4-FFF2-40B4-BE49-F238E27FC236}">
                <a16:creationId xmlns:a16="http://schemas.microsoft.com/office/drawing/2014/main" id="{BBECECF0-63A3-F402-4535-E43EE4A67DD3}"/>
              </a:ext>
            </a:extLst>
          </p:cNvPr>
          <p:cNvGraphicFramePr>
            <a:graphicFrameLocks noGrp="1"/>
          </p:cNvGraphicFramePr>
          <p:nvPr>
            <p:extLst>
              <p:ext uri="{D42A27DB-BD31-4B8C-83A1-F6EECF244321}">
                <p14:modId xmlns:p14="http://schemas.microsoft.com/office/powerpoint/2010/main" val="2534515302"/>
              </p:ext>
            </p:extLst>
          </p:nvPr>
        </p:nvGraphicFramePr>
        <p:xfrm>
          <a:off x="1545579" y="3429000"/>
          <a:ext cx="6096000" cy="3708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51270642"/>
                    </a:ext>
                  </a:extLst>
                </a:gridCol>
                <a:gridCol w="1219200">
                  <a:extLst>
                    <a:ext uri="{9D8B030D-6E8A-4147-A177-3AD203B41FA5}">
                      <a16:colId xmlns:a16="http://schemas.microsoft.com/office/drawing/2014/main" val="3082647899"/>
                    </a:ext>
                  </a:extLst>
                </a:gridCol>
                <a:gridCol w="1219200">
                  <a:extLst>
                    <a:ext uri="{9D8B030D-6E8A-4147-A177-3AD203B41FA5}">
                      <a16:colId xmlns:a16="http://schemas.microsoft.com/office/drawing/2014/main" val="769646012"/>
                    </a:ext>
                  </a:extLst>
                </a:gridCol>
                <a:gridCol w="1219200">
                  <a:extLst>
                    <a:ext uri="{9D8B030D-6E8A-4147-A177-3AD203B41FA5}">
                      <a16:colId xmlns:a16="http://schemas.microsoft.com/office/drawing/2014/main" val="2483554795"/>
                    </a:ext>
                  </a:extLst>
                </a:gridCol>
                <a:gridCol w="1219200">
                  <a:extLst>
                    <a:ext uri="{9D8B030D-6E8A-4147-A177-3AD203B41FA5}">
                      <a16:colId xmlns:a16="http://schemas.microsoft.com/office/drawing/2014/main" val="1482570611"/>
                    </a:ext>
                  </a:extLst>
                </a:gridCol>
              </a:tblGrid>
              <a:tr h="370840">
                <a:tc>
                  <a:txBody>
                    <a:bodyPr/>
                    <a:lstStyle/>
                    <a:p>
                      <a:pPr algn="ctr"/>
                      <a:r>
                        <a:rPr lang="en-GB" b="0" dirty="0">
                          <a:solidFill>
                            <a:schemeClr val="tx1"/>
                          </a:solidFill>
                          <a:latin typeface="Century Gothic" panose="020B0502020202020204" pitchFamily="34" charset="0"/>
                        </a:rPr>
                        <a:t>went</a:t>
                      </a:r>
                    </a:p>
                  </a:txBody>
                  <a:tcPr>
                    <a:solidFill>
                      <a:schemeClr val="accent6">
                        <a:lumMod val="20000"/>
                        <a:lumOff val="80000"/>
                      </a:schemeClr>
                    </a:solidFill>
                  </a:tcPr>
                </a:tc>
                <a:tc>
                  <a:txBody>
                    <a:bodyPr/>
                    <a:lstStyle/>
                    <a:p>
                      <a:pPr algn="ctr"/>
                      <a:r>
                        <a:rPr lang="en-GB" b="0" dirty="0">
                          <a:solidFill>
                            <a:schemeClr val="tx1"/>
                          </a:solidFill>
                          <a:latin typeface="Century Gothic" panose="020B0502020202020204" pitchFamily="34" charset="0"/>
                        </a:rPr>
                        <a:t>will</a:t>
                      </a: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tc>
                  <a:txBody>
                    <a:bodyPr/>
                    <a:lstStyle/>
                    <a:p>
                      <a:pPr algn="ctr"/>
                      <a:endParaRPr lang="en-GB" b="0" dirty="0">
                        <a:solidFill>
                          <a:schemeClr val="tx1"/>
                        </a:solidFill>
                        <a:latin typeface="Century Gothic" panose="020B0502020202020204" pitchFamily="34" charset="0"/>
                      </a:endParaRPr>
                    </a:p>
                  </a:txBody>
                  <a:tcPr>
                    <a:solidFill>
                      <a:schemeClr val="accent6">
                        <a:lumMod val="20000"/>
                        <a:lumOff val="80000"/>
                      </a:schemeClr>
                    </a:solidFill>
                  </a:tcPr>
                </a:tc>
                <a:extLst>
                  <a:ext uri="{0D108BD9-81ED-4DB2-BD59-A6C34878D82A}">
                    <a16:rowId xmlns:a16="http://schemas.microsoft.com/office/drawing/2014/main" val="784658316"/>
                  </a:ext>
                </a:extLst>
              </a:tr>
            </a:tbl>
          </a:graphicData>
        </a:graphic>
      </p:graphicFrame>
    </p:spTree>
    <p:extLst>
      <p:ext uri="{BB962C8B-B14F-4D97-AF65-F5344CB8AC3E}">
        <p14:creationId xmlns:p14="http://schemas.microsoft.com/office/powerpoint/2010/main" val="2841235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7D8306C0C439949BE6AC84E82185B10" ma:contentTypeVersion="12" ma:contentTypeDescription="Create a new document." ma:contentTypeScope="" ma:versionID="4adb4d5a26f4839fcbfba463b8bebd16">
  <xsd:schema xmlns:xsd="http://www.w3.org/2001/XMLSchema" xmlns:xs="http://www.w3.org/2001/XMLSchema" xmlns:p="http://schemas.microsoft.com/office/2006/metadata/properties" xmlns:ns2="4aae3c5d-ff8a-4fbc-ac79-080034902386" targetNamespace="http://schemas.microsoft.com/office/2006/metadata/properties" ma:root="true" ma:fieldsID="9c2c593fae1872c275df3440473117a4" ns2:_="">
    <xsd:import namespace="4aae3c5d-ff8a-4fbc-ac79-08003490238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LengthInSeconds"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ae3c5d-ff8a-4fbc-ac79-0800349023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1A0E0D-4DD4-42F8-98E7-EDB0B65ABB7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C5F2220-FBC1-469A-A941-F68D871BF9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ae3c5d-ff8a-4fbc-ac79-0800349023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539E198-7686-44BB-AAA6-93BFD13433F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3991</TotalTime>
  <Words>1981</Words>
  <Application>Microsoft Office PowerPoint</Application>
  <PresentationFormat>On-screen Show (4:3)</PresentationFormat>
  <Paragraphs>604</Paragraphs>
  <Slides>35</Slides>
  <Notes>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Century Gothic</vt:lpstr>
      <vt:lpstr>open-sans</vt:lpstr>
      <vt:lpstr>Office Theme</vt:lpstr>
      <vt:lpstr>PowerPoint Presentation</vt:lpstr>
      <vt:lpstr>High Frequency Words</vt:lpstr>
      <vt:lpstr>Early Level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First Level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West Lothian Council - Education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allison kennedy</dc:creator>
  <cp:lastModifiedBy>Greg McCafferty-ik</cp:lastModifiedBy>
  <cp:revision>195</cp:revision>
  <dcterms:created xsi:type="dcterms:W3CDTF">2019-03-07T22:05:21Z</dcterms:created>
  <dcterms:modified xsi:type="dcterms:W3CDTF">2024-09-06T09:07:00Z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0x01010087D8306C0C439949BE6AC84E82185B10</vt:lpwstr>
  </property>
</Properties>
</file>