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sldIdLst>
    <p:sldId id="323" r:id="rId5"/>
    <p:sldId id="330" r:id="rId6"/>
    <p:sldId id="256" r:id="rId7"/>
    <p:sldId id="331" r:id="rId8"/>
    <p:sldId id="332" r:id="rId9"/>
    <p:sldId id="333" r:id="rId10"/>
    <p:sldId id="29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058FB0F-CEC6-9A2A-B082-22EA9102A608}" v="59" dt="2024-08-15T11:12:31.70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29" autoAdjust="0"/>
    <p:restoredTop sz="68646" autoAdjust="0"/>
  </p:normalViewPr>
  <p:slideViewPr>
    <p:cSldViewPr snapToGrid="0">
      <p:cViewPr varScale="1">
        <p:scale>
          <a:sx n="49" d="100"/>
          <a:sy n="49" d="100"/>
        </p:scale>
        <p:origin x="149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r McCafferty-Thomson" userId="S::gw11mccaffertygreg@glowmail.org.uk::c45688eb-fe10-4553-af02-c5fccaaa12f4" providerId="AD" clId="Web-{2058FB0F-CEC6-9A2A-B082-22EA9102A608}"/>
    <pc:docChg chg="modSld">
      <pc:chgData name="Mr McCafferty-Thomson" userId="S::gw11mccaffertygreg@glowmail.org.uk::c45688eb-fe10-4553-af02-c5fccaaa12f4" providerId="AD" clId="Web-{2058FB0F-CEC6-9A2A-B082-22EA9102A608}" dt="2024-08-15T11:12:31.709" v="56" actId="20577"/>
      <pc:docMkLst>
        <pc:docMk/>
      </pc:docMkLst>
      <pc:sldChg chg="addSp modSp mod modClrScheme chgLayout">
        <pc:chgData name="Mr McCafferty-Thomson" userId="S::gw11mccaffertygreg@glowmail.org.uk::c45688eb-fe10-4553-af02-c5fccaaa12f4" providerId="AD" clId="Web-{2058FB0F-CEC6-9A2A-B082-22EA9102A608}" dt="2024-08-15T11:12:13.959" v="53" actId="20577"/>
        <pc:sldMkLst>
          <pc:docMk/>
          <pc:sldMk cId="2326438753" sldId="256"/>
        </pc:sldMkLst>
        <pc:spChg chg="add mod ord">
          <ac:chgData name="Mr McCafferty-Thomson" userId="S::gw11mccaffertygreg@glowmail.org.uk::c45688eb-fe10-4553-af02-c5fccaaa12f4" providerId="AD" clId="Web-{2058FB0F-CEC6-9A2A-B082-22EA9102A608}" dt="2024-08-15T11:12:13.959" v="53" actId="20577"/>
          <ac:spMkLst>
            <pc:docMk/>
            <pc:sldMk cId="2326438753" sldId="256"/>
            <ac:spMk id="2" creationId="{CCFF77E0-272C-A607-EB5B-5F5B1AE20C81}"/>
          </ac:spMkLst>
        </pc:spChg>
        <pc:picChg chg="mod modCrop">
          <ac:chgData name="Mr McCafferty-Thomson" userId="S::gw11mccaffertygreg@glowmail.org.uk::c45688eb-fe10-4553-af02-c5fccaaa12f4" providerId="AD" clId="Web-{2058FB0F-CEC6-9A2A-B082-22EA9102A608}" dt="2024-08-15T11:05:56.790" v="1"/>
          <ac:picMkLst>
            <pc:docMk/>
            <pc:sldMk cId="2326438753" sldId="256"/>
            <ac:picMk id="3" creationId="{B7DB0082-32E0-9D39-C8CA-B03770C46D17}"/>
          </ac:picMkLst>
        </pc:picChg>
      </pc:sldChg>
      <pc:sldChg chg="addSp delSp modSp mod modClrScheme chgLayout">
        <pc:chgData name="Mr McCafferty-Thomson" userId="S::gw11mccaffertygreg@glowmail.org.uk::c45688eb-fe10-4553-af02-c5fccaaa12f4" providerId="AD" clId="Web-{2058FB0F-CEC6-9A2A-B082-22EA9102A608}" dt="2024-08-15T11:12:19.959" v="54" actId="20577"/>
        <pc:sldMkLst>
          <pc:docMk/>
          <pc:sldMk cId="3603926866" sldId="331"/>
        </pc:sldMkLst>
        <pc:spChg chg="add del mod">
          <ac:chgData name="Mr McCafferty-Thomson" userId="S::gw11mccaffertygreg@glowmail.org.uk::c45688eb-fe10-4553-af02-c5fccaaa12f4" providerId="AD" clId="Web-{2058FB0F-CEC6-9A2A-B082-22EA9102A608}" dt="2024-08-15T11:07:15.683" v="26"/>
          <ac:spMkLst>
            <pc:docMk/>
            <pc:sldMk cId="3603926866" sldId="331"/>
            <ac:spMk id="3" creationId="{3C73F61E-8BB4-95B7-5A4A-6A7FC5D74278}"/>
          </ac:spMkLst>
        </pc:spChg>
        <pc:spChg chg="add del">
          <ac:chgData name="Mr McCafferty-Thomson" userId="S::gw11mccaffertygreg@glowmail.org.uk::c45688eb-fe10-4553-af02-c5fccaaa12f4" providerId="AD" clId="Web-{2058FB0F-CEC6-9A2A-B082-22EA9102A608}" dt="2024-08-15T11:07:31.809" v="28"/>
          <ac:spMkLst>
            <pc:docMk/>
            <pc:sldMk cId="3603926866" sldId="331"/>
            <ac:spMk id="5" creationId="{954D0176-47E1-D641-EAF4-CBA6FCD27C2E}"/>
          </ac:spMkLst>
        </pc:spChg>
        <pc:spChg chg="add mod ord">
          <ac:chgData name="Mr McCafferty-Thomson" userId="S::gw11mccaffertygreg@glowmail.org.uk::c45688eb-fe10-4553-af02-c5fccaaa12f4" providerId="AD" clId="Web-{2058FB0F-CEC6-9A2A-B082-22EA9102A608}" dt="2024-08-15T11:12:19.959" v="54" actId="20577"/>
          <ac:spMkLst>
            <pc:docMk/>
            <pc:sldMk cId="3603926866" sldId="331"/>
            <ac:spMk id="6" creationId="{C882C1B9-FF22-4D71-6533-128066DCD060}"/>
          </ac:spMkLst>
        </pc:spChg>
        <pc:picChg chg="mod modCrop">
          <ac:chgData name="Mr McCafferty-Thomson" userId="S::gw11mccaffertygreg@glowmail.org.uk::c45688eb-fe10-4553-af02-c5fccaaa12f4" providerId="AD" clId="Web-{2058FB0F-CEC6-9A2A-B082-22EA9102A608}" dt="2024-08-15T11:06:04.649" v="3"/>
          <ac:picMkLst>
            <pc:docMk/>
            <pc:sldMk cId="3603926866" sldId="331"/>
            <ac:picMk id="7" creationId="{42BB6159-5D2A-C149-E258-12242D8BED8B}"/>
          </ac:picMkLst>
        </pc:picChg>
      </pc:sldChg>
      <pc:sldChg chg="addSp modSp mod modClrScheme chgLayout">
        <pc:chgData name="Mr McCafferty-Thomson" userId="S::gw11mccaffertygreg@glowmail.org.uk::c45688eb-fe10-4553-af02-c5fccaaa12f4" providerId="AD" clId="Web-{2058FB0F-CEC6-9A2A-B082-22EA9102A608}" dt="2024-08-15T11:12:26.131" v="55" actId="20577"/>
        <pc:sldMkLst>
          <pc:docMk/>
          <pc:sldMk cId="325509463" sldId="332"/>
        </pc:sldMkLst>
        <pc:spChg chg="add mod ord">
          <ac:chgData name="Mr McCafferty-Thomson" userId="S::gw11mccaffertygreg@glowmail.org.uk::c45688eb-fe10-4553-af02-c5fccaaa12f4" providerId="AD" clId="Web-{2058FB0F-CEC6-9A2A-B082-22EA9102A608}" dt="2024-08-15T11:12:26.131" v="55" actId="20577"/>
          <ac:spMkLst>
            <pc:docMk/>
            <pc:sldMk cId="325509463" sldId="332"/>
            <ac:spMk id="2" creationId="{27238E66-5D8B-F257-61BE-DA0758D36475}"/>
          </ac:spMkLst>
        </pc:spChg>
        <pc:picChg chg="mod modCrop">
          <ac:chgData name="Mr McCafferty-Thomson" userId="S::gw11mccaffertygreg@glowmail.org.uk::c45688eb-fe10-4553-af02-c5fccaaa12f4" providerId="AD" clId="Web-{2058FB0F-CEC6-9A2A-B082-22EA9102A608}" dt="2024-08-15T11:06:10.321" v="5"/>
          <ac:picMkLst>
            <pc:docMk/>
            <pc:sldMk cId="325509463" sldId="332"/>
            <ac:picMk id="7" creationId="{81BEE4D0-02AD-C7FE-A335-981810627AB2}"/>
          </ac:picMkLst>
        </pc:picChg>
      </pc:sldChg>
      <pc:sldChg chg="addSp modSp mod modClrScheme chgLayout">
        <pc:chgData name="Mr McCafferty-Thomson" userId="S::gw11mccaffertygreg@glowmail.org.uk::c45688eb-fe10-4553-af02-c5fccaaa12f4" providerId="AD" clId="Web-{2058FB0F-CEC6-9A2A-B082-22EA9102A608}" dt="2024-08-15T11:12:31.709" v="56" actId="20577"/>
        <pc:sldMkLst>
          <pc:docMk/>
          <pc:sldMk cId="253190691" sldId="333"/>
        </pc:sldMkLst>
        <pc:spChg chg="add mod ord">
          <ac:chgData name="Mr McCafferty-Thomson" userId="S::gw11mccaffertygreg@glowmail.org.uk::c45688eb-fe10-4553-af02-c5fccaaa12f4" providerId="AD" clId="Web-{2058FB0F-CEC6-9A2A-B082-22EA9102A608}" dt="2024-08-15T11:12:31.709" v="56" actId="20577"/>
          <ac:spMkLst>
            <pc:docMk/>
            <pc:sldMk cId="253190691" sldId="333"/>
            <ac:spMk id="2" creationId="{BE039C41-44D2-D049-9563-3481EA92CDDE}"/>
          </ac:spMkLst>
        </pc:spChg>
        <pc:picChg chg="mod modCrop">
          <ac:chgData name="Mr McCafferty-Thomson" userId="S::gw11mccaffertygreg@glowmail.org.uk::c45688eb-fe10-4553-af02-c5fccaaa12f4" providerId="AD" clId="Web-{2058FB0F-CEC6-9A2A-B082-22EA9102A608}" dt="2024-08-15T11:06:18.650" v="7"/>
          <ac:picMkLst>
            <pc:docMk/>
            <pc:sldMk cId="253190691" sldId="333"/>
            <ac:picMk id="3" creationId="{AA41EAEF-826D-FDCC-A3C5-909115523307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46E471-729E-44C3-8146-40AE70344AF2}" type="datetimeFigureOut">
              <a:rPr lang="en-GB" smtClean="0"/>
              <a:t>15/08/2024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0BD52D-9B88-4C87-B76A-B83D16777C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53379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0BD52D-9B88-4C87-B76A-B83D16777CCE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11123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latin typeface="Century Gothic" panose="020B0502020202020204" pitchFamily="34" charset="0"/>
              </a:rPr>
              <a:t>This Fluency and Expression Progression has been developed to provide a framework for </a:t>
            </a:r>
            <a:r>
              <a:rPr lang="en-GB" sz="1200" b="0" i="0" dirty="0">
                <a:solidFill>
                  <a:srgbClr val="191919"/>
                </a:solidFill>
                <a:effectLst/>
                <a:latin typeface="Century Gothic" panose="020B0502020202020204" pitchFamily="34" charset="0"/>
              </a:rPr>
              <a:t>identifying the opportunities, experiences and support required to help learners read more effectively</a:t>
            </a:r>
            <a:r>
              <a:rPr lang="en-GB" sz="1200" dirty="0">
                <a:latin typeface="Century Gothic" panose="020B0502020202020204" pitchFamily="34" charset="0"/>
              </a:rPr>
              <a:t>. Informed by research and the National Benchmarks, </a:t>
            </a:r>
            <a:r>
              <a:rPr lang="en-GB" sz="1200" b="0" i="0" dirty="0">
                <a:solidFill>
                  <a:srgbClr val="191919"/>
                </a:solidFill>
                <a:effectLst/>
                <a:latin typeface="Century Gothic" panose="020B0502020202020204" pitchFamily="34" charset="0"/>
              </a:rPr>
              <a:t>the different skills </a:t>
            </a:r>
            <a:r>
              <a:rPr lang="en-GB" sz="1200" dirty="0">
                <a:latin typeface="Century Gothic" panose="020B0502020202020204" pitchFamily="34" charset="0"/>
              </a:rPr>
              <a:t>are outlined</a:t>
            </a:r>
            <a:r>
              <a:rPr lang="en-GB" sz="1200" dirty="0">
                <a:solidFill>
                  <a:srgbClr val="191919"/>
                </a:solidFill>
                <a:latin typeface="Century Gothic" panose="020B0502020202020204" pitchFamily="34" charset="0"/>
              </a:rPr>
              <a:t>. This is </a:t>
            </a:r>
            <a:r>
              <a:rPr lang="en-GB" sz="1200" dirty="0">
                <a:latin typeface="Century Gothic" panose="020B0502020202020204" pitchFamily="34" charset="0"/>
              </a:rPr>
              <a:t>intended to inform more effective learning and teaching, helping learners to develop their abilities through a variety of modelled, guided and independent reading activities.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sz="1200" dirty="0">
              <a:latin typeface="Century Gothic" panose="020B0502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solidFill>
                  <a:srgbClr val="191919"/>
                </a:solidFill>
                <a:latin typeface="Century Gothic" panose="020B0502020202020204" pitchFamily="34" charset="0"/>
              </a:rPr>
              <a:t>This has also been designed to support the assessment of learners when reading texts that entertain, inform or persuade.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sz="1200" dirty="0">
              <a:latin typeface="Century Gothic" panose="020B0502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latin typeface="Century Gothic" panose="020B0502020202020204" pitchFamily="34" charset="0"/>
              </a:rPr>
              <a:t>Note that, as in the Fife Progression Pathways and Writing Assessment Resource Pack, National Benchmarks have been emboldened for ease of identification to support professional judgement about achievement of a level.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sz="1200" dirty="0">
              <a:latin typeface="Century Gothic" panose="020B0502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0BD52D-9B88-4C87-B76A-B83D16777CCE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20164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latin typeface="Century Gothic" panose="020B0502020202020204" pitchFamily="34" charset="0"/>
              </a:rPr>
              <a:t>This Fluency and Expression Progression has been developed to provide a framework for </a:t>
            </a:r>
            <a:r>
              <a:rPr lang="en-GB" sz="1200" b="0" i="0" dirty="0">
                <a:solidFill>
                  <a:srgbClr val="191919"/>
                </a:solidFill>
                <a:effectLst/>
                <a:latin typeface="Century Gothic" panose="020B0502020202020204" pitchFamily="34" charset="0"/>
              </a:rPr>
              <a:t>identifying the opportunities, experiences and support required to help learners read more effectively</a:t>
            </a:r>
            <a:r>
              <a:rPr lang="en-GB" sz="1200" dirty="0">
                <a:latin typeface="Century Gothic" panose="020B0502020202020204" pitchFamily="34" charset="0"/>
              </a:rPr>
              <a:t>. Informed by research and the National Benchmarks, </a:t>
            </a:r>
            <a:r>
              <a:rPr lang="en-GB" sz="1200" b="0" i="0" dirty="0">
                <a:solidFill>
                  <a:srgbClr val="191919"/>
                </a:solidFill>
                <a:effectLst/>
                <a:latin typeface="Century Gothic" panose="020B0502020202020204" pitchFamily="34" charset="0"/>
              </a:rPr>
              <a:t>the different skills </a:t>
            </a:r>
            <a:r>
              <a:rPr lang="en-GB" sz="1200" dirty="0">
                <a:latin typeface="Century Gothic" panose="020B0502020202020204" pitchFamily="34" charset="0"/>
              </a:rPr>
              <a:t>are outlined</a:t>
            </a:r>
            <a:r>
              <a:rPr lang="en-GB" sz="1200" dirty="0">
                <a:solidFill>
                  <a:srgbClr val="191919"/>
                </a:solidFill>
                <a:latin typeface="Century Gothic" panose="020B0502020202020204" pitchFamily="34" charset="0"/>
              </a:rPr>
              <a:t>. This is </a:t>
            </a:r>
            <a:r>
              <a:rPr lang="en-GB" sz="1200" dirty="0">
                <a:latin typeface="Century Gothic" panose="020B0502020202020204" pitchFamily="34" charset="0"/>
              </a:rPr>
              <a:t>intended to inform more effective learning and teaching, helping learners to develop their abilities through a variety of modelled, guided and independent reading activities.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sz="1200" dirty="0">
              <a:solidFill>
                <a:srgbClr val="191919"/>
              </a:solidFill>
              <a:latin typeface="Century Gothic" panose="020B0502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solidFill>
                  <a:srgbClr val="191919"/>
                </a:solidFill>
                <a:latin typeface="Century Gothic" panose="020B0502020202020204" pitchFamily="34" charset="0"/>
              </a:rPr>
              <a:t>This has also been designed to support the assessment of learners when reading texts that entertain, inform or persuade.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sz="1200" dirty="0">
              <a:latin typeface="Century Gothic" panose="020B0502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latin typeface="Century Gothic" panose="020B0502020202020204" pitchFamily="34" charset="0"/>
              </a:rPr>
              <a:t>Note that, as in the Fife Progression Pathways and Writing Assessment Resource Pack, National Benchmarks have been emboldened for ease of identification to support professional judgement about achievement of a level.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0BD52D-9B88-4C87-B76A-B83D16777CCE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00788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latin typeface="Century Gothic" panose="020B0502020202020204" pitchFamily="34" charset="0"/>
              </a:rPr>
              <a:t>This Fluency and Expression Progression has been developed to provide a framework for </a:t>
            </a:r>
            <a:r>
              <a:rPr lang="en-GB" sz="1200" b="0" i="0" dirty="0">
                <a:solidFill>
                  <a:srgbClr val="191919"/>
                </a:solidFill>
                <a:effectLst/>
                <a:latin typeface="Century Gothic" panose="020B0502020202020204" pitchFamily="34" charset="0"/>
              </a:rPr>
              <a:t>identifying the opportunities, experiences and support required to help learners read more effectively</a:t>
            </a:r>
            <a:r>
              <a:rPr lang="en-GB" sz="1200" dirty="0">
                <a:latin typeface="Century Gothic" panose="020B0502020202020204" pitchFamily="34" charset="0"/>
              </a:rPr>
              <a:t>. Informed by research and the National Benchmarks, </a:t>
            </a:r>
            <a:r>
              <a:rPr lang="en-GB" sz="1200" b="0" i="0" dirty="0">
                <a:solidFill>
                  <a:srgbClr val="191919"/>
                </a:solidFill>
                <a:effectLst/>
                <a:latin typeface="Century Gothic" panose="020B0502020202020204" pitchFamily="34" charset="0"/>
              </a:rPr>
              <a:t>the different skills </a:t>
            </a:r>
            <a:r>
              <a:rPr lang="en-GB" sz="1200" dirty="0">
                <a:latin typeface="Century Gothic" panose="020B0502020202020204" pitchFamily="34" charset="0"/>
              </a:rPr>
              <a:t>are outlined</a:t>
            </a:r>
            <a:r>
              <a:rPr lang="en-GB" sz="1200" dirty="0">
                <a:solidFill>
                  <a:srgbClr val="191919"/>
                </a:solidFill>
                <a:latin typeface="Century Gothic" panose="020B0502020202020204" pitchFamily="34" charset="0"/>
              </a:rPr>
              <a:t>. This is </a:t>
            </a:r>
            <a:r>
              <a:rPr lang="en-GB" sz="1200" dirty="0">
                <a:latin typeface="Century Gothic" panose="020B0502020202020204" pitchFamily="34" charset="0"/>
              </a:rPr>
              <a:t>intended to inform more effective learning and teaching, helping learners to develop their abilities through a variety of modelled, guided and independent reading activities.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sz="1200" dirty="0">
              <a:latin typeface="Century Gothic" panose="020B0502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solidFill>
                  <a:srgbClr val="191919"/>
                </a:solidFill>
                <a:latin typeface="Century Gothic" panose="020B0502020202020204" pitchFamily="34" charset="0"/>
              </a:rPr>
              <a:t>This has also been designed to support the assessment of learners when reading texts that entertain, inform or persuade.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sz="1200" dirty="0">
              <a:latin typeface="Century Gothic" panose="020B0502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latin typeface="Century Gothic" panose="020B0502020202020204" pitchFamily="34" charset="0"/>
              </a:rPr>
              <a:t>Note that, as in the Fife Progression Pathways and Writing Assessment Resource Pack, National Benchmarks have been emboldened for ease of identification to support professional judgement about achievement of a level.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0BD52D-9B88-4C87-B76A-B83D16777CCE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62732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latin typeface="Century Gothic" panose="020B0502020202020204" pitchFamily="34" charset="0"/>
              </a:rPr>
              <a:t>This Fluency and Expression Progression has been developed to provide a framework for </a:t>
            </a:r>
            <a:r>
              <a:rPr lang="en-GB" sz="1200" b="0" i="0" dirty="0">
                <a:solidFill>
                  <a:srgbClr val="191919"/>
                </a:solidFill>
                <a:effectLst/>
                <a:latin typeface="Century Gothic" panose="020B0502020202020204" pitchFamily="34" charset="0"/>
              </a:rPr>
              <a:t>identifying the opportunities, experiences and support required to help learners read more effectively</a:t>
            </a:r>
            <a:r>
              <a:rPr lang="en-GB" sz="1200" dirty="0">
                <a:latin typeface="Century Gothic" panose="020B0502020202020204" pitchFamily="34" charset="0"/>
              </a:rPr>
              <a:t>. Informed by research and the National Benchmarks, </a:t>
            </a:r>
            <a:r>
              <a:rPr lang="en-GB" sz="1200" b="0" i="0" dirty="0">
                <a:solidFill>
                  <a:srgbClr val="191919"/>
                </a:solidFill>
                <a:effectLst/>
                <a:latin typeface="Century Gothic" panose="020B0502020202020204" pitchFamily="34" charset="0"/>
              </a:rPr>
              <a:t>the different skills </a:t>
            </a:r>
            <a:r>
              <a:rPr lang="en-GB" sz="1200" dirty="0">
                <a:latin typeface="Century Gothic" panose="020B0502020202020204" pitchFamily="34" charset="0"/>
              </a:rPr>
              <a:t>are outlined</a:t>
            </a:r>
            <a:r>
              <a:rPr lang="en-GB" sz="1200" dirty="0">
                <a:solidFill>
                  <a:srgbClr val="191919"/>
                </a:solidFill>
                <a:latin typeface="Century Gothic" panose="020B0502020202020204" pitchFamily="34" charset="0"/>
              </a:rPr>
              <a:t>. This is </a:t>
            </a:r>
            <a:r>
              <a:rPr lang="en-GB" sz="1200" dirty="0">
                <a:latin typeface="Century Gothic" panose="020B0502020202020204" pitchFamily="34" charset="0"/>
              </a:rPr>
              <a:t>intended to inform more effective learning and teaching, helping learners to develop their abilities through a variety of modelled, guided and independent reading activities.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sz="1200" dirty="0">
              <a:latin typeface="Century Gothic" panose="020B0502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200">
                <a:solidFill>
                  <a:srgbClr val="191919"/>
                </a:solidFill>
                <a:latin typeface="Century Gothic" panose="020B0502020202020204" pitchFamily="34" charset="0"/>
              </a:rPr>
              <a:t>This has also been designed to support the assessment of learners when reading texts that entertain, inform or persuade.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sz="1200" dirty="0">
              <a:latin typeface="Century Gothic" panose="020B0502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latin typeface="Century Gothic" panose="020B0502020202020204" pitchFamily="34" charset="0"/>
              </a:rPr>
              <a:t>Note that, as in the Fife Progression Pathways and Writing Assessment Resource Pack, National Benchmarks have been emboldened for ease of identification to support professional judgement about achievement of a level.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0BD52D-9B88-4C87-B76A-B83D16777CCE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6693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F5519C-3B0F-44DC-BD27-87FAFB504777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5251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0B2D23-6510-A6C2-E010-BDEEF8C98A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1F32D5-6815-9D88-9F52-BD426B7347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B24AA8-EA03-4F18-85E7-6413A2480B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1BBA1-DBBD-4742-B229-A8629A0E257E}" type="datetimeFigureOut">
              <a:rPr lang="en-GB" smtClean="0"/>
              <a:t>15/08/2024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8E3DE1-745B-299D-3882-7A2D604897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BD046E-D5D9-F52B-4FCF-2681563450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8C37D-A430-4799-BFA7-A913913018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9112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8A1992-16B1-C943-2A18-04DC202FA7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1AEFE9-0B81-93F3-7B82-48468808C5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B331B2-2B04-54F2-6424-C2E876581F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1BBA1-DBBD-4742-B229-A8629A0E257E}" type="datetimeFigureOut">
              <a:rPr lang="en-GB" smtClean="0"/>
              <a:t>15/08/2024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BD7EC2-34F2-9D94-78C8-719F2E5940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1E60CD-9224-C8C1-4DB0-6976A051A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8C37D-A430-4799-BFA7-A913913018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2818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B626759-CD55-D6D0-E76E-CF2A0A2580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2C86DC-2E40-8352-F274-9C28151BE3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79B93D-70BA-388F-6FE8-890D6230F4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1BBA1-DBBD-4742-B229-A8629A0E257E}" type="datetimeFigureOut">
              <a:rPr lang="en-GB" smtClean="0"/>
              <a:t>15/08/2024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580F28-5D39-C7B5-01B7-3B9F722E0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CFB857-6AD2-8286-82CB-4F05432E2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8C37D-A430-4799-BFA7-A913913018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4043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503890-228C-F558-1EB3-5CB605E8F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198A88-BB98-FB1D-6557-ABF0D72DA2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A466F3-C4E8-EF51-7C30-7F22EDA9CD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1BBA1-DBBD-4742-B229-A8629A0E257E}" type="datetimeFigureOut">
              <a:rPr lang="en-GB" smtClean="0"/>
              <a:t>15/08/2024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2B74F1-5175-6D2D-1138-422E605CC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6A29C8-1DEC-1677-8B7F-67118832D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8C37D-A430-4799-BFA7-A913913018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5094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4074D1-795A-B525-4F37-A3B5074E9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53BAB6-D8EE-6EA7-32C9-AD9BA32316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A2AB80-17C0-B074-5E1C-3E5795404E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1BBA1-DBBD-4742-B229-A8629A0E257E}" type="datetimeFigureOut">
              <a:rPr lang="en-GB" smtClean="0"/>
              <a:t>15/08/2024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4B0A38-9914-19FD-3AAB-9B13447A8C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2F90D6-24F4-552F-A08C-7574ED29F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8C37D-A430-4799-BFA7-A913913018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8617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D9C809-ED74-DD5B-781A-3403C59AD4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556DE1-DD59-9E22-DD29-D80A5155F7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25A3C8-6597-D748-8544-0B597F8B23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29B027-3F6F-3E85-9783-379F12B5C7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1BBA1-DBBD-4742-B229-A8629A0E257E}" type="datetimeFigureOut">
              <a:rPr lang="en-GB" smtClean="0"/>
              <a:t>15/08/2024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A13305-5927-6A47-45C8-876D4BC735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128E77-5B49-3909-9DB5-4C745625A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8C37D-A430-4799-BFA7-A913913018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599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F6981E-0F07-304A-0011-71DC901713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A8A70A-1423-C3BF-A834-E1DDE1919C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FE742B-A32E-C95B-C9E7-DA13E333CF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1D0850D-9C67-B420-96E3-CAA1AC1F88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8AC12C2-309A-9D8D-FA3D-99D55D1CB5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76B275-266B-B1D3-4282-CF90793237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1BBA1-DBBD-4742-B229-A8629A0E257E}" type="datetimeFigureOut">
              <a:rPr lang="en-GB" smtClean="0"/>
              <a:t>15/08/2024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23B564F-209A-F577-3265-2DBEDD6A1E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B94ECAF-4E38-721F-0C7D-2F58CFFA47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8C37D-A430-4799-BFA7-A913913018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5565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B33757-1B1E-7D4B-13F1-74F2AF3646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6343782-595E-2DB9-2B72-8C474A974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1BBA1-DBBD-4742-B229-A8629A0E257E}" type="datetimeFigureOut">
              <a:rPr lang="en-GB" smtClean="0"/>
              <a:t>15/08/2024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633B8C-C3B1-8154-77AC-2EE08439D2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3D3FEA-1872-5483-254C-941DAAECED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8C37D-A430-4799-BFA7-A913913018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6484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A4D25A8-5B86-91F6-C7F5-43C83DA27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1BBA1-DBBD-4742-B229-A8629A0E257E}" type="datetimeFigureOut">
              <a:rPr lang="en-GB" smtClean="0"/>
              <a:t>15/08/2024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89E4A35-AA18-B747-2EEF-1A7693357F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879F17-35B2-DE98-A494-C65AD51AB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8C37D-A430-4799-BFA7-A913913018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338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D95BDC-537D-9961-A129-99E8E66980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6C9514-2FCC-2FB1-DA93-25E3DB1A90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A63FEA-CEA8-948C-08CF-71E8B069F9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CE1CC3-B3D7-F1AC-92BC-839CB06C8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1BBA1-DBBD-4742-B229-A8629A0E257E}" type="datetimeFigureOut">
              <a:rPr lang="en-GB" smtClean="0"/>
              <a:t>15/08/2024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8C5781-D9B8-6A00-1EA2-F94859701E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73162F-7AD6-6592-5FD1-277E4EF21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8C37D-A430-4799-BFA7-A913913018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012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CF94D3-551A-8144-4585-28EEE8D3FE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56E66A5-7499-2E81-3CF5-560B47069F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805808-E89D-D3AB-85C0-1E76E73ECB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A1E7C7-E739-2566-F3CA-16660399A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1BBA1-DBBD-4742-B229-A8629A0E257E}" type="datetimeFigureOut">
              <a:rPr lang="en-GB" smtClean="0"/>
              <a:t>15/08/2024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625479-9438-8D32-F947-2170ADF61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029C2F-C6C2-FCFA-396C-FA93BC1116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8C37D-A430-4799-BFA7-A913913018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1320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45CD14A-4862-B8A9-415B-E42FF26D7F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708DAD-BDAC-DAAF-C1D2-7480B57752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F3DEB7-D436-7457-DCD4-14D640FB0E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F1BBA1-DBBD-4742-B229-A8629A0E257E}" type="datetimeFigureOut">
              <a:rPr lang="en-GB" smtClean="0"/>
              <a:t>15/08/2024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A7E36E-E892-1456-17CC-25C1BEF04F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88F0E0-FE11-F741-A21E-6EEDFECA48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E8C37D-A430-4799-BFA7-A913913018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8001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FA82F07-A986-4E23-9AE6-FA48793CD1E6}"/>
              </a:ext>
            </a:extLst>
          </p:cNvPr>
          <p:cNvSpPr/>
          <p:nvPr/>
        </p:nvSpPr>
        <p:spPr>
          <a:xfrm>
            <a:off x="158044" y="112318"/>
            <a:ext cx="11864623" cy="6592711"/>
          </a:xfrm>
          <a:prstGeom prst="rect">
            <a:avLst/>
          </a:prstGeom>
          <a:solidFill>
            <a:schemeClr val="bg1"/>
          </a:solidFill>
          <a:ln w="57150">
            <a:solidFill>
              <a:srgbClr val="00546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36" name="Picture 12" descr="fife-council-logo - Fife Historic Buildings Trust">
            <a:extLst>
              <a:ext uri="{FF2B5EF4-FFF2-40B4-BE49-F238E27FC236}">
                <a16:creationId xmlns:a16="http://schemas.microsoft.com/office/drawing/2014/main" id="{29D69714-CD16-43E6-BC8A-D4F30005770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75" t="19582" r="17659" b="18298"/>
          <a:stretch/>
        </p:blipFill>
        <p:spPr bwMode="auto">
          <a:xfrm>
            <a:off x="389469" y="5724980"/>
            <a:ext cx="1665111" cy="8239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50EBBB05-3742-4E44-B060-1C8815DAB1D1}"/>
              </a:ext>
            </a:extLst>
          </p:cNvPr>
          <p:cNvSpPr/>
          <p:nvPr/>
        </p:nvSpPr>
        <p:spPr>
          <a:xfrm>
            <a:off x="389468" y="429639"/>
            <a:ext cx="11444977" cy="276998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4000" b="1" dirty="0">
                <a:latin typeface="Century Gothic" panose="020B0502020202020204" pitchFamily="34" charset="0"/>
              </a:rPr>
              <a:t>Fife Reading Assessment Resource </a:t>
            </a:r>
          </a:p>
          <a:p>
            <a:pPr algn="ctr"/>
            <a:endParaRPr lang="en-GB" sz="4400" b="1" dirty="0">
              <a:latin typeface="Century Gothic" panose="020B0502020202020204" pitchFamily="34" charset="0"/>
            </a:endParaRPr>
          </a:p>
          <a:p>
            <a:pPr algn="ctr"/>
            <a:r>
              <a:rPr lang="en-GB" sz="3600" b="1" dirty="0">
                <a:latin typeface="Century Gothic" panose="020B0502020202020204" pitchFamily="34" charset="0"/>
              </a:rPr>
              <a:t>Fluency and Expression Progression</a:t>
            </a:r>
          </a:p>
          <a:p>
            <a:pPr algn="ctr"/>
            <a:endParaRPr lang="en-US" sz="54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F4FFC24-1096-2E4E-E054-BDACBDC9DA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23534" y="2521019"/>
            <a:ext cx="3344932" cy="357608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C551A6F-D579-A5CC-D49A-02BCABD8C52E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artisticPhotocopy/>
                    </a14:imgEffect>
                  </a14:imgLayer>
                </a14:imgProps>
              </a:ext>
            </a:extLst>
          </a:blip>
          <a:srcRect l="12476"/>
          <a:stretch/>
        </p:blipFill>
        <p:spPr>
          <a:xfrm flipH="1">
            <a:off x="2961699" y="2333184"/>
            <a:ext cx="2547225" cy="1746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6967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DD1D0BE-CB5D-435E-8E2F-1410D503B11F}"/>
              </a:ext>
            </a:extLst>
          </p:cNvPr>
          <p:cNvSpPr/>
          <p:nvPr/>
        </p:nvSpPr>
        <p:spPr>
          <a:xfrm>
            <a:off x="135467" y="44585"/>
            <a:ext cx="11921066" cy="6592711"/>
          </a:xfrm>
          <a:prstGeom prst="rect">
            <a:avLst/>
          </a:prstGeom>
          <a:solidFill>
            <a:schemeClr val="bg1"/>
          </a:solidFill>
          <a:ln w="57150">
            <a:solidFill>
              <a:srgbClr val="00546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2BF2E19-91FD-4E73-B4C7-D7ABD5F326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274638"/>
            <a:ext cx="9144000" cy="1143000"/>
          </a:xfrm>
        </p:spPr>
        <p:txBody>
          <a:bodyPr>
            <a:noAutofit/>
          </a:bodyPr>
          <a:lstStyle/>
          <a:p>
            <a:pPr algn="ctr"/>
            <a:r>
              <a:rPr lang="en-GB" b="1" dirty="0">
                <a:latin typeface="Century Gothic" panose="020B0502020202020204" pitchFamily="34" charset="0"/>
              </a:rPr>
              <a:t>Fluency and Expression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B7E4A5-E2F2-4CA3-8D0A-5C829A3F35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8710" y="1825625"/>
            <a:ext cx="11459496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800" b="0" i="0" dirty="0">
                <a:solidFill>
                  <a:srgbClr val="191919"/>
                </a:solidFill>
                <a:effectLst/>
                <a:latin typeface="Century Gothic" panose="020B0502020202020204" pitchFamily="34" charset="0"/>
              </a:rPr>
              <a:t>Reading with fluency is the ability to read text with a high level of accuracy, at a suitable rate, using expression as appropriate for the text type and context.</a:t>
            </a:r>
          </a:p>
          <a:p>
            <a:pPr marL="0" indent="0" algn="ctr">
              <a:buNone/>
            </a:pPr>
            <a:endParaRPr lang="en-GB" sz="1800" dirty="0">
              <a:solidFill>
                <a:srgbClr val="191919"/>
              </a:solidFill>
              <a:latin typeface="Century Gothic" panose="020B0502020202020204" pitchFamily="34" charset="0"/>
            </a:endParaRPr>
          </a:p>
          <a:p>
            <a:pPr marL="0" indent="0" algn="ctr">
              <a:buNone/>
            </a:pPr>
            <a:r>
              <a:rPr lang="en-GB" sz="1800" dirty="0">
                <a:solidFill>
                  <a:srgbClr val="191919"/>
                </a:solidFill>
                <a:latin typeface="Century Gothic" panose="020B0502020202020204" pitchFamily="34" charset="0"/>
              </a:rPr>
              <a:t>Reading with fluency and expression relies on knowledge of </a:t>
            </a:r>
            <a:r>
              <a:rPr lang="en-GB" sz="1800" b="0" i="0" dirty="0">
                <a:solidFill>
                  <a:srgbClr val="191919"/>
                </a:solidFill>
                <a:effectLst/>
                <a:latin typeface="Century Gothic" panose="020B0502020202020204" pitchFamily="34" charset="0"/>
              </a:rPr>
              <a:t>the English language system including sound-letter correspondences, punctuation, text structures </a:t>
            </a:r>
            <a:r>
              <a:rPr lang="en-GB" sz="1800" dirty="0">
                <a:solidFill>
                  <a:srgbClr val="191919"/>
                </a:solidFill>
                <a:latin typeface="Century Gothic" panose="020B0502020202020204" pitchFamily="34" charset="0"/>
              </a:rPr>
              <a:t>and grammar </a:t>
            </a:r>
            <a:r>
              <a:rPr lang="en-GB" sz="1800" b="0" i="0" dirty="0">
                <a:solidFill>
                  <a:srgbClr val="191919"/>
                </a:solidFill>
                <a:effectLst/>
                <a:latin typeface="Century Gothic" panose="020B0502020202020204" pitchFamily="34" charset="0"/>
              </a:rPr>
              <a:t>that support an understanding of how to read meaningful phrases and intonate in appropriate places within the text</a:t>
            </a:r>
            <a:r>
              <a:rPr lang="en-GB" sz="1800" dirty="0">
                <a:latin typeface="Century Gothic" panose="020B0502020202020204" pitchFamily="34" charset="0"/>
              </a:rPr>
              <a:t>. 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800" dirty="0">
              <a:effectLst/>
              <a:latin typeface="Century Gothic" panose="020B0502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800" dirty="0">
                <a:latin typeface="Century Gothic" panose="020B0502020202020204" pitchFamily="34" charset="0"/>
              </a:rPr>
              <a:t>This Reading Fluency and Expression Progression has been developed to provide a framework for systematic and explicit instruction. Informed by research and the National Benchmarks, </a:t>
            </a:r>
            <a:r>
              <a:rPr lang="en-GB" sz="1800" b="0" i="0" dirty="0">
                <a:solidFill>
                  <a:srgbClr val="191919"/>
                </a:solidFill>
                <a:effectLst/>
                <a:latin typeface="Century Gothic" panose="020B0502020202020204" pitchFamily="34" charset="0"/>
              </a:rPr>
              <a:t>key </a:t>
            </a:r>
            <a:r>
              <a:rPr lang="en-GB" sz="1800" dirty="0">
                <a:solidFill>
                  <a:srgbClr val="191919"/>
                </a:solidFill>
                <a:latin typeface="Century Gothic" panose="020B0502020202020204" pitchFamily="34" charset="0"/>
              </a:rPr>
              <a:t>indicators of progress</a:t>
            </a:r>
            <a:r>
              <a:rPr lang="en-GB" sz="1800" b="0" i="0" dirty="0">
                <a:solidFill>
                  <a:srgbClr val="191919"/>
                </a:solidFill>
                <a:effectLst/>
                <a:latin typeface="Century Gothic" panose="020B0502020202020204" pitchFamily="34" charset="0"/>
              </a:rPr>
              <a:t> are </a:t>
            </a:r>
            <a:r>
              <a:rPr lang="en-GB" sz="1800" dirty="0">
                <a:latin typeface="Century Gothic" panose="020B0502020202020204" pitchFamily="34" charset="0"/>
              </a:rPr>
              <a:t>outlined as appropriate to developmental stage</a:t>
            </a:r>
            <a:r>
              <a:rPr lang="en-GB" sz="1800" dirty="0">
                <a:solidFill>
                  <a:srgbClr val="191919"/>
                </a:solidFill>
                <a:latin typeface="Century Gothic" panose="020B0502020202020204" pitchFamily="34" charset="0"/>
              </a:rPr>
              <a:t>. This is </a:t>
            </a:r>
            <a:r>
              <a:rPr lang="en-GB" sz="1800" dirty="0">
                <a:latin typeface="Century Gothic" panose="020B0502020202020204" pitchFamily="34" charset="0"/>
              </a:rPr>
              <a:t>intended to inform more effective learning and teaching, helping learners to develop and demonstrate fluency and expression when engaging with a wide variety of texts across the curriculum.</a:t>
            </a:r>
          </a:p>
        </p:txBody>
      </p:sp>
    </p:spTree>
    <p:extLst>
      <p:ext uri="{BB962C8B-B14F-4D97-AF65-F5344CB8AC3E}">
        <p14:creationId xmlns:p14="http://schemas.microsoft.com/office/powerpoint/2010/main" val="27461563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7DB0082-32E0-9D39-C8CA-B03770C46D1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16857" r="109" b="-264"/>
          <a:stretch/>
        </p:blipFill>
        <p:spPr>
          <a:xfrm>
            <a:off x="1639009" y="1152769"/>
            <a:ext cx="8904222" cy="570717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CFF77E0-272C-A607-EB5B-5F5B1AE20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953" y="3663"/>
            <a:ext cx="12195906" cy="1325563"/>
          </a:xfrm>
        </p:spPr>
        <p:txBody>
          <a:bodyPr/>
          <a:lstStyle/>
          <a:p>
            <a:pPr algn="ctr"/>
            <a:r>
              <a:rPr lang="en-US" b="1" dirty="0">
                <a:latin typeface="Century Gothic"/>
                <a:cs typeface="Calibri Light" panose="020F0302020204030204"/>
              </a:rPr>
              <a:t>Early Level</a:t>
            </a:r>
            <a:endParaRPr lang="en-US">
              <a:latin typeface="Century Gothic"/>
              <a:cs typeface="Calibri Light" panose="020F03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3264387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42BB6159-5D2A-C149-E258-12242D8BED8B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16382" r="-109"/>
          <a:stretch/>
        </p:blipFill>
        <p:spPr>
          <a:xfrm>
            <a:off x="1605228" y="1123462"/>
            <a:ext cx="8991323" cy="5734543"/>
          </a:xfrm>
          <a:prstGeom prst="rect">
            <a:avLst/>
          </a:prstGeom>
        </p:spPr>
      </p:pic>
      <p:sp>
        <p:nvSpPr>
          <p:cNvPr id="6" name="Title 5">
            <a:extLst>
              <a:ext uri="{FF2B5EF4-FFF2-40B4-BE49-F238E27FC236}">
                <a16:creationId xmlns:a16="http://schemas.microsoft.com/office/drawing/2014/main" id="{C882C1B9-FF22-4D71-6533-128066DCD0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953" y="3663"/>
            <a:ext cx="12195906" cy="1325563"/>
          </a:xfrm>
        </p:spPr>
        <p:txBody>
          <a:bodyPr/>
          <a:lstStyle/>
          <a:p>
            <a:pPr algn="ctr"/>
            <a:r>
              <a:rPr lang="en-US" b="1" dirty="0">
                <a:latin typeface="Century Gothic"/>
                <a:cs typeface="Calibri Light" panose="020F0302020204030204"/>
              </a:rPr>
              <a:t>First Level</a:t>
            </a:r>
            <a:endParaRPr lang="en-US">
              <a:latin typeface="Century Gothic"/>
              <a:cs typeface="Calibri Light" panose="020F03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6039268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1BEE4D0-02AD-C7FE-A335-981810627AB2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17236" r="107"/>
          <a:stretch/>
        </p:blipFill>
        <p:spPr>
          <a:xfrm>
            <a:off x="1539657" y="1182077"/>
            <a:ext cx="9102926" cy="567592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7238E66-5D8B-F257-61BE-DA0758D364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953" y="3663"/>
            <a:ext cx="12195906" cy="1345101"/>
          </a:xfrm>
        </p:spPr>
        <p:txBody>
          <a:bodyPr/>
          <a:lstStyle/>
          <a:p>
            <a:pPr algn="ctr"/>
            <a:r>
              <a:rPr lang="en-US" b="1" dirty="0">
                <a:latin typeface="Century Gothic"/>
                <a:cs typeface="Calibri Light" panose="020F0302020204030204"/>
              </a:rPr>
              <a:t>Second Level</a:t>
            </a:r>
            <a:endParaRPr lang="en-US">
              <a:latin typeface="Century Gothic"/>
              <a:cs typeface="Calibri Light" panose="020F03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255094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A41EAEF-826D-FDCC-A3C5-90911552330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17094" r="108" b="-11"/>
          <a:stretch/>
        </p:blipFill>
        <p:spPr>
          <a:xfrm>
            <a:off x="1571320" y="1172308"/>
            <a:ext cx="9039605" cy="569060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E039C41-44D2-D049-9563-3481EA92CD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953" y="3663"/>
            <a:ext cx="12195906" cy="1325563"/>
          </a:xfrm>
        </p:spPr>
        <p:txBody>
          <a:bodyPr/>
          <a:lstStyle/>
          <a:p>
            <a:pPr algn="ctr"/>
            <a:r>
              <a:rPr lang="en-US" b="1" dirty="0">
                <a:latin typeface="Century Gothic"/>
                <a:cs typeface="Calibri Light" panose="020F0302020204030204"/>
              </a:rPr>
              <a:t>Third Level</a:t>
            </a:r>
            <a:endParaRPr lang="en-US">
              <a:latin typeface="Century Gothic"/>
              <a:cs typeface="Calibri Light" panose="020F03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531906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0B892827-2181-4ACF-AB02-9190AFFEF9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3513" y="252819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B087B14B-B790-4CC9-AB4C-ADDA9718AE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66880" y="2941458"/>
            <a:ext cx="7858240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GB" altLang="en-US" sz="12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This has been created to support professional learning and school improvement. </a:t>
            </a:r>
            <a:endParaRPr lang="en-GB" altLang="en-US" sz="1200" dirty="0">
              <a:solidFill>
                <a:srgbClr val="000000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endParaRPr lang="en-GB" altLang="en-US" sz="1200" dirty="0">
              <a:solidFill>
                <a:srgbClr val="000000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endParaRPr lang="en-GB" altLang="en-US" sz="1200" dirty="0">
              <a:solidFill>
                <a:srgbClr val="000000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altLang="en-US" sz="12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This resource is intended for use in accordance with professional learning programmes provided by Fife Council. </a:t>
            </a:r>
          </a:p>
          <a:p>
            <a:pPr algn="ctr"/>
            <a:endParaRPr lang="en-GB" altLang="en-US" sz="12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altLang="en-US" sz="12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©</a:t>
            </a:r>
            <a:r>
              <a:rPr lang="en-GB" altLang="en-US" sz="12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Fife Council is the owner of the copyright in this work and all rights are reserved.</a:t>
            </a:r>
            <a:r>
              <a:rPr lang="en-GB" alt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GB" altLang="en-US" sz="4400" dirty="0"/>
          </a:p>
        </p:txBody>
      </p:sp>
      <p:pic>
        <p:nvPicPr>
          <p:cNvPr id="4" name="Picture 12" descr="fife-council-logo - Fife Historic Buildings Trust">
            <a:extLst>
              <a:ext uri="{FF2B5EF4-FFF2-40B4-BE49-F238E27FC236}">
                <a16:creationId xmlns:a16="http://schemas.microsoft.com/office/drawing/2014/main" id="{F8AB69F7-0814-435F-9683-2BABE61F8F2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75" t="19582" r="17659" b="18298"/>
          <a:stretch/>
        </p:blipFill>
        <p:spPr bwMode="auto">
          <a:xfrm>
            <a:off x="5263445" y="4825406"/>
            <a:ext cx="1665111" cy="8239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54602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7D8306C0C439949BE6AC84E82185B10" ma:contentTypeVersion="12" ma:contentTypeDescription="Create a new document." ma:contentTypeScope="" ma:versionID="4adb4d5a26f4839fcbfba463b8bebd16">
  <xsd:schema xmlns:xsd="http://www.w3.org/2001/XMLSchema" xmlns:xs="http://www.w3.org/2001/XMLSchema" xmlns:p="http://schemas.microsoft.com/office/2006/metadata/properties" xmlns:ns2="4aae3c5d-ff8a-4fbc-ac79-080034902386" targetNamespace="http://schemas.microsoft.com/office/2006/metadata/properties" ma:root="true" ma:fieldsID="9c2c593fae1872c275df3440473117a4" ns2:_="">
    <xsd:import namespace="4aae3c5d-ff8a-4fbc-ac79-08003490238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OCR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ae3c5d-ff8a-4fbc-ac79-08003490238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Length (seconds)" ma:internalName="MediaLengthInSeconds" ma:readOnly="true">
      <xsd:simpleType>
        <xsd:restriction base="dms:Unknown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242EB2B-920A-4943-A02D-DD42DEAD7C1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4E395B0-7814-49BD-9CDA-206AD3F304F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aae3c5d-ff8a-4fbc-ac79-08003490238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A5D8074-BEE3-4C95-B503-9E5FFA66539F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1676</TotalTime>
  <Words>721</Words>
  <Application>Microsoft Office PowerPoint</Application>
  <PresentationFormat>Widescreen</PresentationFormat>
  <Paragraphs>45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Office Theme</vt:lpstr>
      <vt:lpstr>PowerPoint Presentation</vt:lpstr>
      <vt:lpstr>Fluency and Expression </vt:lpstr>
      <vt:lpstr>Early Level</vt:lpstr>
      <vt:lpstr>First Level</vt:lpstr>
      <vt:lpstr>Second Level</vt:lpstr>
      <vt:lpstr>Third Level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Greg McCafferty-ik</dc:creator>
  <cp:lastModifiedBy>Greg McCafferty-ik</cp:lastModifiedBy>
  <cp:revision>67</cp:revision>
  <dcterms:created xsi:type="dcterms:W3CDTF">2023-07-28T12:17:26Z</dcterms:created>
  <dcterms:modified xsi:type="dcterms:W3CDTF">2024-08-15T13:51:59Z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0x01010087D8306C0C439949BE6AC84E82185B10</vt:lpwstr>
  </property>
</Properties>
</file>