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323" r:id="rId5"/>
    <p:sldId id="330" r:id="rId6"/>
    <p:sldId id="337" r:id="rId7"/>
    <p:sldId id="256" r:id="rId8"/>
    <p:sldId id="338" r:id="rId9"/>
    <p:sldId id="339" r:id="rId10"/>
    <p:sldId id="340" r:id="rId11"/>
    <p:sldId id="29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BE7E8A-E1E4-D077-DF21-BC267C05AF5F}" v="43" dt="2024-08-15T11:14:42.7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9" autoAdjust="0"/>
    <p:restoredTop sz="76809" autoAdjust="0"/>
  </p:normalViewPr>
  <p:slideViewPr>
    <p:cSldViewPr snapToGrid="0">
      <p:cViewPr varScale="1">
        <p:scale>
          <a:sx n="55" d="100"/>
          <a:sy n="55" d="100"/>
        </p:scale>
        <p:origin x="129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 McCafferty-Thomson" userId="S::gw11mccaffertygreg@glowmail.org.uk::c45688eb-fe10-4553-af02-c5fccaaa12f4" providerId="AD" clId="Web-{ABBE7E8A-E1E4-D077-DF21-BC267C05AF5F}"/>
    <pc:docChg chg="modSld">
      <pc:chgData name="Mr McCafferty-Thomson" userId="S::gw11mccaffertygreg@glowmail.org.uk::c45688eb-fe10-4553-af02-c5fccaaa12f4" providerId="AD" clId="Web-{ABBE7E8A-E1E4-D077-DF21-BC267C05AF5F}" dt="2024-08-15T11:14:41.106" v="38" actId="20577"/>
      <pc:docMkLst>
        <pc:docMk/>
      </pc:docMkLst>
      <pc:sldChg chg="addSp modSp mod modClrScheme chgLayout">
        <pc:chgData name="Mr McCafferty-Thomson" userId="S::gw11mccaffertygreg@glowmail.org.uk::c45688eb-fe10-4553-af02-c5fccaaa12f4" providerId="AD" clId="Web-{ABBE7E8A-E1E4-D077-DF21-BC267C05AF5F}" dt="2024-08-15T11:13:31.416" v="14" actId="20577"/>
        <pc:sldMkLst>
          <pc:docMk/>
          <pc:sldMk cId="2326438753" sldId="256"/>
        </pc:sldMkLst>
        <pc:spChg chg="add mod ord">
          <ac:chgData name="Mr McCafferty-Thomson" userId="S::gw11mccaffertygreg@glowmail.org.uk::c45688eb-fe10-4553-af02-c5fccaaa12f4" providerId="AD" clId="Web-{ABBE7E8A-E1E4-D077-DF21-BC267C05AF5F}" dt="2024-08-15T11:13:31.416" v="14" actId="20577"/>
          <ac:spMkLst>
            <pc:docMk/>
            <pc:sldMk cId="2326438753" sldId="256"/>
            <ac:spMk id="2" creationId="{72CC49E9-DA83-FFEB-9591-76832D724957}"/>
          </ac:spMkLst>
        </pc:spChg>
        <pc:picChg chg="mod modCrop">
          <ac:chgData name="Mr McCafferty-Thomson" userId="S::gw11mccaffertygreg@glowmail.org.uk::c45688eb-fe10-4553-af02-c5fccaaa12f4" providerId="AD" clId="Web-{ABBE7E8A-E1E4-D077-DF21-BC267C05AF5F}" dt="2024-08-15T11:12:49.727" v="1"/>
          <ac:picMkLst>
            <pc:docMk/>
            <pc:sldMk cId="2326438753" sldId="256"/>
            <ac:picMk id="7" creationId="{EFC76F46-346D-EBAE-8BCD-308935DE2A12}"/>
          </ac:picMkLst>
        </pc:picChg>
      </pc:sldChg>
      <pc:sldChg chg="addSp modSp mod modClrScheme chgLayout">
        <pc:chgData name="Mr McCafferty-Thomson" userId="S::gw11mccaffertygreg@glowmail.org.uk::c45688eb-fe10-4553-af02-c5fccaaa12f4" providerId="AD" clId="Web-{ABBE7E8A-E1E4-D077-DF21-BC267C05AF5F}" dt="2024-08-15T11:13:53.776" v="23" actId="20577"/>
        <pc:sldMkLst>
          <pc:docMk/>
          <pc:sldMk cId="3424702859" sldId="338"/>
        </pc:sldMkLst>
        <pc:spChg chg="add mod ord">
          <ac:chgData name="Mr McCafferty-Thomson" userId="S::gw11mccaffertygreg@glowmail.org.uk::c45688eb-fe10-4553-af02-c5fccaaa12f4" providerId="AD" clId="Web-{ABBE7E8A-E1E4-D077-DF21-BC267C05AF5F}" dt="2024-08-15T11:13:53.776" v="23" actId="20577"/>
          <ac:spMkLst>
            <pc:docMk/>
            <pc:sldMk cId="3424702859" sldId="338"/>
            <ac:spMk id="2" creationId="{D0C9D6AA-E337-EF47-BE88-34ECD8F29A3D}"/>
          </ac:spMkLst>
        </pc:spChg>
        <pc:picChg chg="mod modCrop">
          <ac:chgData name="Mr McCafferty-Thomson" userId="S::gw11mccaffertygreg@glowmail.org.uk::c45688eb-fe10-4553-af02-c5fccaaa12f4" providerId="AD" clId="Web-{ABBE7E8A-E1E4-D077-DF21-BC267C05AF5F}" dt="2024-08-15T11:12:55.712" v="3"/>
          <ac:picMkLst>
            <pc:docMk/>
            <pc:sldMk cId="3424702859" sldId="338"/>
            <ac:picMk id="5" creationId="{0551555F-D579-277D-7E95-23249FA1652D}"/>
          </ac:picMkLst>
        </pc:picChg>
      </pc:sldChg>
      <pc:sldChg chg="addSp modSp mod modClrScheme chgLayout">
        <pc:chgData name="Mr McCafferty-Thomson" userId="S::gw11mccaffertygreg@glowmail.org.uk::c45688eb-fe10-4553-af02-c5fccaaa12f4" providerId="AD" clId="Web-{ABBE7E8A-E1E4-D077-DF21-BC267C05AF5F}" dt="2024-08-15T11:14:16.105" v="30" actId="20577"/>
        <pc:sldMkLst>
          <pc:docMk/>
          <pc:sldMk cId="3383986339" sldId="339"/>
        </pc:sldMkLst>
        <pc:spChg chg="add mod ord">
          <ac:chgData name="Mr McCafferty-Thomson" userId="S::gw11mccaffertygreg@glowmail.org.uk::c45688eb-fe10-4553-af02-c5fccaaa12f4" providerId="AD" clId="Web-{ABBE7E8A-E1E4-D077-DF21-BC267C05AF5F}" dt="2024-08-15T11:14:16.105" v="30" actId="20577"/>
          <ac:spMkLst>
            <pc:docMk/>
            <pc:sldMk cId="3383986339" sldId="339"/>
            <ac:spMk id="2" creationId="{1D6F259D-7B0A-4D5F-7FD4-4ABA20999307}"/>
          </ac:spMkLst>
        </pc:spChg>
        <pc:picChg chg="mod modCrop">
          <ac:chgData name="Mr McCafferty-Thomson" userId="S::gw11mccaffertygreg@glowmail.org.uk::c45688eb-fe10-4553-af02-c5fccaaa12f4" providerId="AD" clId="Web-{ABBE7E8A-E1E4-D077-DF21-BC267C05AF5F}" dt="2024-08-15T11:13:02.400" v="5"/>
          <ac:picMkLst>
            <pc:docMk/>
            <pc:sldMk cId="3383986339" sldId="339"/>
            <ac:picMk id="5" creationId="{45DF97D3-9D79-2763-119E-38A4304B3D70}"/>
          </ac:picMkLst>
        </pc:picChg>
      </pc:sldChg>
      <pc:sldChg chg="addSp modSp mod modClrScheme chgLayout">
        <pc:chgData name="Mr McCafferty-Thomson" userId="S::gw11mccaffertygreg@glowmail.org.uk::c45688eb-fe10-4553-af02-c5fccaaa12f4" providerId="AD" clId="Web-{ABBE7E8A-E1E4-D077-DF21-BC267C05AF5F}" dt="2024-08-15T11:14:41.106" v="38" actId="20577"/>
        <pc:sldMkLst>
          <pc:docMk/>
          <pc:sldMk cId="3100199415" sldId="340"/>
        </pc:sldMkLst>
        <pc:spChg chg="add mod ord">
          <ac:chgData name="Mr McCafferty-Thomson" userId="S::gw11mccaffertygreg@glowmail.org.uk::c45688eb-fe10-4553-af02-c5fccaaa12f4" providerId="AD" clId="Web-{ABBE7E8A-E1E4-D077-DF21-BC267C05AF5F}" dt="2024-08-15T11:14:41.106" v="38" actId="20577"/>
          <ac:spMkLst>
            <pc:docMk/>
            <pc:sldMk cId="3100199415" sldId="340"/>
            <ac:spMk id="2" creationId="{805F94E6-1E48-82B5-1C30-3877F4EEA66D}"/>
          </ac:spMkLst>
        </pc:spChg>
        <pc:picChg chg="mod modCrop">
          <ac:chgData name="Mr McCafferty-Thomson" userId="S::gw11mccaffertygreg@glowmail.org.uk::c45688eb-fe10-4553-af02-c5fccaaa12f4" providerId="AD" clId="Web-{ABBE7E8A-E1E4-D077-DF21-BC267C05AF5F}" dt="2024-08-15T11:13:08.337" v="7"/>
          <ac:picMkLst>
            <pc:docMk/>
            <pc:sldMk cId="3100199415" sldId="340"/>
            <ac:picMk id="5" creationId="{14873EA9-A111-FABA-AD9D-B4A83D44EC6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46E471-729E-44C3-8146-40AE70344AF2}" type="datetimeFigureOut">
              <a:rPr lang="en-GB" smtClean="0"/>
              <a:t>15/08/2024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0BD52D-9B88-4C87-B76A-B83D16777CCE}" type="slidenum">
              <a:rPr lang="en-GB" smtClean="0"/>
              <a:t>‹#›</a:t>
            </a:fld>
            <a:endParaRPr lang="en-GB"/>
          </a:p>
        </p:txBody>
      </p:sp>
    </p:spTree>
    <p:extLst>
      <p:ext uri="{BB962C8B-B14F-4D97-AF65-F5344CB8AC3E}">
        <p14:creationId xmlns:p14="http://schemas.microsoft.com/office/powerpoint/2010/main" val="1655337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3F0BD52D-9B88-4C87-B76A-B83D16777CCE}" type="slidenum">
              <a:rPr lang="en-GB" smtClean="0"/>
              <a:t>2</a:t>
            </a:fld>
            <a:endParaRPr lang="en-GB"/>
          </a:p>
        </p:txBody>
      </p:sp>
    </p:spTree>
    <p:extLst>
      <p:ext uri="{BB962C8B-B14F-4D97-AF65-F5344CB8AC3E}">
        <p14:creationId xmlns:p14="http://schemas.microsoft.com/office/powerpoint/2010/main" val="1731112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191919"/>
                </a:solidFill>
                <a:effectLst/>
                <a:latin typeface="open-sans"/>
              </a:rPr>
              <a:t>Studies have identified these key comprehension strategies to be highly useful in supporting learners to more effectively understand texts they engage with.</a:t>
            </a:r>
          </a:p>
          <a:p>
            <a:endParaRPr lang="en-GB" b="0" i="0" dirty="0">
              <a:solidFill>
                <a:srgbClr val="191919"/>
              </a:solidFill>
              <a:effectLst/>
              <a:latin typeface="open-sans"/>
            </a:endParaRPr>
          </a:p>
          <a:p>
            <a:r>
              <a:rPr lang="en-GB" b="0" i="0" dirty="0">
                <a:solidFill>
                  <a:srgbClr val="191919"/>
                </a:solidFill>
                <a:effectLst/>
                <a:latin typeface="open-sans"/>
              </a:rPr>
              <a:t>Making Connections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cap="none" spc="0" dirty="0">
                <a:ln w="0"/>
                <a:solidFill>
                  <a:schemeClr val="tx1"/>
                </a:solidFill>
                <a:effectLst>
                  <a:outerShdw blurRad="38100" dist="19050" dir="2700000" algn="tl" rotWithShape="0">
                    <a:schemeClr val="dk1">
                      <a:alpha val="40000"/>
                    </a:schemeClr>
                  </a:outerShdw>
                </a:effectLst>
                <a:latin typeface="+mj-lt"/>
              </a:rPr>
              <a:t>Identify the text type, purpose, audience and make connections to their personal experiences, other texts or wider knowledge of the world.</a:t>
            </a:r>
          </a:p>
          <a:p>
            <a:endParaRPr lang="en-GB" b="0" i="0" dirty="0">
              <a:solidFill>
                <a:srgbClr val="191919"/>
              </a:solidFill>
              <a:effectLst/>
              <a:latin typeface="open-sans"/>
            </a:endParaRPr>
          </a:p>
          <a:p>
            <a:r>
              <a:rPr lang="en-GB" b="0" i="0" dirty="0">
                <a:solidFill>
                  <a:srgbClr val="191919"/>
                </a:solidFill>
                <a:effectLst/>
                <a:latin typeface="open-sans"/>
              </a:rPr>
              <a:t>Predicting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cap="none" spc="0" dirty="0">
                <a:ln w="0"/>
                <a:solidFill>
                  <a:schemeClr val="tx1"/>
                </a:solidFill>
                <a:effectLst>
                  <a:outerShdw blurRad="38100" dist="19050" dir="2700000" algn="tl" rotWithShape="0">
                    <a:schemeClr val="dk1">
                      <a:alpha val="40000"/>
                    </a:schemeClr>
                  </a:outerShdw>
                </a:effectLst>
                <a:latin typeface="+mj-lt"/>
              </a:rPr>
              <a:t>Use inference and deduction to predict what might happen next in a text.</a:t>
            </a:r>
          </a:p>
          <a:p>
            <a:endParaRPr lang="en-GB" b="0" i="0" dirty="0">
              <a:solidFill>
                <a:srgbClr val="191919"/>
              </a:solidFill>
              <a:effectLst/>
              <a:latin typeface="open-sans"/>
            </a:endParaRPr>
          </a:p>
          <a:p>
            <a:r>
              <a:rPr lang="en-GB" b="0" i="0" dirty="0">
                <a:solidFill>
                  <a:srgbClr val="191919"/>
                </a:solidFill>
                <a:effectLst/>
                <a:latin typeface="open-sans"/>
              </a:rPr>
              <a:t>Asking Questions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n w="0"/>
                <a:effectLst>
                  <a:outerShdw blurRad="38100" dist="19050" dir="2700000" algn="tl" rotWithShape="0">
                    <a:schemeClr val="dk1">
                      <a:alpha val="40000"/>
                    </a:schemeClr>
                  </a:outerShdw>
                </a:effectLst>
                <a:latin typeface="+mj-lt"/>
              </a:rPr>
              <a:t>Ask and answer a range of questions to develop understanding about a text.</a:t>
            </a:r>
            <a:endParaRPr lang="en-US" sz="1200" b="0" cap="none" spc="0" dirty="0">
              <a:ln w="0"/>
              <a:solidFill>
                <a:schemeClr val="tx1"/>
              </a:solidFill>
              <a:effectLst>
                <a:outerShdw blurRad="38100" dist="19050" dir="2700000" algn="tl" rotWithShape="0">
                  <a:schemeClr val="dk1">
                    <a:alpha val="40000"/>
                  </a:schemeClr>
                </a:outerShdw>
              </a:effectLst>
              <a:latin typeface="+mj-lt"/>
            </a:endParaRPr>
          </a:p>
          <a:p>
            <a:endParaRPr lang="en-GB" b="0" i="0" dirty="0">
              <a:solidFill>
                <a:srgbClr val="191919"/>
              </a:solidFill>
              <a:effectLst/>
              <a:latin typeface="open-sans"/>
            </a:endParaRPr>
          </a:p>
          <a:p>
            <a:r>
              <a:rPr lang="en-GB" b="0" i="0" dirty="0">
                <a:solidFill>
                  <a:srgbClr val="191919"/>
                </a:solidFill>
                <a:effectLst/>
                <a:latin typeface="open-sans"/>
              </a:rPr>
              <a:t>Visualising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ln w="0"/>
                <a:effectLst>
                  <a:outerShdw blurRad="38100" dist="19050" dir="2700000" algn="tl" rotWithShape="0">
                    <a:schemeClr val="dk1">
                      <a:alpha val="40000"/>
                    </a:schemeClr>
                  </a:outerShdw>
                </a:effectLst>
                <a:latin typeface="+mj-lt"/>
              </a:rPr>
              <a:t>Visualise</a:t>
            </a:r>
            <a:r>
              <a:rPr lang="en-US" sz="1200" dirty="0">
                <a:ln w="0"/>
                <a:effectLst>
                  <a:outerShdw blurRad="38100" dist="19050" dir="2700000" algn="tl" rotWithShape="0">
                    <a:schemeClr val="dk1">
                      <a:alpha val="40000"/>
                    </a:schemeClr>
                  </a:outerShdw>
                </a:effectLst>
                <a:latin typeface="+mj-lt"/>
              </a:rPr>
              <a:t> ideas and information in meaningful ways to help make sense of a text.</a:t>
            </a:r>
            <a:endParaRPr lang="en-US" sz="1200" b="0" cap="none" spc="0" dirty="0">
              <a:ln w="0"/>
              <a:solidFill>
                <a:schemeClr val="tx1"/>
              </a:solidFill>
              <a:effectLst>
                <a:outerShdw blurRad="38100" dist="19050" dir="2700000" algn="tl" rotWithShape="0">
                  <a:schemeClr val="dk1">
                    <a:alpha val="40000"/>
                  </a:schemeClr>
                </a:outerShdw>
              </a:effectLst>
              <a:latin typeface="+mj-lt"/>
            </a:endParaRPr>
          </a:p>
          <a:p>
            <a:endParaRPr lang="en-GB" b="0" i="0" dirty="0">
              <a:solidFill>
                <a:srgbClr val="191919"/>
              </a:solidFill>
              <a:effectLst/>
              <a:latin typeface="open-sans"/>
            </a:endParaRPr>
          </a:p>
          <a:p>
            <a:r>
              <a:rPr lang="en-GB" b="0" i="0" dirty="0">
                <a:solidFill>
                  <a:srgbClr val="191919"/>
                </a:solidFill>
                <a:effectLst/>
                <a:latin typeface="open-sans"/>
              </a:rPr>
              <a:t>Summarising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n w="0"/>
                <a:effectLst>
                  <a:outerShdw blurRad="38100" dist="19050" dir="2700000" algn="tl" rotWithShape="0">
                    <a:schemeClr val="dk1">
                      <a:alpha val="40000"/>
                    </a:schemeClr>
                  </a:outerShdw>
                </a:effectLst>
                <a:latin typeface="+mj-lt"/>
              </a:rPr>
              <a:t>Identify the main ideas to develop knowledge and understanding of a text.</a:t>
            </a:r>
            <a:endParaRPr lang="en-US" sz="1200" b="0" cap="none" spc="0" dirty="0">
              <a:ln w="0"/>
              <a:solidFill>
                <a:schemeClr val="tx1"/>
              </a:solidFill>
              <a:effectLst>
                <a:outerShdw blurRad="38100" dist="19050" dir="2700000" algn="tl" rotWithShape="0">
                  <a:schemeClr val="dk1">
                    <a:alpha val="40000"/>
                  </a:schemeClr>
                </a:outerShdw>
              </a:effectLst>
              <a:latin typeface="+mj-lt"/>
            </a:endParaRPr>
          </a:p>
          <a:p>
            <a:endParaRPr lang="en-GB" b="0" i="0" dirty="0">
              <a:solidFill>
                <a:srgbClr val="191919"/>
              </a:solidFill>
              <a:effectLst/>
              <a:latin typeface="open-sans"/>
            </a:endParaRPr>
          </a:p>
          <a:p>
            <a:r>
              <a:rPr lang="en-GB" b="0" i="0" dirty="0">
                <a:solidFill>
                  <a:srgbClr val="191919"/>
                </a:solidFill>
                <a:effectLst/>
                <a:latin typeface="open-san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n w="0"/>
                <a:effectLst>
                  <a:outerShdw blurRad="38100" dist="19050" dir="2700000" algn="tl" rotWithShape="0">
                    <a:schemeClr val="dk1">
                      <a:alpha val="40000"/>
                    </a:schemeClr>
                  </a:outerShdw>
                </a:effectLst>
                <a:latin typeface="+mj-lt"/>
              </a:rPr>
              <a:t>Discuss different aspects to develop critical literacy skills when reading a text.</a:t>
            </a:r>
            <a:endParaRPr lang="en-US" sz="1200" b="0" cap="none" spc="0" dirty="0">
              <a:ln w="0"/>
              <a:solidFill>
                <a:schemeClr val="tx1"/>
              </a:solidFill>
              <a:effectLst>
                <a:outerShdw blurRad="38100" dist="19050" dir="2700000" algn="tl" rotWithShape="0">
                  <a:schemeClr val="dk1">
                    <a:alpha val="40000"/>
                  </a:schemeClr>
                </a:outerShdw>
              </a:effectLst>
              <a:latin typeface="+mj-lt"/>
            </a:endParaRPr>
          </a:p>
          <a:p>
            <a:endParaRPr lang="en-GB" dirty="0"/>
          </a:p>
        </p:txBody>
      </p:sp>
      <p:sp>
        <p:nvSpPr>
          <p:cNvPr id="4" name="Slide Number Placeholder 3"/>
          <p:cNvSpPr>
            <a:spLocks noGrp="1"/>
          </p:cNvSpPr>
          <p:nvPr>
            <p:ph type="sldNum" sz="quarter" idx="5"/>
          </p:nvPr>
        </p:nvSpPr>
        <p:spPr/>
        <p:txBody>
          <a:bodyPr/>
          <a:lstStyle/>
          <a:p>
            <a:fld id="{3F0BD52D-9B88-4C87-B76A-B83D16777CCE}" type="slidenum">
              <a:rPr lang="en-GB" smtClean="0"/>
              <a:t>3</a:t>
            </a:fld>
            <a:endParaRPr lang="en-GB"/>
          </a:p>
        </p:txBody>
      </p:sp>
    </p:spTree>
    <p:extLst>
      <p:ext uri="{BB962C8B-B14F-4D97-AF65-F5344CB8AC3E}">
        <p14:creationId xmlns:p14="http://schemas.microsoft.com/office/powerpoint/2010/main" val="2773912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latin typeface="Century Gothic" panose="020B0502020202020204" pitchFamily="34" charset="0"/>
              </a:rPr>
              <a:t>This Understanding, Analysing and Evaluating Progression has been developed to provide a framework for </a:t>
            </a:r>
            <a:r>
              <a:rPr lang="en-GB" sz="1200" b="0" i="0" dirty="0">
                <a:solidFill>
                  <a:srgbClr val="191919"/>
                </a:solidFill>
                <a:effectLst/>
                <a:latin typeface="Century Gothic" panose="020B0502020202020204" pitchFamily="34" charset="0"/>
              </a:rPr>
              <a:t>identifying the opportunities, experiences and support required to help learners develop their use of key comprehension strategies</a:t>
            </a:r>
            <a:r>
              <a:rPr lang="en-GB" sz="1200" dirty="0">
                <a:latin typeface="Century Gothic" panose="020B0502020202020204" pitchFamily="34" charset="0"/>
              </a:rPr>
              <a:t>. Informed by research and the National Benchmarks, </a:t>
            </a:r>
            <a:r>
              <a:rPr lang="en-GB" sz="1200" b="0" i="0" dirty="0">
                <a:solidFill>
                  <a:srgbClr val="191919"/>
                </a:solidFill>
                <a:effectLst/>
                <a:latin typeface="Century Gothic" panose="020B0502020202020204" pitchFamily="34" charset="0"/>
              </a:rPr>
              <a:t>the different strategies and skills </a:t>
            </a:r>
            <a:r>
              <a:rPr lang="en-GB" sz="1200" dirty="0">
                <a:latin typeface="Century Gothic" panose="020B0502020202020204" pitchFamily="34" charset="0"/>
              </a:rPr>
              <a:t>are outlined</a:t>
            </a:r>
            <a:r>
              <a:rPr lang="en-GB" sz="1200" dirty="0">
                <a:solidFill>
                  <a:srgbClr val="191919"/>
                </a:solidFill>
                <a:latin typeface="Century Gothic" panose="020B0502020202020204" pitchFamily="34" charset="0"/>
              </a:rPr>
              <a:t>. This is </a:t>
            </a:r>
            <a:r>
              <a:rPr lang="en-GB" sz="1200" dirty="0">
                <a:latin typeface="Century Gothic" panose="020B0502020202020204" pitchFamily="34" charset="0"/>
              </a:rPr>
              <a:t>intended to inform more effective learning and teaching, helping learners to develop these through a variety of modelled, guided and independent reading activities.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dirty="0">
              <a:latin typeface="Century Gothic" panose="020B0502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solidFill>
                  <a:srgbClr val="191919"/>
                </a:solidFill>
                <a:latin typeface="Century Gothic" panose="020B0502020202020204" pitchFamily="34" charset="0"/>
              </a:rPr>
              <a:t>This has also been designed to support the assessment of learners when reading texts that entertain, inform or persuade.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dirty="0">
              <a:latin typeface="Century Gothic" panose="020B0502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latin typeface="Century Gothic" panose="020B0502020202020204" pitchFamily="34" charset="0"/>
              </a:rPr>
              <a:t>Note that, as in the Fife Progression Pathways and Writing Assessment Resource Pack, National Benchmarks have been emboldened for ease of identification to support professional judgement about achievement of a level.</a:t>
            </a:r>
          </a:p>
        </p:txBody>
      </p:sp>
      <p:sp>
        <p:nvSpPr>
          <p:cNvPr id="4" name="Slide Number Placeholder 3"/>
          <p:cNvSpPr>
            <a:spLocks noGrp="1"/>
          </p:cNvSpPr>
          <p:nvPr>
            <p:ph type="sldNum" sz="quarter" idx="5"/>
          </p:nvPr>
        </p:nvSpPr>
        <p:spPr/>
        <p:txBody>
          <a:bodyPr/>
          <a:lstStyle/>
          <a:p>
            <a:fld id="{3F0BD52D-9B88-4C87-B76A-B83D16777CCE}" type="slidenum">
              <a:rPr lang="en-GB" smtClean="0"/>
              <a:t>4</a:t>
            </a:fld>
            <a:endParaRPr lang="en-GB"/>
          </a:p>
        </p:txBody>
      </p:sp>
    </p:spTree>
    <p:extLst>
      <p:ext uri="{BB962C8B-B14F-4D97-AF65-F5344CB8AC3E}">
        <p14:creationId xmlns:p14="http://schemas.microsoft.com/office/powerpoint/2010/main" val="2112016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latin typeface="Century Gothic" panose="020B0502020202020204" pitchFamily="34" charset="0"/>
              </a:rPr>
              <a:t>This Understanding, Analysing and Evaluating Progression has been developed to provide a framework for </a:t>
            </a:r>
            <a:r>
              <a:rPr lang="en-GB" sz="1200" b="0" i="0" dirty="0">
                <a:solidFill>
                  <a:srgbClr val="191919"/>
                </a:solidFill>
                <a:effectLst/>
                <a:latin typeface="Century Gothic" panose="020B0502020202020204" pitchFamily="34" charset="0"/>
              </a:rPr>
              <a:t>identifying the opportunities, experiences and support required to help learners develop their use of key comprehension strategies</a:t>
            </a:r>
            <a:r>
              <a:rPr lang="en-GB" sz="1200" dirty="0">
                <a:latin typeface="Century Gothic" panose="020B0502020202020204" pitchFamily="34" charset="0"/>
              </a:rPr>
              <a:t>. Informed by research and the National Benchmarks, </a:t>
            </a:r>
            <a:r>
              <a:rPr lang="en-GB" sz="1200" b="0" i="0" dirty="0">
                <a:solidFill>
                  <a:srgbClr val="191919"/>
                </a:solidFill>
                <a:effectLst/>
                <a:latin typeface="Century Gothic" panose="020B0502020202020204" pitchFamily="34" charset="0"/>
              </a:rPr>
              <a:t>the different strategies and skills </a:t>
            </a:r>
            <a:r>
              <a:rPr lang="en-GB" sz="1200" dirty="0">
                <a:latin typeface="Century Gothic" panose="020B0502020202020204" pitchFamily="34" charset="0"/>
              </a:rPr>
              <a:t>are outlined</a:t>
            </a:r>
            <a:r>
              <a:rPr lang="en-GB" sz="1200" dirty="0">
                <a:solidFill>
                  <a:srgbClr val="191919"/>
                </a:solidFill>
                <a:latin typeface="Century Gothic" panose="020B0502020202020204" pitchFamily="34" charset="0"/>
              </a:rPr>
              <a:t>. This is </a:t>
            </a:r>
            <a:r>
              <a:rPr lang="en-GB" sz="1200" dirty="0">
                <a:latin typeface="Century Gothic" panose="020B0502020202020204" pitchFamily="34" charset="0"/>
              </a:rPr>
              <a:t>intended to inform more effective learning and teaching, helping learners to develop these through a variety of modelled, guided and independent reading activities.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dirty="0">
              <a:latin typeface="Century Gothic" panose="020B0502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solidFill>
                  <a:srgbClr val="191919"/>
                </a:solidFill>
                <a:latin typeface="Century Gothic" panose="020B0502020202020204" pitchFamily="34" charset="0"/>
              </a:rPr>
              <a:t>This has also been designed to support the assessment of learners when reading texts that entertain, inform or persuade.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dirty="0">
              <a:latin typeface="Century Gothic" panose="020B0502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latin typeface="Century Gothic" panose="020B0502020202020204" pitchFamily="34" charset="0"/>
              </a:rPr>
              <a:t>Note that, as in the Fife Progression Pathways and Writing Assessment Resource Pack, National Benchmarks have been emboldened for ease of identification to support professional judgement about achievement of a level.</a:t>
            </a:r>
          </a:p>
          <a:p>
            <a:endParaRPr lang="en-GB" dirty="0"/>
          </a:p>
        </p:txBody>
      </p:sp>
      <p:sp>
        <p:nvSpPr>
          <p:cNvPr id="4" name="Slide Number Placeholder 3"/>
          <p:cNvSpPr>
            <a:spLocks noGrp="1"/>
          </p:cNvSpPr>
          <p:nvPr>
            <p:ph type="sldNum" sz="quarter" idx="5"/>
          </p:nvPr>
        </p:nvSpPr>
        <p:spPr/>
        <p:txBody>
          <a:bodyPr/>
          <a:lstStyle/>
          <a:p>
            <a:fld id="{3F0BD52D-9B88-4C87-B76A-B83D16777CCE}" type="slidenum">
              <a:rPr lang="en-GB" smtClean="0"/>
              <a:t>5</a:t>
            </a:fld>
            <a:endParaRPr lang="en-GB"/>
          </a:p>
        </p:txBody>
      </p:sp>
    </p:spTree>
    <p:extLst>
      <p:ext uri="{BB962C8B-B14F-4D97-AF65-F5344CB8AC3E}">
        <p14:creationId xmlns:p14="http://schemas.microsoft.com/office/powerpoint/2010/main" val="2784041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latin typeface="Century Gothic" panose="020B0502020202020204" pitchFamily="34" charset="0"/>
              </a:rPr>
              <a:t>This Understanding, Analysing and Evaluating Progression has been developed to provide a framework for </a:t>
            </a:r>
            <a:r>
              <a:rPr lang="en-GB" sz="1200" b="0" i="0" dirty="0">
                <a:solidFill>
                  <a:srgbClr val="191919"/>
                </a:solidFill>
                <a:effectLst/>
                <a:latin typeface="Century Gothic" panose="020B0502020202020204" pitchFamily="34" charset="0"/>
              </a:rPr>
              <a:t>identifying the opportunities, experiences and support required to help learners develop their use of key comprehension strategies</a:t>
            </a:r>
            <a:r>
              <a:rPr lang="en-GB" sz="1200" dirty="0">
                <a:latin typeface="Century Gothic" panose="020B0502020202020204" pitchFamily="34" charset="0"/>
              </a:rPr>
              <a:t>. Informed by research and the National Benchmarks, </a:t>
            </a:r>
            <a:r>
              <a:rPr lang="en-GB" sz="1200" b="0" i="0" dirty="0">
                <a:solidFill>
                  <a:srgbClr val="191919"/>
                </a:solidFill>
                <a:effectLst/>
                <a:latin typeface="Century Gothic" panose="020B0502020202020204" pitchFamily="34" charset="0"/>
              </a:rPr>
              <a:t>the different strategies and skills </a:t>
            </a:r>
            <a:r>
              <a:rPr lang="en-GB" sz="1200" dirty="0">
                <a:latin typeface="Century Gothic" panose="020B0502020202020204" pitchFamily="34" charset="0"/>
              </a:rPr>
              <a:t>are outlined</a:t>
            </a:r>
            <a:r>
              <a:rPr lang="en-GB" sz="1200" dirty="0">
                <a:solidFill>
                  <a:srgbClr val="191919"/>
                </a:solidFill>
                <a:latin typeface="Century Gothic" panose="020B0502020202020204" pitchFamily="34" charset="0"/>
              </a:rPr>
              <a:t>. This is </a:t>
            </a:r>
            <a:r>
              <a:rPr lang="en-GB" sz="1200" dirty="0">
                <a:latin typeface="Century Gothic" panose="020B0502020202020204" pitchFamily="34" charset="0"/>
              </a:rPr>
              <a:t>intended to inform more effective learning and teaching, helping learners to develop these through a variety of modelled, guided and independent reading activities.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dirty="0">
              <a:solidFill>
                <a:srgbClr val="191919"/>
              </a:solidFill>
              <a:latin typeface="Century Gothic" panose="020B0502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solidFill>
                  <a:srgbClr val="191919"/>
                </a:solidFill>
                <a:latin typeface="Century Gothic" panose="020B0502020202020204" pitchFamily="34" charset="0"/>
              </a:rPr>
              <a:t>This has also been designed to support the assessment of learners when reading texts that entertain, inform or persuade.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dirty="0">
              <a:latin typeface="Century Gothic" panose="020B0502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latin typeface="Century Gothic" panose="020B0502020202020204" pitchFamily="34" charset="0"/>
              </a:rPr>
              <a:t>Note that, as in the Fife Progression Pathways and Writing Assessment Resource Pack, National Benchmarks have been emboldened for ease of identification to support professional judgement about achievement of a level.</a:t>
            </a:r>
          </a:p>
          <a:p>
            <a:endParaRPr lang="en-GB" dirty="0"/>
          </a:p>
        </p:txBody>
      </p:sp>
      <p:sp>
        <p:nvSpPr>
          <p:cNvPr id="4" name="Slide Number Placeholder 3"/>
          <p:cNvSpPr>
            <a:spLocks noGrp="1"/>
          </p:cNvSpPr>
          <p:nvPr>
            <p:ph type="sldNum" sz="quarter" idx="5"/>
          </p:nvPr>
        </p:nvSpPr>
        <p:spPr/>
        <p:txBody>
          <a:bodyPr/>
          <a:lstStyle/>
          <a:p>
            <a:fld id="{3F0BD52D-9B88-4C87-B76A-B83D16777CCE}" type="slidenum">
              <a:rPr lang="en-GB" smtClean="0"/>
              <a:t>6</a:t>
            </a:fld>
            <a:endParaRPr lang="en-GB"/>
          </a:p>
        </p:txBody>
      </p:sp>
    </p:spTree>
    <p:extLst>
      <p:ext uri="{BB962C8B-B14F-4D97-AF65-F5344CB8AC3E}">
        <p14:creationId xmlns:p14="http://schemas.microsoft.com/office/powerpoint/2010/main" val="8344542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latin typeface="Century Gothic" panose="020B0502020202020204" pitchFamily="34" charset="0"/>
              </a:rPr>
              <a:t>This Understanding, Analysing and Evaluating Progression has been developed to provide a framework for </a:t>
            </a:r>
            <a:r>
              <a:rPr lang="en-GB" sz="1200" b="0" i="0" dirty="0">
                <a:solidFill>
                  <a:srgbClr val="191919"/>
                </a:solidFill>
                <a:effectLst/>
                <a:latin typeface="Century Gothic" panose="020B0502020202020204" pitchFamily="34" charset="0"/>
              </a:rPr>
              <a:t>identifying the opportunities, experiences and support required to help learners develop their use of key comprehension strategies</a:t>
            </a:r>
            <a:r>
              <a:rPr lang="en-GB" sz="1200" dirty="0">
                <a:latin typeface="Century Gothic" panose="020B0502020202020204" pitchFamily="34" charset="0"/>
              </a:rPr>
              <a:t>. Informed by research and the National Benchmarks, </a:t>
            </a:r>
            <a:r>
              <a:rPr lang="en-GB" sz="1200" b="0" i="0" dirty="0">
                <a:solidFill>
                  <a:srgbClr val="191919"/>
                </a:solidFill>
                <a:effectLst/>
                <a:latin typeface="Century Gothic" panose="020B0502020202020204" pitchFamily="34" charset="0"/>
              </a:rPr>
              <a:t>the different strategies and skills </a:t>
            </a:r>
            <a:r>
              <a:rPr lang="en-GB" sz="1200" dirty="0">
                <a:latin typeface="Century Gothic" panose="020B0502020202020204" pitchFamily="34" charset="0"/>
              </a:rPr>
              <a:t>are outlined</a:t>
            </a:r>
            <a:r>
              <a:rPr lang="en-GB" sz="1200" dirty="0">
                <a:solidFill>
                  <a:srgbClr val="191919"/>
                </a:solidFill>
                <a:latin typeface="Century Gothic" panose="020B0502020202020204" pitchFamily="34" charset="0"/>
              </a:rPr>
              <a:t>. This is </a:t>
            </a:r>
            <a:r>
              <a:rPr lang="en-GB" sz="1200" dirty="0">
                <a:latin typeface="Century Gothic" panose="020B0502020202020204" pitchFamily="34" charset="0"/>
              </a:rPr>
              <a:t>intended to inform more effective learning and teaching, helping learners to develop these through a variety of modelled, guided and independent reading activities.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dirty="0">
              <a:latin typeface="Century Gothic" panose="020B0502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solidFill>
                  <a:srgbClr val="191919"/>
                </a:solidFill>
                <a:latin typeface="Century Gothic" panose="020B0502020202020204" pitchFamily="34" charset="0"/>
              </a:rPr>
              <a:t>This has also been designed to support the assessment of learners when reading texts that entertain, inform or persuade.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dirty="0">
              <a:latin typeface="Century Gothic" panose="020B0502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latin typeface="Century Gothic" panose="020B0502020202020204" pitchFamily="34" charset="0"/>
              </a:rPr>
              <a:t>Note that, as in the Fife Progression Pathways and Writing Assessment Resource Pack, National Benchmarks have been emboldened for ease of identification to support professional judgement about achievement of a level.</a:t>
            </a:r>
          </a:p>
          <a:p>
            <a:endParaRPr lang="en-GB" dirty="0"/>
          </a:p>
        </p:txBody>
      </p:sp>
      <p:sp>
        <p:nvSpPr>
          <p:cNvPr id="4" name="Slide Number Placeholder 3"/>
          <p:cNvSpPr>
            <a:spLocks noGrp="1"/>
          </p:cNvSpPr>
          <p:nvPr>
            <p:ph type="sldNum" sz="quarter" idx="5"/>
          </p:nvPr>
        </p:nvSpPr>
        <p:spPr/>
        <p:txBody>
          <a:bodyPr/>
          <a:lstStyle/>
          <a:p>
            <a:fld id="{3F0BD52D-9B88-4C87-B76A-B83D16777CCE}" type="slidenum">
              <a:rPr lang="en-GB" smtClean="0"/>
              <a:t>7</a:t>
            </a:fld>
            <a:endParaRPr lang="en-GB"/>
          </a:p>
        </p:txBody>
      </p:sp>
    </p:spTree>
    <p:extLst>
      <p:ext uri="{BB962C8B-B14F-4D97-AF65-F5344CB8AC3E}">
        <p14:creationId xmlns:p14="http://schemas.microsoft.com/office/powerpoint/2010/main" val="13798790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3F5519C-3B0F-44DC-BD27-87FAFB504777}" type="slidenum">
              <a:rPr lang="en-GB" smtClean="0"/>
              <a:t>8</a:t>
            </a:fld>
            <a:endParaRPr lang="en-GB"/>
          </a:p>
        </p:txBody>
      </p:sp>
    </p:spTree>
    <p:extLst>
      <p:ext uri="{BB962C8B-B14F-4D97-AF65-F5344CB8AC3E}">
        <p14:creationId xmlns:p14="http://schemas.microsoft.com/office/powerpoint/2010/main" val="227525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B2D23-6510-A6C2-E010-BDEEF8C98A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E1F32D5-6815-9D88-9F52-BD426B7347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3B24AA8-EA03-4F18-85E7-6413A2480B72}"/>
              </a:ext>
            </a:extLst>
          </p:cNvPr>
          <p:cNvSpPr>
            <a:spLocks noGrp="1"/>
          </p:cNvSpPr>
          <p:nvPr>
            <p:ph type="dt" sz="half" idx="10"/>
          </p:nvPr>
        </p:nvSpPr>
        <p:spPr/>
        <p:txBody>
          <a:bodyPr/>
          <a:lstStyle/>
          <a:p>
            <a:fld id="{42F1BBA1-DBBD-4742-B229-A8629A0E257E}" type="datetimeFigureOut">
              <a:rPr lang="en-GB" smtClean="0"/>
              <a:t>15/08/2024</a:t>
            </a:fld>
            <a:endParaRPr lang="en-GB"/>
          </a:p>
        </p:txBody>
      </p:sp>
      <p:sp>
        <p:nvSpPr>
          <p:cNvPr id="5" name="Footer Placeholder 4">
            <a:extLst>
              <a:ext uri="{FF2B5EF4-FFF2-40B4-BE49-F238E27FC236}">
                <a16:creationId xmlns:a16="http://schemas.microsoft.com/office/drawing/2014/main" id="{A88E3DE1-745B-299D-3882-7A2D604897A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BD046E-D5D9-F52B-4FCF-2681563450E3}"/>
              </a:ext>
            </a:extLst>
          </p:cNvPr>
          <p:cNvSpPr>
            <a:spLocks noGrp="1"/>
          </p:cNvSpPr>
          <p:nvPr>
            <p:ph type="sldNum" sz="quarter" idx="12"/>
          </p:nvPr>
        </p:nvSpPr>
        <p:spPr/>
        <p:txBody>
          <a:bodyPr/>
          <a:lstStyle/>
          <a:p>
            <a:fld id="{85E8C37D-A430-4799-BFA7-A91391301888}" type="slidenum">
              <a:rPr lang="en-GB" smtClean="0"/>
              <a:t>‹#›</a:t>
            </a:fld>
            <a:endParaRPr lang="en-GB"/>
          </a:p>
        </p:txBody>
      </p:sp>
    </p:spTree>
    <p:extLst>
      <p:ext uri="{BB962C8B-B14F-4D97-AF65-F5344CB8AC3E}">
        <p14:creationId xmlns:p14="http://schemas.microsoft.com/office/powerpoint/2010/main" val="225911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A1992-16B1-C943-2A18-04DC202FA7E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91AEFE9-0B81-93F3-7B82-48468808C53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B331B2-2B04-54F2-6424-C2E876581FF1}"/>
              </a:ext>
            </a:extLst>
          </p:cNvPr>
          <p:cNvSpPr>
            <a:spLocks noGrp="1"/>
          </p:cNvSpPr>
          <p:nvPr>
            <p:ph type="dt" sz="half" idx="10"/>
          </p:nvPr>
        </p:nvSpPr>
        <p:spPr/>
        <p:txBody>
          <a:bodyPr/>
          <a:lstStyle/>
          <a:p>
            <a:fld id="{42F1BBA1-DBBD-4742-B229-A8629A0E257E}" type="datetimeFigureOut">
              <a:rPr lang="en-GB" smtClean="0"/>
              <a:t>15/08/2024</a:t>
            </a:fld>
            <a:endParaRPr lang="en-GB"/>
          </a:p>
        </p:txBody>
      </p:sp>
      <p:sp>
        <p:nvSpPr>
          <p:cNvPr id="5" name="Footer Placeholder 4">
            <a:extLst>
              <a:ext uri="{FF2B5EF4-FFF2-40B4-BE49-F238E27FC236}">
                <a16:creationId xmlns:a16="http://schemas.microsoft.com/office/drawing/2014/main" id="{BABD7EC2-34F2-9D94-78C8-719F2E59405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1E60CD-9224-C8C1-4DB0-6976A051AF91}"/>
              </a:ext>
            </a:extLst>
          </p:cNvPr>
          <p:cNvSpPr>
            <a:spLocks noGrp="1"/>
          </p:cNvSpPr>
          <p:nvPr>
            <p:ph type="sldNum" sz="quarter" idx="12"/>
          </p:nvPr>
        </p:nvSpPr>
        <p:spPr/>
        <p:txBody>
          <a:bodyPr/>
          <a:lstStyle/>
          <a:p>
            <a:fld id="{85E8C37D-A430-4799-BFA7-A91391301888}" type="slidenum">
              <a:rPr lang="en-GB" smtClean="0"/>
              <a:t>‹#›</a:t>
            </a:fld>
            <a:endParaRPr lang="en-GB"/>
          </a:p>
        </p:txBody>
      </p:sp>
    </p:spTree>
    <p:extLst>
      <p:ext uri="{BB962C8B-B14F-4D97-AF65-F5344CB8AC3E}">
        <p14:creationId xmlns:p14="http://schemas.microsoft.com/office/powerpoint/2010/main" val="2792818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B626759-CD55-D6D0-E76E-CF2A0A2580A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32C86DC-2E40-8352-F274-9C28151BE3F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579B93D-70BA-388F-6FE8-890D6230F434}"/>
              </a:ext>
            </a:extLst>
          </p:cNvPr>
          <p:cNvSpPr>
            <a:spLocks noGrp="1"/>
          </p:cNvSpPr>
          <p:nvPr>
            <p:ph type="dt" sz="half" idx="10"/>
          </p:nvPr>
        </p:nvSpPr>
        <p:spPr/>
        <p:txBody>
          <a:bodyPr/>
          <a:lstStyle/>
          <a:p>
            <a:fld id="{42F1BBA1-DBBD-4742-B229-A8629A0E257E}" type="datetimeFigureOut">
              <a:rPr lang="en-GB" smtClean="0"/>
              <a:t>15/08/2024</a:t>
            </a:fld>
            <a:endParaRPr lang="en-GB"/>
          </a:p>
        </p:txBody>
      </p:sp>
      <p:sp>
        <p:nvSpPr>
          <p:cNvPr id="5" name="Footer Placeholder 4">
            <a:extLst>
              <a:ext uri="{FF2B5EF4-FFF2-40B4-BE49-F238E27FC236}">
                <a16:creationId xmlns:a16="http://schemas.microsoft.com/office/drawing/2014/main" id="{60580F28-5D39-C7B5-01B7-3B9F722E071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CFB857-6AD2-8286-82CB-4F05432E22A3}"/>
              </a:ext>
            </a:extLst>
          </p:cNvPr>
          <p:cNvSpPr>
            <a:spLocks noGrp="1"/>
          </p:cNvSpPr>
          <p:nvPr>
            <p:ph type="sldNum" sz="quarter" idx="12"/>
          </p:nvPr>
        </p:nvSpPr>
        <p:spPr/>
        <p:txBody>
          <a:bodyPr/>
          <a:lstStyle/>
          <a:p>
            <a:fld id="{85E8C37D-A430-4799-BFA7-A91391301888}" type="slidenum">
              <a:rPr lang="en-GB" smtClean="0"/>
              <a:t>‹#›</a:t>
            </a:fld>
            <a:endParaRPr lang="en-GB"/>
          </a:p>
        </p:txBody>
      </p:sp>
    </p:spTree>
    <p:extLst>
      <p:ext uri="{BB962C8B-B14F-4D97-AF65-F5344CB8AC3E}">
        <p14:creationId xmlns:p14="http://schemas.microsoft.com/office/powerpoint/2010/main" val="1724043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03890-228C-F558-1EB3-5CB605E8FE5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0198A88-BB98-FB1D-6557-ABF0D72DA2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EA466F3-C4E8-EF51-7C30-7F22EDA9CD50}"/>
              </a:ext>
            </a:extLst>
          </p:cNvPr>
          <p:cNvSpPr>
            <a:spLocks noGrp="1"/>
          </p:cNvSpPr>
          <p:nvPr>
            <p:ph type="dt" sz="half" idx="10"/>
          </p:nvPr>
        </p:nvSpPr>
        <p:spPr/>
        <p:txBody>
          <a:bodyPr/>
          <a:lstStyle/>
          <a:p>
            <a:fld id="{42F1BBA1-DBBD-4742-B229-A8629A0E257E}" type="datetimeFigureOut">
              <a:rPr lang="en-GB" smtClean="0"/>
              <a:t>15/08/2024</a:t>
            </a:fld>
            <a:endParaRPr lang="en-GB"/>
          </a:p>
        </p:txBody>
      </p:sp>
      <p:sp>
        <p:nvSpPr>
          <p:cNvPr id="5" name="Footer Placeholder 4">
            <a:extLst>
              <a:ext uri="{FF2B5EF4-FFF2-40B4-BE49-F238E27FC236}">
                <a16:creationId xmlns:a16="http://schemas.microsoft.com/office/drawing/2014/main" id="{A02B74F1-5175-6D2D-1138-422E605CCCC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6A29C8-1DEC-1677-8B7F-67118832D169}"/>
              </a:ext>
            </a:extLst>
          </p:cNvPr>
          <p:cNvSpPr>
            <a:spLocks noGrp="1"/>
          </p:cNvSpPr>
          <p:nvPr>
            <p:ph type="sldNum" sz="quarter" idx="12"/>
          </p:nvPr>
        </p:nvSpPr>
        <p:spPr/>
        <p:txBody>
          <a:bodyPr/>
          <a:lstStyle/>
          <a:p>
            <a:fld id="{85E8C37D-A430-4799-BFA7-A91391301888}" type="slidenum">
              <a:rPr lang="en-GB" smtClean="0"/>
              <a:t>‹#›</a:t>
            </a:fld>
            <a:endParaRPr lang="en-GB"/>
          </a:p>
        </p:txBody>
      </p:sp>
    </p:spTree>
    <p:extLst>
      <p:ext uri="{BB962C8B-B14F-4D97-AF65-F5344CB8AC3E}">
        <p14:creationId xmlns:p14="http://schemas.microsoft.com/office/powerpoint/2010/main" val="1805094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074D1-795A-B525-4F37-A3B5074E944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753BAB6-D8EE-6EA7-32C9-AD9BA32316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FA2AB80-17C0-B074-5E1C-3E5795404E93}"/>
              </a:ext>
            </a:extLst>
          </p:cNvPr>
          <p:cNvSpPr>
            <a:spLocks noGrp="1"/>
          </p:cNvSpPr>
          <p:nvPr>
            <p:ph type="dt" sz="half" idx="10"/>
          </p:nvPr>
        </p:nvSpPr>
        <p:spPr/>
        <p:txBody>
          <a:bodyPr/>
          <a:lstStyle/>
          <a:p>
            <a:fld id="{42F1BBA1-DBBD-4742-B229-A8629A0E257E}" type="datetimeFigureOut">
              <a:rPr lang="en-GB" smtClean="0"/>
              <a:t>15/08/2024</a:t>
            </a:fld>
            <a:endParaRPr lang="en-GB"/>
          </a:p>
        </p:txBody>
      </p:sp>
      <p:sp>
        <p:nvSpPr>
          <p:cNvPr id="5" name="Footer Placeholder 4">
            <a:extLst>
              <a:ext uri="{FF2B5EF4-FFF2-40B4-BE49-F238E27FC236}">
                <a16:creationId xmlns:a16="http://schemas.microsoft.com/office/drawing/2014/main" id="{364B0A38-9914-19FD-3AAB-9B13447A8C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D2F90D6-24F4-552F-A08C-7574ED29F726}"/>
              </a:ext>
            </a:extLst>
          </p:cNvPr>
          <p:cNvSpPr>
            <a:spLocks noGrp="1"/>
          </p:cNvSpPr>
          <p:nvPr>
            <p:ph type="sldNum" sz="quarter" idx="12"/>
          </p:nvPr>
        </p:nvSpPr>
        <p:spPr/>
        <p:txBody>
          <a:bodyPr/>
          <a:lstStyle/>
          <a:p>
            <a:fld id="{85E8C37D-A430-4799-BFA7-A91391301888}" type="slidenum">
              <a:rPr lang="en-GB" smtClean="0"/>
              <a:t>‹#›</a:t>
            </a:fld>
            <a:endParaRPr lang="en-GB"/>
          </a:p>
        </p:txBody>
      </p:sp>
    </p:spTree>
    <p:extLst>
      <p:ext uri="{BB962C8B-B14F-4D97-AF65-F5344CB8AC3E}">
        <p14:creationId xmlns:p14="http://schemas.microsoft.com/office/powerpoint/2010/main" val="4058617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9C809-ED74-DD5B-781A-3403C59AD42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C556DE1-DD59-9E22-DD29-D80A5155F7D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B25A3C8-6597-D748-8544-0B597F8B23A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F29B027-3F6F-3E85-9783-379F12B5C7EB}"/>
              </a:ext>
            </a:extLst>
          </p:cNvPr>
          <p:cNvSpPr>
            <a:spLocks noGrp="1"/>
          </p:cNvSpPr>
          <p:nvPr>
            <p:ph type="dt" sz="half" idx="10"/>
          </p:nvPr>
        </p:nvSpPr>
        <p:spPr/>
        <p:txBody>
          <a:bodyPr/>
          <a:lstStyle/>
          <a:p>
            <a:fld id="{42F1BBA1-DBBD-4742-B229-A8629A0E257E}" type="datetimeFigureOut">
              <a:rPr lang="en-GB" smtClean="0"/>
              <a:t>15/08/2024</a:t>
            </a:fld>
            <a:endParaRPr lang="en-GB"/>
          </a:p>
        </p:txBody>
      </p:sp>
      <p:sp>
        <p:nvSpPr>
          <p:cNvPr id="6" name="Footer Placeholder 5">
            <a:extLst>
              <a:ext uri="{FF2B5EF4-FFF2-40B4-BE49-F238E27FC236}">
                <a16:creationId xmlns:a16="http://schemas.microsoft.com/office/drawing/2014/main" id="{5EA13305-5927-6A47-45C8-876D4BC7354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2128E77-5B49-3909-9DB5-4C745625A147}"/>
              </a:ext>
            </a:extLst>
          </p:cNvPr>
          <p:cNvSpPr>
            <a:spLocks noGrp="1"/>
          </p:cNvSpPr>
          <p:nvPr>
            <p:ph type="sldNum" sz="quarter" idx="12"/>
          </p:nvPr>
        </p:nvSpPr>
        <p:spPr/>
        <p:txBody>
          <a:bodyPr/>
          <a:lstStyle/>
          <a:p>
            <a:fld id="{85E8C37D-A430-4799-BFA7-A91391301888}" type="slidenum">
              <a:rPr lang="en-GB" smtClean="0"/>
              <a:t>‹#›</a:t>
            </a:fld>
            <a:endParaRPr lang="en-GB"/>
          </a:p>
        </p:txBody>
      </p:sp>
    </p:spTree>
    <p:extLst>
      <p:ext uri="{BB962C8B-B14F-4D97-AF65-F5344CB8AC3E}">
        <p14:creationId xmlns:p14="http://schemas.microsoft.com/office/powerpoint/2010/main" val="94599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6981E-0F07-304A-0011-71DC9017139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A8A70A-1423-C3BF-A834-E1DDE1919C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FE742B-A32E-C95B-C9E7-DA13E333CF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1D0850D-9C67-B420-96E3-CAA1AC1F88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8AC12C2-309A-9D8D-FA3D-99D55D1CB5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6B275-266B-B1D3-4282-CF90793237DB}"/>
              </a:ext>
            </a:extLst>
          </p:cNvPr>
          <p:cNvSpPr>
            <a:spLocks noGrp="1"/>
          </p:cNvSpPr>
          <p:nvPr>
            <p:ph type="dt" sz="half" idx="10"/>
          </p:nvPr>
        </p:nvSpPr>
        <p:spPr/>
        <p:txBody>
          <a:bodyPr/>
          <a:lstStyle/>
          <a:p>
            <a:fld id="{42F1BBA1-DBBD-4742-B229-A8629A0E257E}" type="datetimeFigureOut">
              <a:rPr lang="en-GB" smtClean="0"/>
              <a:t>15/08/2024</a:t>
            </a:fld>
            <a:endParaRPr lang="en-GB"/>
          </a:p>
        </p:txBody>
      </p:sp>
      <p:sp>
        <p:nvSpPr>
          <p:cNvPr id="8" name="Footer Placeholder 7">
            <a:extLst>
              <a:ext uri="{FF2B5EF4-FFF2-40B4-BE49-F238E27FC236}">
                <a16:creationId xmlns:a16="http://schemas.microsoft.com/office/drawing/2014/main" id="{C23B564F-209A-F577-3265-2DBEDD6A1E2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B94ECAF-4E38-721F-0C7D-2F58CFFA47DD}"/>
              </a:ext>
            </a:extLst>
          </p:cNvPr>
          <p:cNvSpPr>
            <a:spLocks noGrp="1"/>
          </p:cNvSpPr>
          <p:nvPr>
            <p:ph type="sldNum" sz="quarter" idx="12"/>
          </p:nvPr>
        </p:nvSpPr>
        <p:spPr/>
        <p:txBody>
          <a:bodyPr/>
          <a:lstStyle/>
          <a:p>
            <a:fld id="{85E8C37D-A430-4799-BFA7-A91391301888}" type="slidenum">
              <a:rPr lang="en-GB" smtClean="0"/>
              <a:t>‹#›</a:t>
            </a:fld>
            <a:endParaRPr lang="en-GB"/>
          </a:p>
        </p:txBody>
      </p:sp>
    </p:spTree>
    <p:extLst>
      <p:ext uri="{BB962C8B-B14F-4D97-AF65-F5344CB8AC3E}">
        <p14:creationId xmlns:p14="http://schemas.microsoft.com/office/powerpoint/2010/main" val="3405565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33757-1B1E-7D4B-13F1-74F2AF36467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6343782-595E-2DB9-2B72-8C474A9748FA}"/>
              </a:ext>
            </a:extLst>
          </p:cNvPr>
          <p:cNvSpPr>
            <a:spLocks noGrp="1"/>
          </p:cNvSpPr>
          <p:nvPr>
            <p:ph type="dt" sz="half" idx="10"/>
          </p:nvPr>
        </p:nvSpPr>
        <p:spPr/>
        <p:txBody>
          <a:bodyPr/>
          <a:lstStyle/>
          <a:p>
            <a:fld id="{42F1BBA1-DBBD-4742-B229-A8629A0E257E}" type="datetimeFigureOut">
              <a:rPr lang="en-GB" smtClean="0"/>
              <a:t>15/08/2024</a:t>
            </a:fld>
            <a:endParaRPr lang="en-GB"/>
          </a:p>
        </p:txBody>
      </p:sp>
      <p:sp>
        <p:nvSpPr>
          <p:cNvPr id="4" name="Footer Placeholder 3">
            <a:extLst>
              <a:ext uri="{FF2B5EF4-FFF2-40B4-BE49-F238E27FC236}">
                <a16:creationId xmlns:a16="http://schemas.microsoft.com/office/drawing/2014/main" id="{EA633B8C-C3B1-8154-77AC-2EE08439D27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3D3FEA-1872-5483-254C-941DAAECED36}"/>
              </a:ext>
            </a:extLst>
          </p:cNvPr>
          <p:cNvSpPr>
            <a:spLocks noGrp="1"/>
          </p:cNvSpPr>
          <p:nvPr>
            <p:ph type="sldNum" sz="quarter" idx="12"/>
          </p:nvPr>
        </p:nvSpPr>
        <p:spPr/>
        <p:txBody>
          <a:bodyPr/>
          <a:lstStyle/>
          <a:p>
            <a:fld id="{85E8C37D-A430-4799-BFA7-A91391301888}" type="slidenum">
              <a:rPr lang="en-GB" smtClean="0"/>
              <a:t>‹#›</a:t>
            </a:fld>
            <a:endParaRPr lang="en-GB"/>
          </a:p>
        </p:txBody>
      </p:sp>
    </p:spTree>
    <p:extLst>
      <p:ext uri="{BB962C8B-B14F-4D97-AF65-F5344CB8AC3E}">
        <p14:creationId xmlns:p14="http://schemas.microsoft.com/office/powerpoint/2010/main" val="2906484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4D25A8-5B86-91F6-C7F5-43C83DA27A0E}"/>
              </a:ext>
            </a:extLst>
          </p:cNvPr>
          <p:cNvSpPr>
            <a:spLocks noGrp="1"/>
          </p:cNvSpPr>
          <p:nvPr>
            <p:ph type="dt" sz="half" idx="10"/>
          </p:nvPr>
        </p:nvSpPr>
        <p:spPr/>
        <p:txBody>
          <a:bodyPr/>
          <a:lstStyle/>
          <a:p>
            <a:fld id="{42F1BBA1-DBBD-4742-B229-A8629A0E257E}" type="datetimeFigureOut">
              <a:rPr lang="en-GB" smtClean="0"/>
              <a:t>15/08/2024</a:t>
            </a:fld>
            <a:endParaRPr lang="en-GB"/>
          </a:p>
        </p:txBody>
      </p:sp>
      <p:sp>
        <p:nvSpPr>
          <p:cNvPr id="3" name="Footer Placeholder 2">
            <a:extLst>
              <a:ext uri="{FF2B5EF4-FFF2-40B4-BE49-F238E27FC236}">
                <a16:creationId xmlns:a16="http://schemas.microsoft.com/office/drawing/2014/main" id="{889E4A35-AA18-B747-2EEF-1A7693357F3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1879F17-35B2-DE98-A494-C65AD51ABEDF}"/>
              </a:ext>
            </a:extLst>
          </p:cNvPr>
          <p:cNvSpPr>
            <a:spLocks noGrp="1"/>
          </p:cNvSpPr>
          <p:nvPr>
            <p:ph type="sldNum" sz="quarter" idx="12"/>
          </p:nvPr>
        </p:nvSpPr>
        <p:spPr/>
        <p:txBody>
          <a:bodyPr/>
          <a:lstStyle/>
          <a:p>
            <a:fld id="{85E8C37D-A430-4799-BFA7-A91391301888}" type="slidenum">
              <a:rPr lang="en-GB" smtClean="0"/>
              <a:t>‹#›</a:t>
            </a:fld>
            <a:endParaRPr lang="en-GB"/>
          </a:p>
        </p:txBody>
      </p:sp>
    </p:spTree>
    <p:extLst>
      <p:ext uri="{BB962C8B-B14F-4D97-AF65-F5344CB8AC3E}">
        <p14:creationId xmlns:p14="http://schemas.microsoft.com/office/powerpoint/2010/main" val="1501338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95BDC-537D-9961-A129-99E8E66980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56C9514-2FCC-2FB1-DA93-25E3DB1A90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5A63FEA-CEA8-948C-08CF-71E8B069F9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CE1CC3-B3D7-F1AC-92BC-839CB06C8AC4}"/>
              </a:ext>
            </a:extLst>
          </p:cNvPr>
          <p:cNvSpPr>
            <a:spLocks noGrp="1"/>
          </p:cNvSpPr>
          <p:nvPr>
            <p:ph type="dt" sz="half" idx="10"/>
          </p:nvPr>
        </p:nvSpPr>
        <p:spPr/>
        <p:txBody>
          <a:bodyPr/>
          <a:lstStyle/>
          <a:p>
            <a:fld id="{42F1BBA1-DBBD-4742-B229-A8629A0E257E}" type="datetimeFigureOut">
              <a:rPr lang="en-GB" smtClean="0"/>
              <a:t>15/08/2024</a:t>
            </a:fld>
            <a:endParaRPr lang="en-GB"/>
          </a:p>
        </p:txBody>
      </p:sp>
      <p:sp>
        <p:nvSpPr>
          <p:cNvPr id="6" name="Footer Placeholder 5">
            <a:extLst>
              <a:ext uri="{FF2B5EF4-FFF2-40B4-BE49-F238E27FC236}">
                <a16:creationId xmlns:a16="http://schemas.microsoft.com/office/drawing/2014/main" id="{3C8C5781-D9B8-6A00-1EA2-F94859701E6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73162F-7AD6-6592-5FD1-277E4EF21358}"/>
              </a:ext>
            </a:extLst>
          </p:cNvPr>
          <p:cNvSpPr>
            <a:spLocks noGrp="1"/>
          </p:cNvSpPr>
          <p:nvPr>
            <p:ph type="sldNum" sz="quarter" idx="12"/>
          </p:nvPr>
        </p:nvSpPr>
        <p:spPr/>
        <p:txBody>
          <a:bodyPr/>
          <a:lstStyle/>
          <a:p>
            <a:fld id="{85E8C37D-A430-4799-BFA7-A91391301888}" type="slidenum">
              <a:rPr lang="en-GB" smtClean="0"/>
              <a:t>‹#›</a:t>
            </a:fld>
            <a:endParaRPr lang="en-GB"/>
          </a:p>
        </p:txBody>
      </p:sp>
    </p:spTree>
    <p:extLst>
      <p:ext uri="{BB962C8B-B14F-4D97-AF65-F5344CB8AC3E}">
        <p14:creationId xmlns:p14="http://schemas.microsoft.com/office/powerpoint/2010/main" val="359012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F94D3-551A-8144-4585-28EEE8D3FE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56E66A5-7499-2E81-3CF5-560B47069F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F805808-E89D-D3AB-85C0-1E76E73ECB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A1E7C7-E739-2566-F3CA-16660399AA2A}"/>
              </a:ext>
            </a:extLst>
          </p:cNvPr>
          <p:cNvSpPr>
            <a:spLocks noGrp="1"/>
          </p:cNvSpPr>
          <p:nvPr>
            <p:ph type="dt" sz="half" idx="10"/>
          </p:nvPr>
        </p:nvSpPr>
        <p:spPr/>
        <p:txBody>
          <a:bodyPr/>
          <a:lstStyle/>
          <a:p>
            <a:fld id="{42F1BBA1-DBBD-4742-B229-A8629A0E257E}" type="datetimeFigureOut">
              <a:rPr lang="en-GB" smtClean="0"/>
              <a:t>15/08/2024</a:t>
            </a:fld>
            <a:endParaRPr lang="en-GB"/>
          </a:p>
        </p:txBody>
      </p:sp>
      <p:sp>
        <p:nvSpPr>
          <p:cNvPr id="6" name="Footer Placeholder 5">
            <a:extLst>
              <a:ext uri="{FF2B5EF4-FFF2-40B4-BE49-F238E27FC236}">
                <a16:creationId xmlns:a16="http://schemas.microsoft.com/office/drawing/2014/main" id="{CC625479-9438-8D32-F947-2170ADF619F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0029C2F-C6C2-FCFA-396C-FA93BC1116F6}"/>
              </a:ext>
            </a:extLst>
          </p:cNvPr>
          <p:cNvSpPr>
            <a:spLocks noGrp="1"/>
          </p:cNvSpPr>
          <p:nvPr>
            <p:ph type="sldNum" sz="quarter" idx="12"/>
          </p:nvPr>
        </p:nvSpPr>
        <p:spPr/>
        <p:txBody>
          <a:bodyPr/>
          <a:lstStyle/>
          <a:p>
            <a:fld id="{85E8C37D-A430-4799-BFA7-A91391301888}" type="slidenum">
              <a:rPr lang="en-GB" smtClean="0"/>
              <a:t>‹#›</a:t>
            </a:fld>
            <a:endParaRPr lang="en-GB"/>
          </a:p>
        </p:txBody>
      </p:sp>
    </p:spTree>
    <p:extLst>
      <p:ext uri="{BB962C8B-B14F-4D97-AF65-F5344CB8AC3E}">
        <p14:creationId xmlns:p14="http://schemas.microsoft.com/office/powerpoint/2010/main" val="2221320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5CD14A-4862-B8A9-415B-E42FF26D7F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F708DAD-BDAC-DAAF-C1D2-7480B57752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F3DEB7-D436-7457-DCD4-14D640FB0E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F1BBA1-DBBD-4742-B229-A8629A0E257E}" type="datetimeFigureOut">
              <a:rPr lang="en-GB" smtClean="0"/>
              <a:t>15/08/2024</a:t>
            </a:fld>
            <a:endParaRPr lang="en-GB"/>
          </a:p>
        </p:txBody>
      </p:sp>
      <p:sp>
        <p:nvSpPr>
          <p:cNvPr id="5" name="Footer Placeholder 4">
            <a:extLst>
              <a:ext uri="{FF2B5EF4-FFF2-40B4-BE49-F238E27FC236}">
                <a16:creationId xmlns:a16="http://schemas.microsoft.com/office/drawing/2014/main" id="{00A7E36E-E892-1456-17CC-25C1BEF04F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F88F0E0-FE11-F741-A21E-6EEDFECA48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E8C37D-A430-4799-BFA7-A91391301888}" type="slidenum">
              <a:rPr lang="en-GB" smtClean="0"/>
              <a:t>‹#›</a:t>
            </a:fld>
            <a:endParaRPr lang="en-GB"/>
          </a:p>
        </p:txBody>
      </p:sp>
    </p:spTree>
    <p:extLst>
      <p:ext uri="{BB962C8B-B14F-4D97-AF65-F5344CB8AC3E}">
        <p14:creationId xmlns:p14="http://schemas.microsoft.com/office/powerpoint/2010/main" val="26480014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A82F07-A986-4E23-9AE6-FA48793CD1E6}"/>
              </a:ext>
            </a:extLst>
          </p:cNvPr>
          <p:cNvSpPr/>
          <p:nvPr/>
        </p:nvSpPr>
        <p:spPr>
          <a:xfrm>
            <a:off x="158044" y="27651"/>
            <a:ext cx="11864623" cy="6592711"/>
          </a:xfrm>
          <a:prstGeom prst="rect">
            <a:avLst/>
          </a:prstGeom>
          <a:solidFill>
            <a:schemeClr val="bg1"/>
          </a:solidFill>
          <a:ln w="57150">
            <a:solidFill>
              <a:srgbClr val="00546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DED95EEC-E514-F78E-817A-D3BCD7981384}"/>
              </a:ext>
            </a:extLst>
          </p:cNvPr>
          <p:cNvPicPr>
            <a:picLocks noChangeAspect="1"/>
          </p:cNvPicPr>
          <p:nvPr/>
        </p:nvPicPr>
        <p:blipFill>
          <a:blip r:embed="rId2"/>
          <a:stretch>
            <a:fillRect/>
          </a:stretch>
        </p:blipFill>
        <p:spPr>
          <a:xfrm>
            <a:off x="4058199" y="2522973"/>
            <a:ext cx="4075602" cy="3515924"/>
          </a:xfrm>
          <a:prstGeom prst="rect">
            <a:avLst/>
          </a:prstGeom>
        </p:spPr>
      </p:pic>
      <p:pic>
        <p:nvPicPr>
          <p:cNvPr id="1036" name="Picture 12" descr="fife-council-logo - Fife Historic Buildings Trust">
            <a:extLst>
              <a:ext uri="{FF2B5EF4-FFF2-40B4-BE49-F238E27FC236}">
                <a16:creationId xmlns:a16="http://schemas.microsoft.com/office/drawing/2014/main" id="{29D69714-CD16-43E6-BC8A-D4F30005770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9575" t="19582" r="17659" b="18298"/>
          <a:stretch/>
        </p:blipFill>
        <p:spPr bwMode="auto">
          <a:xfrm>
            <a:off x="389469" y="5724980"/>
            <a:ext cx="1665111" cy="82398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50EBBB05-3742-4E44-B060-1C8815DAB1D1}"/>
              </a:ext>
            </a:extLst>
          </p:cNvPr>
          <p:cNvSpPr/>
          <p:nvPr/>
        </p:nvSpPr>
        <p:spPr>
          <a:xfrm>
            <a:off x="389468" y="429639"/>
            <a:ext cx="11444977" cy="2739211"/>
          </a:xfrm>
          <a:prstGeom prst="rect">
            <a:avLst/>
          </a:prstGeom>
          <a:noFill/>
        </p:spPr>
        <p:txBody>
          <a:bodyPr wrap="square" lIns="91440" tIns="45720" rIns="91440" bIns="45720">
            <a:spAutoFit/>
          </a:bodyPr>
          <a:lstStyle/>
          <a:p>
            <a:pPr algn="ctr"/>
            <a:r>
              <a:rPr lang="en-GB" sz="4000" b="1" dirty="0">
                <a:latin typeface="Century Gothic" panose="020B0502020202020204" pitchFamily="34" charset="0"/>
              </a:rPr>
              <a:t>Fife Reading Assessment Resource </a:t>
            </a:r>
          </a:p>
          <a:p>
            <a:pPr algn="ctr"/>
            <a:endParaRPr lang="en-GB" sz="4400" b="1" dirty="0">
              <a:latin typeface="Century Gothic" panose="020B0502020202020204" pitchFamily="34" charset="0"/>
            </a:endParaRPr>
          </a:p>
          <a:p>
            <a:pPr algn="ctr"/>
            <a:r>
              <a:rPr lang="en-GB" sz="3400" b="1" dirty="0">
                <a:latin typeface="Century Gothic" panose="020B0502020202020204" pitchFamily="34" charset="0"/>
              </a:rPr>
              <a:t>Understanding, Analysing and Evaluating Progression</a:t>
            </a:r>
          </a:p>
          <a:p>
            <a:pPr algn="ctr"/>
            <a:endParaRPr lang="en-US" sz="54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2456967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DD1D0BE-CB5D-435E-8E2F-1410D503B11F}"/>
              </a:ext>
            </a:extLst>
          </p:cNvPr>
          <p:cNvSpPr/>
          <p:nvPr/>
        </p:nvSpPr>
        <p:spPr>
          <a:xfrm>
            <a:off x="135467" y="78452"/>
            <a:ext cx="11921066" cy="6592711"/>
          </a:xfrm>
          <a:prstGeom prst="rect">
            <a:avLst/>
          </a:prstGeom>
          <a:solidFill>
            <a:schemeClr val="bg1"/>
          </a:solidFill>
          <a:ln w="57150">
            <a:solidFill>
              <a:srgbClr val="00546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92BF2E19-91FD-4E73-B4C7-D7ABD5F326D3}"/>
              </a:ext>
            </a:extLst>
          </p:cNvPr>
          <p:cNvSpPr>
            <a:spLocks noGrp="1"/>
          </p:cNvSpPr>
          <p:nvPr>
            <p:ph type="title"/>
          </p:nvPr>
        </p:nvSpPr>
        <p:spPr>
          <a:xfrm>
            <a:off x="135467" y="274638"/>
            <a:ext cx="11921066" cy="1143000"/>
          </a:xfrm>
        </p:spPr>
        <p:txBody>
          <a:bodyPr>
            <a:noAutofit/>
          </a:bodyPr>
          <a:lstStyle/>
          <a:p>
            <a:pPr algn="ctr"/>
            <a:r>
              <a:rPr lang="en-GB" b="1" dirty="0">
                <a:latin typeface="Century Gothic" panose="020B0502020202020204" pitchFamily="34" charset="0"/>
              </a:rPr>
              <a:t>Understanding, Analysing and Evaluating</a:t>
            </a:r>
          </a:p>
        </p:txBody>
      </p:sp>
      <p:sp>
        <p:nvSpPr>
          <p:cNvPr id="3" name="Content Placeholder 2">
            <a:extLst>
              <a:ext uri="{FF2B5EF4-FFF2-40B4-BE49-F238E27FC236}">
                <a16:creationId xmlns:a16="http://schemas.microsoft.com/office/drawing/2014/main" id="{A4B7E4A5-E2F2-4CA3-8D0A-5C829A3F3592}"/>
              </a:ext>
            </a:extLst>
          </p:cNvPr>
          <p:cNvSpPr>
            <a:spLocks noGrp="1"/>
          </p:cNvSpPr>
          <p:nvPr>
            <p:ph idx="1"/>
          </p:nvPr>
        </p:nvSpPr>
        <p:spPr>
          <a:xfrm>
            <a:off x="281354" y="1825625"/>
            <a:ext cx="11591778" cy="4351338"/>
          </a:xfrm>
        </p:spPr>
        <p:txBody>
          <a:bodyPr>
            <a:normAutofit/>
          </a:bodyPr>
          <a:lstStyle/>
          <a:p>
            <a:pPr marL="0" indent="0" algn="ctr">
              <a:buNone/>
            </a:pPr>
            <a:r>
              <a:rPr lang="en-GB" sz="1800" b="0" i="0" dirty="0">
                <a:solidFill>
                  <a:srgbClr val="191919"/>
                </a:solidFill>
                <a:effectLst/>
                <a:latin typeface="Century Gothic" panose="020B0502020202020204" pitchFamily="34" charset="0"/>
              </a:rPr>
              <a:t>Understanding, Analysing and Evaluating is the ability to read text, process it and draw meaning from ideas or information. It relies on two interconnected abilities: decoding and language comprehension.</a:t>
            </a:r>
          </a:p>
          <a:p>
            <a:pPr marL="0" indent="0" algn="ctr">
              <a:buNone/>
            </a:pPr>
            <a:endParaRPr lang="en-GB" sz="1800" b="0" i="0" dirty="0">
              <a:solidFill>
                <a:srgbClr val="191919"/>
              </a:solidFill>
              <a:effectLst/>
              <a:latin typeface="Century Gothic" panose="020B0502020202020204" pitchFamily="34" charset="0"/>
            </a:endParaRPr>
          </a:p>
          <a:p>
            <a:pPr marL="0" indent="0" algn="ctr">
              <a:buNone/>
            </a:pPr>
            <a:r>
              <a:rPr lang="en-GB" sz="1800" dirty="0">
                <a:latin typeface="Century Gothic" panose="020B0502020202020204" pitchFamily="34" charset="0"/>
              </a:rPr>
              <a:t>Being able to apply a range of comprehension skills and strategies is critical to developing greater understanding. </a:t>
            </a:r>
            <a:r>
              <a:rPr lang="en-GB" sz="1800" dirty="0">
                <a:effectLst/>
                <a:latin typeface="Century Gothic" panose="020B0502020202020204" pitchFamily="34" charset="0"/>
              </a:rPr>
              <a:t>To </a:t>
            </a:r>
            <a:r>
              <a:rPr lang="en-GB" sz="1800" dirty="0">
                <a:latin typeface="Century Gothic" panose="020B0502020202020204" pitchFamily="34" charset="0"/>
              </a:rPr>
              <a:t>engage with a variety of texts effectively, learners need to be able to understand, analyse and evaluate the different ways in which language can be used to convey information, the usefulness or reliability of sources, as well use critical literacy skills to inform judgement and decisions.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800" dirty="0">
              <a:effectLst/>
              <a:latin typeface="Century Gothic" panose="020B0502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a:latin typeface="Century Gothic" panose="020B0502020202020204" pitchFamily="34" charset="0"/>
              </a:rPr>
              <a:t>This Understanding, Analysing and Evaluating Progression has been developed to provide a framework for </a:t>
            </a:r>
            <a:r>
              <a:rPr lang="en-GB" sz="1800" b="0" i="0" dirty="0">
                <a:solidFill>
                  <a:srgbClr val="191919"/>
                </a:solidFill>
                <a:effectLst/>
                <a:latin typeface="Century Gothic" panose="020B0502020202020204" pitchFamily="34" charset="0"/>
              </a:rPr>
              <a:t>identifying the opportunities, experiences and support required to help learners develop their use of key comprehension strategies</a:t>
            </a:r>
            <a:r>
              <a:rPr lang="en-GB" sz="1800" dirty="0">
                <a:latin typeface="Century Gothic" panose="020B0502020202020204" pitchFamily="34" charset="0"/>
              </a:rPr>
              <a:t>. Informed by research and the National Benchmarks, </a:t>
            </a:r>
            <a:r>
              <a:rPr lang="en-GB" sz="1800" b="0" i="0" dirty="0">
                <a:solidFill>
                  <a:srgbClr val="191919"/>
                </a:solidFill>
                <a:effectLst/>
                <a:latin typeface="Century Gothic" panose="020B0502020202020204" pitchFamily="34" charset="0"/>
              </a:rPr>
              <a:t>key Understanding, Analysing and Evaluating skills are </a:t>
            </a:r>
            <a:r>
              <a:rPr lang="en-GB" sz="1800" dirty="0">
                <a:latin typeface="Century Gothic" panose="020B0502020202020204" pitchFamily="34" charset="0"/>
              </a:rPr>
              <a:t>outlined as appropriate to developmental stage</a:t>
            </a:r>
            <a:r>
              <a:rPr lang="en-GB" sz="1800" dirty="0">
                <a:solidFill>
                  <a:srgbClr val="191919"/>
                </a:solidFill>
                <a:latin typeface="Century Gothic" panose="020B0502020202020204" pitchFamily="34" charset="0"/>
              </a:rPr>
              <a:t>. This is </a:t>
            </a:r>
            <a:r>
              <a:rPr lang="en-GB" sz="1800" dirty="0">
                <a:latin typeface="Century Gothic" panose="020B0502020202020204" pitchFamily="34" charset="0"/>
              </a:rPr>
              <a:t>intended to inform more effective learning and teaching, helping learners to develop the skills necessary to draw meaning from the ideas and information in different texts more effectively.</a:t>
            </a:r>
          </a:p>
        </p:txBody>
      </p:sp>
    </p:spTree>
    <p:extLst>
      <p:ext uri="{BB962C8B-B14F-4D97-AF65-F5344CB8AC3E}">
        <p14:creationId xmlns:p14="http://schemas.microsoft.com/office/powerpoint/2010/main" val="2746156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5" name="Picture 24">
            <a:extLst>
              <a:ext uri="{FF2B5EF4-FFF2-40B4-BE49-F238E27FC236}">
                <a16:creationId xmlns:a16="http://schemas.microsoft.com/office/drawing/2014/main" id="{B29AFD7B-E5DF-0285-BB2B-90D2F26E2710}"/>
              </a:ext>
            </a:extLst>
          </p:cNvPr>
          <p:cNvPicPr>
            <a:picLocks noChangeAspect="1"/>
          </p:cNvPicPr>
          <p:nvPr/>
        </p:nvPicPr>
        <p:blipFill>
          <a:blip r:embed="rId3"/>
          <a:stretch>
            <a:fillRect/>
          </a:stretch>
        </p:blipFill>
        <p:spPr>
          <a:xfrm>
            <a:off x="0" y="-54592"/>
            <a:ext cx="12127472" cy="6858000"/>
          </a:xfrm>
          <a:prstGeom prst="rect">
            <a:avLst/>
          </a:prstGeom>
        </p:spPr>
      </p:pic>
      <p:pic>
        <p:nvPicPr>
          <p:cNvPr id="8" name="Picture 7">
            <a:extLst>
              <a:ext uri="{FF2B5EF4-FFF2-40B4-BE49-F238E27FC236}">
                <a16:creationId xmlns:a16="http://schemas.microsoft.com/office/drawing/2014/main" id="{F5540C46-7FF7-684B-38CC-39AFE71ADD30}"/>
              </a:ext>
            </a:extLst>
          </p:cNvPr>
          <p:cNvPicPr>
            <a:picLocks noChangeAspect="1"/>
          </p:cNvPicPr>
          <p:nvPr/>
        </p:nvPicPr>
        <p:blipFill>
          <a:blip r:embed="rId4"/>
          <a:stretch>
            <a:fillRect/>
          </a:stretch>
        </p:blipFill>
        <p:spPr>
          <a:xfrm>
            <a:off x="8913029" y="3723866"/>
            <a:ext cx="2777807" cy="1979926"/>
          </a:xfrm>
          <a:prstGeom prst="rect">
            <a:avLst/>
          </a:prstGeom>
        </p:spPr>
      </p:pic>
      <p:pic>
        <p:nvPicPr>
          <p:cNvPr id="23" name="Picture 22">
            <a:extLst>
              <a:ext uri="{FF2B5EF4-FFF2-40B4-BE49-F238E27FC236}">
                <a16:creationId xmlns:a16="http://schemas.microsoft.com/office/drawing/2014/main" id="{4C645DA7-7AE2-6EF4-AC38-E989306E250B}"/>
              </a:ext>
            </a:extLst>
          </p:cNvPr>
          <p:cNvPicPr>
            <a:picLocks noChangeAspect="1"/>
          </p:cNvPicPr>
          <p:nvPr/>
        </p:nvPicPr>
        <p:blipFill>
          <a:blip r:embed="rId5"/>
          <a:stretch>
            <a:fillRect/>
          </a:stretch>
        </p:blipFill>
        <p:spPr>
          <a:xfrm>
            <a:off x="9585915" y="487590"/>
            <a:ext cx="1428411" cy="1704877"/>
          </a:xfrm>
          <a:prstGeom prst="rect">
            <a:avLst/>
          </a:prstGeom>
        </p:spPr>
      </p:pic>
      <p:pic>
        <p:nvPicPr>
          <p:cNvPr id="15" name="Picture 14">
            <a:extLst>
              <a:ext uri="{FF2B5EF4-FFF2-40B4-BE49-F238E27FC236}">
                <a16:creationId xmlns:a16="http://schemas.microsoft.com/office/drawing/2014/main" id="{D7209679-F6C6-EFC0-8051-4A04466BE304}"/>
              </a:ext>
            </a:extLst>
          </p:cNvPr>
          <p:cNvPicPr>
            <a:picLocks noChangeAspect="1"/>
          </p:cNvPicPr>
          <p:nvPr/>
        </p:nvPicPr>
        <p:blipFill>
          <a:blip r:embed="rId6"/>
          <a:stretch>
            <a:fillRect/>
          </a:stretch>
        </p:blipFill>
        <p:spPr>
          <a:xfrm>
            <a:off x="5227774" y="3788191"/>
            <a:ext cx="2409073" cy="1979926"/>
          </a:xfrm>
          <a:prstGeom prst="rect">
            <a:avLst/>
          </a:prstGeom>
        </p:spPr>
      </p:pic>
      <p:pic>
        <p:nvPicPr>
          <p:cNvPr id="17" name="Picture 16">
            <a:extLst>
              <a:ext uri="{FF2B5EF4-FFF2-40B4-BE49-F238E27FC236}">
                <a16:creationId xmlns:a16="http://schemas.microsoft.com/office/drawing/2014/main" id="{CE79B1F4-F4F5-5DCC-16A4-CC63ED0EABF6}"/>
              </a:ext>
            </a:extLst>
          </p:cNvPr>
          <p:cNvPicPr>
            <a:picLocks noChangeAspect="1"/>
          </p:cNvPicPr>
          <p:nvPr/>
        </p:nvPicPr>
        <p:blipFill>
          <a:blip r:embed="rId7"/>
          <a:stretch>
            <a:fillRect/>
          </a:stretch>
        </p:blipFill>
        <p:spPr>
          <a:xfrm>
            <a:off x="737151" y="3834541"/>
            <a:ext cx="2971800" cy="2057400"/>
          </a:xfrm>
          <a:prstGeom prst="rect">
            <a:avLst/>
          </a:prstGeom>
        </p:spPr>
      </p:pic>
      <p:pic>
        <p:nvPicPr>
          <p:cNvPr id="19" name="Picture 18">
            <a:extLst>
              <a:ext uri="{FF2B5EF4-FFF2-40B4-BE49-F238E27FC236}">
                <a16:creationId xmlns:a16="http://schemas.microsoft.com/office/drawing/2014/main" id="{60459A4A-A558-3484-B002-6470B895F309}"/>
              </a:ext>
            </a:extLst>
          </p:cNvPr>
          <p:cNvPicPr>
            <a:picLocks noChangeAspect="1"/>
          </p:cNvPicPr>
          <p:nvPr/>
        </p:nvPicPr>
        <p:blipFill>
          <a:blip r:embed="rId8"/>
          <a:stretch>
            <a:fillRect/>
          </a:stretch>
        </p:blipFill>
        <p:spPr>
          <a:xfrm>
            <a:off x="737151" y="439705"/>
            <a:ext cx="2409073" cy="1996625"/>
          </a:xfrm>
          <a:prstGeom prst="rect">
            <a:avLst/>
          </a:prstGeom>
        </p:spPr>
      </p:pic>
      <p:pic>
        <p:nvPicPr>
          <p:cNvPr id="21" name="Picture 20">
            <a:extLst>
              <a:ext uri="{FF2B5EF4-FFF2-40B4-BE49-F238E27FC236}">
                <a16:creationId xmlns:a16="http://schemas.microsoft.com/office/drawing/2014/main" id="{7D75861A-F758-89E5-5318-D3C4F2F0877E}"/>
              </a:ext>
            </a:extLst>
          </p:cNvPr>
          <p:cNvPicPr>
            <a:picLocks noChangeAspect="1"/>
          </p:cNvPicPr>
          <p:nvPr/>
        </p:nvPicPr>
        <p:blipFill rotWithShape="1">
          <a:blip r:embed="rId9"/>
          <a:srcRect b="4733"/>
          <a:stretch/>
        </p:blipFill>
        <p:spPr>
          <a:xfrm>
            <a:off x="5227774" y="243729"/>
            <a:ext cx="2409073" cy="2192601"/>
          </a:xfrm>
          <a:prstGeom prst="rect">
            <a:avLst/>
          </a:prstGeom>
        </p:spPr>
      </p:pic>
      <p:pic>
        <p:nvPicPr>
          <p:cNvPr id="3" name="Picture 2">
            <a:extLst>
              <a:ext uri="{FF2B5EF4-FFF2-40B4-BE49-F238E27FC236}">
                <a16:creationId xmlns:a16="http://schemas.microsoft.com/office/drawing/2014/main" id="{9C51FE1E-EEAC-D00C-2212-8127F70F94B8}"/>
              </a:ext>
            </a:extLst>
          </p:cNvPr>
          <p:cNvPicPr>
            <a:picLocks noChangeAspect="1"/>
          </p:cNvPicPr>
          <p:nvPr/>
        </p:nvPicPr>
        <p:blipFill>
          <a:blip r:embed="rId6"/>
          <a:stretch>
            <a:fillRect/>
          </a:stretch>
        </p:blipFill>
        <p:spPr>
          <a:xfrm>
            <a:off x="5227774" y="3703525"/>
            <a:ext cx="2409073" cy="1979926"/>
          </a:xfrm>
          <a:prstGeom prst="rect">
            <a:avLst/>
          </a:prstGeom>
        </p:spPr>
      </p:pic>
      <p:pic>
        <p:nvPicPr>
          <p:cNvPr id="4" name="Picture 3">
            <a:extLst>
              <a:ext uri="{FF2B5EF4-FFF2-40B4-BE49-F238E27FC236}">
                <a16:creationId xmlns:a16="http://schemas.microsoft.com/office/drawing/2014/main" id="{8FC6E729-227E-5F7E-A117-6C2181ED7E3C}"/>
              </a:ext>
            </a:extLst>
          </p:cNvPr>
          <p:cNvPicPr>
            <a:picLocks noChangeAspect="1"/>
          </p:cNvPicPr>
          <p:nvPr/>
        </p:nvPicPr>
        <p:blipFill>
          <a:blip r:embed="rId7"/>
          <a:stretch>
            <a:fillRect/>
          </a:stretch>
        </p:blipFill>
        <p:spPr>
          <a:xfrm>
            <a:off x="737151" y="3749875"/>
            <a:ext cx="2971800" cy="2057400"/>
          </a:xfrm>
          <a:prstGeom prst="rect">
            <a:avLst/>
          </a:prstGeom>
        </p:spPr>
      </p:pic>
      <p:pic>
        <p:nvPicPr>
          <p:cNvPr id="5" name="Picture 4">
            <a:extLst>
              <a:ext uri="{FF2B5EF4-FFF2-40B4-BE49-F238E27FC236}">
                <a16:creationId xmlns:a16="http://schemas.microsoft.com/office/drawing/2014/main" id="{DC764D4A-D53F-9B0A-4DCB-E7F982F11351}"/>
              </a:ext>
            </a:extLst>
          </p:cNvPr>
          <p:cNvPicPr>
            <a:picLocks noChangeAspect="1"/>
          </p:cNvPicPr>
          <p:nvPr/>
        </p:nvPicPr>
        <p:blipFill>
          <a:blip r:embed="rId8"/>
          <a:stretch>
            <a:fillRect/>
          </a:stretch>
        </p:blipFill>
        <p:spPr>
          <a:xfrm>
            <a:off x="737151" y="355039"/>
            <a:ext cx="2409073" cy="1996625"/>
          </a:xfrm>
          <a:prstGeom prst="rect">
            <a:avLst/>
          </a:prstGeom>
        </p:spPr>
      </p:pic>
    </p:spTree>
    <p:extLst>
      <p:ext uri="{BB962C8B-B14F-4D97-AF65-F5344CB8AC3E}">
        <p14:creationId xmlns:p14="http://schemas.microsoft.com/office/powerpoint/2010/main" val="1093045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FC76F46-346D-EBAE-8BCD-308935DE2A12}"/>
              </a:ext>
            </a:extLst>
          </p:cNvPr>
          <p:cNvPicPr>
            <a:picLocks noChangeAspect="1"/>
          </p:cNvPicPr>
          <p:nvPr/>
        </p:nvPicPr>
        <p:blipFill>
          <a:blip r:embed="rId3"/>
          <a:srcRect t="17664" r="107" b="-11"/>
          <a:stretch/>
        </p:blipFill>
        <p:spPr>
          <a:xfrm>
            <a:off x="1543440" y="1211385"/>
            <a:ext cx="9095368" cy="5652196"/>
          </a:xfrm>
          <a:prstGeom prst="rect">
            <a:avLst/>
          </a:prstGeom>
        </p:spPr>
      </p:pic>
      <p:sp>
        <p:nvSpPr>
          <p:cNvPr id="2" name="Title 1">
            <a:extLst>
              <a:ext uri="{FF2B5EF4-FFF2-40B4-BE49-F238E27FC236}">
                <a16:creationId xmlns:a16="http://schemas.microsoft.com/office/drawing/2014/main" id="{72CC49E9-DA83-FFEB-9591-76832D724957}"/>
              </a:ext>
            </a:extLst>
          </p:cNvPr>
          <p:cNvSpPr>
            <a:spLocks noGrp="1"/>
          </p:cNvSpPr>
          <p:nvPr>
            <p:ph type="title"/>
          </p:nvPr>
        </p:nvSpPr>
        <p:spPr>
          <a:xfrm>
            <a:off x="-1953" y="3663"/>
            <a:ext cx="12195906" cy="1325563"/>
          </a:xfrm>
        </p:spPr>
        <p:txBody>
          <a:bodyPr/>
          <a:lstStyle/>
          <a:p>
            <a:pPr algn="ctr"/>
            <a:r>
              <a:rPr lang="en-US" b="1" dirty="0">
                <a:latin typeface="Century Gothic"/>
                <a:cs typeface="Calibri Light" panose="020F0302020204030204"/>
              </a:rPr>
              <a:t>Early Level</a:t>
            </a:r>
            <a:endParaRPr lang="en-US" dirty="0">
              <a:cs typeface="Calibri Light" panose="020F0302020204030204"/>
            </a:endParaRPr>
          </a:p>
        </p:txBody>
      </p:sp>
    </p:spTree>
    <p:extLst>
      <p:ext uri="{BB962C8B-B14F-4D97-AF65-F5344CB8AC3E}">
        <p14:creationId xmlns:p14="http://schemas.microsoft.com/office/powerpoint/2010/main" val="2326438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551555F-D579-277D-7E95-23249FA1652D}"/>
              </a:ext>
            </a:extLst>
          </p:cNvPr>
          <p:cNvPicPr>
            <a:picLocks noChangeAspect="1"/>
          </p:cNvPicPr>
          <p:nvPr/>
        </p:nvPicPr>
        <p:blipFill>
          <a:blip r:embed="rId3"/>
          <a:srcRect t="17094" r="107"/>
          <a:stretch/>
        </p:blipFill>
        <p:spPr>
          <a:xfrm>
            <a:off x="1549356" y="1172308"/>
            <a:ext cx="9083522" cy="5685695"/>
          </a:xfrm>
          <a:prstGeom prst="rect">
            <a:avLst/>
          </a:prstGeom>
        </p:spPr>
      </p:pic>
      <p:sp>
        <p:nvSpPr>
          <p:cNvPr id="2" name="Title 1">
            <a:extLst>
              <a:ext uri="{FF2B5EF4-FFF2-40B4-BE49-F238E27FC236}">
                <a16:creationId xmlns:a16="http://schemas.microsoft.com/office/drawing/2014/main" id="{D0C9D6AA-E337-EF47-BE88-34ECD8F29A3D}"/>
              </a:ext>
            </a:extLst>
          </p:cNvPr>
          <p:cNvSpPr>
            <a:spLocks noGrp="1"/>
          </p:cNvSpPr>
          <p:nvPr>
            <p:ph type="title"/>
          </p:nvPr>
        </p:nvSpPr>
        <p:spPr>
          <a:xfrm>
            <a:off x="-1953" y="3663"/>
            <a:ext cx="12195906" cy="1325563"/>
          </a:xfrm>
        </p:spPr>
        <p:txBody>
          <a:bodyPr/>
          <a:lstStyle/>
          <a:p>
            <a:pPr algn="ctr"/>
            <a:r>
              <a:rPr lang="en-US" b="1" dirty="0">
                <a:latin typeface="Century Gothic"/>
                <a:cs typeface="Calibri Light" panose="020F0302020204030204"/>
              </a:rPr>
              <a:t>First Level</a:t>
            </a:r>
          </a:p>
        </p:txBody>
      </p:sp>
    </p:spTree>
    <p:extLst>
      <p:ext uri="{BB962C8B-B14F-4D97-AF65-F5344CB8AC3E}">
        <p14:creationId xmlns:p14="http://schemas.microsoft.com/office/powerpoint/2010/main" val="3424702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5DF97D3-9D79-2763-119E-38A4304B3D70}"/>
              </a:ext>
            </a:extLst>
          </p:cNvPr>
          <p:cNvPicPr>
            <a:picLocks noChangeAspect="1"/>
          </p:cNvPicPr>
          <p:nvPr/>
        </p:nvPicPr>
        <p:blipFill>
          <a:blip r:embed="rId3"/>
          <a:srcRect t="18946" r="108"/>
          <a:stretch/>
        </p:blipFill>
        <p:spPr>
          <a:xfrm>
            <a:off x="1579337" y="1299308"/>
            <a:ext cx="9023561" cy="5558697"/>
          </a:xfrm>
          <a:prstGeom prst="rect">
            <a:avLst/>
          </a:prstGeom>
        </p:spPr>
      </p:pic>
      <p:sp>
        <p:nvSpPr>
          <p:cNvPr id="2" name="Title 1">
            <a:extLst>
              <a:ext uri="{FF2B5EF4-FFF2-40B4-BE49-F238E27FC236}">
                <a16:creationId xmlns:a16="http://schemas.microsoft.com/office/drawing/2014/main" id="{1D6F259D-7B0A-4D5F-7FD4-4ABA20999307}"/>
              </a:ext>
            </a:extLst>
          </p:cNvPr>
          <p:cNvSpPr>
            <a:spLocks noGrp="1"/>
          </p:cNvSpPr>
          <p:nvPr>
            <p:ph type="title"/>
          </p:nvPr>
        </p:nvSpPr>
        <p:spPr>
          <a:xfrm>
            <a:off x="-1953" y="3663"/>
            <a:ext cx="12195906" cy="1296256"/>
          </a:xfrm>
        </p:spPr>
        <p:txBody>
          <a:bodyPr/>
          <a:lstStyle/>
          <a:p>
            <a:pPr algn="ctr"/>
            <a:r>
              <a:rPr lang="en-US" b="1" dirty="0">
                <a:latin typeface="Century Gothic"/>
                <a:cs typeface="Calibri Light" panose="020F0302020204030204"/>
              </a:rPr>
              <a:t>Second Level</a:t>
            </a:r>
            <a:endParaRPr lang="en-US" dirty="0">
              <a:cs typeface="Calibri Light" panose="020F0302020204030204"/>
            </a:endParaRPr>
          </a:p>
        </p:txBody>
      </p:sp>
    </p:spTree>
    <p:extLst>
      <p:ext uri="{BB962C8B-B14F-4D97-AF65-F5344CB8AC3E}">
        <p14:creationId xmlns:p14="http://schemas.microsoft.com/office/powerpoint/2010/main" val="3383986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4873EA9-A111-FABA-AD9D-B4A83D44EC6C}"/>
              </a:ext>
            </a:extLst>
          </p:cNvPr>
          <p:cNvPicPr>
            <a:picLocks noChangeAspect="1"/>
          </p:cNvPicPr>
          <p:nvPr/>
        </p:nvPicPr>
        <p:blipFill>
          <a:blip r:embed="rId3"/>
          <a:srcRect t="18661" r="105"/>
          <a:stretch/>
        </p:blipFill>
        <p:spPr>
          <a:xfrm>
            <a:off x="1406745" y="1279769"/>
            <a:ext cx="9312471" cy="5578236"/>
          </a:xfrm>
          <a:prstGeom prst="rect">
            <a:avLst/>
          </a:prstGeom>
        </p:spPr>
      </p:pic>
      <p:sp>
        <p:nvSpPr>
          <p:cNvPr id="2" name="Title 1">
            <a:extLst>
              <a:ext uri="{FF2B5EF4-FFF2-40B4-BE49-F238E27FC236}">
                <a16:creationId xmlns:a16="http://schemas.microsoft.com/office/drawing/2014/main" id="{805F94E6-1E48-82B5-1C30-3877F4EEA66D}"/>
              </a:ext>
            </a:extLst>
          </p:cNvPr>
          <p:cNvSpPr>
            <a:spLocks noGrp="1"/>
          </p:cNvSpPr>
          <p:nvPr>
            <p:ph type="title"/>
          </p:nvPr>
        </p:nvSpPr>
        <p:spPr>
          <a:xfrm>
            <a:off x="-1953" y="3663"/>
            <a:ext cx="12195906" cy="1276717"/>
          </a:xfrm>
        </p:spPr>
        <p:txBody>
          <a:bodyPr/>
          <a:lstStyle/>
          <a:p>
            <a:pPr algn="ctr"/>
            <a:r>
              <a:rPr lang="en-US" b="1" dirty="0">
                <a:latin typeface="Century Gothic"/>
                <a:cs typeface="Calibri Light" panose="020F0302020204030204"/>
              </a:rPr>
              <a:t>Third Level</a:t>
            </a:r>
            <a:endParaRPr lang="en-US" dirty="0">
              <a:cs typeface="Calibri Light" panose="020F0302020204030204"/>
            </a:endParaRPr>
          </a:p>
        </p:txBody>
      </p:sp>
    </p:spTree>
    <p:extLst>
      <p:ext uri="{BB962C8B-B14F-4D97-AF65-F5344CB8AC3E}">
        <p14:creationId xmlns:p14="http://schemas.microsoft.com/office/powerpoint/2010/main" val="3100199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0B892827-2181-4ACF-AB02-9190AFFEF9C4}"/>
              </a:ext>
            </a:extLst>
          </p:cNvPr>
          <p:cNvSpPr>
            <a:spLocks noChangeArrowheads="1"/>
          </p:cNvSpPr>
          <p:nvPr/>
        </p:nvSpPr>
        <p:spPr bwMode="auto">
          <a:xfrm>
            <a:off x="1703513" y="252819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3" name="Rectangle 3">
            <a:extLst>
              <a:ext uri="{FF2B5EF4-FFF2-40B4-BE49-F238E27FC236}">
                <a16:creationId xmlns:a16="http://schemas.microsoft.com/office/drawing/2014/main" id="{B087B14B-B790-4CC9-AB4C-ADDA9718AE3B}"/>
              </a:ext>
            </a:extLst>
          </p:cNvPr>
          <p:cNvSpPr>
            <a:spLocks noChangeArrowheads="1"/>
          </p:cNvSpPr>
          <p:nvPr/>
        </p:nvSpPr>
        <p:spPr bwMode="auto">
          <a:xfrm>
            <a:off x="2166880" y="2941458"/>
            <a:ext cx="7858240"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1pPr>
            <a:lvl2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2pPr>
            <a:lvl3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3pPr>
            <a:lvl4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4pPr>
            <a:lvl5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5pPr>
            <a:lvl6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6pPr>
            <a:lvl7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7pPr>
            <a:lvl8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8pPr>
            <a:lvl9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9pPr>
          </a:lstStyle>
          <a:p>
            <a:pPr algn="ctr"/>
            <a:r>
              <a:rPr lang="en-GB" altLang="en-US" sz="1200" dirty="0">
                <a:solidFill>
                  <a:srgbClr val="000000"/>
                </a:solidFill>
                <a:latin typeface="Arial"/>
                <a:ea typeface="Calibri" panose="020F0502020204030204" pitchFamily="34" charset="0"/>
                <a:cs typeface="Arial"/>
              </a:rPr>
              <a:t>This has been created to support professional learning and school improvement. </a:t>
            </a:r>
            <a:endParaRPr lang="en-GB" altLang="en-US" sz="1200" dirty="0">
              <a:solidFill>
                <a:srgbClr val="000000"/>
              </a:solidFill>
              <a:ea typeface="Calibri" panose="020F0502020204030204" pitchFamily="34" charset="0"/>
              <a:cs typeface="Arial" panose="020B0604020202020204" pitchFamily="34" charset="0"/>
            </a:endParaRPr>
          </a:p>
          <a:p>
            <a:pPr algn="ctr"/>
            <a:endParaRPr lang="en-GB" altLang="en-US" sz="1200" dirty="0">
              <a:solidFill>
                <a:srgbClr val="000000"/>
              </a:solidFill>
              <a:ea typeface="Calibri" panose="020F0502020204030204" pitchFamily="34" charset="0"/>
              <a:cs typeface="Arial" panose="020B0604020202020204" pitchFamily="34" charset="0"/>
            </a:endParaRPr>
          </a:p>
          <a:p>
            <a:pPr algn="ctr"/>
            <a:endParaRPr lang="en-GB" altLang="en-US" sz="1200" dirty="0">
              <a:solidFill>
                <a:srgbClr val="000000"/>
              </a:solidFill>
              <a:ea typeface="Calibri" panose="020F0502020204030204" pitchFamily="34" charset="0"/>
              <a:cs typeface="Arial" panose="020B0604020202020204" pitchFamily="34" charset="0"/>
            </a:endParaRPr>
          </a:p>
          <a:p>
            <a:pPr algn="ctr"/>
            <a:r>
              <a:rPr lang="en-GB" altLang="en-US" sz="1200" dirty="0">
                <a:solidFill>
                  <a:srgbClr val="000000"/>
                </a:solidFill>
                <a:ea typeface="Calibri" panose="020F0502020204030204" pitchFamily="34" charset="0"/>
                <a:cs typeface="Arial" panose="020B0604020202020204" pitchFamily="34" charset="0"/>
              </a:rPr>
              <a:t>This resource is intended for use in accordance with professional learning programmes provided by Fife Council. </a:t>
            </a:r>
          </a:p>
          <a:p>
            <a:pPr algn="ctr"/>
            <a:endParaRPr lang="en-GB" altLang="en-US" sz="1200" dirty="0">
              <a:solidFill>
                <a:srgbClr val="000000"/>
              </a:solidFill>
              <a:latin typeface="Calibri" panose="020F0502020204030204" pitchFamily="34" charset="0"/>
              <a:ea typeface="Calibri" panose="020F0502020204030204" pitchFamily="34" charset="0"/>
              <a:cs typeface="Arial" panose="020B0604020202020204" pitchFamily="34" charset="0"/>
            </a:endParaRPr>
          </a:p>
          <a:p>
            <a:pPr algn="ctr"/>
            <a:r>
              <a:rPr lang="en-GB" altLang="en-US" sz="1200" dirty="0">
                <a:solidFill>
                  <a:srgbClr val="000000"/>
                </a:solidFill>
                <a:latin typeface="Calibri" panose="020F0502020204030204" pitchFamily="34" charset="0"/>
                <a:ea typeface="Calibri" panose="020F0502020204030204" pitchFamily="34" charset="0"/>
                <a:cs typeface="Arial" panose="020B0604020202020204" pitchFamily="34" charset="0"/>
              </a:rPr>
              <a:t>©</a:t>
            </a:r>
            <a:r>
              <a:rPr lang="en-GB" altLang="en-US" sz="1200" dirty="0">
                <a:solidFill>
                  <a:srgbClr val="000000"/>
                </a:solidFill>
                <a:ea typeface="Calibri" panose="020F0502020204030204" pitchFamily="34" charset="0"/>
                <a:cs typeface="Arial" panose="020B0604020202020204" pitchFamily="34" charset="0"/>
              </a:rPr>
              <a:t> Fife Council is the owner of the copyright in this work and all rights are reserved.</a:t>
            </a:r>
            <a:r>
              <a:rPr lang="en-GB" altLang="en-US" sz="2800" dirty="0">
                <a:latin typeface="Calibri" panose="020F0502020204030204" pitchFamily="34" charset="0"/>
                <a:ea typeface="Calibri" panose="020F0502020204030204" pitchFamily="34" charset="0"/>
                <a:cs typeface="Times New Roman" panose="02020603050405020304" pitchFamily="18" charset="0"/>
              </a:rPr>
              <a:t> </a:t>
            </a:r>
            <a:endParaRPr lang="en-GB" altLang="en-US" sz="4400" dirty="0"/>
          </a:p>
        </p:txBody>
      </p:sp>
      <p:pic>
        <p:nvPicPr>
          <p:cNvPr id="4" name="Picture 12" descr="fife-council-logo - Fife Historic Buildings Trust">
            <a:extLst>
              <a:ext uri="{FF2B5EF4-FFF2-40B4-BE49-F238E27FC236}">
                <a16:creationId xmlns:a16="http://schemas.microsoft.com/office/drawing/2014/main" id="{F8AB69F7-0814-435F-9683-2BABE61F8F2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9575" t="19582" r="17659" b="18298"/>
          <a:stretch/>
        </p:blipFill>
        <p:spPr bwMode="auto">
          <a:xfrm>
            <a:off x="5263445" y="4825406"/>
            <a:ext cx="1665111" cy="823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54602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D8306C0C439949BE6AC84E82185B10" ma:contentTypeVersion="12" ma:contentTypeDescription="Create a new document." ma:contentTypeScope="" ma:versionID="4adb4d5a26f4839fcbfba463b8bebd16">
  <xsd:schema xmlns:xsd="http://www.w3.org/2001/XMLSchema" xmlns:xs="http://www.w3.org/2001/XMLSchema" xmlns:p="http://schemas.microsoft.com/office/2006/metadata/properties" xmlns:ns2="4aae3c5d-ff8a-4fbc-ac79-080034902386" targetNamespace="http://schemas.microsoft.com/office/2006/metadata/properties" ma:root="true" ma:fieldsID="9c2c593fae1872c275df3440473117a4" ns2:_="">
    <xsd:import namespace="4aae3c5d-ff8a-4fbc-ac79-08003490238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LengthInSeconds"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ae3c5d-ff8a-4fbc-ac79-0800349023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6013A76-593E-4F7F-B097-66C2CDE7CD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aae3c5d-ff8a-4fbc-ac79-0800349023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7696F2-110D-43F2-B334-A8C2535E56C6}">
  <ds:schemaRefs>
    <ds:schemaRef ds:uri="http://schemas.microsoft.com/sharepoint/v3/contenttype/forms"/>
  </ds:schemaRefs>
</ds:datastoreItem>
</file>

<file path=customXml/itemProps3.xml><?xml version="1.0" encoding="utf-8"?>
<ds:datastoreItem xmlns:ds="http://schemas.openxmlformats.org/officeDocument/2006/customXml" ds:itemID="{D93FB245-8BB4-4D05-BED6-AA45925E5A4A}">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2138</TotalTime>
  <Words>927</Words>
  <Application>Microsoft Office PowerPoint</Application>
  <PresentationFormat>Widescreen</PresentationFormat>
  <Paragraphs>65</Paragraphs>
  <Slides>8</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Century Gothic</vt:lpstr>
      <vt:lpstr>open-sans</vt:lpstr>
      <vt:lpstr>Office Theme</vt:lpstr>
      <vt:lpstr>PowerPoint Presentation</vt:lpstr>
      <vt:lpstr>Understanding, Analysing and Evaluating</vt:lpstr>
      <vt:lpstr>PowerPoint Presentation</vt:lpstr>
      <vt:lpstr>Early Level</vt:lpstr>
      <vt:lpstr>First Level</vt:lpstr>
      <vt:lpstr>Second Level</vt:lpstr>
      <vt:lpstr>Third Level</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 McCafferty-ik</dc:creator>
  <cp:lastModifiedBy>Greg McCafferty-ik</cp:lastModifiedBy>
  <cp:revision>73</cp:revision>
  <dcterms:created xsi:type="dcterms:W3CDTF">2023-07-28T12:17:26Z</dcterms:created>
  <dcterms:modified xsi:type="dcterms:W3CDTF">2024-08-15T13:46:42Z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0x01010087D8306C0C439949BE6AC84E82185B10</vt:lpwstr>
  </property>
</Properties>
</file>