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343" r:id="rId5"/>
    <p:sldId id="344" r:id="rId6"/>
    <p:sldId id="367" r:id="rId7"/>
    <p:sldId id="345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g McCafferty-ik" initials="GM" lastIdx="1" clrIdx="0">
    <p:extLst>
      <p:ext uri="{19B8F6BF-5375-455C-9EA6-DF929625EA0E}">
        <p15:presenceInfo xmlns:p15="http://schemas.microsoft.com/office/powerpoint/2012/main" userId="S::Greg.McCafferty-ik@fife.gov.uk::799fb320-b16d-478f-828e-4429a6d4d2a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CBE2B8-8E3D-9C41-5B8E-8B209B91CBE0}" v="26" dt="2024-08-15T11:11:33.0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71800" autoAdjust="0"/>
  </p:normalViewPr>
  <p:slideViewPr>
    <p:cSldViewPr>
      <p:cViewPr varScale="1">
        <p:scale>
          <a:sx n="52" d="100"/>
          <a:sy n="52" d="100"/>
        </p:scale>
        <p:origin x="195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McCafferty-Thomson" userId="S::gw11mccaffertygreg@glowmail.org.uk::c45688eb-fe10-4553-af02-c5fccaaa12f4" providerId="AD" clId="Web-{6ACBE2B8-8E3D-9C41-5B8E-8B209B91CBE0}"/>
    <pc:docChg chg="modSld">
      <pc:chgData name="Mr McCafferty-Thomson" userId="S::gw11mccaffertygreg@glowmail.org.uk::c45688eb-fe10-4553-af02-c5fccaaa12f4" providerId="AD" clId="Web-{6ACBE2B8-8E3D-9C41-5B8E-8B209B91CBE0}" dt="2024-08-15T11:11:33.005" v="23" actId="20577"/>
      <pc:docMkLst>
        <pc:docMk/>
      </pc:docMkLst>
      <pc:sldChg chg="addSp delSp modSp mod modClrScheme chgLayout">
        <pc:chgData name="Mr McCafferty-Thomson" userId="S::gw11mccaffertygreg@glowmail.org.uk::c45688eb-fe10-4553-af02-c5fccaaa12f4" providerId="AD" clId="Web-{6ACBE2B8-8E3D-9C41-5B8E-8B209B91CBE0}" dt="2024-08-15T11:11:33.005" v="23" actId="20577"/>
        <pc:sldMkLst>
          <pc:docMk/>
          <pc:sldMk cId="2411602800" sldId="345"/>
        </pc:sldMkLst>
        <pc:spChg chg="add mod ord">
          <ac:chgData name="Mr McCafferty-Thomson" userId="S::gw11mccaffertygreg@glowmail.org.uk::c45688eb-fe10-4553-af02-c5fccaaa12f4" providerId="AD" clId="Web-{6ACBE2B8-8E3D-9C41-5B8E-8B209B91CBE0}" dt="2024-08-15T11:11:33.005" v="23" actId="20577"/>
          <ac:spMkLst>
            <pc:docMk/>
            <pc:sldMk cId="2411602800" sldId="345"/>
            <ac:spMk id="2" creationId="{1855E040-7B1F-D380-56DF-F18691B1908A}"/>
          </ac:spMkLst>
        </pc:spChg>
        <pc:spChg chg="del">
          <ac:chgData name="Mr McCafferty-Thomson" userId="S::gw11mccaffertygreg@glowmail.org.uk::c45688eb-fe10-4553-af02-c5fccaaa12f4" providerId="AD" clId="Web-{6ACBE2B8-8E3D-9C41-5B8E-8B209B91CBE0}" dt="2024-08-15T11:10:17.139" v="3"/>
          <ac:spMkLst>
            <pc:docMk/>
            <pc:sldMk cId="2411602800" sldId="345"/>
            <ac:spMk id="3" creationId="{82AE4678-9311-4B4C-B843-3DDF1ECB5C4C}"/>
          </ac:spMkLst>
        </pc:spChg>
        <pc:spChg chg="add del mod ord">
          <ac:chgData name="Mr McCafferty-Thomson" userId="S::gw11mccaffertygreg@glowmail.org.uk::c45688eb-fe10-4553-af02-c5fccaaa12f4" providerId="AD" clId="Web-{6ACBE2B8-8E3D-9C41-5B8E-8B209B91CBE0}" dt="2024-08-15T11:10:47.735" v="12"/>
          <ac:spMkLst>
            <pc:docMk/>
            <pc:sldMk cId="2411602800" sldId="345"/>
            <ac:spMk id="5" creationId="{3A821391-8EF4-9DF7-F19B-9E0FE852FAC7}"/>
          </ac:spMkLst>
        </pc:spChg>
      </pc:sldChg>
      <pc:sldChg chg="addSp delSp modSp mod modClrScheme chgLayout">
        <pc:chgData name="Mr McCafferty-Thomson" userId="S::gw11mccaffertygreg@glowmail.org.uk::c45688eb-fe10-4553-af02-c5fccaaa12f4" providerId="AD" clId="Web-{6ACBE2B8-8E3D-9C41-5B8E-8B209B91CBE0}" dt="2024-08-15T11:11:19.176" v="22" actId="20577"/>
        <pc:sldMkLst>
          <pc:docMk/>
          <pc:sldMk cId="1219358505" sldId="367"/>
        </pc:sldMkLst>
        <pc:spChg chg="add mod ord">
          <ac:chgData name="Mr McCafferty-Thomson" userId="S::gw11mccaffertygreg@glowmail.org.uk::c45688eb-fe10-4553-af02-c5fccaaa12f4" providerId="AD" clId="Web-{6ACBE2B8-8E3D-9C41-5B8E-8B209B91CBE0}" dt="2024-08-15T11:11:19.176" v="22" actId="20577"/>
          <ac:spMkLst>
            <pc:docMk/>
            <pc:sldMk cId="1219358505" sldId="367"/>
            <ac:spMk id="2" creationId="{9425CC75-06B5-351B-D49C-6D71DCC7E5A8}"/>
          </ac:spMkLst>
        </pc:spChg>
        <pc:spChg chg="del mod">
          <ac:chgData name="Mr McCafferty-Thomson" userId="S::gw11mccaffertygreg@glowmail.org.uk::c45688eb-fe10-4553-af02-c5fccaaa12f4" providerId="AD" clId="Web-{6ACBE2B8-8E3D-9C41-5B8E-8B209B91CBE0}" dt="2024-08-15T11:10:12.311" v="2"/>
          <ac:spMkLst>
            <pc:docMk/>
            <pc:sldMk cId="1219358505" sldId="367"/>
            <ac:spMk id="3" creationId="{0D3E045F-162F-6F3A-2FC0-0F346A772DD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01697-3A6B-4606-9653-A167A946B3D7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5519C-3B0F-44DC-BD27-87FAFB504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435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5519C-3B0F-44DC-BD27-87FAFB50477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8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5519C-3B0F-44DC-BD27-87FAFB504777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584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F6F9C8-5943-F94D-E5D0-99762250BD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B4DD3B-8DD8-574A-E28E-87F7B1B73D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8B2C7A-E3C9-95DE-2838-7DB4058C00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Morphological Awareness Progression has been developed to provide a framework which </a:t>
            </a:r>
            <a:r>
              <a:rPr lang="en-GB" dirty="0"/>
              <a:t>outlines the suffixes, prefixes and silent letters learners should be able to recognise in texts they engage with. </a:t>
            </a:r>
            <a:r>
              <a:rPr lang="en-GB" sz="1200" dirty="0">
                <a:latin typeface="Century Gothic" panose="020B0502020202020204" pitchFamily="34" charset="0"/>
              </a:rPr>
              <a:t>Informed by research and the National Benchmarks, these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have been grouped to support more effective learning and teaching, </a:t>
            </a:r>
            <a:r>
              <a:rPr lang="en-GB" sz="1200" dirty="0">
                <a:latin typeface="Century Gothic" panose="020B0502020202020204" pitchFamily="34" charset="0"/>
              </a:rPr>
              <a:t>helping learners to recognise these through a variety of modelled, guided and independent reading activities.</a:t>
            </a:r>
            <a:r>
              <a:rPr lang="en-GB" b="0" i="0" dirty="0">
                <a:solidFill>
                  <a:srgbClr val="191919"/>
                </a:solidFill>
                <a:effectLst/>
                <a:latin typeface="open-san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i="0" dirty="0">
              <a:solidFill>
                <a:srgbClr val="191919"/>
              </a:solidFill>
              <a:effectLst/>
              <a:latin typeface="open-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191919"/>
                </a:solidFill>
                <a:effectLst/>
                <a:latin typeface="open-sans"/>
              </a:rPr>
              <a:t>See Appendix 1 ‘Spelling Patterns and Rules’ of the Workshop for Literacy Progression Pathways for the recommended sequence and examples of words that could be considered for learning, teaching and assessment purposes.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i="0" dirty="0">
              <a:solidFill>
                <a:srgbClr val="191919"/>
              </a:solidFill>
              <a:effectLst/>
              <a:latin typeface="open-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Note that, as in the Fife Progression Pathways and Writing Assessment Resource Pack, National Benchmarks have been emboldened for ease of identification to support professional judgement about achievement of a level.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i="0" dirty="0">
              <a:solidFill>
                <a:srgbClr val="191919"/>
              </a:solidFill>
              <a:effectLst/>
              <a:latin typeface="open-san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34194-E24A-757A-4BD1-9F3AC3237E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5519C-3B0F-44DC-BD27-87FAFB504777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610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Morphological Awareness Progression has been developed to provide a framework which </a:t>
            </a:r>
            <a:r>
              <a:rPr lang="en-GB" dirty="0"/>
              <a:t>outlines the Latin and Greek roots learners should be able to recognise in texts they engage with. </a:t>
            </a:r>
            <a:r>
              <a:rPr lang="en-GB" sz="1200" dirty="0">
                <a:latin typeface="Century Gothic" panose="020B0502020202020204" pitchFamily="34" charset="0"/>
              </a:rPr>
              <a:t>Informed by research and the National Benchmarks, these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have been grouped to support more effective learning and teaching, </a:t>
            </a:r>
            <a:r>
              <a:rPr lang="en-GB" sz="1200" dirty="0">
                <a:latin typeface="Century Gothic" panose="020B0502020202020204" pitchFamily="34" charset="0"/>
              </a:rPr>
              <a:t>helping learners to recognise these through a variety of modelled, guided and independent reading activities.</a:t>
            </a:r>
            <a:r>
              <a:rPr lang="en-GB" b="0" i="0" dirty="0">
                <a:solidFill>
                  <a:srgbClr val="191919"/>
                </a:solidFill>
                <a:effectLst/>
                <a:latin typeface="open-san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i="0" dirty="0">
              <a:solidFill>
                <a:srgbClr val="191919"/>
              </a:solidFill>
              <a:effectLst/>
              <a:latin typeface="open-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>
                <a:solidFill>
                  <a:srgbClr val="191919"/>
                </a:solidFill>
                <a:effectLst/>
                <a:latin typeface="open-sans"/>
              </a:rPr>
              <a:t>See Appendix 1 ‘Spelling Patterns and Rules’ of the Workshop for Literacy Progression Pathways for the recommended sequence and examples of words that could be considered for learning, teaching and assessment purposes.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i="0" dirty="0">
              <a:solidFill>
                <a:srgbClr val="191919"/>
              </a:solidFill>
              <a:effectLst/>
              <a:latin typeface="open-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Note that, as in the Fife Progression Pathways and Writing Assessment Resource Pack, National Benchmarks have been emboldened for ease of identification to support professional judgement about achievement of a level.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i="0" dirty="0">
              <a:solidFill>
                <a:srgbClr val="191919"/>
              </a:solidFill>
              <a:effectLst/>
              <a:latin typeface="open-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i="0" dirty="0">
              <a:solidFill>
                <a:srgbClr val="191919"/>
              </a:solidFill>
              <a:effectLst/>
              <a:latin typeface="open-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5519C-3B0F-44DC-BD27-87FAFB504777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1222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Acknowledgements</a:t>
            </a:r>
          </a:p>
          <a:p>
            <a:endParaRPr lang="en-GB" dirty="0"/>
          </a:p>
          <a:p>
            <a:r>
              <a:rPr lang="en-GB" dirty="0"/>
              <a:t>Benchmarks for Literacy and English, Education Scotland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5519C-3B0F-44DC-BD27-87FAFB504777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2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97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23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91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89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51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64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8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42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6A1DC8-1C1C-4B67-84D4-A9F05EFA4681}"/>
              </a:ext>
            </a:extLst>
          </p:cNvPr>
          <p:cNvSpPr txBox="1"/>
          <p:nvPr userDrawn="1"/>
        </p:nvSpPr>
        <p:spPr>
          <a:xfrm rot="1892216" flipH="1">
            <a:off x="1835696" y="2276872"/>
            <a:ext cx="51125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800" dirty="0">
                <a:solidFill>
                  <a:schemeClr val="bg1">
                    <a:lumMod val="95000"/>
                  </a:schemeClr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260040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76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93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145A9-AEF1-47AC-BD63-E89FD2357F15}" type="datetimeFigureOut">
              <a:rPr lang="en-GB" smtClean="0"/>
              <a:t>15/08/2024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8DA55-4283-4D8B-9A5E-97EF51332D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04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A82F07-A986-4E23-9AE6-FA48793CD1E6}"/>
              </a:ext>
            </a:extLst>
          </p:cNvPr>
          <p:cNvSpPr/>
          <p:nvPr/>
        </p:nvSpPr>
        <p:spPr>
          <a:xfrm>
            <a:off x="186267" y="112317"/>
            <a:ext cx="8799688" cy="6592711"/>
          </a:xfrm>
          <a:prstGeom prst="rect">
            <a:avLst/>
          </a:prstGeom>
          <a:solidFill>
            <a:schemeClr val="bg1"/>
          </a:solidFill>
          <a:ln w="57150">
            <a:solidFill>
              <a:srgbClr val="0054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EBBB05-3742-4E44-B060-1C8815DAB1D1}"/>
              </a:ext>
            </a:extLst>
          </p:cNvPr>
          <p:cNvSpPr/>
          <p:nvPr/>
        </p:nvSpPr>
        <p:spPr>
          <a:xfrm>
            <a:off x="186267" y="429638"/>
            <a:ext cx="8737600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Fife Reading Assessment Resource </a:t>
            </a:r>
          </a:p>
          <a:p>
            <a:pPr algn="ctr"/>
            <a:endParaRPr lang="en-GB" sz="44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latin typeface="Century Gothic" panose="020B0502020202020204" pitchFamily="34" charset="0"/>
              </a:rPr>
              <a:t>Morphological Awareness Progression</a:t>
            </a:r>
          </a:p>
          <a:p>
            <a:pPr algn="ctr"/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17C36B0-DCEE-BB4D-1381-82D8F4158E6F}"/>
              </a:ext>
            </a:extLst>
          </p:cNvPr>
          <p:cNvSpPr/>
          <p:nvPr/>
        </p:nvSpPr>
        <p:spPr>
          <a:xfrm rot="20939086">
            <a:off x="3208491" y="3510590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ant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39A468-5DF7-50BA-8DBD-DE57F5DC2719}"/>
              </a:ext>
            </a:extLst>
          </p:cNvPr>
          <p:cNvSpPr/>
          <p:nvPr/>
        </p:nvSpPr>
        <p:spPr>
          <a:xfrm rot="20939086">
            <a:off x="4992689" y="3510589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dis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124CAE-7D6E-F5D4-3A1C-E3B83A5AF5BA}"/>
              </a:ext>
            </a:extLst>
          </p:cNvPr>
          <p:cNvSpPr/>
          <p:nvPr/>
        </p:nvSpPr>
        <p:spPr>
          <a:xfrm rot="20939086">
            <a:off x="1713377" y="4756930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296614-62AA-6AEE-D346-FADC944BD407}"/>
              </a:ext>
            </a:extLst>
          </p:cNvPr>
          <p:cNvSpPr/>
          <p:nvPr/>
        </p:nvSpPr>
        <p:spPr>
          <a:xfrm rot="749808">
            <a:off x="2358991" y="4453983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34A4F7-106C-A369-7E88-2ED2AABD3B3F}"/>
              </a:ext>
            </a:extLst>
          </p:cNvPr>
          <p:cNvSpPr/>
          <p:nvPr/>
        </p:nvSpPr>
        <p:spPr>
          <a:xfrm rot="749808">
            <a:off x="6091655" y="2784459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anti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BE3E0C-E909-A74D-07EC-4AF5C2049240}"/>
              </a:ext>
            </a:extLst>
          </p:cNvPr>
          <p:cNvSpPr/>
          <p:nvPr/>
        </p:nvSpPr>
        <p:spPr>
          <a:xfrm>
            <a:off x="3158286" y="4100981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al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8E62C-9761-11E4-FFF7-CD0F9A63A957}"/>
              </a:ext>
            </a:extLst>
          </p:cNvPr>
          <p:cNvSpPr/>
          <p:nvPr/>
        </p:nvSpPr>
        <p:spPr>
          <a:xfrm rot="1014331">
            <a:off x="4338835" y="3946682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D12E847-B124-5BA0-BBE3-784D6BC4B661}"/>
              </a:ext>
            </a:extLst>
          </p:cNvPr>
          <p:cNvSpPr/>
          <p:nvPr/>
        </p:nvSpPr>
        <p:spPr>
          <a:xfrm rot="20828119">
            <a:off x="2338611" y="5148010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6C4219-884E-E103-0AE8-848570E11C79}"/>
              </a:ext>
            </a:extLst>
          </p:cNvPr>
          <p:cNvSpPr/>
          <p:nvPr/>
        </p:nvSpPr>
        <p:spPr>
          <a:xfrm rot="21256443">
            <a:off x="1631613" y="3849241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under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5C4DFD-EF42-D7E8-E818-A829DBA2A88E}"/>
              </a:ext>
            </a:extLst>
          </p:cNvPr>
          <p:cNvSpPr/>
          <p:nvPr/>
        </p:nvSpPr>
        <p:spPr>
          <a:xfrm rot="340502">
            <a:off x="3616993" y="4679168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ive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CDB408-8CDD-801B-D66C-DB9216EDD9E4}"/>
              </a:ext>
            </a:extLst>
          </p:cNvPr>
          <p:cNvSpPr/>
          <p:nvPr/>
        </p:nvSpPr>
        <p:spPr>
          <a:xfrm rot="340502">
            <a:off x="5873374" y="3970578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est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077048-C069-05AC-6361-7C59BEBF3C0B}"/>
              </a:ext>
            </a:extLst>
          </p:cNvPr>
          <p:cNvSpPr/>
          <p:nvPr/>
        </p:nvSpPr>
        <p:spPr>
          <a:xfrm rot="21397433">
            <a:off x="5129495" y="4571585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less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7F54BE-79E4-C69D-AFE1-A901EE98593F}"/>
              </a:ext>
            </a:extLst>
          </p:cNvPr>
          <p:cNvSpPr/>
          <p:nvPr/>
        </p:nvSpPr>
        <p:spPr>
          <a:xfrm rot="1189799">
            <a:off x="2006756" y="3120387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ed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6D606E4-1A1D-8171-EF28-41B792E76C53}"/>
              </a:ext>
            </a:extLst>
          </p:cNvPr>
          <p:cNvSpPr/>
          <p:nvPr/>
        </p:nvSpPr>
        <p:spPr>
          <a:xfrm rot="21098113">
            <a:off x="6608315" y="4563558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cian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DB6705-4ED8-D708-CCB9-53C51F11272E}"/>
              </a:ext>
            </a:extLst>
          </p:cNvPr>
          <p:cNvSpPr/>
          <p:nvPr/>
        </p:nvSpPr>
        <p:spPr>
          <a:xfrm>
            <a:off x="1114451" y="3470922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in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58341C9-0CF5-1509-F217-9A09B416CEDA}"/>
              </a:ext>
            </a:extLst>
          </p:cNvPr>
          <p:cNvSpPr/>
          <p:nvPr/>
        </p:nvSpPr>
        <p:spPr>
          <a:xfrm>
            <a:off x="6671932" y="3481554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de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229012-F3DE-FA8D-D882-52C10698DFF0}"/>
              </a:ext>
            </a:extLst>
          </p:cNvPr>
          <p:cNvSpPr/>
          <p:nvPr/>
        </p:nvSpPr>
        <p:spPr>
          <a:xfrm rot="488896">
            <a:off x="836675" y="4210874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ist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97747D-D336-124F-7FD2-B7D376592461}"/>
              </a:ext>
            </a:extLst>
          </p:cNvPr>
          <p:cNvSpPr/>
          <p:nvPr/>
        </p:nvSpPr>
        <p:spPr>
          <a:xfrm rot="21445072">
            <a:off x="2956016" y="2798775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ly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399F0D2-7868-3380-257B-E75FD97F66F9}"/>
              </a:ext>
            </a:extLst>
          </p:cNvPr>
          <p:cNvSpPr/>
          <p:nvPr/>
        </p:nvSpPr>
        <p:spPr>
          <a:xfrm>
            <a:off x="4813312" y="5029279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ness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D5F909A-19CD-F3DB-E6D1-C62C1E90782C}"/>
              </a:ext>
            </a:extLst>
          </p:cNvPr>
          <p:cNvSpPr/>
          <p:nvPr/>
        </p:nvSpPr>
        <p:spPr>
          <a:xfrm>
            <a:off x="3448985" y="5363776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ent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D0E0F5A-56B4-4579-FD3F-75740679E689}"/>
              </a:ext>
            </a:extLst>
          </p:cNvPr>
          <p:cNvSpPr/>
          <p:nvPr/>
        </p:nvSpPr>
        <p:spPr>
          <a:xfrm>
            <a:off x="6436627" y="5345229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un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3AE1CA-77BC-EDF9-D495-ED13462EE144}"/>
              </a:ext>
            </a:extLst>
          </p:cNvPr>
          <p:cNvSpPr/>
          <p:nvPr/>
        </p:nvSpPr>
        <p:spPr>
          <a:xfrm rot="353437">
            <a:off x="5966291" y="4944417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tion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96A83B-87C2-525E-47F5-5D2B02980379}"/>
              </a:ext>
            </a:extLst>
          </p:cNvPr>
          <p:cNvSpPr/>
          <p:nvPr/>
        </p:nvSpPr>
        <p:spPr>
          <a:xfrm rot="21040425">
            <a:off x="4651286" y="2610013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F96DD3-E700-3B23-05DE-6B18B1C62484}"/>
              </a:ext>
            </a:extLst>
          </p:cNvPr>
          <p:cNvSpPr/>
          <p:nvPr/>
        </p:nvSpPr>
        <p:spPr>
          <a:xfrm>
            <a:off x="4086698" y="3051843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ful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B7C0512-519C-3F1A-5B4D-7B5BF79F105B}"/>
              </a:ext>
            </a:extLst>
          </p:cNvPr>
          <p:cNvSpPr/>
          <p:nvPr/>
        </p:nvSpPr>
        <p:spPr>
          <a:xfrm>
            <a:off x="4119386" y="4363114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inter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3BDABAE-5D56-4A33-D88D-7E6307EF447F}"/>
              </a:ext>
            </a:extLst>
          </p:cNvPr>
          <p:cNvSpPr/>
          <p:nvPr/>
        </p:nvSpPr>
        <p:spPr>
          <a:xfrm>
            <a:off x="5521599" y="3111674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ible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FE121B4-01A9-4996-03B2-8ACA4DA26AF2}"/>
              </a:ext>
            </a:extLst>
          </p:cNvPr>
          <p:cNvSpPr/>
          <p:nvPr/>
        </p:nvSpPr>
        <p:spPr>
          <a:xfrm>
            <a:off x="887337" y="4967200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ous</a:t>
            </a:r>
          </a:p>
        </p:txBody>
      </p:sp>
      <p:pic>
        <p:nvPicPr>
          <p:cNvPr id="1036" name="Picture 12" descr="fife-council-logo - Fife Historic Buildings Trust">
            <a:extLst>
              <a:ext uri="{FF2B5EF4-FFF2-40B4-BE49-F238E27FC236}">
                <a16:creationId xmlns:a16="http://schemas.microsoft.com/office/drawing/2014/main" id="{29D69714-CD16-43E6-BC8A-D4F3000577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75" t="19582" r="17659" b="18298"/>
          <a:stretch/>
        </p:blipFill>
        <p:spPr bwMode="auto">
          <a:xfrm>
            <a:off x="321734" y="5733255"/>
            <a:ext cx="1665111" cy="82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89D515D9-33E1-C7B6-36F8-197458414055}"/>
              </a:ext>
            </a:extLst>
          </p:cNvPr>
          <p:cNvSpPr/>
          <p:nvPr/>
        </p:nvSpPr>
        <p:spPr>
          <a:xfrm rot="2059609">
            <a:off x="6751386" y="4024074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sion</a:t>
            </a: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3537054D-B146-5732-7BE2-41357BE69FD4}"/>
              </a:ext>
            </a:extLst>
          </p:cNvPr>
          <p:cNvSpPr/>
          <p:nvPr/>
        </p:nvSpPr>
        <p:spPr>
          <a:xfrm rot="20726543">
            <a:off x="1518548" y="2728166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mis</a:t>
            </a:r>
          </a:p>
        </p:txBody>
      </p:sp>
    </p:spTree>
    <p:extLst>
      <p:ext uri="{BB962C8B-B14F-4D97-AF65-F5344CB8AC3E}">
        <p14:creationId xmlns:p14="http://schemas.microsoft.com/office/powerpoint/2010/main" val="245398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D1D0BE-CB5D-435E-8E2F-1410D503B11F}"/>
              </a:ext>
            </a:extLst>
          </p:cNvPr>
          <p:cNvSpPr/>
          <p:nvPr/>
        </p:nvSpPr>
        <p:spPr>
          <a:xfrm>
            <a:off x="186267" y="112317"/>
            <a:ext cx="8799688" cy="6592711"/>
          </a:xfrm>
          <a:prstGeom prst="rect">
            <a:avLst/>
          </a:prstGeom>
          <a:solidFill>
            <a:schemeClr val="bg1"/>
          </a:solidFill>
          <a:ln w="57150">
            <a:solidFill>
              <a:srgbClr val="0054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BF2E19-91FD-4E73-B4C7-D7ABD5F32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Morphological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7E4A5-E2F2-4CA3-8D0A-5C829A3F3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800" dirty="0">
                <a:latin typeface="Century Gothic" panose="020B0502020202020204" pitchFamily="34" charset="0"/>
              </a:rPr>
              <a:t>Morphological Awareness is an understanding of how words are constructed of units of meaning, such as roots, prefixes and suffixes.</a:t>
            </a:r>
          </a:p>
          <a:p>
            <a:pPr marL="0" indent="0" algn="ctr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GB" sz="1800" dirty="0">
                <a:latin typeface="Century Gothic" panose="020B0502020202020204" pitchFamily="34" charset="0"/>
              </a:rPr>
              <a:t>Being able to recognise these units within words automatically by sight is critical to developing greater reading fluency and understanding. W</a:t>
            </a:r>
            <a:r>
              <a:rPr lang="en-GB" sz="1800" dirty="0">
                <a:effectLst/>
                <a:latin typeface="Century Gothic" panose="020B0502020202020204" pitchFamily="34" charset="0"/>
              </a:rPr>
              <a:t>ords can be broken down into units to support effective decoding and this can also support learners to construct meanings of new words.</a:t>
            </a:r>
            <a:endParaRPr lang="en-GB" sz="18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GB" sz="1800" dirty="0">
                <a:latin typeface="Century Gothic" panose="020B0502020202020204" pitchFamily="34" charset="0"/>
              </a:rPr>
              <a:t>This Morphological Awareness Progression has been developed to provide a framework for systematic and explicit instruction. Informed by research and the National Benchmarks, the most common </a:t>
            </a:r>
            <a:r>
              <a:rPr lang="en-GB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roots, suffixes and prefixes</a:t>
            </a:r>
            <a:r>
              <a:rPr lang="en-GB" sz="18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 have been outlined</a:t>
            </a:r>
            <a:r>
              <a:rPr lang="en-GB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. This is </a:t>
            </a:r>
            <a:r>
              <a:rPr lang="en-GB" sz="1800" dirty="0">
                <a:latin typeface="Century Gothic" panose="020B0502020202020204" pitchFamily="34" charset="0"/>
              </a:rPr>
              <a:t>intended to inform more effective learning and teaching, helping learners to develop their sight vocabulary of a range of morphemes to read and understand words. </a:t>
            </a:r>
          </a:p>
          <a:p>
            <a:pPr marL="0" indent="0">
              <a:buNone/>
            </a:pPr>
            <a:endParaRPr lang="en-GB" sz="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40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55F680-2774-7183-6EE8-1DAA8D92C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1B979D-3CA8-5E6A-F5A8-B29D09BEE7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2005"/>
          <a:stretch/>
        </p:blipFill>
        <p:spPr>
          <a:xfrm>
            <a:off x="130816" y="1783373"/>
            <a:ext cx="8852463" cy="27257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25CC75-06B5-351B-D49C-6D71DCC7E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75" y="1468"/>
            <a:ext cx="9149750" cy="1143000"/>
          </a:xfrm>
        </p:spPr>
        <p:txBody>
          <a:bodyPr/>
          <a:lstStyle/>
          <a:p>
            <a:r>
              <a:rPr lang="en-US" b="1" dirty="0">
                <a:latin typeface="Century Gothic"/>
                <a:cs typeface="Arial"/>
              </a:rPr>
              <a:t>Second Level</a:t>
            </a:r>
            <a:endParaRPr lang="en-US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1935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08577E-29F6-F9A4-177C-8E9FC0D9DB2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895"/>
          <a:stretch/>
        </p:blipFill>
        <p:spPr>
          <a:xfrm>
            <a:off x="0" y="1556792"/>
            <a:ext cx="9144000" cy="30187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55E040-7B1F-D380-56DF-F18691B19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75" y="1468"/>
            <a:ext cx="9149750" cy="1143000"/>
          </a:xfrm>
        </p:spPr>
        <p:txBody>
          <a:bodyPr/>
          <a:lstStyle/>
          <a:p>
            <a:r>
              <a:rPr lang="en-US" b="1" dirty="0">
                <a:latin typeface="Century Gothic"/>
                <a:cs typeface="Calibri"/>
              </a:rPr>
              <a:t>Third Level</a:t>
            </a:r>
            <a:endParaRPr lang="en-US" b="1">
              <a:latin typeface="Century Gothic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160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B892827-2181-4ACF-AB02-9190AFFEF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248425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087B14B-B790-4CC9-AB4C-ADDA9718A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880" y="2941458"/>
            <a:ext cx="785824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This has been created </a:t>
            </a:r>
            <a:r>
              <a:rPr lang="en-GB" altLang="en-US" sz="12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to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Calibri" panose="020F0502020204030204" pitchFamily="34" charset="0"/>
                <a:cs typeface="Arial"/>
              </a:rPr>
              <a:t> support professional learning and school improvement.</a:t>
            </a:r>
            <a:r>
              <a:rPr lang="en-GB" altLang="en-US" sz="12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 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resource is intended for use in accordance with professional learning programmes provided by Fife Council.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Fife Council is the owner of the copyright in this work and all rights are reserved.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GB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12" descr="fife-council-logo - Fife Historic Buildings Trust">
            <a:extLst>
              <a:ext uri="{FF2B5EF4-FFF2-40B4-BE49-F238E27FC236}">
                <a16:creationId xmlns:a16="http://schemas.microsoft.com/office/drawing/2014/main" id="{F8AB69F7-0814-435F-9683-2BABE61F8F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75" t="19582" r="17659" b="18298"/>
          <a:stretch/>
        </p:blipFill>
        <p:spPr bwMode="auto">
          <a:xfrm>
            <a:off x="3739444" y="4825405"/>
            <a:ext cx="1665111" cy="82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46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D8306C0C439949BE6AC84E82185B10" ma:contentTypeVersion="12" ma:contentTypeDescription="Create a new document." ma:contentTypeScope="" ma:versionID="4adb4d5a26f4839fcbfba463b8bebd16">
  <xsd:schema xmlns:xsd="http://www.w3.org/2001/XMLSchema" xmlns:xs="http://www.w3.org/2001/XMLSchema" xmlns:p="http://schemas.microsoft.com/office/2006/metadata/properties" xmlns:ns2="4aae3c5d-ff8a-4fbc-ac79-080034902386" targetNamespace="http://schemas.microsoft.com/office/2006/metadata/properties" ma:root="true" ma:fieldsID="9c2c593fae1872c275df3440473117a4" ns2:_="">
    <xsd:import namespace="4aae3c5d-ff8a-4fbc-ac79-0800349023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e3c5d-ff8a-4fbc-ac79-0800349023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39E198-7686-44BB-AAA6-93BFD13433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1A0E0D-4DD4-42F8-98E7-EDB0B65ABB7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CF8B09F-E81A-4CDF-A1AE-180F828558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ae3c5d-ff8a-4fbc-ac79-0800349023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3820</TotalTime>
  <Words>513</Words>
  <Application>Microsoft Office PowerPoint</Application>
  <PresentationFormat>On-screen Show (4:3)</PresentationFormat>
  <Paragraphs>64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open-sans</vt:lpstr>
      <vt:lpstr>Office Theme</vt:lpstr>
      <vt:lpstr>PowerPoint Presentation</vt:lpstr>
      <vt:lpstr>Morphological Awareness</vt:lpstr>
      <vt:lpstr>Second Level</vt:lpstr>
      <vt:lpstr>Third Level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kennedy</dc:creator>
  <cp:lastModifiedBy>Greg McCafferty-ik</cp:lastModifiedBy>
  <cp:revision>188</cp:revision>
  <dcterms:created xsi:type="dcterms:W3CDTF">2019-03-07T22:05:21Z</dcterms:created>
  <dcterms:modified xsi:type="dcterms:W3CDTF">2024-08-15T13:32:45Z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0x01010087D8306C0C439949BE6AC84E82185B10</vt:lpwstr>
  </property>
</Properties>
</file>