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323" r:id="rId5"/>
    <p:sldId id="330" r:id="rId6"/>
    <p:sldId id="368" r:id="rId7"/>
    <p:sldId id="256" r:id="rId8"/>
    <p:sldId id="369" r:id="rId9"/>
    <p:sldId id="370" r:id="rId10"/>
    <p:sldId id="295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E9D0B1E-A094-6A70-BB67-A871B081EA3A}" v="6" dt="2024-08-15T10:53:00.414"/>
    <p1510:client id="{8B8D1BDD-64CF-E2D1-7367-F39BE09C4D99}" v="3" dt="2024-08-15T11:12:00.4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26" autoAdjust="0"/>
    <p:restoredTop sz="69944" autoAdjust="0"/>
  </p:normalViewPr>
  <p:slideViewPr>
    <p:cSldViewPr snapToGrid="0">
      <p:cViewPr varScale="1">
        <p:scale>
          <a:sx n="50" d="100"/>
          <a:sy n="50" d="100"/>
        </p:scale>
        <p:origin x="1500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r McCafferty-Thomson" userId="S::gw11mccaffertygreg@glowmail.org.uk::c45688eb-fe10-4553-af02-c5fccaaa12f4" providerId="AD" clId="Web-{8B8D1BDD-64CF-E2D1-7367-F39BE09C4D99}"/>
    <pc:docChg chg="modSld">
      <pc:chgData name="Mr McCafferty-Thomson" userId="S::gw11mccaffertygreg@glowmail.org.uk::c45688eb-fe10-4553-af02-c5fccaaa12f4" providerId="AD" clId="Web-{8B8D1BDD-64CF-E2D1-7367-F39BE09C4D99}" dt="2024-08-15T11:12:00.428" v="2" actId="20577"/>
      <pc:docMkLst>
        <pc:docMk/>
      </pc:docMkLst>
      <pc:sldChg chg="modSp">
        <pc:chgData name="Mr McCafferty-Thomson" userId="S::gw11mccaffertygreg@glowmail.org.uk::c45688eb-fe10-4553-af02-c5fccaaa12f4" providerId="AD" clId="Web-{8B8D1BDD-64CF-E2D1-7367-F39BE09C4D99}" dt="2024-08-15T11:11:47.537" v="0" actId="20577"/>
        <pc:sldMkLst>
          <pc:docMk/>
          <pc:sldMk cId="2326438753" sldId="256"/>
        </pc:sldMkLst>
        <pc:spChg chg="mod">
          <ac:chgData name="Mr McCafferty-Thomson" userId="S::gw11mccaffertygreg@glowmail.org.uk::c45688eb-fe10-4553-af02-c5fccaaa12f4" providerId="AD" clId="Web-{8B8D1BDD-64CF-E2D1-7367-F39BE09C4D99}" dt="2024-08-15T11:11:47.537" v="0" actId="20577"/>
          <ac:spMkLst>
            <pc:docMk/>
            <pc:sldMk cId="2326438753" sldId="256"/>
            <ac:spMk id="21" creationId="{86B53A71-5B7A-4246-F2AF-DB757AE7224F}"/>
          </ac:spMkLst>
        </pc:spChg>
      </pc:sldChg>
      <pc:sldChg chg="modSp">
        <pc:chgData name="Mr McCafferty-Thomson" userId="S::gw11mccaffertygreg@glowmail.org.uk::c45688eb-fe10-4553-af02-c5fccaaa12f4" providerId="AD" clId="Web-{8B8D1BDD-64CF-E2D1-7367-F39BE09C4D99}" dt="2024-08-15T11:11:54.506" v="1" actId="20577"/>
        <pc:sldMkLst>
          <pc:docMk/>
          <pc:sldMk cId="361073823" sldId="257"/>
        </pc:sldMkLst>
        <pc:spChg chg="mod">
          <ac:chgData name="Mr McCafferty-Thomson" userId="S::gw11mccaffertygreg@glowmail.org.uk::c45688eb-fe10-4553-af02-c5fccaaa12f4" providerId="AD" clId="Web-{8B8D1BDD-64CF-E2D1-7367-F39BE09C4D99}" dt="2024-08-15T11:11:54.506" v="1" actId="20577"/>
          <ac:spMkLst>
            <pc:docMk/>
            <pc:sldMk cId="361073823" sldId="257"/>
            <ac:spMk id="21" creationId="{86B53A71-5B7A-4246-F2AF-DB757AE7224F}"/>
          </ac:spMkLst>
        </pc:spChg>
      </pc:sldChg>
      <pc:sldChg chg="modSp">
        <pc:chgData name="Mr McCafferty-Thomson" userId="S::gw11mccaffertygreg@glowmail.org.uk::c45688eb-fe10-4553-af02-c5fccaaa12f4" providerId="AD" clId="Web-{8B8D1BDD-64CF-E2D1-7367-F39BE09C4D99}" dt="2024-08-15T11:12:00.428" v="2" actId="20577"/>
        <pc:sldMkLst>
          <pc:docMk/>
          <pc:sldMk cId="1484259807" sldId="258"/>
        </pc:sldMkLst>
        <pc:spChg chg="mod">
          <ac:chgData name="Mr McCafferty-Thomson" userId="S::gw11mccaffertygreg@glowmail.org.uk::c45688eb-fe10-4553-af02-c5fccaaa12f4" providerId="AD" clId="Web-{8B8D1BDD-64CF-E2D1-7367-F39BE09C4D99}" dt="2024-08-15T11:12:00.428" v="2" actId="20577"/>
          <ac:spMkLst>
            <pc:docMk/>
            <pc:sldMk cId="1484259807" sldId="258"/>
            <ac:spMk id="21" creationId="{86B53A71-5B7A-4246-F2AF-DB757AE7224F}"/>
          </ac:spMkLst>
        </pc:spChg>
      </pc:sldChg>
    </pc:docChg>
  </pc:docChgLst>
  <pc:docChgLst>
    <pc:chgData name="Mr McCafferty-Thomson" userId="S::gw11mccaffertygreg@glowmail.org.uk::c45688eb-fe10-4553-af02-c5fccaaa12f4" providerId="AD" clId="Web-{7E9D0B1E-A094-6A70-BB67-A871B081EA3A}"/>
    <pc:docChg chg="modSld">
      <pc:chgData name="Mr McCafferty-Thomson" userId="S::gw11mccaffertygreg@glowmail.org.uk::c45688eb-fe10-4553-af02-c5fccaaa12f4" providerId="AD" clId="Web-{7E9D0B1E-A094-6A70-BB67-A871B081EA3A}" dt="2024-08-15T10:53:00.414" v="5" actId="20577"/>
      <pc:docMkLst>
        <pc:docMk/>
      </pc:docMkLst>
      <pc:sldChg chg="modSp">
        <pc:chgData name="Mr McCafferty-Thomson" userId="S::gw11mccaffertygreg@glowmail.org.uk::c45688eb-fe10-4553-af02-c5fccaaa12f4" providerId="AD" clId="Web-{7E9D0B1E-A094-6A70-BB67-A871B081EA3A}" dt="2024-08-15T10:53:00.414" v="5" actId="20577"/>
        <pc:sldMkLst>
          <pc:docMk/>
          <pc:sldMk cId="2746156390" sldId="330"/>
        </pc:sldMkLst>
        <pc:spChg chg="mod">
          <ac:chgData name="Mr McCafferty-Thomson" userId="S::gw11mccaffertygreg@glowmail.org.uk::c45688eb-fe10-4553-af02-c5fccaaa12f4" providerId="AD" clId="Web-{7E9D0B1E-A094-6A70-BB67-A871B081EA3A}" dt="2024-08-15T10:53:00.414" v="5" actId="20577"/>
          <ac:spMkLst>
            <pc:docMk/>
            <pc:sldMk cId="2746156390" sldId="330"/>
            <ac:spMk id="3" creationId="{A4B7E4A5-E2F2-4CA3-8D0A-5C829A3F359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46E471-729E-44C3-8146-40AE70344AF2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0BD52D-9B88-4C87-B76A-B83D16777CC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53379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0BD52D-9B88-4C87-B76A-B83D16777CCE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112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b="0" i="0" dirty="0" err="1">
                <a:solidFill>
                  <a:srgbClr val="191919"/>
                </a:solidFill>
                <a:effectLst/>
                <a:latin typeface="open-sans"/>
              </a:rPr>
              <a:t>Dr.</a:t>
            </a:r>
            <a:r>
              <a:rPr lang="en-GB" b="0" i="0" dirty="0">
                <a:solidFill>
                  <a:srgbClr val="191919"/>
                </a:solidFill>
                <a:effectLst/>
                <a:latin typeface="open-sans"/>
              </a:rPr>
              <a:t> Louisa Moats describes English is a ‘layer-cake’ language. It has evolved over hundreds of years with a vast range of letter patterns and rules organised to represent spoken sounds. </a:t>
            </a:r>
          </a:p>
          <a:p>
            <a:endParaRPr lang="en-GB" b="0" i="0" dirty="0">
              <a:solidFill>
                <a:srgbClr val="191919"/>
              </a:solidFill>
              <a:effectLst/>
              <a:latin typeface="open-sans"/>
            </a:endParaRPr>
          </a:p>
          <a:p>
            <a:r>
              <a:rPr lang="en-GB" b="0" i="0" dirty="0">
                <a:solidFill>
                  <a:srgbClr val="1F1F1F"/>
                </a:solidFill>
                <a:effectLst/>
                <a:latin typeface="Google Sans"/>
              </a:rPr>
              <a:t>We make sense of English spelling by exploring the “layer cake” of language our writing system represents – </a:t>
            </a:r>
            <a:r>
              <a:rPr lang="en-GB" b="0" i="0" dirty="0">
                <a:solidFill>
                  <a:srgbClr val="040C28"/>
                </a:solidFill>
                <a:effectLst/>
                <a:latin typeface="Google Sans"/>
              </a:rPr>
              <a:t>its sounds, sound-symbol correspondences, letter patterns, syllable patterns, principles for adding suffixes, morpheme structures, and history</a:t>
            </a:r>
            <a:r>
              <a:rPr lang="en-GB" b="0" i="0" dirty="0">
                <a:solidFill>
                  <a:srgbClr val="1F1F1F"/>
                </a:solidFill>
                <a:effectLst/>
                <a:latin typeface="Google Sans"/>
              </a:rPr>
              <a:t>. Experienced readers combine all of these elements simultaneously, so it is important to support learners as appropriate to effectively acquire these skills.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0BD52D-9B88-4C87-B76A-B83D16777CCE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3912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entury Gothic" panose="020B0502020202020204" pitchFamily="34" charset="0"/>
              </a:rPr>
              <a:t>This Sounds and Letters Progression has been developed to provide a framework to support systematic and explicit instruction. Informed by research and the National Benchmarks, </a:t>
            </a:r>
            <a:r>
              <a:rPr lang="en-GB" sz="1200" b="0" i="0" dirty="0"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various letters or patterns that can be used to represent sounds </a:t>
            </a:r>
            <a:r>
              <a:rPr lang="en-GB" sz="1200" dirty="0">
                <a:latin typeface="Century Gothic" panose="020B0502020202020204" pitchFamily="34" charset="0"/>
              </a:rPr>
              <a:t>are outlined as appropriate to developmental stages</a:t>
            </a:r>
            <a:r>
              <a:rPr lang="en-GB" sz="1200" dirty="0">
                <a:solidFill>
                  <a:srgbClr val="191919"/>
                </a:solidFill>
                <a:latin typeface="Century Gothic" panose="020B0502020202020204" pitchFamily="34" charset="0"/>
              </a:rPr>
              <a:t>. This is </a:t>
            </a:r>
            <a:r>
              <a:rPr lang="en-GB" sz="1200" dirty="0">
                <a:latin typeface="Century Gothic" panose="020B0502020202020204" pitchFamily="34" charset="0"/>
              </a:rPr>
              <a:t>intended to inform more effective learning and teaching, helping learners to develop their knowledge and understanding of the English language system to decode text more confidently.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Century Gothic" panose="020B0502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i="0" dirty="0">
                <a:solidFill>
                  <a:srgbClr val="191919"/>
                </a:solidFill>
                <a:effectLst/>
                <a:latin typeface="open-sans"/>
              </a:rPr>
              <a:t>See Appendix 1 ‘Spelling Patterns and Rules’ of the Workshop for Literacy Progression Pathways for the recommended sequence for learning, teaching and assessment.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Century Gothic" panose="020B0502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entury Gothic" panose="020B0502020202020204" pitchFamily="34" charset="0"/>
              </a:rPr>
              <a:t>As in the Fife Progression Pathways and Writing Assessment Resource Pack, National Benchmarks have been emboldened for ease of identification to support professional judgement about achievement of a level.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0BD52D-9B88-4C87-B76A-B83D16777CCE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201647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entury Gothic" panose="020B0502020202020204" pitchFamily="34" charset="0"/>
              </a:rPr>
              <a:t>This Sounds and Letters Progression has been developed to provide a framework to support systematic and explicit instruction. Informed by research and the National Benchmarks, </a:t>
            </a:r>
            <a:r>
              <a:rPr lang="en-GB" sz="1200" b="0" i="0" dirty="0"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various letters or patterns that can be used to represent sounds </a:t>
            </a:r>
            <a:r>
              <a:rPr lang="en-GB" sz="1200" dirty="0">
                <a:latin typeface="Century Gothic" panose="020B0502020202020204" pitchFamily="34" charset="0"/>
              </a:rPr>
              <a:t>are outlined as appropriate to developmental stages</a:t>
            </a:r>
            <a:r>
              <a:rPr lang="en-GB" sz="1200" dirty="0">
                <a:solidFill>
                  <a:srgbClr val="191919"/>
                </a:solidFill>
                <a:latin typeface="Century Gothic" panose="020B0502020202020204" pitchFamily="34" charset="0"/>
              </a:rPr>
              <a:t>. This is </a:t>
            </a:r>
            <a:r>
              <a:rPr lang="en-GB" sz="1200" dirty="0">
                <a:latin typeface="Century Gothic" panose="020B0502020202020204" pitchFamily="34" charset="0"/>
              </a:rPr>
              <a:t>intended to inform more effective learning and teaching, helping learners to develop their knowledge and understanding of the English language system to decode text more confidently.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Century Gothic" panose="020B0502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i="0" dirty="0">
                <a:solidFill>
                  <a:srgbClr val="191919"/>
                </a:solidFill>
                <a:effectLst/>
                <a:latin typeface="open-sans"/>
              </a:rPr>
              <a:t>See Appendix 1 ‘Spelling Patterns and Rules’ of the Workshop for Literacy Progression Pathways for the recommended sequence for learning, teaching and assessment.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Century Gothic" panose="020B0502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entury Gothic" panose="020B0502020202020204" pitchFamily="34" charset="0"/>
              </a:rPr>
              <a:t>As in the Fife Progression Pathways and Writing Assessment Resource Pack, National Benchmarks have been emboldened for ease of identification to support professional judgement about achievement of a level.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0BD52D-9B88-4C87-B76A-B83D16777CCE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1281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entury Gothic" panose="020B0502020202020204" pitchFamily="34" charset="0"/>
              </a:rPr>
              <a:t>This Sounds and Letters Progression has been developed to provide a framework to support systematic and explicit instruction. Informed by research and the National Benchmarks, </a:t>
            </a:r>
            <a:r>
              <a:rPr lang="en-GB" sz="1200" b="0" i="0" dirty="0"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various letters or patterns that can be used to represent sounds </a:t>
            </a:r>
            <a:r>
              <a:rPr lang="en-GB" sz="1200" dirty="0">
                <a:latin typeface="Century Gothic" panose="020B0502020202020204" pitchFamily="34" charset="0"/>
              </a:rPr>
              <a:t>are outlined as appropriate to developmental stages</a:t>
            </a:r>
            <a:r>
              <a:rPr lang="en-GB" sz="1200" dirty="0">
                <a:solidFill>
                  <a:srgbClr val="191919"/>
                </a:solidFill>
                <a:latin typeface="Century Gothic" panose="020B0502020202020204" pitchFamily="34" charset="0"/>
              </a:rPr>
              <a:t>. This is </a:t>
            </a:r>
            <a:r>
              <a:rPr lang="en-GB" sz="1200" dirty="0">
                <a:latin typeface="Century Gothic" panose="020B0502020202020204" pitchFamily="34" charset="0"/>
              </a:rPr>
              <a:t>intended to inform more effective learning and teaching, helping learners to develop their knowledge and understanding of the English language system to decode text more confidently.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Century Gothic" panose="020B0502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b="0" i="0" dirty="0">
                <a:solidFill>
                  <a:srgbClr val="191919"/>
                </a:solidFill>
                <a:effectLst/>
                <a:latin typeface="open-sans"/>
              </a:rPr>
              <a:t>See Appendix 1 ‘Spelling Patterns and Rules’ of the Workshop for Literacy Progression Pathways for the recommended sequence for learning, teaching and assessment.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dirty="0">
              <a:latin typeface="Century Gothic" panose="020B0502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dirty="0">
                <a:latin typeface="Century Gothic" panose="020B0502020202020204" pitchFamily="34" charset="0"/>
              </a:rPr>
              <a:t>As in the Fife Progression Pathways and Writing Assessment Resource Pack, National Benchmarks have been emboldened for ease of identification to support professional judgement about achievement of a level.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0BD52D-9B88-4C87-B76A-B83D16777CCE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5736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3F5519C-3B0F-44DC-BD27-87FAFB50477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525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0B2D23-6510-A6C2-E010-BDEEF8C98A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1F32D5-6815-9D88-9F52-BD426B7347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24AA8-EA03-4F18-85E7-6413A2480B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1BBA1-DBBD-4742-B229-A8629A0E257E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8E3DE1-745B-299D-3882-7A2D604897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D046E-D5D9-F52B-4FCF-2681563450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C37D-A430-4799-BFA7-A913913018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591127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A1992-16B1-C943-2A18-04DC202FA7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1AEFE9-0B81-93F3-7B82-48468808C53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B331B2-2B04-54F2-6424-C2E876581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1BBA1-DBBD-4742-B229-A8629A0E257E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BD7EC2-34F2-9D94-78C8-719F2E5940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1E60CD-9224-C8C1-4DB0-6976A051A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C37D-A430-4799-BFA7-A913913018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2818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B626759-CD55-D6D0-E76E-CF2A0A2580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2C86DC-2E40-8352-F274-9C28151BE3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79B93D-70BA-388F-6FE8-890D6230F4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1BBA1-DBBD-4742-B229-A8629A0E257E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0580F28-5D39-C7B5-01B7-3B9F722E07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CFB857-6AD2-8286-82CB-4F05432E2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C37D-A430-4799-BFA7-A913913018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40430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503890-228C-F558-1EB3-5CB605E8FE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198A88-BB98-FB1D-6557-ABF0D72DA2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A466F3-C4E8-EF51-7C30-7F22EDA9C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1BBA1-DBBD-4742-B229-A8629A0E257E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2B74F1-5175-6D2D-1138-422E605CCC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6A29C8-1DEC-1677-8B7F-67118832D1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C37D-A430-4799-BFA7-A913913018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0949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4074D1-795A-B525-4F37-A3B5074E94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53BAB6-D8EE-6EA7-32C9-AD9BA32316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A2AB80-17C0-B074-5E1C-3E5795404E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1BBA1-DBBD-4742-B229-A8629A0E257E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4B0A38-9914-19FD-3AAB-9B13447A8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2F90D6-24F4-552F-A08C-7574ED29F7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C37D-A430-4799-BFA7-A913913018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617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D9C809-ED74-DD5B-781A-3403C59AD4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556DE1-DD59-9E22-DD29-D80A5155F7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25A3C8-6597-D748-8544-0B597F8B23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29B027-3F6F-3E85-9783-379F12B5C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1BBA1-DBBD-4742-B229-A8629A0E257E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A13305-5927-6A47-45C8-876D4BC73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128E77-5B49-3909-9DB5-4C745625A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C37D-A430-4799-BFA7-A913913018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599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6981E-0F07-304A-0011-71DC90171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A8A70A-1423-C3BF-A834-E1DDE1919C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FE742B-A32E-C95B-C9E7-DA13E333CF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1D0850D-9C67-B420-96E3-CAA1AC1F88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8AC12C2-309A-9D8D-FA3D-99D55D1CB5E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876B275-266B-B1D3-4282-CF9079323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1BBA1-DBBD-4742-B229-A8629A0E257E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23B564F-209A-F577-3265-2DBEDD6A1E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B94ECAF-4E38-721F-0C7D-2F58CFFA47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C37D-A430-4799-BFA7-A913913018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55650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B33757-1B1E-7D4B-13F1-74F2AF3646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6343782-595E-2DB9-2B72-8C474A974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1BBA1-DBBD-4742-B229-A8629A0E257E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633B8C-C3B1-8154-77AC-2EE08439D2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E3D3FEA-1872-5483-254C-941DAAECE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C37D-A430-4799-BFA7-A913913018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4844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A4D25A8-5B86-91F6-C7F5-43C83DA27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1BBA1-DBBD-4742-B229-A8629A0E257E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89E4A35-AA18-B747-2EEF-1A7693357F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879F17-35B2-DE98-A494-C65AD51AB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C37D-A430-4799-BFA7-A913913018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1338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D95BDC-537D-9961-A129-99E8E6698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C9514-2FCC-2FB1-DA93-25E3DB1A9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A63FEA-CEA8-948C-08CF-71E8B069F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CE1CC3-B3D7-F1AC-92BC-839CB06C8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1BBA1-DBBD-4742-B229-A8629A0E257E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8C5781-D9B8-6A00-1EA2-F94859701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73162F-7AD6-6592-5FD1-277E4EF21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C37D-A430-4799-BFA7-A913913018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012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F94D3-551A-8144-4585-28EEE8D3FE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56E66A5-7499-2E81-3CF5-560B47069F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805808-E89D-D3AB-85C0-1E76E73ECB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A1E7C7-E739-2566-F3CA-16660399A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F1BBA1-DBBD-4742-B229-A8629A0E257E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C625479-9438-8D32-F947-2170ADF61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0029C2F-C6C2-FCFA-396C-FA93BC111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E8C37D-A430-4799-BFA7-A913913018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320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45CD14A-4862-B8A9-415B-E42FF26D7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708DAD-BDAC-DAAF-C1D2-7480B57752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F3DEB7-D436-7457-DCD4-14D640FB0E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1BBA1-DBBD-4742-B229-A8629A0E257E}" type="datetimeFigureOut">
              <a:rPr lang="en-GB" smtClean="0"/>
              <a:t>15/08/2024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A7E36E-E892-1456-17CC-25C1BEF04F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88F0E0-FE11-F741-A21E-6EEDFECA48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E8C37D-A430-4799-BFA7-A9139130188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8001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FA82F07-A986-4E23-9AE6-FA48793CD1E6}"/>
              </a:ext>
            </a:extLst>
          </p:cNvPr>
          <p:cNvSpPr/>
          <p:nvPr/>
        </p:nvSpPr>
        <p:spPr>
          <a:xfrm>
            <a:off x="158044" y="112318"/>
            <a:ext cx="11864623" cy="6592711"/>
          </a:xfrm>
          <a:prstGeom prst="rect">
            <a:avLst/>
          </a:prstGeom>
          <a:solidFill>
            <a:schemeClr val="bg1"/>
          </a:solidFill>
          <a:ln w="57150">
            <a:solidFill>
              <a:srgbClr val="0054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36" name="Picture 12" descr="fife-council-logo - Fife Historic Buildings Trust">
            <a:extLst>
              <a:ext uri="{FF2B5EF4-FFF2-40B4-BE49-F238E27FC236}">
                <a16:creationId xmlns:a16="http://schemas.microsoft.com/office/drawing/2014/main" id="{29D69714-CD16-43E6-BC8A-D4F3000577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75" t="19582" r="17659" b="18298"/>
          <a:stretch/>
        </p:blipFill>
        <p:spPr bwMode="auto">
          <a:xfrm>
            <a:off x="389469" y="5724980"/>
            <a:ext cx="1665111" cy="823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50EBBB05-3742-4E44-B060-1C8815DAB1D1}"/>
              </a:ext>
            </a:extLst>
          </p:cNvPr>
          <p:cNvSpPr/>
          <p:nvPr/>
        </p:nvSpPr>
        <p:spPr>
          <a:xfrm>
            <a:off x="1037492" y="429639"/>
            <a:ext cx="9952893" cy="276998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GB" sz="4000" b="1" dirty="0">
                <a:latin typeface="Century Gothic" panose="020B0502020202020204" pitchFamily="34" charset="0"/>
              </a:rPr>
              <a:t>Fife Reading Assessment Resource </a:t>
            </a:r>
          </a:p>
          <a:p>
            <a:pPr algn="ctr"/>
            <a:endParaRPr lang="en-GB" sz="4400" b="1" dirty="0">
              <a:latin typeface="Century Gothic" panose="020B0502020202020204" pitchFamily="34" charset="0"/>
            </a:endParaRPr>
          </a:p>
          <a:p>
            <a:pPr algn="ctr"/>
            <a:r>
              <a:rPr lang="en-GB" sz="3600" b="1" dirty="0">
                <a:latin typeface="Century Gothic" panose="020B0502020202020204" pitchFamily="34" charset="0"/>
              </a:rPr>
              <a:t>Sounds and Letters Progression</a:t>
            </a:r>
          </a:p>
          <a:p>
            <a:pPr algn="ctr"/>
            <a:endParaRPr lang="en-US" sz="5400" b="1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76BDFC5C-7038-1D59-62BA-84F1A804369E}"/>
              </a:ext>
            </a:extLst>
          </p:cNvPr>
          <p:cNvGrpSpPr/>
          <p:nvPr/>
        </p:nvGrpSpPr>
        <p:grpSpPr>
          <a:xfrm>
            <a:off x="6090355" y="3070045"/>
            <a:ext cx="3948370" cy="1802572"/>
            <a:chOff x="3253154" y="2577890"/>
            <a:chExt cx="3150320" cy="1554496"/>
          </a:xfrm>
        </p:grpSpPr>
        <p:pic>
          <p:nvPicPr>
            <p:cNvPr id="4" name="Picture 3">
              <a:extLst>
                <a:ext uri="{FF2B5EF4-FFF2-40B4-BE49-F238E27FC236}">
                  <a16:creationId xmlns:a16="http://schemas.microsoft.com/office/drawing/2014/main" id="{5EC3B045-AE46-5AF6-08E8-3E45627D330C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63900" t="60750" r="19784" b="4331"/>
            <a:stretch/>
          </p:blipFill>
          <p:spPr>
            <a:xfrm rot="2973074">
              <a:off x="5240087" y="2755537"/>
              <a:ext cx="1227833" cy="1098940"/>
            </a:xfrm>
            <a:prstGeom prst="rect">
              <a:avLst/>
            </a:prstGeom>
          </p:spPr>
        </p:pic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6DC15766-CD5F-5F16-C3B9-C560B5A6858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/>
            <a:srcRect l="55059" r="14800" b="50605"/>
            <a:stretch/>
          </p:blipFill>
          <p:spPr>
            <a:xfrm>
              <a:off x="3253154" y="2577890"/>
              <a:ext cx="2268416" cy="1554496"/>
            </a:xfrm>
            <a:prstGeom prst="rect">
              <a:avLst/>
            </a:prstGeom>
          </p:spPr>
        </p:pic>
      </p:grpSp>
      <p:pic>
        <p:nvPicPr>
          <p:cNvPr id="8" name="Picture 7">
            <a:extLst>
              <a:ext uri="{FF2B5EF4-FFF2-40B4-BE49-F238E27FC236}">
                <a16:creationId xmlns:a16="http://schemas.microsoft.com/office/drawing/2014/main" id="{53D99B0A-913F-AD94-A63B-3B02FAE9DA8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3808" y="2735758"/>
            <a:ext cx="3079980" cy="2471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6967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ADD1D0BE-CB5D-435E-8E2F-1410D503B11F}"/>
              </a:ext>
            </a:extLst>
          </p:cNvPr>
          <p:cNvSpPr/>
          <p:nvPr/>
        </p:nvSpPr>
        <p:spPr>
          <a:xfrm>
            <a:off x="135467" y="78452"/>
            <a:ext cx="11921066" cy="6592711"/>
          </a:xfrm>
          <a:prstGeom prst="rect">
            <a:avLst/>
          </a:prstGeom>
          <a:solidFill>
            <a:schemeClr val="bg1"/>
          </a:solidFill>
          <a:ln w="57150">
            <a:solidFill>
              <a:srgbClr val="0054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2BF2E19-91FD-4E73-B4C7-D7ABD5F32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1143000"/>
          </a:xfrm>
        </p:spPr>
        <p:txBody>
          <a:bodyPr>
            <a:no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Sounds and Letters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B7E4A5-E2F2-4CA3-8D0A-5C829A3F35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219" y="1825625"/>
            <a:ext cx="11636478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r>
              <a:rPr lang="en-GB" sz="1800" dirty="0">
                <a:latin typeface="Century Gothic" panose="020B0502020202020204" pitchFamily="34" charset="0"/>
              </a:rPr>
              <a:t>As the English language system has evolved over time, the sounds we hear in spoken words can be represented by a vast range of letters with many different patterns, rules and irregularities.</a:t>
            </a:r>
          </a:p>
          <a:p>
            <a:pPr marL="0" indent="0" algn="ctr">
              <a:buNone/>
            </a:pPr>
            <a:endParaRPr lang="en-GB" sz="1800" dirty="0">
              <a:latin typeface="Century Gothic" panose="020B0502020202020204" pitchFamily="34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  <a:defRPr/>
            </a:pPr>
            <a:r>
              <a:rPr lang="en-GB" sz="1800" dirty="0">
                <a:latin typeface="Century Gothic"/>
              </a:rPr>
              <a:t>Being able to decode text is an essential skill in life, learning and work. Nearly 50% of English words are predictable based on regular sound-letter correspondences, with an additional 37% almost predictable except for one sound. </a:t>
            </a:r>
            <a:r>
              <a:rPr lang="en-GB" sz="1800" dirty="0">
                <a:effectLst/>
                <a:latin typeface="Century Gothic"/>
              </a:rPr>
              <a:t>A smaller percentage of words have irregular parts and may be ‘tricky’ for learners. To </a:t>
            </a:r>
            <a:r>
              <a:rPr lang="en-GB" sz="1800" dirty="0">
                <a:latin typeface="Century Gothic"/>
              </a:rPr>
              <a:t>decode words accurately, learners need to be able to apply their knowledge and understanding of the variety of sound-letter correspondences used in our English language system.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dirty="0">
              <a:effectLst/>
              <a:latin typeface="Century Gothic" panose="020B0502020202020204" pitchFamily="34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800" dirty="0">
                <a:latin typeface="Century Gothic" panose="020B0502020202020204" pitchFamily="34" charset="0"/>
              </a:rPr>
              <a:t>This Sounds and Letters Progression has been developed to provide a framework for systematic and explicit instruction. Informed by research and the National Benchmarks, </a:t>
            </a:r>
            <a:r>
              <a:rPr lang="en-GB" sz="1800" b="0" i="0" dirty="0">
                <a:solidFill>
                  <a:srgbClr val="191919"/>
                </a:solidFill>
                <a:effectLst/>
                <a:latin typeface="Century Gothic" panose="020B0502020202020204" pitchFamily="34" charset="0"/>
              </a:rPr>
              <a:t>various letters or patterns that can be used to represent sounds </a:t>
            </a:r>
            <a:r>
              <a:rPr lang="en-GB" sz="1800" dirty="0">
                <a:latin typeface="Century Gothic" panose="020B0502020202020204" pitchFamily="34" charset="0"/>
              </a:rPr>
              <a:t>are outlined as appropriate to developmental stages</a:t>
            </a:r>
            <a:r>
              <a:rPr lang="en-GB" sz="1800" dirty="0">
                <a:solidFill>
                  <a:srgbClr val="191919"/>
                </a:solidFill>
                <a:latin typeface="Century Gothic" panose="020B0502020202020204" pitchFamily="34" charset="0"/>
              </a:rPr>
              <a:t>. This is </a:t>
            </a:r>
            <a:r>
              <a:rPr lang="en-GB" sz="1800" dirty="0">
                <a:latin typeface="Century Gothic" panose="020B0502020202020204" pitchFamily="34" charset="0"/>
              </a:rPr>
              <a:t>intended to inform more effective learning and teaching, helping learners to develop their knowledge and understanding of the English language system to decode text more confidently.</a:t>
            </a:r>
          </a:p>
        </p:txBody>
      </p:sp>
    </p:spTree>
    <p:extLst>
      <p:ext uri="{BB962C8B-B14F-4D97-AF65-F5344CB8AC3E}">
        <p14:creationId xmlns:p14="http://schemas.microsoft.com/office/powerpoint/2010/main" val="27461563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9790316-8968-E480-6762-D815685607AD}"/>
              </a:ext>
            </a:extLst>
          </p:cNvPr>
          <p:cNvSpPr/>
          <p:nvPr/>
        </p:nvSpPr>
        <p:spPr bwMode="auto">
          <a:xfrm>
            <a:off x="1666231" y="4816491"/>
            <a:ext cx="8594069" cy="442270"/>
          </a:xfrm>
          <a:prstGeom prst="rect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spcBef>
                <a:spcPct val="30000"/>
              </a:spcBef>
              <a:defRPr/>
            </a:pPr>
            <a:r>
              <a:rPr lang="en-GB" b="1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SOUNDS AND LETTERS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C08FF8-7171-D43A-5414-65958A2F21B9}"/>
              </a:ext>
            </a:extLst>
          </p:cNvPr>
          <p:cNvSpPr/>
          <p:nvPr/>
        </p:nvSpPr>
        <p:spPr bwMode="auto">
          <a:xfrm>
            <a:off x="2413165" y="3462961"/>
            <a:ext cx="6897565" cy="442270"/>
          </a:xfrm>
          <a:prstGeom prst="rect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spcBef>
                <a:spcPct val="30000"/>
              </a:spcBef>
              <a:defRPr/>
            </a:pPr>
            <a:r>
              <a:rPr lang="en-GB" b="1" dirty="0">
                <a:latin typeface="Arial" panose="020B0604020202020204" pitchFamily="34" charset="0"/>
                <a:ea typeface="MS PGothic"/>
                <a:cs typeface="Arial" panose="020B0604020202020204" pitchFamily="34" charset="0"/>
              </a:rPr>
              <a:t>LETTER PATTERNS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AE8B23C-0997-D6C1-00CD-52136FD782E6}"/>
              </a:ext>
            </a:extLst>
          </p:cNvPr>
          <p:cNvSpPr/>
          <p:nvPr/>
        </p:nvSpPr>
        <p:spPr bwMode="auto">
          <a:xfrm>
            <a:off x="3074681" y="2109432"/>
            <a:ext cx="5574530" cy="442270"/>
          </a:xfrm>
          <a:prstGeom prst="rect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spcBef>
                <a:spcPct val="30000"/>
              </a:spcBef>
              <a:defRPr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SYLLABLES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EA1F255-FDF0-157A-9CFF-80DF3D5FBF8B}"/>
              </a:ext>
            </a:extLst>
          </p:cNvPr>
          <p:cNvSpPr/>
          <p:nvPr/>
        </p:nvSpPr>
        <p:spPr bwMode="auto">
          <a:xfrm>
            <a:off x="4259549" y="891485"/>
            <a:ext cx="3006969" cy="442270"/>
          </a:xfrm>
          <a:prstGeom prst="rect">
            <a:avLst/>
          </a:prstGeom>
          <a:solidFill>
            <a:srgbClr val="009999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>
              <a:spcBef>
                <a:spcPct val="30000"/>
              </a:spcBef>
              <a:defRPr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MORPHEMES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77DEDE49-CDE3-1FA6-75BE-8C60732BC767}"/>
              </a:ext>
            </a:extLst>
          </p:cNvPr>
          <p:cNvSpPr/>
          <p:nvPr/>
        </p:nvSpPr>
        <p:spPr>
          <a:xfrm rot="530333">
            <a:off x="3784777" y="2834666"/>
            <a:ext cx="1968656" cy="442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com / plex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E9C4201-5D42-398C-98DD-5B03FACA2A61}"/>
              </a:ext>
            </a:extLst>
          </p:cNvPr>
          <p:cNvSpPr/>
          <p:nvPr/>
        </p:nvSpPr>
        <p:spPr>
          <a:xfrm rot="20939086">
            <a:off x="3022896" y="4093457"/>
            <a:ext cx="998144" cy="442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i_e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10F0D8F-8A42-52CB-7448-177A92945ED0}"/>
              </a:ext>
            </a:extLst>
          </p:cNvPr>
          <p:cNvSpPr/>
          <p:nvPr/>
        </p:nvSpPr>
        <p:spPr>
          <a:xfrm rot="749808">
            <a:off x="9077502" y="5442075"/>
            <a:ext cx="998144" cy="442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t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BDAECF1-593E-E384-1457-6EFC3D272481}"/>
              </a:ext>
            </a:extLst>
          </p:cNvPr>
          <p:cNvSpPr/>
          <p:nvPr/>
        </p:nvSpPr>
        <p:spPr>
          <a:xfrm rot="749808">
            <a:off x="5669479" y="1403576"/>
            <a:ext cx="998144" cy="442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anti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12BA5678-1515-2D73-5715-A177883ADCB7}"/>
              </a:ext>
            </a:extLst>
          </p:cNvPr>
          <p:cNvSpPr/>
          <p:nvPr/>
        </p:nvSpPr>
        <p:spPr>
          <a:xfrm>
            <a:off x="4881191" y="4022080"/>
            <a:ext cx="998144" cy="442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ow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4B4EC5-94B1-F81D-4EDB-391DC515F221}"/>
              </a:ext>
            </a:extLst>
          </p:cNvPr>
          <p:cNvSpPr/>
          <p:nvPr/>
        </p:nvSpPr>
        <p:spPr>
          <a:xfrm rot="1014331">
            <a:off x="6758859" y="4115136"/>
            <a:ext cx="998144" cy="442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th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FC176AE-D5B7-F6EE-8601-E3FDD1B99D62}"/>
              </a:ext>
            </a:extLst>
          </p:cNvPr>
          <p:cNvSpPr/>
          <p:nvPr/>
        </p:nvSpPr>
        <p:spPr>
          <a:xfrm rot="20828119">
            <a:off x="4827094" y="5534211"/>
            <a:ext cx="998144" cy="442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e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84B1E2F-C2EB-285F-E3C2-9FC009D79319}"/>
              </a:ext>
            </a:extLst>
          </p:cNvPr>
          <p:cNvSpPr/>
          <p:nvPr/>
        </p:nvSpPr>
        <p:spPr>
          <a:xfrm rot="21256443">
            <a:off x="5646997" y="2768682"/>
            <a:ext cx="1544362" cy="442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solidFill>
                  <a:schemeClr val="tx1"/>
                </a:solidFill>
                <a:latin typeface="Century Gothic" panose="020B0502020202020204" pitchFamily="34" charset="0"/>
              </a:rPr>
              <a:t>ro</a:t>
            </a:r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 / bot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7216072-F002-7B7D-FFD3-E412A86E0761}"/>
              </a:ext>
            </a:extLst>
          </p:cNvPr>
          <p:cNvSpPr/>
          <p:nvPr/>
        </p:nvSpPr>
        <p:spPr>
          <a:xfrm rot="340502">
            <a:off x="4044368" y="4203088"/>
            <a:ext cx="998144" cy="442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ng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10E9651-9045-2364-D6BE-FBE5A2FF657F}"/>
              </a:ext>
            </a:extLst>
          </p:cNvPr>
          <p:cNvSpPr/>
          <p:nvPr/>
        </p:nvSpPr>
        <p:spPr>
          <a:xfrm rot="340502">
            <a:off x="1779529" y="5496508"/>
            <a:ext cx="998144" cy="442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b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A80A9BF9-B20A-577A-790D-1CE0EE56BAD0}"/>
              </a:ext>
            </a:extLst>
          </p:cNvPr>
          <p:cNvSpPr/>
          <p:nvPr/>
        </p:nvSpPr>
        <p:spPr>
          <a:xfrm rot="21397433">
            <a:off x="5755991" y="5534211"/>
            <a:ext cx="998144" cy="442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r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AF2CC619-F616-7817-4652-9D6618F0F7DB}"/>
              </a:ext>
            </a:extLst>
          </p:cNvPr>
          <p:cNvSpPr/>
          <p:nvPr/>
        </p:nvSpPr>
        <p:spPr>
          <a:xfrm rot="1189799">
            <a:off x="8768580" y="4182671"/>
            <a:ext cx="998144" cy="442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ai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D83D9D5-B6F0-CC56-2A7E-75010A5DD7E3}"/>
              </a:ext>
            </a:extLst>
          </p:cNvPr>
          <p:cNvSpPr/>
          <p:nvPr/>
        </p:nvSpPr>
        <p:spPr>
          <a:xfrm rot="21098113">
            <a:off x="7816488" y="4193403"/>
            <a:ext cx="998144" cy="4422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dge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0EEFFA12-F092-56BC-5400-17DC5370CD01}"/>
              </a:ext>
            </a:extLst>
          </p:cNvPr>
          <p:cNvSpPr/>
          <p:nvPr/>
        </p:nvSpPr>
        <p:spPr>
          <a:xfrm>
            <a:off x="2241377" y="1574435"/>
            <a:ext cx="998144" cy="442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in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64E9934-4D42-4F33-2769-A0C0038BB1EA}"/>
              </a:ext>
            </a:extLst>
          </p:cNvPr>
          <p:cNvSpPr/>
          <p:nvPr/>
        </p:nvSpPr>
        <p:spPr>
          <a:xfrm>
            <a:off x="2699430" y="1058189"/>
            <a:ext cx="998144" cy="442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de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69AAA5A-6EAD-9297-E038-5DC1485DDD61}"/>
              </a:ext>
            </a:extLst>
          </p:cNvPr>
          <p:cNvSpPr/>
          <p:nvPr/>
        </p:nvSpPr>
        <p:spPr>
          <a:xfrm rot="488896">
            <a:off x="3902540" y="5415130"/>
            <a:ext cx="998144" cy="442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m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0796EFE-D9BF-8FAF-D76A-230671AAE6EC}"/>
              </a:ext>
            </a:extLst>
          </p:cNvPr>
          <p:cNvSpPr/>
          <p:nvPr/>
        </p:nvSpPr>
        <p:spPr>
          <a:xfrm rot="21445072">
            <a:off x="4540095" y="1455343"/>
            <a:ext cx="998144" cy="442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ly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0ADEB9BC-B7A0-DE6F-E4D0-55FECEDD45D3}"/>
              </a:ext>
            </a:extLst>
          </p:cNvPr>
          <p:cNvSpPr/>
          <p:nvPr/>
        </p:nvSpPr>
        <p:spPr>
          <a:xfrm>
            <a:off x="8701972" y="1262932"/>
            <a:ext cx="998144" cy="442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ness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DF7B9C2-25CC-0198-CF65-AE0F9FC047DC}"/>
              </a:ext>
            </a:extLst>
          </p:cNvPr>
          <p:cNvSpPr/>
          <p:nvPr/>
        </p:nvSpPr>
        <p:spPr>
          <a:xfrm rot="312101">
            <a:off x="1985617" y="4213338"/>
            <a:ext cx="998144" cy="442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ch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DF054BC6-006A-20BF-F9D1-13CF54303E2B}"/>
              </a:ext>
            </a:extLst>
          </p:cNvPr>
          <p:cNvSpPr/>
          <p:nvPr/>
        </p:nvSpPr>
        <p:spPr>
          <a:xfrm>
            <a:off x="7583137" y="5391992"/>
            <a:ext cx="998144" cy="442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73F6228-CEC9-F813-BEBE-DF5FBC86BB2B}"/>
              </a:ext>
            </a:extLst>
          </p:cNvPr>
          <p:cNvSpPr/>
          <p:nvPr/>
        </p:nvSpPr>
        <p:spPr>
          <a:xfrm rot="353437">
            <a:off x="6781537" y="5504137"/>
            <a:ext cx="998144" cy="442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w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2BAB526-4121-5CB5-66C3-CFC09B158602}"/>
              </a:ext>
            </a:extLst>
          </p:cNvPr>
          <p:cNvSpPr/>
          <p:nvPr/>
        </p:nvSpPr>
        <p:spPr>
          <a:xfrm rot="21040425">
            <a:off x="7288177" y="1012625"/>
            <a:ext cx="998144" cy="442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ment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4D4FF54F-4A6B-974F-1925-0477E041D6CC}"/>
              </a:ext>
            </a:extLst>
          </p:cNvPr>
          <p:cNvSpPr/>
          <p:nvPr/>
        </p:nvSpPr>
        <p:spPr>
          <a:xfrm>
            <a:off x="8421840" y="5613127"/>
            <a:ext cx="998144" cy="442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f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A71A5BD-5E0A-BDEB-4392-88C9ADF3C2A4}"/>
              </a:ext>
            </a:extLst>
          </p:cNvPr>
          <p:cNvSpPr/>
          <p:nvPr/>
        </p:nvSpPr>
        <p:spPr>
          <a:xfrm>
            <a:off x="5868066" y="4240990"/>
            <a:ext cx="998144" cy="442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ough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B758AC9A-FC02-7122-F336-D5EB522292CC}"/>
              </a:ext>
            </a:extLst>
          </p:cNvPr>
          <p:cNvSpPr/>
          <p:nvPr/>
        </p:nvSpPr>
        <p:spPr>
          <a:xfrm>
            <a:off x="6789105" y="1506192"/>
            <a:ext cx="998144" cy="442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ible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14076EA2-B82C-2CE5-544B-6A2A0EF69E70}"/>
              </a:ext>
            </a:extLst>
          </p:cNvPr>
          <p:cNvSpPr/>
          <p:nvPr/>
        </p:nvSpPr>
        <p:spPr>
          <a:xfrm>
            <a:off x="2885055" y="5451564"/>
            <a:ext cx="998144" cy="442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h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0E5BDF0-63FE-6785-FC3B-EC0B95DA8C4E}"/>
              </a:ext>
            </a:extLst>
          </p:cNvPr>
          <p:cNvSpPr/>
          <p:nvPr/>
        </p:nvSpPr>
        <p:spPr>
          <a:xfrm rot="1310760">
            <a:off x="7991030" y="1511148"/>
            <a:ext cx="998144" cy="442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sion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3B8CD13-304B-91C2-FCB3-4406D70B6636}"/>
              </a:ext>
            </a:extLst>
          </p:cNvPr>
          <p:cNvSpPr/>
          <p:nvPr/>
        </p:nvSpPr>
        <p:spPr>
          <a:xfrm rot="20726543">
            <a:off x="3436415" y="1359340"/>
            <a:ext cx="998144" cy="44226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mis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EB13215F-6399-313D-B06B-C66BC2BFA453}"/>
              </a:ext>
            </a:extLst>
          </p:cNvPr>
          <p:cNvSpPr/>
          <p:nvPr/>
        </p:nvSpPr>
        <p:spPr>
          <a:xfrm rot="169574">
            <a:off x="7054874" y="2907150"/>
            <a:ext cx="2712833" cy="442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dis / hon / </a:t>
            </a:r>
            <a:r>
              <a:rPr lang="en-GB" dirty="0" err="1">
                <a:solidFill>
                  <a:schemeClr val="tx1"/>
                </a:solidFill>
                <a:latin typeface="Century Gothic" panose="020B0502020202020204" pitchFamily="34" charset="0"/>
              </a:rPr>
              <a:t>est</a:t>
            </a:r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 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AE56051D-94E2-B609-7255-F450853064C0}"/>
              </a:ext>
            </a:extLst>
          </p:cNvPr>
          <p:cNvSpPr/>
          <p:nvPr/>
        </p:nvSpPr>
        <p:spPr>
          <a:xfrm>
            <a:off x="8701972" y="2566046"/>
            <a:ext cx="1544362" cy="442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u / nit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5F6543F-1C65-8C00-0AB0-6DCFF6ABBA78}"/>
              </a:ext>
            </a:extLst>
          </p:cNvPr>
          <p:cNvSpPr/>
          <p:nvPr/>
        </p:nvSpPr>
        <p:spPr>
          <a:xfrm>
            <a:off x="1488839" y="2950181"/>
            <a:ext cx="2387396" cy="442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un / wind / </a:t>
            </a:r>
            <a:r>
              <a:rPr lang="en-GB" dirty="0" err="1">
                <a:solidFill>
                  <a:schemeClr val="tx1"/>
                </a:solidFill>
                <a:latin typeface="Century Gothic" panose="020B0502020202020204" pitchFamily="34" charset="0"/>
              </a:rPr>
              <a:t>ing</a:t>
            </a:r>
            <a:endParaRPr lang="en-GB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ABCEE11C-E33F-CA41-7B00-434143A0F97D}"/>
              </a:ext>
            </a:extLst>
          </p:cNvPr>
          <p:cNvSpPr/>
          <p:nvPr/>
        </p:nvSpPr>
        <p:spPr>
          <a:xfrm rot="20939086">
            <a:off x="2443272" y="2540546"/>
            <a:ext cx="1318448" cy="44227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solidFill>
                  <a:schemeClr val="tx1"/>
                </a:solidFill>
                <a:latin typeface="Century Gothic" panose="020B0502020202020204" pitchFamily="34" charset="0"/>
              </a:rPr>
              <a:t>ba</a:t>
            </a:r>
            <a:r>
              <a:rPr lang="en-GB" dirty="0">
                <a:solidFill>
                  <a:schemeClr val="tx1"/>
                </a:solidFill>
                <a:latin typeface="Century Gothic" panose="020B0502020202020204" pitchFamily="34" charset="0"/>
              </a:rPr>
              <a:t> / sic</a:t>
            </a:r>
          </a:p>
        </p:txBody>
      </p:sp>
    </p:spTree>
    <p:extLst>
      <p:ext uri="{BB962C8B-B14F-4D97-AF65-F5344CB8AC3E}">
        <p14:creationId xmlns:p14="http://schemas.microsoft.com/office/powerpoint/2010/main" val="4186763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5293D4D-2213-DCA2-0363-7EDC083174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2906" y="1097069"/>
            <a:ext cx="9046187" cy="5760931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0FFA1E28-3B10-E076-7EA6-FEDDBA65A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Early Level</a:t>
            </a:r>
          </a:p>
        </p:txBody>
      </p:sp>
    </p:spTree>
    <p:extLst>
      <p:ext uri="{BB962C8B-B14F-4D97-AF65-F5344CB8AC3E}">
        <p14:creationId xmlns:p14="http://schemas.microsoft.com/office/powerpoint/2010/main" val="2326438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4B9F56D-3AFF-8B7E-243D-B03693F29B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2906" y="1097069"/>
            <a:ext cx="9046186" cy="5785352"/>
          </a:xfrm>
          <a:prstGeom prst="rect">
            <a:avLst/>
          </a:prstGeom>
        </p:spPr>
      </p:pic>
      <p:sp>
        <p:nvSpPr>
          <p:cNvPr id="4" name="Title 3">
            <a:extLst>
              <a:ext uri="{FF2B5EF4-FFF2-40B4-BE49-F238E27FC236}">
                <a16:creationId xmlns:a16="http://schemas.microsoft.com/office/drawing/2014/main" id="{0FFA1E28-3B10-E076-7EA6-FEDDBA65A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First Level</a:t>
            </a:r>
          </a:p>
        </p:txBody>
      </p:sp>
    </p:spTree>
    <p:extLst>
      <p:ext uri="{BB962C8B-B14F-4D97-AF65-F5344CB8AC3E}">
        <p14:creationId xmlns:p14="http://schemas.microsoft.com/office/powerpoint/2010/main" val="2788528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FFA1E28-3B10-E076-7EA6-FEDDBA65A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Second/Third Level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446A1E85-3476-AE7A-156C-1BB434838985}"/>
              </a:ext>
            </a:extLst>
          </p:cNvPr>
          <p:cNvGrpSpPr/>
          <p:nvPr/>
        </p:nvGrpSpPr>
        <p:grpSpPr>
          <a:xfrm>
            <a:off x="2280373" y="1157286"/>
            <a:ext cx="7631253" cy="5700714"/>
            <a:chOff x="1500770" y="1157287"/>
            <a:chExt cx="7631253" cy="5700714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C6E4C388-96CA-EDC7-C55A-1D338E2CE3E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500771" y="1157287"/>
              <a:ext cx="7631252" cy="4733559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93D591D9-16AE-2BF7-E54F-A14018AE26C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500770" y="5380893"/>
              <a:ext cx="7593723" cy="14771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6502071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0B892827-2181-4ACF-AB02-9190AFFEF9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3513" y="2528192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B087B14B-B790-4CC9-AB4C-ADDA9718AE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6880" y="2941458"/>
            <a:ext cx="7858240" cy="14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865438" algn="ctr"/>
                <a:tab pos="5730875" algn="r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GB" altLang="en-US" sz="1200" dirty="0">
                <a:solidFill>
                  <a:srgbClr val="000000"/>
                </a:solidFill>
                <a:latin typeface="Arial"/>
                <a:ea typeface="Calibri" panose="020F0502020204030204" pitchFamily="34" charset="0"/>
                <a:cs typeface="Arial"/>
              </a:rPr>
              <a:t>This has been created to support professional learning and school improvement. </a:t>
            </a:r>
            <a:endParaRPr lang="en-GB" altLang="en-US" sz="12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2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GB" altLang="en-US" sz="1200" dirty="0">
              <a:solidFill>
                <a:srgbClr val="0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altLang="en-US" sz="12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This resource is intended for use in accordance with professional learning programmes provided by Fife Council. </a:t>
            </a:r>
          </a:p>
          <a:p>
            <a:pPr algn="ctr"/>
            <a:endParaRPr lang="en-GB" altLang="en-US" sz="1200" dirty="0">
              <a:solidFill>
                <a:srgbClr val="000000"/>
              </a:solidFill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r>
              <a:rPr lang="en-GB" altLang="en-US" sz="12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©</a:t>
            </a:r>
            <a:r>
              <a:rPr lang="en-GB" altLang="en-US" sz="1200" dirty="0">
                <a:solidFill>
                  <a:srgbClr val="000000"/>
                </a:solidFill>
                <a:ea typeface="Calibri" panose="020F0502020204030204" pitchFamily="34" charset="0"/>
                <a:cs typeface="Arial" panose="020B0604020202020204" pitchFamily="34" charset="0"/>
              </a:rPr>
              <a:t> Fife Council is the owner of the copyright in this work and all rights are reserved.</a:t>
            </a:r>
            <a:r>
              <a:rPr lang="en-GB" altLang="en-US" sz="2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GB" altLang="en-US" sz="4400" dirty="0"/>
          </a:p>
        </p:txBody>
      </p:sp>
      <p:pic>
        <p:nvPicPr>
          <p:cNvPr id="4" name="Picture 12" descr="fife-council-logo - Fife Historic Buildings Trust">
            <a:extLst>
              <a:ext uri="{FF2B5EF4-FFF2-40B4-BE49-F238E27FC236}">
                <a16:creationId xmlns:a16="http://schemas.microsoft.com/office/drawing/2014/main" id="{F8AB69F7-0814-435F-9683-2BABE61F8F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75" t="19582" r="17659" b="18298"/>
          <a:stretch/>
        </p:blipFill>
        <p:spPr bwMode="auto">
          <a:xfrm>
            <a:off x="5263445" y="4825406"/>
            <a:ext cx="1665111" cy="823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54602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D8306C0C439949BE6AC84E82185B10" ma:contentTypeVersion="12" ma:contentTypeDescription="Create a new document." ma:contentTypeScope="" ma:versionID="4adb4d5a26f4839fcbfba463b8bebd16">
  <xsd:schema xmlns:xsd="http://www.w3.org/2001/XMLSchema" xmlns:xs="http://www.w3.org/2001/XMLSchema" xmlns:p="http://schemas.microsoft.com/office/2006/metadata/properties" xmlns:ns2="4aae3c5d-ff8a-4fbc-ac79-080034902386" targetNamespace="http://schemas.microsoft.com/office/2006/metadata/properties" ma:root="true" ma:fieldsID="9c2c593fae1872c275df3440473117a4" ns2:_="">
    <xsd:import namespace="4aae3c5d-ff8a-4fbc-ac79-08003490238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OCR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ae3c5d-ff8a-4fbc-ac79-0800349023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6" nillable="true" ma:displayName="Length (seconds)" ma:internalName="MediaLengthInSeconds" ma:readOnly="true">
      <xsd:simpleType>
        <xsd:restriction base="dms:Unknown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8144D9A-7EF1-4790-83BE-411B4A0B4AF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aae3c5d-ff8a-4fbc-ac79-08003490238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D9DC1AF-7324-4698-8A61-2C4C5E85353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A6F778A0-890D-4EB7-A940-95E0BB9BCFA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831</Words>
  <Application>Microsoft Office PowerPoint</Application>
  <PresentationFormat>Widescreen</PresentationFormat>
  <Paragraphs>78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Google Sans</vt:lpstr>
      <vt:lpstr>open-sans</vt:lpstr>
      <vt:lpstr>Office Theme</vt:lpstr>
      <vt:lpstr>PowerPoint Presentation</vt:lpstr>
      <vt:lpstr>Sounds and Letters</vt:lpstr>
      <vt:lpstr>PowerPoint Presentation</vt:lpstr>
      <vt:lpstr>Early Level</vt:lpstr>
      <vt:lpstr>First Level</vt:lpstr>
      <vt:lpstr>Second/Third Level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Greg McCafferty-ik</dc:creator>
  <cp:lastModifiedBy>Greg McCafferty-ik</cp:lastModifiedBy>
  <cp:revision>36</cp:revision>
  <dcterms:created xsi:type="dcterms:W3CDTF">2023-07-28T12:17:26Z</dcterms:created>
  <dcterms:modified xsi:type="dcterms:W3CDTF">2024-08-15T13:17:58Z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0x01010087D8306C0C439949BE6AC84E82185B10</vt:lpwstr>
  </property>
</Properties>
</file>