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1"/>
  </p:notesMasterIdLst>
  <p:sldIdLst>
    <p:sldId id="323" r:id="rId5"/>
    <p:sldId id="330" r:id="rId6"/>
    <p:sldId id="337" r:id="rId7"/>
    <p:sldId id="256" r:id="rId8"/>
    <p:sldId id="338" r:id="rId9"/>
    <p:sldId id="29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E5D7EA-39C7-D539-85F6-703E1487F76F}" v="28" dt="2024-08-15T11:16:03.305"/>
    <p1510:client id="{7E93CE8F-E1AE-4D37-512D-77B88D94711B}" v="7" dt="2024-08-15T10:50:44.9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29" autoAdjust="0"/>
    <p:restoredTop sz="75325" autoAdjust="0"/>
  </p:normalViewPr>
  <p:slideViewPr>
    <p:cSldViewPr snapToGrid="0">
      <p:cViewPr varScale="1">
        <p:scale>
          <a:sx n="54" d="100"/>
          <a:sy n="54" d="100"/>
        </p:scale>
        <p:origin x="133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r McCafferty-Thomson" userId="S::gw11mccaffertygreg@glowmail.org.uk::c45688eb-fe10-4553-af02-c5fccaaa12f4" providerId="AD" clId="Web-{7E93CE8F-E1AE-4D37-512D-77B88D94711B}"/>
    <pc:docChg chg="modSld">
      <pc:chgData name="Mr McCafferty-Thomson" userId="S::gw11mccaffertygreg@glowmail.org.uk::c45688eb-fe10-4553-af02-c5fccaaa12f4" providerId="AD" clId="Web-{7E93CE8F-E1AE-4D37-512D-77B88D94711B}" dt="2024-08-15T10:51:32.499" v="31"/>
      <pc:docMkLst>
        <pc:docMk/>
      </pc:docMkLst>
      <pc:sldChg chg="modSp">
        <pc:chgData name="Mr McCafferty-Thomson" userId="S::gw11mccaffertygreg@glowmail.org.uk::c45688eb-fe10-4553-af02-c5fccaaa12f4" providerId="AD" clId="Web-{7E93CE8F-E1AE-4D37-512D-77B88D94711B}" dt="2024-08-15T10:48:06.249" v="5" actId="20577"/>
        <pc:sldMkLst>
          <pc:docMk/>
          <pc:sldMk cId="2746156390" sldId="330"/>
        </pc:sldMkLst>
        <pc:spChg chg="mod">
          <ac:chgData name="Mr McCafferty-Thomson" userId="S::gw11mccaffertygreg@glowmail.org.uk::c45688eb-fe10-4553-af02-c5fccaaa12f4" providerId="AD" clId="Web-{7E93CE8F-E1AE-4D37-512D-77B88D94711B}" dt="2024-08-15T10:48:06.249" v="5" actId="20577"/>
          <ac:spMkLst>
            <pc:docMk/>
            <pc:sldMk cId="2746156390" sldId="330"/>
            <ac:spMk id="3" creationId="{A4B7E4A5-E2F2-4CA3-8D0A-5C829A3F3592}"/>
          </ac:spMkLst>
        </pc:spChg>
      </pc:sldChg>
      <pc:sldChg chg="modNotes">
        <pc:chgData name="Mr McCafferty-Thomson" userId="S::gw11mccaffertygreg@glowmail.org.uk::c45688eb-fe10-4553-af02-c5fccaaa12f4" providerId="AD" clId="Web-{7E93CE8F-E1AE-4D37-512D-77B88D94711B}" dt="2024-08-15T10:51:32.499" v="31"/>
        <pc:sldMkLst>
          <pc:docMk/>
          <pc:sldMk cId="959864741" sldId="338"/>
        </pc:sldMkLst>
      </pc:sldChg>
    </pc:docChg>
  </pc:docChgLst>
  <pc:docChgLst>
    <pc:chgData name="Mr McCafferty-Thomson" userId="S::gw11mccaffertygreg@glowmail.org.uk::c45688eb-fe10-4553-af02-c5fccaaa12f4" providerId="AD" clId="Web-{62E5D7EA-39C7-D539-85F6-703E1487F76F}"/>
    <pc:docChg chg="modSld">
      <pc:chgData name="Mr McCafferty-Thomson" userId="S::gw11mccaffertygreg@glowmail.org.uk::c45688eb-fe10-4553-af02-c5fccaaa12f4" providerId="AD" clId="Web-{62E5D7EA-39C7-D539-85F6-703E1487F76F}" dt="2024-08-15T11:16:03.305" v="26" actId="20577"/>
      <pc:docMkLst>
        <pc:docMk/>
      </pc:docMkLst>
      <pc:sldChg chg="addSp modSp mod modClrScheme chgLayout">
        <pc:chgData name="Mr McCafferty-Thomson" userId="S::gw11mccaffertygreg@glowmail.org.uk::c45688eb-fe10-4553-af02-c5fccaaa12f4" providerId="AD" clId="Web-{62E5D7EA-39C7-D539-85F6-703E1487F76F}" dt="2024-08-15T11:15:36.663" v="18" actId="20577"/>
        <pc:sldMkLst>
          <pc:docMk/>
          <pc:sldMk cId="2326438753" sldId="256"/>
        </pc:sldMkLst>
        <pc:spChg chg="add mod ord">
          <ac:chgData name="Mr McCafferty-Thomson" userId="S::gw11mccaffertygreg@glowmail.org.uk::c45688eb-fe10-4553-af02-c5fccaaa12f4" providerId="AD" clId="Web-{62E5D7EA-39C7-D539-85F6-703E1487F76F}" dt="2024-08-15T11:15:36.663" v="18" actId="20577"/>
          <ac:spMkLst>
            <pc:docMk/>
            <pc:sldMk cId="2326438753" sldId="256"/>
            <ac:spMk id="2" creationId="{6FF46B0D-3B22-CE5E-875A-F3E62D2EAD25}"/>
          </ac:spMkLst>
        </pc:spChg>
        <pc:picChg chg="mod modCrop">
          <ac:chgData name="Mr McCafferty-Thomson" userId="S::gw11mccaffertygreg@glowmail.org.uk::c45688eb-fe10-4553-af02-c5fccaaa12f4" providerId="AD" clId="Web-{62E5D7EA-39C7-D539-85F6-703E1487F76F}" dt="2024-08-15T11:15:05.021" v="1"/>
          <ac:picMkLst>
            <pc:docMk/>
            <pc:sldMk cId="2326438753" sldId="256"/>
            <ac:picMk id="3" creationId="{01DCC62E-A1A5-088B-C587-AD3DA3BE08B8}"/>
          </ac:picMkLst>
        </pc:picChg>
      </pc:sldChg>
      <pc:sldChg chg="addSp modSp mod modClrScheme chgLayout">
        <pc:chgData name="Mr McCafferty-Thomson" userId="S::gw11mccaffertygreg@glowmail.org.uk::c45688eb-fe10-4553-af02-c5fccaaa12f4" providerId="AD" clId="Web-{62E5D7EA-39C7-D539-85F6-703E1487F76F}" dt="2024-08-15T11:16:03.305" v="26" actId="20577"/>
        <pc:sldMkLst>
          <pc:docMk/>
          <pc:sldMk cId="959864741" sldId="338"/>
        </pc:sldMkLst>
        <pc:spChg chg="add mod ord">
          <ac:chgData name="Mr McCafferty-Thomson" userId="S::gw11mccaffertygreg@glowmail.org.uk::c45688eb-fe10-4553-af02-c5fccaaa12f4" providerId="AD" clId="Web-{62E5D7EA-39C7-D539-85F6-703E1487F76F}" dt="2024-08-15T11:16:03.305" v="26" actId="20577"/>
          <ac:spMkLst>
            <pc:docMk/>
            <pc:sldMk cId="959864741" sldId="338"/>
            <ac:spMk id="2" creationId="{E2FC808E-AFFF-CBDF-BBC3-560725E2B233}"/>
          </ac:spMkLst>
        </pc:spChg>
        <pc:picChg chg="mod modCrop">
          <ac:chgData name="Mr McCafferty-Thomson" userId="S::gw11mccaffertygreg@glowmail.org.uk::c45688eb-fe10-4553-af02-c5fccaaa12f4" providerId="AD" clId="Web-{62E5D7EA-39C7-D539-85F6-703E1487F76F}" dt="2024-08-15T11:15:11.412" v="3"/>
          <ac:picMkLst>
            <pc:docMk/>
            <pc:sldMk cId="959864741" sldId="338"/>
            <ac:picMk id="3" creationId="{698356B1-8BB0-730F-66CB-0C50BA6F61CC}"/>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46E471-729E-44C3-8146-40AE70344AF2}" type="datetimeFigureOut">
              <a:rPr lang="en-GB" smtClean="0"/>
              <a:t>15/08/2024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0BD52D-9B88-4C87-B76A-B83D16777CCE}" type="slidenum">
              <a:rPr lang="en-GB" smtClean="0"/>
              <a:t>‹#›</a:t>
            </a:fld>
            <a:endParaRPr lang="en-GB"/>
          </a:p>
        </p:txBody>
      </p:sp>
    </p:spTree>
    <p:extLst>
      <p:ext uri="{BB962C8B-B14F-4D97-AF65-F5344CB8AC3E}">
        <p14:creationId xmlns:p14="http://schemas.microsoft.com/office/powerpoint/2010/main" val="16553379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2</a:t>
            </a:fld>
            <a:endParaRPr lang="en-GB"/>
          </a:p>
        </p:txBody>
      </p:sp>
    </p:spTree>
    <p:extLst>
      <p:ext uri="{BB962C8B-B14F-4D97-AF65-F5344CB8AC3E}">
        <p14:creationId xmlns:p14="http://schemas.microsoft.com/office/powerpoint/2010/main" val="1731112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0B0C1D"/>
                </a:solidFill>
                <a:effectLst/>
                <a:latin typeface="Vic"/>
              </a:rPr>
              <a:t>Phonological Awareness skills can be conceptualised within a continuum of increasing complexity.</a:t>
            </a:r>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3</a:t>
            </a:fld>
            <a:endParaRPr lang="en-GB"/>
          </a:p>
        </p:txBody>
      </p:sp>
    </p:spTree>
    <p:extLst>
      <p:ext uri="{BB962C8B-B14F-4D97-AF65-F5344CB8AC3E}">
        <p14:creationId xmlns:p14="http://schemas.microsoft.com/office/powerpoint/2010/main" val="27739126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This Phonological Awareness Progression has been developed to provide a framework for </a:t>
            </a:r>
            <a:r>
              <a:rPr lang="en-GB" sz="1200" b="0" i="0" dirty="0">
                <a:solidFill>
                  <a:srgbClr val="191919"/>
                </a:solidFill>
                <a:effectLst/>
                <a:latin typeface="Century Gothic" panose="020B0502020202020204" pitchFamily="34" charset="0"/>
              </a:rPr>
              <a:t>identifying the opportunities, experiences and support required to help learners acquire these fundamental skills</a:t>
            </a:r>
            <a:r>
              <a:rPr lang="en-GB" sz="1200" dirty="0">
                <a:latin typeface="Century Gothic" panose="020B0502020202020204" pitchFamily="34" charset="0"/>
              </a:rPr>
              <a:t>. Informed by research and the National Benchmarks, </a:t>
            </a:r>
            <a:r>
              <a:rPr lang="en-GB" sz="1200" b="0" i="0" dirty="0">
                <a:solidFill>
                  <a:srgbClr val="191919"/>
                </a:solidFill>
                <a:effectLst/>
                <a:latin typeface="Century Gothic" panose="020B0502020202020204" pitchFamily="34" charset="0"/>
              </a:rPr>
              <a:t>the different Phonological Awareness skills </a:t>
            </a:r>
            <a:r>
              <a:rPr lang="en-GB" sz="1200" dirty="0">
                <a:latin typeface="Century Gothic" panose="020B0502020202020204" pitchFamily="34" charset="0"/>
              </a:rPr>
              <a:t>are outlined</a:t>
            </a:r>
            <a:r>
              <a:rPr lang="en-GB" sz="1200" dirty="0">
                <a:solidFill>
                  <a:srgbClr val="191919"/>
                </a:solidFill>
                <a:latin typeface="Century Gothic" panose="020B0502020202020204" pitchFamily="34" charset="0"/>
              </a:rPr>
              <a:t>. This is </a:t>
            </a:r>
            <a:r>
              <a:rPr lang="en-GB" sz="1200" dirty="0">
                <a:latin typeface="Century Gothic" panose="020B0502020202020204" pitchFamily="34" charset="0"/>
              </a:rPr>
              <a:t>intended to inform more effective learning and teaching, helping learners to develop their abilities through a variety of play and instructional activities.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Note that phonological awareness learning, teaching and assessment activities will involve </a:t>
            </a:r>
            <a:r>
              <a:rPr lang="en-GB" sz="1200" i="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oral</a:t>
            </a:r>
            <a:r>
              <a:rPr lang="en-GB" sz="12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 discrimination using pictures and/or real objects.</a:t>
            </a: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Century Gothic" panose="020B0502020202020204"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dirty="0">
                <a:latin typeface="Century Gothic" panose="020B0502020202020204" pitchFamily="34" charset="0"/>
              </a:rPr>
              <a:t>As in the Fife Progression Pathways and Writing Assessment Resource Pack, National Benchmarks have been emboldened for ease of identification to support professional judgement about achievement of a level.</a:t>
            </a:r>
          </a:p>
          <a:p>
            <a:endParaRPr lang="en-GB" dirty="0"/>
          </a:p>
        </p:txBody>
      </p:sp>
      <p:sp>
        <p:nvSpPr>
          <p:cNvPr id="4" name="Slide Number Placeholder 3"/>
          <p:cNvSpPr>
            <a:spLocks noGrp="1"/>
          </p:cNvSpPr>
          <p:nvPr>
            <p:ph type="sldNum" sz="quarter" idx="5"/>
          </p:nvPr>
        </p:nvSpPr>
        <p:spPr/>
        <p:txBody>
          <a:bodyPr/>
          <a:lstStyle/>
          <a:p>
            <a:fld id="{3F0BD52D-9B88-4C87-B76A-B83D16777CCE}" type="slidenum">
              <a:rPr lang="en-GB" smtClean="0"/>
              <a:t>4</a:t>
            </a:fld>
            <a:endParaRPr lang="en-GB"/>
          </a:p>
        </p:txBody>
      </p:sp>
    </p:spTree>
    <p:extLst>
      <p:ext uri="{BB962C8B-B14F-4D97-AF65-F5344CB8AC3E}">
        <p14:creationId xmlns:p14="http://schemas.microsoft.com/office/powerpoint/2010/main" val="2112016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While there are no Benchmarks at First Level, important phonological awareness skills are outlined as appropriate to the age studies have shown learners should develop their abilities to blend, segment and manipulate sounds.</a:t>
            </a:r>
          </a:p>
          <a:p>
            <a:endParaRPr lang="en-GB" dirty="0"/>
          </a:p>
          <a:p>
            <a:r>
              <a:rPr lang="en-GB" sz="1800" dirty="0">
                <a:solidFill>
                  <a:srgbClr val="000000"/>
                </a:solidFill>
                <a:effectLst/>
                <a:latin typeface="Arial" panose="020B0604020202020204" pitchFamily="34" charset="0"/>
                <a:ea typeface="Calibri" panose="020F0502020204030204" pitchFamily="34" charset="0"/>
                <a:cs typeface="Times New Roman" panose="02020603050405020304" pitchFamily="18" charset="0"/>
              </a:rPr>
              <a:t>Note that phonemic awareness is more effective when learners are taught to use letters as they manipulate phonemes as this helps them with both reading and spelling. </a:t>
            </a:r>
            <a:endParaRPr lang="en-GB" dirty="0"/>
          </a:p>
          <a:p>
            <a:endParaRPr lang="en-GB" dirty="0"/>
          </a:p>
          <a:p>
            <a:r>
              <a:rPr lang="en-GB" dirty="0"/>
              <a:t>This Phonological Awareness Progression has been developed to support learning, teaching and assessment through First Level. It may also be useful to consider if older learners are experiencing reading difficulties. This will inform the </a:t>
            </a:r>
            <a:r>
              <a:rPr lang="en-GB" sz="1200" b="0" i="0" dirty="0">
                <a:solidFill>
                  <a:srgbClr val="191919"/>
                </a:solidFill>
                <a:effectLst/>
                <a:latin typeface="Century Gothic"/>
              </a:rPr>
              <a:t>opportunities, experiences and support required to help learners acquire these early reading skills that may be causing barriers to reading success.</a:t>
            </a:r>
            <a:endParaRPr lang="en-GB">
              <a:latin typeface="Century Gothic"/>
            </a:endParaRPr>
          </a:p>
        </p:txBody>
      </p:sp>
      <p:sp>
        <p:nvSpPr>
          <p:cNvPr id="4" name="Slide Number Placeholder 3"/>
          <p:cNvSpPr>
            <a:spLocks noGrp="1"/>
          </p:cNvSpPr>
          <p:nvPr>
            <p:ph type="sldNum" sz="quarter" idx="5"/>
          </p:nvPr>
        </p:nvSpPr>
        <p:spPr/>
        <p:txBody>
          <a:bodyPr/>
          <a:lstStyle/>
          <a:p>
            <a:fld id="{3F0BD52D-9B88-4C87-B76A-B83D16777CCE}" type="slidenum">
              <a:rPr lang="en-GB" smtClean="0"/>
              <a:t>5</a:t>
            </a:fld>
            <a:endParaRPr lang="en-GB"/>
          </a:p>
        </p:txBody>
      </p:sp>
    </p:spTree>
    <p:extLst>
      <p:ext uri="{BB962C8B-B14F-4D97-AF65-F5344CB8AC3E}">
        <p14:creationId xmlns:p14="http://schemas.microsoft.com/office/powerpoint/2010/main" val="1760558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3F5519C-3B0F-44DC-BD27-87FAFB504777}" type="slidenum">
              <a:rPr lang="en-GB" smtClean="0"/>
              <a:t>6</a:t>
            </a:fld>
            <a:endParaRPr lang="en-GB"/>
          </a:p>
        </p:txBody>
      </p:sp>
    </p:spTree>
    <p:extLst>
      <p:ext uri="{BB962C8B-B14F-4D97-AF65-F5344CB8AC3E}">
        <p14:creationId xmlns:p14="http://schemas.microsoft.com/office/powerpoint/2010/main" val="227525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B2D23-6510-A6C2-E010-BDEEF8C98A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E1F32D5-6815-9D88-9F52-BD426B73475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3B24AA8-EA03-4F18-85E7-6413A2480B72}"/>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A88E3DE1-745B-299D-3882-7A2D604897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BD046E-D5D9-F52B-4FCF-2681563450E3}"/>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25911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A1992-16B1-C943-2A18-04DC202FA7E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91AEFE9-0B81-93F3-7B82-48468808C5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B331B2-2B04-54F2-6424-C2E876581FF1}"/>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BABD7EC2-34F2-9D94-78C8-719F2E59405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1E60CD-9224-C8C1-4DB0-6976A051AF91}"/>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7928187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626759-CD55-D6D0-E76E-CF2A0A2580A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2C86DC-2E40-8352-F274-9C28151BE3F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579B93D-70BA-388F-6FE8-890D6230F434}"/>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60580F28-5D39-C7B5-01B7-3B9F722E071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CFB857-6AD2-8286-82CB-4F05432E22A3}"/>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7240430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503890-228C-F558-1EB3-5CB605E8FE54}"/>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0198A88-BB98-FB1D-6557-ABF0D72DA2A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EA466F3-C4E8-EF51-7C30-7F22EDA9CD50}"/>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A02B74F1-5175-6D2D-1138-422E605CCC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66A29C8-1DEC-1677-8B7F-67118832D169}"/>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805094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074D1-795A-B525-4F37-A3B5074E944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A753BAB6-D8EE-6EA7-32C9-AD9BA32316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FA2AB80-17C0-B074-5E1C-3E5795404E93}"/>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364B0A38-9914-19FD-3AAB-9B13447A8C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D2F90D6-24F4-552F-A08C-7574ED29F72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40586179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9C809-ED74-DD5B-781A-3403C59AD42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C556DE1-DD59-9E22-DD29-D80A5155F7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B25A3C8-6597-D748-8544-0B597F8B23A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F29B027-3F6F-3E85-9783-379F12B5C7EB}"/>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5EA13305-5927-6A47-45C8-876D4BC735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2128E77-5B49-3909-9DB5-4C745625A147}"/>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94599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6981E-0F07-304A-0011-71DC9017139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A8A70A-1423-C3BF-A834-E1DDE1919C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0FE742B-A32E-C95B-C9E7-DA13E333CF0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1D0850D-9C67-B420-96E3-CAA1AC1F88A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8AC12C2-309A-9D8D-FA3D-99D55D1CB5E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6B275-266B-B1D3-4282-CF90793237DB}"/>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8" name="Footer Placeholder 7">
            <a:extLst>
              <a:ext uri="{FF2B5EF4-FFF2-40B4-BE49-F238E27FC236}">
                <a16:creationId xmlns:a16="http://schemas.microsoft.com/office/drawing/2014/main" id="{C23B564F-209A-F577-3265-2DBEDD6A1E2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B94ECAF-4E38-721F-0C7D-2F58CFFA47DD}"/>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34055650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B33757-1B1E-7D4B-13F1-74F2AF36467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343782-595E-2DB9-2B72-8C474A9748FA}"/>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4" name="Footer Placeholder 3">
            <a:extLst>
              <a:ext uri="{FF2B5EF4-FFF2-40B4-BE49-F238E27FC236}">
                <a16:creationId xmlns:a16="http://schemas.microsoft.com/office/drawing/2014/main" id="{EA633B8C-C3B1-8154-77AC-2EE08439D27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E3D3FEA-1872-5483-254C-941DAAECED3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906484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A4D25A8-5B86-91F6-C7F5-43C83DA27A0E}"/>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3" name="Footer Placeholder 2">
            <a:extLst>
              <a:ext uri="{FF2B5EF4-FFF2-40B4-BE49-F238E27FC236}">
                <a16:creationId xmlns:a16="http://schemas.microsoft.com/office/drawing/2014/main" id="{889E4A35-AA18-B747-2EEF-1A7693357F3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1879F17-35B2-DE98-A494-C65AD51ABEDF}"/>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150133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D95BDC-537D-9961-A129-99E8E66980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956C9514-2FCC-2FB1-DA93-25E3DB1A90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5A63FEA-CEA8-948C-08CF-71E8B069F9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E1CC3-B3D7-F1AC-92BC-839CB06C8AC4}"/>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3C8C5781-D9B8-6A00-1EA2-F94859701E6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73162F-7AD6-6592-5FD1-277E4EF21358}"/>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3590122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F94D3-551A-8144-4585-28EEE8D3FEA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6E66A5-7499-2E81-3CF5-560B47069F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7F805808-E89D-D3AB-85C0-1E76E73ECB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A1E7C7-E739-2566-F3CA-16660399AA2A}"/>
              </a:ext>
            </a:extLst>
          </p:cNvPr>
          <p:cNvSpPr>
            <a:spLocks noGrp="1"/>
          </p:cNvSpPr>
          <p:nvPr>
            <p:ph type="dt" sz="half" idx="10"/>
          </p:nvPr>
        </p:nvSpPr>
        <p:spPr/>
        <p:txBody>
          <a:bodyPr/>
          <a:lstStyle/>
          <a:p>
            <a:fld id="{42F1BBA1-DBBD-4742-B229-A8629A0E257E}" type="datetimeFigureOut">
              <a:rPr lang="en-GB" smtClean="0"/>
              <a:t>15/08/2024</a:t>
            </a:fld>
            <a:endParaRPr lang="en-GB"/>
          </a:p>
        </p:txBody>
      </p:sp>
      <p:sp>
        <p:nvSpPr>
          <p:cNvPr id="6" name="Footer Placeholder 5">
            <a:extLst>
              <a:ext uri="{FF2B5EF4-FFF2-40B4-BE49-F238E27FC236}">
                <a16:creationId xmlns:a16="http://schemas.microsoft.com/office/drawing/2014/main" id="{CC625479-9438-8D32-F947-2170ADF619F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0029C2F-C6C2-FCFA-396C-FA93BC1116F6}"/>
              </a:ext>
            </a:extLst>
          </p:cNvPr>
          <p:cNvSpPr>
            <a:spLocks noGrp="1"/>
          </p:cNvSpPr>
          <p:nvPr>
            <p:ph type="sldNum" sz="quarter" idx="12"/>
          </p:nvPr>
        </p:nvSpPr>
        <p:spPr/>
        <p:txBody>
          <a:bodyPr/>
          <a:lstStyle/>
          <a:p>
            <a:fld id="{85E8C37D-A430-4799-BFA7-A91391301888}" type="slidenum">
              <a:rPr lang="en-GB" smtClean="0"/>
              <a:t>‹#›</a:t>
            </a:fld>
            <a:endParaRPr lang="en-GB"/>
          </a:p>
        </p:txBody>
      </p:sp>
    </p:spTree>
    <p:extLst>
      <p:ext uri="{BB962C8B-B14F-4D97-AF65-F5344CB8AC3E}">
        <p14:creationId xmlns:p14="http://schemas.microsoft.com/office/powerpoint/2010/main" val="22213204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45CD14A-4862-B8A9-415B-E42FF26D7F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EF708DAD-BDAC-DAAF-C1D2-7480B577523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F3DEB7-D436-7457-DCD4-14D640FB0E6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F1BBA1-DBBD-4742-B229-A8629A0E257E}" type="datetimeFigureOut">
              <a:rPr lang="en-GB" smtClean="0"/>
              <a:t>15/08/2024</a:t>
            </a:fld>
            <a:endParaRPr lang="en-GB"/>
          </a:p>
        </p:txBody>
      </p:sp>
      <p:sp>
        <p:nvSpPr>
          <p:cNvPr id="5" name="Footer Placeholder 4">
            <a:extLst>
              <a:ext uri="{FF2B5EF4-FFF2-40B4-BE49-F238E27FC236}">
                <a16:creationId xmlns:a16="http://schemas.microsoft.com/office/drawing/2014/main" id="{00A7E36E-E892-1456-17CC-25C1BEF04F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F88F0E0-FE11-F741-A21E-6EEDFECA481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E8C37D-A430-4799-BFA7-A91391301888}" type="slidenum">
              <a:rPr lang="en-GB" smtClean="0"/>
              <a:t>‹#›</a:t>
            </a:fld>
            <a:endParaRPr lang="en-GB"/>
          </a:p>
        </p:txBody>
      </p:sp>
    </p:spTree>
    <p:extLst>
      <p:ext uri="{BB962C8B-B14F-4D97-AF65-F5344CB8AC3E}">
        <p14:creationId xmlns:p14="http://schemas.microsoft.com/office/powerpoint/2010/main" val="26480014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FA82F07-A986-4E23-9AE6-FA48793CD1E6}"/>
              </a:ext>
            </a:extLst>
          </p:cNvPr>
          <p:cNvSpPr/>
          <p:nvPr/>
        </p:nvSpPr>
        <p:spPr>
          <a:xfrm>
            <a:off x="158044" y="112318"/>
            <a:ext cx="11864623"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a:extLst>
              <a:ext uri="{FF2B5EF4-FFF2-40B4-BE49-F238E27FC236}">
                <a16:creationId xmlns:a16="http://schemas.microsoft.com/office/drawing/2014/main" id="{A9CC620F-F941-5DC4-1A10-F3779F6E0AF2}"/>
              </a:ext>
            </a:extLst>
          </p:cNvPr>
          <p:cNvPicPr>
            <a:picLocks noChangeAspect="1"/>
          </p:cNvPicPr>
          <p:nvPr/>
        </p:nvPicPr>
        <p:blipFill rotWithShape="1">
          <a:blip r:embed="rId2"/>
          <a:srcRect r="44170"/>
          <a:stretch/>
        </p:blipFill>
        <p:spPr>
          <a:xfrm>
            <a:off x="2327238" y="2577889"/>
            <a:ext cx="4201900" cy="3147091"/>
          </a:xfrm>
          <a:prstGeom prst="rect">
            <a:avLst/>
          </a:prstGeom>
        </p:spPr>
      </p:pic>
      <p:sp>
        <p:nvSpPr>
          <p:cNvPr id="5" name="Rectangle 4">
            <a:extLst>
              <a:ext uri="{FF2B5EF4-FFF2-40B4-BE49-F238E27FC236}">
                <a16:creationId xmlns:a16="http://schemas.microsoft.com/office/drawing/2014/main" id="{50EBBB05-3742-4E44-B060-1C8815DAB1D1}"/>
              </a:ext>
            </a:extLst>
          </p:cNvPr>
          <p:cNvSpPr/>
          <p:nvPr/>
        </p:nvSpPr>
        <p:spPr>
          <a:xfrm>
            <a:off x="1710267" y="429639"/>
            <a:ext cx="8737600" cy="2769989"/>
          </a:xfrm>
          <a:prstGeom prst="rect">
            <a:avLst/>
          </a:prstGeom>
          <a:noFill/>
        </p:spPr>
        <p:txBody>
          <a:bodyPr wrap="square" lIns="91440" tIns="45720" rIns="91440" bIns="45720">
            <a:spAutoFit/>
          </a:bodyPr>
          <a:lstStyle/>
          <a:p>
            <a:pPr algn="ctr"/>
            <a:r>
              <a:rPr lang="en-GB" sz="4000" b="1">
                <a:latin typeface="Century Gothic" panose="020B0502020202020204" pitchFamily="34" charset="0"/>
              </a:rPr>
              <a:t>Fife Reading </a:t>
            </a:r>
            <a:r>
              <a:rPr lang="en-GB" sz="4000" b="1" dirty="0">
                <a:latin typeface="Century Gothic" panose="020B0502020202020204" pitchFamily="34" charset="0"/>
              </a:rPr>
              <a:t>Assessment Resource </a:t>
            </a:r>
          </a:p>
          <a:p>
            <a:pPr algn="ctr"/>
            <a:endParaRPr lang="en-GB" sz="4400" b="1" dirty="0">
              <a:latin typeface="Century Gothic" panose="020B0502020202020204" pitchFamily="34" charset="0"/>
            </a:endParaRPr>
          </a:p>
          <a:p>
            <a:pPr algn="ctr"/>
            <a:r>
              <a:rPr lang="en-GB" sz="3600" b="1" dirty="0">
                <a:latin typeface="Century Gothic" panose="020B0502020202020204" pitchFamily="34" charset="0"/>
              </a:rPr>
              <a:t>Phonological Awareness Progression</a:t>
            </a:r>
          </a:p>
          <a:p>
            <a:pPr algn="ctr"/>
            <a:endParaRPr lang="en-US" sz="5400" b="1" dirty="0">
              <a:ln w="10160">
                <a:solidFill>
                  <a:schemeClr val="accent5"/>
                </a:solidFill>
                <a:prstDash val="solid"/>
              </a:ln>
              <a:solidFill>
                <a:srgbClr val="FFFFFF"/>
              </a:solidFill>
              <a:effectLst>
                <a:outerShdw blurRad="38100" dist="22860" dir="5400000" algn="tl" rotWithShape="0">
                  <a:srgbClr val="000000">
                    <a:alpha val="30000"/>
                  </a:srgbClr>
                </a:outerShdw>
              </a:effectLst>
            </a:endParaRPr>
          </a:p>
        </p:txBody>
      </p:sp>
      <p:pic>
        <p:nvPicPr>
          <p:cNvPr id="1036" name="Picture 12" descr="fife-council-logo - Fife Historic Buildings Trust">
            <a:extLst>
              <a:ext uri="{FF2B5EF4-FFF2-40B4-BE49-F238E27FC236}">
                <a16:creationId xmlns:a16="http://schemas.microsoft.com/office/drawing/2014/main" id="{29D69714-CD16-43E6-BC8A-D4F300057705}"/>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575" t="19582" r="17659" b="18298"/>
          <a:stretch/>
        </p:blipFill>
        <p:spPr bwMode="auto">
          <a:xfrm>
            <a:off x="389469" y="5724980"/>
            <a:ext cx="1665111" cy="823989"/>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a:extLst>
              <a:ext uri="{FF2B5EF4-FFF2-40B4-BE49-F238E27FC236}">
                <a16:creationId xmlns:a16="http://schemas.microsoft.com/office/drawing/2014/main" id="{DB3F8B0F-51F4-E4B2-60C7-DDCB5D1FF385}"/>
              </a:ext>
            </a:extLst>
          </p:cNvPr>
          <p:cNvPicPr>
            <a:picLocks noChangeAspect="1"/>
          </p:cNvPicPr>
          <p:nvPr/>
        </p:nvPicPr>
        <p:blipFill>
          <a:blip r:embed="rId4"/>
          <a:stretch>
            <a:fillRect/>
          </a:stretch>
        </p:blipFill>
        <p:spPr>
          <a:xfrm>
            <a:off x="6801796" y="4533052"/>
            <a:ext cx="2076450" cy="990600"/>
          </a:xfrm>
          <a:prstGeom prst="rect">
            <a:avLst/>
          </a:prstGeom>
        </p:spPr>
      </p:pic>
      <p:pic>
        <p:nvPicPr>
          <p:cNvPr id="13" name="Picture 12">
            <a:extLst>
              <a:ext uri="{FF2B5EF4-FFF2-40B4-BE49-F238E27FC236}">
                <a16:creationId xmlns:a16="http://schemas.microsoft.com/office/drawing/2014/main" id="{26A9DDAF-DA7F-297B-795D-8C355AD7B9AF}"/>
              </a:ext>
            </a:extLst>
          </p:cNvPr>
          <p:cNvPicPr>
            <a:picLocks noChangeAspect="1"/>
          </p:cNvPicPr>
          <p:nvPr/>
        </p:nvPicPr>
        <p:blipFill>
          <a:blip r:embed="rId5"/>
          <a:stretch>
            <a:fillRect/>
          </a:stretch>
        </p:blipFill>
        <p:spPr>
          <a:xfrm>
            <a:off x="8512120" y="3458846"/>
            <a:ext cx="1800225" cy="1379939"/>
          </a:xfrm>
          <a:prstGeom prst="rect">
            <a:avLst/>
          </a:prstGeom>
        </p:spPr>
      </p:pic>
      <p:pic>
        <p:nvPicPr>
          <p:cNvPr id="6" name="Picture 5">
            <a:extLst>
              <a:ext uri="{FF2B5EF4-FFF2-40B4-BE49-F238E27FC236}">
                <a16:creationId xmlns:a16="http://schemas.microsoft.com/office/drawing/2014/main" id="{20DD4AA2-D6E4-4679-00AC-0338A18F02D8}"/>
              </a:ext>
            </a:extLst>
          </p:cNvPr>
          <p:cNvPicPr>
            <a:picLocks noChangeAspect="1"/>
          </p:cNvPicPr>
          <p:nvPr/>
        </p:nvPicPr>
        <p:blipFill>
          <a:blip r:embed="rId6"/>
          <a:stretch>
            <a:fillRect/>
          </a:stretch>
        </p:blipFill>
        <p:spPr>
          <a:xfrm>
            <a:off x="6801798" y="3199628"/>
            <a:ext cx="1800225" cy="800100"/>
          </a:xfrm>
          <a:prstGeom prst="rect">
            <a:avLst/>
          </a:prstGeom>
        </p:spPr>
      </p:pic>
    </p:spTree>
    <p:extLst>
      <p:ext uri="{BB962C8B-B14F-4D97-AF65-F5344CB8AC3E}">
        <p14:creationId xmlns:p14="http://schemas.microsoft.com/office/powerpoint/2010/main" val="245696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ADD1D0BE-CB5D-435E-8E2F-1410D503B11F}"/>
              </a:ext>
            </a:extLst>
          </p:cNvPr>
          <p:cNvSpPr/>
          <p:nvPr/>
        </p:nvSpPr>
        <p:spPr>
          <a:xfrm>
            <a:off x="135467" y="78452"/>
            <a:ext cx="11921066" cy="6592711"/>
          </a:xfrm>
          <a:prstGeom prst="rect">
            <a:avLst/>
          </a:prstGeom>
          <a:solidFill>
            <a:schemeClr val="bg1"/>
          </a:solidFill>
          <a:ln w="57150">
            <a:solidFill>
              <a:srgbClr val="00546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a:extLst>
              <a:ext uri="{FF2B5EF4-FFF2-40B4-BE49-F238E27FC236}">
                <a16:creationId xmlns:a16="http://schemas.microsoft.com/office/drawing/2014/main" id="{92BF2E19-91FD-4E73-B4C7-D7ABD5F326D3}"/>
              </a:ext>
            </a:extLst>
          </p:cNvPr>
          <p:cNvSpPr>
            <a:spLocks noGrp="1"/>
          </p:cNvSpPr>
          <p:nvPr>
            <p:ph type="title"/>
          </p:nvPr>
        </p:nvSpPr>
        <p:spPr>
          <a:xfrm>
            <a:off x="1524000" y="274638"/>
            <a:ext cx="9144000" cy="1143000"/>
          </a:xfrm>
        </p:spPr>
        <p:txBody>
          <a:bodyPr>
            <a:noAutofit/>
          </a:bodyPr>
          <a:lstStyle/>
          <a:p>
            <a:pPr algn="ctr"/>
            <a:r>
              <a:rPr lang="en-GB" b="1" dirty="0">
                <a:latin typeface="Century Gothic" panose="020B0502020202020204" pitchFamily="34" charset="0"/>
              </a:rPr>
              <a:t>Phonological Awareness</a:t>
            </a:r>
          </a:p>
        </p:txBody>
      </p:sp>
      <p:sp>
        <p:nvSpPr>
          <p:cNvPr id="3" name="Content Placeholder 2">
            <a:extLst>
              <a:ext uri="{FF2B5EF4-FFF2-40B4-BE49-F238E27FC236}">
                <a16:creationId xmlns:a16="http://schemas.microsoft.com/office/drawing/2014/main" id="{A4B7E4A5-E2F2-4CA3-8D0A-5C829A3F3592}"/>
              </a:ext>
            </a:extLst>
          </p:cNvPr>
          <p:cNvSpPr>
            <a:spLocks noGrp="1"/>
          </p:cNvSpPr>
          <p:nvPr>
            <p:ph idx="1"/>
          </p:nvPr>
        </p:nvSpPr>
        <p:spPr>
          <a:xfrm>
            <a:off x="368710" y="1825625"/>
            <a:ext cx="11459496" cy="4351338"/>
          </a:xfrm>
        </p:spPr>
        <p:txBody>
          <a:bodyPr vert="horz" lIns="91440" tIns="45720" rIns="91440" bIns="45720" rtlCol="0" anchor="t">
            <a:normAutofit/>
          </a:bodyPr>
          <a:lstStyle/>
          <a:p>
            <a:pPr marL="0" indent="0" algn="ctr">
              <a:buNone/>
            </a:pPr>
            <a:r>
              <a:rPr lang="en-GB" sz="1800" b="0" i="0" dirty="0">
                <a:solidFill>
                  <a:srgbClr val="191919"/>
                </a:solidFill>
                <a:effectLst/>
                <a:latin typeface="Century Gothic" panose="020B0502020202020204" pitchFamily="34" charset="0"/>
              </a:rPr>
              <a:t>Phonological Awareness is critical for learning to read any alphabetic writing system and research shows that difficulties with these skills is a predictor of poor reading and spelling development. </a:t>
            </a:r>
          </a:p>
          <a:p>
            <a:pPr marL="0" indent="0" algn="ctr">
              <a:buNone/>
            </a:pPr>
            <a:endParaRPr lang="en-GB" sz="1800" dirty="0">
              <a:solidFill>
                <a:srgbClr val="191919"/>
              </a:solidFill>
              <a:latin typeface="Century Gothic" panose="020B0502020202020204" pitchFamily="34" charset="0"/>
            </a:endParaRPr>
          </a:p>
          <a:p>
            <a:pPr marL="0" indent="0" algn="ctr">
              <a:buNone/>
            </a:pPr>
            <a:r>
              <a:rPr lang="en-GB" sz="1800" b="0" i="0" dirty="0">
                <a:solidFill>
                  <a:srgbClr val="191919"/>
                </a:solidFill>
                <a:effectLst/>
                <a:latin typeface="Century Gothic" panose="020B0502020202020204" pitchFamily="34" charset="0"/>
              </a:rPr>
              <a:t>Being able to recognise and manipulate sounds in spoken language is crucial for effective reading. English uses an alphabetic writing system in which letters represent single speech sounds. </a:t>
            </a:r>
            <a:r>
              <a:rPr lang="en-GB" sz="1800" dirty="0">
                <a:effectLst/>
                <a:latin typeface="Century Gothic" panose="020B0502020202020204" pitchFamily="34" charset="0"/>
              </a:rPr>
              <a:t>To read and spell </a:t>
            </a:r>
            <a:r>
              <a:rPr lang="en-GB" sz="1800" dirty="0">
                <a:latin typeface="Century Gothic" panose="020B0502020202020204" pitchFamily="34" charset="0"/>
              </a:rPr>
              <a:t>words effectively, learners first need to develop a range of Phonological Awareness skills which help them </a:t>
            </a:r>
            <a:r>
              <a:rPr lang="en-GB" sz="1800" b="0" i="0" dirty="0">
                <a:solidFill>
                  <a:srgbClr val="191919"/>
                </a:solidFill>
                <a:effectLst/>
                <a:latin typeface="Century Gothic" panose="020B0502020202020204" pitchFamily="34" charset="0"/>
              </a:rPr>
              <a:t>to recognise and manipulate the sounds </a:t>
            </a:r>
            <a:r>
              <a:rPr lang="en-GB" sz="1800" dirty="0">
                <a:solidFill>
                  <a:srgbClr val="191919"/>
                </a:solidFill>
                <a:latin typeface="Century Gothic" panose="020B0502020202020204" pitchFamily="34" charset="0"/>
              </a:rPr>
              <a:t>they hear </a:t>
            </a:r>
            <a:r>
              <a:rPr lang="en-GB" sz="1800" b="0" i="0" dirty="0">
                <a:solidFill>
                  <a:srgbClr val="191919"/>
                </a:solidFill>
                <a:effectLst/>
                <a:latin typeface="Century Gothic" panose="020B0502020202020204" pitchFamily="34" charset="0"/>
              </a:rPr>
              <a:t>in different ways</a:t>
            </a:r>
            <a:r>
              <a:rPr lang="en-GB" sz="1800" dirty="0">
                <a:latin typeface="Century Gothic" panose="020B0502020202020204" pitchFamily="34" charset="0"/>
              </a:rPr>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800" dirty="0">
              <a:effectLst/>
              <a:latin typeface="Century Gothic" panose="020B0502020202020204" pitchFamily="34" charset="0"/>
            </a:endParaRPr>
          </a:p>
          <a:p>
            <a:pPr marL="0" indent="0" algn="ctr">
              <a:lnSpc>
                <a:spcPct val="100000"/>
              </a:lnSpc>
              <a:spcBef>
                <a:spcPts val="0"/>
              </a:spcBef>
              <a:buNone/>
              <a:defRPr/>
            </a:pPr>
            <a:r>
              <a:rPr lang="en-GB" sz="1800" dirty="0">
                <a:latin typeface="Century Gothic"/>
              </a:rPr>
              <a:t>This Phonological Awareness Progression has been developed to provide a framework for </a:t>
            </a:r>
            <a:r>
              <a:rPr lang="en-GB" sz="1800" b="0" i="0" dirty="0">
                <a:solidFill>
                  <a:srgbClr val="191919"/>
                </a:solidFill>
                <a:effectLst/>
                <a:latin typeface="Century Gothic"/>
              </a:rPr>
              <a:t>identifying </a:t>
            </a:r>
            <a:r>
              <a:rPr lang="en-GB" sz="1800" dirty="0">
                <a:solidFill>
                  <a:srgbClr val="191919"/>
                </a:solidFill>
                <a:latin typeface="Century Gothic"/>
              </a:rPr>
              <a:t>the </a:t>
            </a:r>
            <a:r>
              <a:rPr lang="en-GB" sz="1800" b="0" i="0" dirty="0">
                <a:solidFill>
                  <a:srgbClr val="191919"/>
                </a:solidFill>
                <a:effectLst/>
                <a:latin typeface="Century Gothic"/>
              </a:rPr>
              <a:t>opportunities, </a:t>
            </a:r>
            <a:r>
              <a:rPr lang="en-GB" sz="1800" dirty="0">
                <a:solidFill>
                  <a:srgbClr val="191919"/>
                </a:solidFill>
                <a:latin typeface="Century Gothic"/>
              </a:rPr>
              <a:t>experiences </a:t>
            </a:r>
            <a:r>
              <a:rPr lang="en-GB" sz="1800" b="0" i="0" dirty="0">
                <a:solidFill>
                  <a:srgbClr val="191919"/>
                </a:solidFill>
                <a:effectLst/>
                <a:latin typeface="Century Gothic"/>
              </a:rPr>
              <a:t>and support </a:t>
            </a:r>
            <a:r>
              <a:rPr lang="en-GB" sz="1800" dirty="0">
                <a:solidFill>
                  <a:srgbClr val="191919"/>
                </a:solidFill>
                <a:latin typeface="Century Gothic"/>
              </a:rPr>
              <a:t>required </a:t>
            </a:r>
            <a:r>
              <a:rPr lang="en-GB" sz="1800" b="0" i="0" dirty="0">
                <a:solidFill>
                  <a:srgbClr val="191919"/>
                </a:solidFill>
                <a:effectLst/>
                <a:latin typeface="Century Gothic"/>
              </a:rPr>
              <a:t>to </a:t>
            </a:r>
            <a:r>
              <a:rPr lang="en-GB" sz="1800" dirty="0">
                <a:solidFill>
                  <a:srgbClr val="191919"/>
                </a:solidFill>
                <a:latin typeface="Century Gothic"/>
              </a:rPr>
              <a:t>help learners </a:t>
            </a:r>
            <a:r>
              <a:rPr lang="en-GB" sz="1800" b="0" i="0" dirty="0">
                <a:solidFill>
                  <a:srgbClr val="191919"/>
                </a:solidFill>
                <a:effectLst/>
                <a:latin typeface="Century Gothic"/>
              </a:rPr>
              <a:t>acquire </a:t>
            </a:r>
            <a:r>
              <a:rPr lang="en-GB" sz="1800" dirty="0">
                <a:solidFill>
                  <a:srgbClr val="191919"/>
                </a:solidFill>
                <a:latin typeface="Century Gothic"/>
              </a:rPr>
              <a:t>these fundamental </a:t>
            </a:r>
            <a:r>
              <a:rPr lang="en-GB" sz="1800" b="0" i="0" dirty="0">
                <a:solidFill>
                  <a:srgbClr val="191919"/>
                </a:solidFill>
                <a:effectLst/>
                <a:latin typeface="Century Gothic"/>
              </a:rPr>
              <a:t>skills</a:t>
            </a:r>
            <a:r>
              <a:rPr lang="en-GB" sz="1800" dirty="0">
                <a:latin typeface="Century Gothic"/>
              </a:rPr>
              <a:t>. Informed by research and the National Benchmarks, </a:t>
            </a:r>
            <a:r>
              <a:rPr lang="en-GB" sz="1800" b="0" i="0" dirty="0">
                <a:solidFill>
                  <a:srgbClr val="191919"/>
                </a:solidFill>
                <a:effectLst/>
                <a:latin typeface="Century Gothic"/>
              </a:rPr>
              <a:t>the different Phonological Awareness skills </a:t>
            </a:r>
            <a:r>
              <a:rPr lang="en-GB" sz="1800" dirty="0">
                <a:latin typeface="Century Gothic"/>
              </a:rPr>
              <a:t>are outlined</a:t>
            </a:r>
            <a:r>
              <a:rPr lang="en-GB" sz="1800" dirty="0">
                <a:solidFill>
                  <a:srgbClr val="191919"/>
                </a:solidFill>
                <a:latin typeface="Century Gothic"/>
              </a:rPr>
              <a:t>. This is </a:t>
            </a:r>
            <a:r>
              <a:rPr lang="en-GB" sz="1800" dirty="0">
                <a:latin typeface="Century Gothic"/>
              </a:rPr>
              <a:t>intended to inform more effective learning and teaching, helping learners to acquire abilities and skills that will more effectively support their reading development.</a:t>
            </a:r>
          </a:p>
        </p:txBody>
      </p:sp>
    </p:spTree>
    <p:extLst>
      <p:ext uri="{BB962C8B-B14F-4D97-AF65-F5344CB8AC3E}">
        <p14:creationId xmlns:p14="http://schemas.microsoft.com/office/powerpoint/2010/main" val="2746156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stack of colorful toy blocks&#10;&#10;Description automatically generated">
            <a:extLst>
              <a:ext uri="{FF2B5EF4-FFF2-40B4-BE49-F238E27FC236}">
                <a16:creationId xmlns:a16="http://schemas.microsoft.com/office/drawing/2014/main" id="{67653665-0A90-6819-2B86-4D874BCCE3F0}"/>
              </a:ext>
            </a:extLst>
          </p:cNvPr>
          <p:cNvPicPr>
            <a:picLocks noChangeAspect="1"/>
          </p:cNvPicPr>
          <p:nvPr/>
        </p:nvPicPr>
        <p:blipFill rotWithShape="1">
          <a:blip r:embed="rId3">
            <a:extLst>
              <a:ext uri="{28A0092B-C50C-407E-A947-70E740481C1C}">
                <a14:useLocalDpi xmlns:a14="http://schemas.microsoft.com/office/drawing/2010/main" val="0"/>
              </a:ext>
            </a:extLst>
          </a:blip>
          <a:srcRect l="4904" r="1202"/>
          <a:stretch/>
        </p:blipFill>
        <p:spPr>
          <a:xfrm>
            <a:off x="488976" y="532748"/>
            <a:ext cx="11214047" cy="5792503"/>
          </a:xfrm>
          <a:prstGeom prst="rect">
            <a:avLst/>
          </a:prstGeom>
        </p:spPr>
      </p:pic>
    </p:spTree>
    <p:extLst>
      <p:ext uri="{BB962C8B-B14F-4D97-AF65-F5344CB8AC3E}">
        <p14:creationId xmlns:p14="http://schemas.microsoft.com/office/powerpoint/2010/main" val="1093045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1DCC62E-A1A5-088B-C587-AD3DA3BE08B8}"/>
              </a:ext>
            </a:extLst>
          </p:cNvPr>
          <p:cNvPicPr>
            <a:picLocks noChangeAspect="1"/>
          </p:cNvPicPr>
          <p:nvPr/>
        </p:nvPicPr>
        <p:blipFill>
          <a:blip r:embed="rId3"/>
          <a:srcRect t="18208" r="103" b="131"/>
          <a:stretch/>
        </p:blipFill>
        <p:spPr>
          <a:xfrm>
            <a:off x="1357592" y="1250462"/>
            <a:ext cx="9467065" cy="5611646"/>
          </a:xfrm>
          <a:prstGeom prst="rect">
            <a:avLst/>
          </a:prstGeom>
        </p:spPr>
      </p:pic>
      <p:sp>
        <p:nvSpPr>
          <p:cNvPr id="2" name="Title 1">
            <a:extLst>
              <a:ext uri="{FF2B5EF4-FFF2-40B4-BE49-F238E27FC236}">
                <a16:creationId xmlns:a16="http://schemas.microsoft.com/office/drawing/2014/main" id="{6FF46B0D-3B22-CE5E-875A-F3E62D2EAD25}"/>
              </a:ext>
            </a:extLst>
          </p:cNvPr>
          <p:cNvSpPr>
            <a:spLocks noGrp="1"/>
          </p:cNvSpPr>
          <p:nvPr>
            <p:ph type="title"/>
          </p:nvPr>
        </p:nvSpPr>
        <p:spPr>
          <a:xfrm>
            <a:off x="-1953" y="3663"/>
            <a:ext cx="12195906" cy="1325563"/>
          </a:xfrm>
        </p:spPr>
        <p:txBody>
          <a:bodyPr/>
          <a:lstStyle/>
          <a:p>
            <a:pPr algn="ctr"/>
            <a:r>
              <a:rPr lang="en-US" b="1" dirty="0">
                <a:latin typeface="Century Gothic"/>
                <a:cs typeface="Calibri Light" panose="020F0302020204030204"/>
              </a:rPr>
              <a:t>Early Level</a:t>
            </a:r>
          </a:p>
        </p:txBody>
      </p:sp>
    </p:spTree>
    <p:extLst>
      <p:ext uri="{BB962C8B-B14F-4D97-AF65-F5344CB8AC3E}">
        <p14:creationId xmlns:p14="http://schemas.microsoft.com/office/powerpoint/2010/main" val="2326438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698356B1-8BB0-730F-66CB-0C50BA6F61CC}"/>
              </a:ext>
            </a:extLst>
          </p:cNvPr>
          <p:cNvPicPr>
            <a:picLocks noChangeAspect="1"/>
          </p:cNvPicPr>
          <p:nvPr/>
        </p:nvPicPr>
        <p:blipFill>
          <a:blip r:embed="rId3"/>
          <a:srcRect t="19512" r="109" b="47"/>
          <a:stretch/>
        </p:blipFill>
        <p:spPr>
          <a:xfrm>
            <a:off x="1598378" y="1380929"/>
            <a:ext cx="8985483" cy="5474556"/>
          </a:xfrm>
          <a:prstGeom prst="rect">
            <a:avLst/>
          </a:prstGeom>
        </p:spPr>
      </p:pic>
      <p:sp>
        <p:nvSpPr>
          <p:cNvPr id="2" name="Title 1">
            <a:extLst>
              <a:ext uri="{FF2B5EF4-FFF2-40B4-BE49-F238E27FC236}">
                <a16:creationId xmlns:a16="http://schemas.microsoft.com/office/drawing/2014/main" id="{E2FC808E-AFFF-CBDF-BBC3-560725E2B233}"/>
              </a:ext>
            </a:extLst>
          </p:cNvPr>
          <p:cNvSpPr>
            <a:spLocks noGrp="1"/>
          </p:cNvSpPr>
          <p:nvPr>
            <p:ph type="title"/>
          </p:nvPr>
        </p:nvSpPr>
        <p:spPr>
          <a:xfrm>
            <a:off x="-1953" y="3663"/>
            <a:ext cx="12195907" cy="1374409"/>
          </a:xfrm>
        </p:spPr>
        <p:txBody>
          <a:bodyPr/>
          <a:lstStyle/>
          <a:p>
            <a:pPr algn="ctr"/>
            <a:r>
              <a:rPr lang="en-US" b="1" dirty="0">
                <a:latin typeface="Century Gothic"/>
                <a:cs typeface="Calibri Light" panose="020F0302020204030204"/>
              </a:rPr>
              <a:t>First Level</a:t>
            </a:r>
            <a:endParaRPr lang="en-US" dirty="0">
              <a:latin typeface="Century Gothic"/>
              <a:cs typeface="Calibri Light" panose="020F0302020204030204"/>
            </a:endParaRPr>
          </a:p>
        </p:txBody>
      </p:sp>
    </p:spTree>
    <p:extLst>
      <p:ext uri="{BB962C8B-B14F-4D97-AF65-F5344CB8AC3E}">
        <p14:creationId xmlns:p14="http://schemas.microsoft.com/office/powerpoint/2010/main" val="95986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0B892827-2181-4ACF-AB02-9190AFFEF9C4}"/>
              </a:ext>
            </a:extLst>
          </p:cNvPr>
          <p:cNvSpPr>
            <a:spLocks noChangeArrowheads="1"/>
          </p:cNvSpPr>
          <p:nvPr/>
        </p:nvSpPr>
        <p:spPr bwMode="auto">
          <a:xfrm>
            <a:off x="1703513" y="2528192"/>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GB"/>
          </a:p>
        </p:txBody>
      </p:sp>
      <p:sp>
        <p:nvSpPr>
          <p:cNvPr id="3" name="Rectangle 3">
            <a:extLst>
              <a:ext uri="{FF2B5EF4-FFF2-40B4-BE49-F238E27FC236}">
                <a16:creationId xmlns:a16="http://schemas.microsoft.com/office/drawing/2014/main" id="{B087B14B-B790-4CC9-AB4C-ADDA9718AE3B}"/>
              </a:ext>
            </a:extLst>
          </p:cNvPr>
          <p:cNvSpPr>
            <a:spLocks noChangeArrowheads="1"/>
          </p:cNvSpPr>
          <p:nvPr/>
        </p:nvSpPr>
        <p:spPr bwMode="auto">
          <a:xfrm>
            <a:off x="2166880" y="2941458"/>
            <a:ext cx="7858240"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1pPr>
            <a:lvl2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2pPr>
            <a:lvl3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3pPr>
            <a:lvl4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4pPr>
            <a:lvl5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5pPr>
            <a:lvl6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6pPr>
            <a:lvl7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7pPr>
            <a:lvl8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8pPr>
            <a:lvl9pPr eaLnBrk="0" fontAlgn="base" hangingPunct="0">
              <a:spcBef>
                <a:spcPct val="0"/>
              </a:spcBef>
              <a:spcAft>
                <a:spcPct val="0"/>
              </a:spcAft>
              <a:tabLst>
                <a:tab pos="2865438" algn="ctr"/>
                <a:tab pos="5730875" algn="r"/>
              </a:tabLst>
              <a:defRPr>
                <a:solidFill>
                  <a:schemeClr val="tx1"/>
                </a:solidFill>
                <a:latin typeface="Arial" panose="020B0604020202020204" pitchFamily="34" charset="0"/>
              </a:defRPr>
            </a:lvl9pPr>
          </a:lstStyle>
          <a:p>
            <a:pPr algn="ctr"/>
            <a:r>
              <a:rPr lang="en-GB" altLang="en-US" sz="1200" dirty="0">
                <a:solidFill>
                  <a:srgbClr val="000000"/>
                </a:solidFill>
                <a:latin typeface="Arial"/>
                <a:ea typeface="Calibri" panose="020F0502020204030204" pitchFamily="34" charset="0"/>
                <a:cs typeface="Arial"/>
              </a:rPr>
              <a:t>This has been created to support professional learning and school improvement. </a:t>
            </a:r>
            <a:endParaRPr lang="en-GB" altLang="en-US" sz="1200" dirty="0">
              <a:solidFill>
                <a:srgbClr val="000000"/>
              </a:solidFill>
              <a:ea typeface="Calibri" panose="020F0502020204030204" pitchFamily="34" charset="0"/>
              <a:cs typeface="Arial" panose="020B0604020202020204" pitchFamily="34" charset="0"/>
            </a:endParaRPr>
          </a:p>
          <a:p>
            <a:pPr algn="ctr"/>
            <a:endParaRPr lang="en-GB" altLang="en-US" sz="1200" dirty="0">
              <a:solidFill>
                <a:srgbClr val="000000"/>
              </a:solidFill>
              <a:ea typeface="Calibri" panose="020F0502020204030204" pitchFamily="34" charset="0"/>
              <a:cs typeface="Arial" panose="020B0604020202020204" pitchFamily="34" charset="0"/>
            </a:endParaRPr>
          </a:p>
          <a:p>
            <a:pPr algn="ctr"/>
            <a:endParaRPr lang="en-GB" altLang="en-US" sz="1200" dirty="0">
              <a:solidFill>
                <a:srgbClr val="000000"/>
              </a:solidFill>
              <a:ea typeface="Calibri" panose="020F0502020204030204" pitchFamily="34" charset="0"/>
              <a:cs typeface="Arial" panose="020B0604020202020204" pitchFamily="34" charset="0"/>
            </a:endParaRPr>
          </a:p>
          <a:p>
            <a:pPr algn="ctr"/>
            <a:r>
              <a:rPr lang="en-GB" altLang="en-US" sz="1200" dirty="0">
                <a:solidFill>
                  <a:srgbClr val="000000"/>
                </a:solidFill>
                <a:ea typeface="Calibri" panose="020F0502020204030204" pitchFamily="34" charset="0"/>
                <a:cs typeface="Arial" panose="020B0604020202020204" pitchFamily="34" charset="0"/>
              </a:rPr>
              <a:t>This resource is intended for use in accordance with professional learning programmes provided by Fife Council. </a:t>
            </a:r>
          </a:p>
          <a:p>
            <a:pPr algn="ctr"/>
            <a:endParaRPr lang="en-GB" altLang="en-US" sz="1200" dirty="0">
              <a:solidFill>
                <a:srgbClr val="000000"/>
              </a:solidFill>
              <a:latin typeface="Calibri" panose="020F0502020204030204" pitchFamily="34" charset="0"/>
              <a:ea typeface="Calibri" panose="020F0502020204030204" pitchFamily="34" charset="0"/>
              <a:cs typeface="Arial" panose="020B0604020202020204" pitchFamily="34" charset="0"/>
            </a:endParaRPr>
          </a:p>
          <a:p>
            <a:pPr algn="ctr"/>
            <a:r>
              <a:rPr lang="en-GB" altLang="en-US" sz="1200" dirty="0">
                <a:solidFill>
                  <a:srgbClr val="000000"/>
                </a:solidFill>
                <a:latin typeface="Calibri" panose="020F0502020204030204" pitchFamily="34" charset="0"/>
                <a:ea typeface="Calibri" panose="020F0502020204030204" pitchFamily="34" charset="0"/>
                <a:cs typeface="Arial" panose="020B0604020202020204" pitchFamily="34" charset="0"/>
              </a:rPr>
              <a:t>©</a:t>
            </a:r>
            <a:r>
              <a:rPr lang="en-GB" altLang="en-US" sz="1200" dirty="0">
                <a:solidFill>
                  <a:srgbClr val="000000"/>
                </a:solidFill>
                <a:ea typeface="Calibri" panose="020F0502020204030204" pitchFamily="34" charset="0"/>
                <a:cs typeface="Arial" panose="020B0604020202020204" pitchFamily="34" charset="0"/>
              </a:rPr>
              <a:t> Fife Council is the owner of the copyright in this work and all rights are reserved.</a:t>
            </a:r>
            <a:r>
              <a:rPr lang="en-GB" altLang="en-US" sz="2800" dirty="0">
                <a:latin typeface="Calibri" panose="020F0502020204030204" pitchFamily="34" charset="0"/>
                <a:ea typeface="Calibri" panose="020F0502020204030204" pitchFamily="34" charset="0"/>
                <a:cs typeface="Times New Roman" panose="02020603050405020304" pitchFamily="18" charset="0"/>
              </a:rPr>
              <a:t> </a:t>
            </a:r>
            <a:endParaRPr lang="en-GB" altLang="en-US" sz="4400" dirty="0"/>
          </a:p>
        </p:txBody>
      </p:sp>
      <p:pic>
        <p:nvPicPr>
          <p:cNvPr id="4" name="Picture 12" descr="fife-council-logo - Fife Historic Buildings Trust">
            <a:extLst>
              <a:ext uri="{FF2B5EF4-FFF2-40B4-BE49-F238E27FC236}">
                <a16:creationId xmlns:a16="http://schemas.microsoft.com/office/drawing/2014/main" id="{F8AB69F7-0814-435F-9683-2BABE61F8F2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575" t="19582" r="17659" b="18298"/>
          <a:stretch/>
        </p:blipFill>
        <p:spPr bwMode="auto">
          <a:xfrm>
            <a:off x="5263445" y="4825406"/>
            <a:ext cx="1665111" cy="8239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54602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87D8306C0C439949BE6AC84E82185B10" ma:contentTypeVersion="12" ma:contentTypeDescription="Create a new document." ma:contentTypeScope="" ma:versionID="4adb4d5a26f4839fcbfba463b8bebd16">
  <xsd:schema xmlns:xsd="http://www.w3.org/2001/XMLSchema" xmlns:xs="http://www.w3.org/2001/XMLSchema" xmlns:p="http://schemas.microsoft.com/office/2006/metadata/properties" xmlns:ns2="4aae3c5d-ff8a-4fbc-ac79-080034902386" targetNamespace="http://schemas.microsoft.com/office/2006/metadata/properties" ma:root="true" ma:fieldsID="9c2c593fae1872c275df3440473117a4" ns2:_="">
    <xsd:import namespace="4aae3c5d-ff8a-4fbc-ac79-08003490238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LengthInSeconds" minOccurs="0"/>
                <xsd:element ref="ns2:MediaServiceOCR"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aae3c5d-ff8a-4fbc-ac79-0800349023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Length (seconds)" ma:internalName="MediaLengthInSeconds" ma:readOnly="true">
      <xsd:simpleType>
        <xsd:restriction base="dms:Unknow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ObjectDetectorVersions" ma:index="18"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CB19D83-D5BA-4279-AAE1-79ADF89E3F10}">
  <ds:schemaRefs>
    <ds:schemaRef ds:uri="http://schemas.microsoft.com/sharepoint/v3/contenttype/forms"/>
  </ds:schemaRefs>
</ds:datastoreItem>
</file>

<file path=customXml/itemProps2.xml><?xml version="1.0" encoding="utf-8"?>
<ds:datastoreItem xmlns:ds="http://schemas.openxmlformats.org/officeDocument/2006/customXml" ds:itemID="{468E2D4C-DC7C-41BC-96A5-5E5D0E264A0B}">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0C2B10B-DA37-4B63-AA05-1841C254A1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aae3c5d-ff8a-4fbc-ac79-0800349023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1247</TotalTime>
  <Words>467</Words>
  <Application>Microsoft Office PowerPoint</Application>
  <PresentationFormat>Widescreen</PresentationFormat>
  <Paragraphs>31</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Phonological Awareness</vt:lpstr>
      <vt:lpstr>PowerPoint Presentation</vt:lpstr>
      <vt:lpstr>Early Level</vt:lpstr>
      <vt:lpstr>First Level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McCafferty-ik</dc:creator>
  <cp:lastModifiedBy>Greg McCafferty-ik</cp:lastModifiedBy>
  <cp:revision>47</cp:revision>
  <dcterms:created xsi:type="dcterms:W3CDTF">2023-07-28T12:17:26Z</dcterms:created>
  <dcterms:modified xsi:type="dcterms:W3CDTF">2024-08-15T11:16:06Z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0x01010087D8306C0C439949BE6AC84E82185B10</vt:lpwstr>
  </property>
</Properties>
</file>