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50" r:id="rId2"/>
  </p:sldMasterIdLst>
  <p:notesMasterIdLst>
    <p:notesMasterId r:id="rId29"/>
  </p:notesMasterIdLst>
  <p:sldIdLst>
    <p:sldId id="257" r:id="rId3"/>
    <p:sldId id="259" r:id="rId4"/>
    <p:sldId id="291" r:id="rId5"/>
    <p:sldId id="261" r:id="rId6"/>
    <p:sldId id="262" r:id="rId7"/>
    <p:sldId id="260" r:id="rId8"/>
    <p:sldId id="263" r:id="rId9"/>
    <p:sldId id="287" r:id="rId10"/>
    <p:sldId id="267" r:id="rId11"/>
    <p:sldId id="268" r:id="rId12"/>
    <p:sldId id="270" r:id="rId13"/>
    <p:sldId id="272" r:id="rId14"/>
    <p:sldId id="294" r:id="rId15"/>
    <p:sldId id="295" r:id="rId16"/>
    <p:sldId id="293" r:id="rId17"/>
    <p:sldId id="283" r:id="rId18"/>
    <p:sldId id="280" r:id="rId19"/>
    <p:sldId id="275" r:id="rId20"/>
    <p:sldId id="276" r:id="rId21"/>
    <p:sldId id="278" r:id="rId22"/>
    <p:sldId id="285" r:id="rId23"/>
    <p:sldId id="286" r:id="rId24"/>
    <p:sldId id="289" r:id="rId25"/>
    <p:sldId id="288" r:id="rId26"/>
    <p:sldId id="290" r:id="rId27"/>
    <p:sldId id="29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0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9" autoAdjust="0"/>
    <p:restoredTop sz="59387" autoAdjust="0"/>
  </p:normalViewPr>
  <p:slideViewPr>
    <p:cSldViewPr snapToGrid="0">
      <p:cViewPr varScale="1">
        <p:scale>
          <a:sx n="75" d="100"/>
          <a:sy n="75" d="100"/>
        </p:scale>
        <p:origin x="22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DF47A-9F8B-4D41-94CF-CFD1CF8422CA}" type="datetimeFigureOut">
              <a:t>6/24/26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F0471-45FC-4994-A70A-5091F786BAF4}" type="slidenum">
              <a:t>‹#›</a:t>
            </a:fld>
            <a:endParaRPr lang="en-US"/>
          </a:p>
        </p:txBody>
      </p:sp>
    </p:spTree>
    <p:extLst>
      <p:ext uri="{BB962C8B-B14F-4D97-AF65-F5344CB8AC3E}">
        <p14:creationId xmlns:p14="http://schemas.microsoft.com/office/powerpoint/2010/main" val="110164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bRh1N1My4G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05F0D02-2F5F-0D34-62C1-993DFB6F9B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D7A3E76-770E-F36A-525E-1A6C16B2813A}"/>
              </a:ext>
            </a:extLst>
          </p:cNvPr>
          <p:cNvSpPr>
            <a:spLocks noGrp="1"/>
          </p:cNvSpPr>
          <p:nvPr>
            <p:ph type="body" idx="1"/>
          </p:nvPr>
        </p:nvSpPr>
        <p:spPr/>
        <p:txBody>
          <a:bodyPr>
            <a:normAutofit fontScale="92500" lnSpcReduction="20000"/>
          </a:bodyPr>
          <a:lstStyle/>
          <a:p>
            <a:pPr>
              <a:defRPr/>
            </a:pPr>
            <a:r>
              <a:rPr lang="en-GB" i="1" dirty="0">
                <a:solidFill>
                  <a:srgbClr val="FF0000"/>
                </a:solidFill>
              </a:rPr>
              <a:t>1. It’s our responsibility as practitioners to provide healthy, nutritious snacks while complying with the legal requirements of all Food Handlers. </a:t>
            </a:r>
            <a:r>
              <a:rPr lang="en-GB" i="1" dirty="0"/>
              <a:t>As food handlers, we have a duty under Food Safety Act of 1990 (and following updates in 2002 and 2004) </a:t>
            </a:r>
          </a:p>
          <a:p>
            <a:pPr>
              <a:defRPr/>
            </a:pPr>
            <a:r>
              <a:rPr lang="en-GB" i="1" dirty="0"/>
              <a:t>This is supported by the Environmental Health Agency  who will visit regularly to assess procedures and make recommendations and requirements which must be complied with. </a:t>
            </a:r>
          </a:p>
          <a:p>
            <a:pPr>
              <a:defRPr/>
            </a:pPr>
            <a:r>
              <a:rPr lang="en-GB" i="1" dirty="0"/>
              <a:t>2. It is also now law (2014)to provide details of allergens which are in the food served by practitioners and handle and manage food allergens effectively in food preparation.  (Natasha’s Law in Oct 2021 now requires food businesses in Scotland to include detailed ingredient and allergen info on labels for ‘prepacked for direct sale’ foods. (This would not normally include ELC as we are not preparing and selling food for consumption off premises)</a:t>
            </a:r>
          </a:p>
          <a:p>
            <a:pPr>
              <a:defRPr/>
            </a:pPr>
            <a:r>
              <a:rPr lang="en-GB" i="1" dirty="0"/>
              <a:t>3. HACCP – Hazard Analysis Critical Control Points – This is used in all food businesses and looks at the critical points for ensuring food is safe to eat during storage, preparation and serving of food and what measures are in place to reduce risks of food poisoning. It is like the risk assessments we have elsewhere in ELC settings.</a:t>
            </a:r>
          </a:p>
          <a:p>
            <a:pPr>
              <a:defRPr/>
            </a:pPr>
            <a:r>
              <a:rPr lang="en-GB" i="1" dirty="0"/>
              <a:t>4. Fife have detailed House Rules and accompanying Guidance to support practitioners to comply with legal requirements. These are based on standard industry guidance. Fife House Rules must be followed by all practitioners . Guidance explains the House Rules in more detail  More info is available at </a:t>
            </a:r>
            <a:r>
              <a:rPr lang="en-GB" i="1" dirty="0" err="1"/>
              <a:t>foodstandards.gov.scotland</a:t>
            </a:r>
            <a:endParaRPr lang="en-GB" i="1" dirty="0">
              <a:solidFill>
                <a:srgbClr val="FF0000"/>
              </a:solidFill>
            </a:endParaRPr>
          </a:p>
          <a:p>
            <a:pPr>
              <a:defRPr/>
            </a:pPr>
            <a:r>
              <a:rPr lang="en-GB" i="1" dirty="0">
                <a:solidFill>
                  <a:srgbClr val="FF0000"/>
                </a:solidFill>
              </a:rPr>
              <a:t>5. We want our children and families to have rich, quality learning experiences around Health and Wellbeing which includes food and nutrition. </a:t>
            </a:r>
          </a:p>
          <a:p>
            <a:pPr>
              <a:defRPr/>
            </a:pPr>
            <a:r>
              <a:rPr lang="en-GB" i="1" dirty="0">
                <a:solidFill>
                  <a:srgbClr val="FF0000"/>
                </a:solidFill>
              </a:rPr>
              <a:t>Current guidance is provided within ‘Setting the Table’  which was published in 2015 by </a:t>
            </a:r>
            <a:r>
              <a:rPr lang="en-GB" i="1" dirty="0" err="1">
                <a:solidFill>
                  <a:srgbClr val="FF0000"/>
                </a:solidFill>
              </a:rPr>
              <a:t>nhs.healthscotland</a:t>
            </a:r>
            <a:r>
              <a:rPr lang="en-GB" i="1" dirty="0">
                <a:solidFill>
                  <a:srgbClr val="FF0000"/>
                </a:solidFill>
              </a:rPr>
              <a:t>. and ‘Food Matters’ published in 2018 by Care Inspectorate. (</a:t>
            </a:r>
            <a:r>
              <a:rPr lang="en-GB" i="1" dirty="0"/>
              <a:t>Be aware that the recipes included in ‘Setting the Table’ are for full day meal provision, not nursery snack and therefore should not be used as a snack option.)</a:t>
            </a:r>
          </a:p>
        </p:txBody>
      </p:sp>
      <p:sp>
        <p:nvSpPr>
          <p:cNvPr id="19460" name="Slide Number Placeholder 3">
            <a:extLst>
              <a:ext uri="{FF2B5EF4-FFF2-40B4-BE49-F238E27FC236}">
                <a16:creationId xmlns:a16="http://schemas.microsoft.com/office/drawing/2014/main" id="{4F79B24E-F472-54BD-5B20-0F25FCBFE9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B8A26DB9-6E49-4430-99BB-E53FE6DBACBB}" type="slidenum">
              <a:rPr lang="en-GB" altLang="en-US" sz="1200" smtClean="0"/>
              <a:pPr/>
              <a:t>3</a:t>
            </a:fld>
            <a:endParaRPr lang="en-GB"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2F69C0CF-2DF0-3E8B-2489-31CCD264530C}"/>
              </a:ext>
            </a:extLst>
          </p:cNvPr>
          <p:cNvSpPr>
            <a:spLocks noGrp="1" noRot="1" noChangeAspect="1" noTextEdit="1"/>
          </p:cNvSpPr>
          <p:nvPr>
            <p:ph type="sldImg"/>
          </p:nvPr>
        </p:nvSpPr>
        <p:spPr bwMode="auto">
          <a:xfrm>
            <a:off x="411163" y="1235075"/>
            <a:ext cx="591978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F7877E3-9224-D82F-2AB6-9B926CADB07B}"/>
              </a:ext>
            </a:extLst>
          </p:cNvPr>
          <p:cNvSpPr>
            <a:spLocks noGrp="1"/>
          </p:cNvSpPr>
          <p:nvPr>
            <p:ph type="body" idx="1"/>
          </p:nvPr>
        </p:nvSpPr>
        <p:spPr bwMode="auto"/>
        <p:txBody>
          <a:bodyPr wrap="square" numCol="1" anchor="t" anchorCtr="0" compatLnSpc="1">
            <a:prstTxWarp prst="textNoShape">
              <a:avLst/>
            </a:prstTxWarp>
          </a:bodyPr>
          <a:lstStyle/>
          <a:p>
            <a:pPr>
              <a:defRPr/>
            </a:pPr>
            <a:r>
              <a:rPr lang="en-GB" altLang="en-US" i="1" dirty="0"/>
              <a:t>The following are considered High Risk Foods. </a:t>
            </a:r>
            <a:endParaRPr lang="en-GB" altLang="en-US" dirty="0"/>
          </a:p>
          <a:p>
            <a:pPr marL="171450" indent="-171450">
              <a:buFont typeface="Arial" panose="020B0604020202020204" pitchFamily="34" charset="0"/>
              <a:buChar char="•"/>
              <a:defRPr/>
            </a:pPr>
            <a:r>
              <a:rPr lang="en-GB" altLang="en-US" i="1" dirty="0"/>
              <a:t>Raw meat such as beef, pork, lamb, chicken, turkey and game </a:t>
            </a:r>
          </a:p>
          <a:p>
            <a:pPr>
              <a:defRPr/>
            </a:pPr>
            <a:r>
              <a:rPr lang="en-GB" altLang="en-US" i="1" dirty="0"/>
              <a:t>• Other raw foods such as fish, shellfish and eggs </a:t>
            </a:r>
          </a:p>
          <a:p>
            <a:pPr>
              <a:defRPr/>
            </a:pPr>
            <a:r>
              <a:rPr lang="en-GB" altLang="en-US" i="1" dirty="0"/>
              <a:t>• Vegetables and fruit that have not been labelled as ready-to-eat and especially vegetables that are visibly dirty. </a:t>
            </a:r>
            <a:endParaRPr lang="en-GB" altLang="en-US" i="1" dirty="0">
              <a:solidFill>
                <a:srgbClr val="2D2D2D"/>
              </a:solidFill>
              <a:latin typeface="Futura LT W01 Book"/>
            </a:endParaRPr>
          </a:p>
          <a:p>
            <a:pPr>
              <a:defRPr/>
            </a:pPr>
            <a:endParaRPr lang="en-GB" altLang="en-US" i="1" dirty="0">
              <a:solidFill>
                <a:srgbClr val="2D2D2D"/>
              </a:solidFill>
              <a:latin typeface="Futura LT W01 Book"/>
            </a:endParaRPr>
          </a:p>
          <a:p>
            <a:pPr>
              <a:defRPr/>
            </a:pPr>
            <a:r>
              <a:rPr lang="en-GB" altLang="en-US" i="1" dirty="0"/>
              <a:t>All unwashed root vegetables must be stored in a sealed, labelled container along with any utensils to be used i.e. peelers, chopping boards and knives. The boards and knives need to be colour coordinated, kept specifically for this purpose and stored within the box. Notices relating to colour boards and coordinated knives, should be displayed within the food preparation area. </a:t>
            </a:r>
          </a:p>
          <a:p>
            <a:pPr>
              <a:defRPr/>
            </a:pPr>
            <a:r>
              <a:rPr lang="en-GB" altLang="en-US" b="1" i="1" dirty="0"/>
              <a:t>Raw meats should not be used within ELC settings</a:t>
            </a:r>
            <a:r>
              <a:rPr lang="en-GB" altLang="en-US" i="1" dirty="0"/>
              <a:t> – </a:t>
            </a:r>
            <a:r>
              <a:rPr lang="en-GB" altLang="en-US" b="1" i="1" dirty="0"/>
              <a:t>if you wish to use, then </a:t>
            </a:r>
            <a:r>
              <a:rPr lang="en-GB" altLang="en-US" b="1" i="1" u="sng" dirty="0"/>
              <a:t>the setting </a:t>
            </a:r>
            <a:r>
              <a:rPr lang="en-GB" altLang="en-US" b="1" i="1" dirty="0"/>
              <a:t>needs to re-write the house rules </a:t>
            </a:r>
            <a:r>
              <a:rPr lang="en-GB" altLang="en-US" i="1" dirty="0"/>
              <a:t>and comply with legislation and HACCP. </a:t>
            </a:r>
          </a:p>
          <a:p>
            <a:pPr>
              <a:defRPr/>
            </a:pPr>
            <a:endParaRPr lang="en-GB" altLang="en-US" i="1" dirty="0"/>
          </a:p>
          <a:p>
            <a:pPr marL="171450" indent="-171450">
              <a:buFont typeface="Arial" panose="020B0604020202020204" pitchFamily="34" charset="0"/>
              <a:buChar char="•"/>
              <a:defRPr/>
            </a:pPr>
            <a:r>
              <a:rPr lang="en-GB" altLang="en-US" i="1" dirty="0"/>
              <a:t>All cooked meat and poultry</a:t>
            </a:r>
          </a:p>
          <a:p>
            <a:pPr marL="171450" indent="-171450">
              <a:buFont typeface="Arial" panose="020B0604020202020204" pitchFamily="34" charset="0"/>
              <a:buChar char="•"/>
              <a:defRPr/>
            </a:pPr>
            <a:r>
              <a:rPr lang="en-GB" altLang="en-US" i="1" dirty="0"/>
              <a:t>Cooked Meat products including gravy and stock</a:t>
            </a:r>
          </a:p>
          <a:p>
            <a:pPr marL="171450" indent="-171450">
              <a:buFont typeface="Arial" panose="020B0604020202020204" pitchFamily="34" charset="0"/>
              <a:buChar char="•"/>
              <a:defRPr/>
            </a:pPr>
            <a:r>
              <a:rPr lang="en-GB" altLang="en-US" i="1" dirty="0"/>
              <a:t>Milk, cream, artificial cream, cheese, custard and dairy products</a:t>
            </a:r>
          </a:p>
          <a:p>
            <a:pPr marL="171450" indent="-171450">
              <a:buFont typeface="Arial" panose="020B0604020202020204" pitchFamily="34" charset="0"/>
              <a:buChar char="•"/>
              <a:defRPr/>
            </a:pPr>
            <a:r>
              <a:rPr lang="en-GB" altLang="en-US" i="1" dirty="0"/>
              <a:t>Cooked eggs and egg products i.e. mayonnaise</a:t>
            </a:r>
          </a:p>
          <a:p>
            <a:pPr marL="171450" indent="-171450">
              <a:buFont typeface="Arial" panose="020B0604020202020204" pitchFamily="34" charset="0"/>
              <a:buChar char="•"/>
              <a:defRPr/>
            </a:pPr>
            <a:r>
              <a:rPr lang="en-GB" altLang="en-US" i="1" dirty="0"/>
              <a:t>Shellfish and other sea food</a:t>
            </a:r>
          </a:p>
          <a:p>
            <a:pPr marL="171450" indent="-171450">
              <a:buFont typeface="Arial" panose="020B0604020202020204" pitchFamily="34" charset="0"/>
              <a:buChar char="•"/>
              <a:defRPr/>
            </a:pPr>
            <a:r>
              <a:rPr lang="en-GB" altLang="en-US" i="1" dirty="0"/>
              <a:t>Cooked rice</a:t>
            </a:r>
          </a:p>
          <a:p>
            <a:pPr>
              <a:defRPr/>
            </a:pPr>
            <a:endParaRPr lang="en-GB" altLang="en-US" dirty="0"/>
          </a:p>
          <a:p>
            <a:pPr>
              <a:defRPr/>
            </a:pPr>
            <a:r>
              <a:rPr lang="en-GB" altLang="en-US" i="1" dirty="0"/>
              <a:t>These need to be stored separately and UBD / BBD adhered to. </a:t>
            </a:r>
          </a:p>
          <a:p>
            <a:pPr>
              <a:defRPr/>
            </a:pPr>
            <a:r>
              <a:rPr lang="en-GB" altLang="en-US" i="1" dirty="0"/>
              <a:t>Staff must follow manufacturers guidance e.g. use within 3 days of opening – this must be stated on the container the food has been decanted into as well as the date the product was opened </a:t>
            </a:r>
          </a:p>
          <a:p>
            <a:pPr>
              <a:defRPr/>
            </a:pPr>
            <a:endParaRPr lang="en-GB" altLang="en-US" dirty="0"/>
          </a:p>
        </p:txBody>
      </p:sp>
      <p:sp>
        <p:nvSpPr>
          <p:cNvPr id="37892" name="Slide Number Placeholder 3">
            <a:extLst>
              <a:ext uri="{FF2B5EF4-FFF2-40B4-BE49-F238E27FC236}">
                <a16:creationId xmlns:a16="http://schemas.microsoft.com/office/drawing/2014/main" id="{4BCAA9ED-3378-9E5D-FA4B-0B144CE4DE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4811F05F-247B-4C79-9281-4FBF01388506}" type="slidenum">
              <a:rPr lang="en-GB" altLang="en-US" sz="1200" smtClean="0"/>
              <a:pPr/>
              <a:t>12</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tabLst>
                <a:tab pos="485775" algn="l"/>
              </a:tabLst>
            </a:pPr>
            <a:r>
              <a:rPr lang="en-GB" sz="1200" i="1" dirty="0">
                <a:effectLst/>
                <a:latin typeface="Arial" panose="020B0604020202020204" pitchFamily="34" charset="0"/>
                <a:ea typeface="Times New Roman" panose="02020603050405020304" pitchFamily="18" charset="0"/>
                <a:cs typeface="Arial" panose="020B0604020202020204" pitchFamily="34" charset="0"/>
              </a:rPr>
              <a:t>Food preparation area is given a two stage clean before use and after preparing raw or unwashed foods </a:t>
            </a:r>
            <a:endParaRPr lang="en-GB" sz="1200" i="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85775" algn="l"/>
              </a:tabLst>
            </a:pPr>
            <a:r>
              <a:rPr lang="en-GB" sz="1200" i="1" dirty="0">
                <a:effectLst/>
                <a:latin typeface="Arial" panose="020B0604020202020204" pitchFamily="34" charset="0"/>
                <a:ea typeface="Times New Roman" panose="02020603050405020304" pitchFamily="18" charset="0"/>
                <a:cs typeface="Arial" panose="020B0604020202020204" pitchFamily="34" charset="0"/>
              </a:rPr>
              <a:t>Colour coded chopping boards, knives and utensils are used as designated </a:t>
            </a:r>
            <a:endParaRPr lang="en-GB" sz="1200" i="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67360" algn="l"/>
              </a:tabLst>
            </a:pPr>
            <a:r>
              <a:rPr lang="en-US" sz="1200" i="1" dirty="0">
                <a:effectLst/>
                <a:latin typeface="Arial" panose="020B0604020202020204" pitchFamily="34" charset="0"/>
                <a:ea typeface="Times New Roman" panose="02020603050405020304" pitchFamily="18" charset="0"/>
                <a:cs typeface="Arial" panose="020B0604020202020204" pitchFamily="34" charset="0"/>
              </a:rPr>
              <a:t>Raw food, including fruit and vegetables, will be washed in a separate sink, which is not used for washing dishes etc.</a:t>
            </a:r>
            <a:endParaRPr lang="en-GB" sz="1200" i="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67360" algn="l"/>
              </a:tabLst>
            </a:pP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If only one sink is available, this sink will be given a </a:t>
            </a:r>
            <a:r>
              <a:rPr lang="en-GB" sz="1200" b="1" i="1" dirty="0">
                <a:effectLst/>
                <a:latin typeface="Arial" panose="020B0604020202020204" pitchFamily="34" charset="0"/>
                <a:ea typeface="Times New Roman" panose="02020603050405020304" pitchFamily="18" charset="0"/>
                <a:cs typeface="Arial" panose="020B0604020202020204" pitchFamily="34" charset="0"/>
              </a:rPr>
              <a:t>‘Two Stage Clean’</a:t>
            </a:r>
            <a:r>
              <a:rPr lang="en-GB" sz="1200" i="1" dirty="0">
                <a:effectLst/>
                <a:latin typeface="Arial" panose="020B0604020202020204" pitchFamily="34" charset="0"/>
                <a:ea typeface="Times New Roman" panose="02020603050405020304" pitchFamily="18" charset="0"/>
                <a:cs typeface="Arial" panose="020B0604020202020204" pitchFamily="34" charset="0"/>
              </a:rPr>
              <a:t> </a:t>
            </a: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before and after each use. </a:t>
            </a:r>
            <a:r>
              <a:rPr lang="en-US" sz="1200" i="1" dirty="0">
                <a:effectLst/>
                <a:latin typeface="Arial" panose="020B0604020202020204" pitchFamily="34" charset="0"/>
                <a:ea typeface="Times New Roman" panose="02020603050405020304" pitchFamily="18" charset="0"/>
                <a:cs typeface="Arial" panose="020B0604020202020204" pitchFamily="34" charset="0"/>
              </a:rPr>
              <a:t> </a:t>
            </a:r>
            <a:endParaRPr lang="en-GB" sz="1200" i="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67360" algn="l"/>
              </a:tabLst>
            </a:pPr>
            <a:r>
              <a:rPr lang="en-US" sz="1200" i="1" dirty="0">
                <a:effectLst/>
                <a:latin typeface="Arial" panose="020B0604020202020204" pitchFamily="34" charset="0"/>
                <a:ea typeface="Times New Roman" panose="02020603050405020304" pitchFamily="18" charset="0"/>
                <a:cs typeface="Arial" panose="020B0604020202020204" pitchFamily="34" charset="0"/>
              </a:rPr>
              <a:t>Where there is more than one sink, all sinks should be clearly labelled for their designated purpose (e.g. hand washing) to avoid cross contamination </a:t>
            </a:r>
            <a:endParaRPr lang="en-GB" sz="1200" i="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67360" algn="l"/>
              </a:tabLst>
            </a:pPr>
            <a:r>
              <a:rPr lang="en-US" sz="1200" i="1" dirty="0">
                <a:effectLst/>
                <a:latin typeface="Arial" panose="020B0604020202020204" pitchFamily="34" charset="0"/>
                <a:ea typeface="Times New Roman" panose="02020603050405020304" pitchFamily="18" charset="0"/>
                <a:cs typeface="Arial" panose="020B0604020202020204" pitchFamily="34" charset="0"/>
              </a:rPr>
              <a:t>Spillages and waste food should be cleared away promptly.</a:t>
            </a:r>
            <a:endParaRPr lang="en-GB" sz="1200" i="1"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64F0471-45FC-4994-A70A-5091F786BAF4}" type="slidenum">
              <a:rPr lang="en-GB" smtClean="0"/>
              <a:t>13</a:t>
            </a:fld>
            <a:endParaRPr lang="en-GB"/>
          </a:p>
        </p:txBody>
      </p:sp>
    </p:spTree>
    <p:extLst>
      <p:ext uri="{BB962C8B-B14F-4D97-AF65-F5344CB8AC3E}">
        <p14:creationId xmlns:p14="http://schemas.microsoft.com/office/powerpoint/2010/main" val="3428509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effectLst/>
                <a:latin typeface="Arial" panose="020B0604020202020204" pitchFamily="34" charset="0"/>
                <a:ea typeface="Times New Roman" panose="02020603050405020304" pitchFamily="18" charset="0"/>
                <a:cs typeface="Arial" panose="020B0604020202020204" pitchFamily="34" charset="0"/>
              </a:rPr>
              <a:t>Food surfaces should be kept clean and tidy and free from unnecessary items</a:t>
            </a:r>
            <a:endParaRPr lang="en-GB" sz="1200" i="1"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i="1" dirty="0">
                <a:effectLst/>
                <a:latin typeface="Arial" panose="020B0604020202020204" pitchFamily="34" charset="0"/>
                <a:ea typeface="Times New Roman" panose="02020603050405020304" pitchFamily="18" charset="0"/>
                <a:cs typeface="Arial" panose="020B0604020202020204" pitchFamily="34" charset="0"/>
              </a:rPr>
              <a:t>All utensils used for food are kept exclusively for food use</a:t>
            </a:r>
            <a:endParaRPr lang="en-GB" sz="1200" i="1"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i="1" dirty="0"/>
              <a:t>Chopping boards, knives, cloths and mops are colour coded for different uses. Signage is clear for the different colours and uses.</a:t>
            </a:r>
          </a:p>
          <a:p>
            <a:r>
              <a:rPr lang="en-GB" sz="1200" i="1" dirty="0">
                <a:effectLst/>
                <a:latin typeface="Arial" panose="020B0604020202020204" pitchFamily="34" charset="0"/>
                <a:ea typeface="Times New Roman" panose="02020603050405020304" pitchFamily="18" charset="0"/>
                <a:cs typeface="Arial" panose="020B0604020202020204" pitchFamily="34" charset="0"/>
              </a:rPr>
              <a:t>Chopping Boards, once cleaned, will be stored on their edge so that both surfaces remain dry</a:t>
            </a:r>
            <a:endParaRPr lang="en-GB" sz="1200" i="1"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i="1" dirty="0">
                <a:effectLst/>
                <a:latin typeface="Arial" panose="020B0604020202020204" pitchFamily="34" charset="0"/>
                <a:ea typeface="Times New Roman" panose="02020603050405020304" pitchFamily="18" charset="0"/>
                <a:cs typeface="Arial" panose="020B0604020202020204" pitchFamily="34" charset="0"/>
              </a:rPr>
              <a:t>Single use cloths will be used whenever possible and always after root vegetable preparation. Where this is not possible a cleaning and disinfecting procedure will be followed to ensure cloths are scrupulously clean</a:t>
            </a:r>
          </a:p>
          <a:p>
            <a:r>
              <a:rPr lang="en-GB" sz="1200" i="1" dirty="0">
                <a:effectLst/>
                <a:latin typeface="Arial" panose="020B0604020202020204" pitchFamily="34" charset="0"/>
                <a:ea typeface="Times New Roman" panose="02020603050405020304" pitchFamily="18" charset="0"/>
              </a:rPr>
              <a:t>All fruits and vegetables that are not going to be peeled will be washed before use</a:t>
            </a:r>
          </a:p>
          <a:p>
            <a:r>
              <a:rPr lang="en-GB" sz="1200" i="1" dirty="0">
                <a:effectLst/>
                <a:latin typeface="Arial" panose="020B0604020202020204" pitchFamily="34" charset="0"/>
                <a:ea typeface="Times New Roman" panose="02020603050405020304" pitchFamily="18" charset="0"/>
              </a:rPr>
              <a:t>Specific different tongs and serving spoons are used for raw or unwashed food and ready-to-eat foods</a:t>
            </a:r>
            <a:r>
              <a:rPr lang="en-GB" sz="1200" i="1" dirty="0">
                <a:effectLst/>
                <a:latin typeface="Arial" panose="020B0604020202020204" pitchFamily="34" charset="0"/>
                <a:ea typeface="Times New Roman" panose="02020603050405020304" pitchFamily="18" charset="0"/>
                <a:cs typeface="Arial" panose="020B0604020202020204" pitchFamily="34" charset="0"/>
              </a:rPr>
              <a:t> </a:t>
            </a:r>
            <a:endParaRPr lang="en-GB" sz="1200" i="1" dirty="0">
              <a:effectLst/>
              <a:latin typeface="Arial" panose="020B0604020202020204" pitchFamily="34" charset="0"/>
              <a:ea typeface="Times New Roman" panose="02020603050405020304" pitchFamily="18" charset="0"/>
              <a:cs typeface="Times New Roman" panose="02020603050405020304" pitchFamily="18" charset="0"/>
            </a:endParaRPr>
          </a:p>
          <a:p>
            <a:pPr>
              <a:buFont typeface="Symbol" panose="05050102010706020507" pitchFamily="18" charset="2"/>
              <a:buNone/>
            </a:pPr>
            <a:r>
              <a:rPr lang="en-GB" sz="1200" i="1" dirty="0">
                <a:effectLst/>
                <a:latin typeface="Arial" panose="020B0604020202020204" pitchFamily="34" charset="0"/>
                <a:ea typeface="Times New Roman" panose="02020603050405020304" pitchFamily="18" charset="0"/>
                <a:cs typeface="Arial" panose="020B0604020202020204" pitchFamily="34" charset="0"/>
              </a:rPr>
              <a:t>Food will be stored off the floor and away from walls</a:t>
            </a:r>
          </a:p>
          <a:p>
            <a:pPr>
              <a:buFont typeface="Symbol" panose="05050102010706020507" pitchFamily="18" charset="2"/>
              <a:buNone/>
            </a:pPr>
            <a:r>
              <a:rPr lang="en-GB" sz="1200" i="1" dirty="0">
                <a:effectLst/>
                <a:latin typeface="Arial" panose="020B0604020202020204" pitchFamily="34" charset="0"/>
                <a:ea typeface="Times New Roman" panose="02020603050405020304" pitchFamily="18" charset="0"/>
                <a:cs typeface="Arial" panose="020B0604020202020204" pitchFamily="34" charset="0"/>
              </a:rPr>
              <a:t>Foods which are awaiting preparation or are being defrosted or cooled will remain covered</a:t>
            </a:r>
            <a:endParaRPr lang="en-GB" sz="1200" i="1"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64F0471-45FC-4994-A70A-5091F786BAF4}" type="slidenum">
              <a:rPr lang="en-GB" smtClean="0"/>
              <a:t>14</a:t>
            </a:fld>
            <a:endParaRPr lang="en-GB"/>
          </a:p>
        </p:txBody>
      </p:sp>
    </p:spTree>
    <p:extLst>
      <p:ext uri="{BB962C8B-B14F-4D97-AF65-F5344CB8AC3E}">
        <p14:creationId xmlns:p14="http://schemas.microsoft.com/office/powerpoint/2010/main" val="2484473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F9B6886-2462-E9F0-4E7C-B0C9C3FDFA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37D925D0-E86B-5C9F-D11C-A476ACE612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a:t>Any signs of pests should be noted on weekly overview but </a:t>
            </a:r>
            <a:r>
              <a:rPr lang="en-GB" altLang="en-US" b="1" i="1"/>
              <a:t>reported immediately </a:t>
            </a:r>
            <a:r>
              <a:rPr lang="en-GB" altLang="en-US" i="1"/>
              <a:t>to line manager and/or janitorial staff to be dealt with as soon as possible. These visual checks should be done every time the snack area is used. </a:t>
            </a:r>
          </a:p>
        </p:txBody>
      </p:sp>
      <p:sp>
        <p:nvSpPr>
          <p:cNvPr id="39940" name="Slide Number Placeholder 3">
            <a:extLst>
              <a:ext uri="{FF2B5EF4-FFF2-40B4-BE49-F238E27FC236}">
                <a16:creationId xmlns:a16="http://schemas.microsoft.com/office/drawing/2014/main" id="{F696D212-E1EE-EDA1-7BE1-FDA31B515C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09C5C870-2DA1-45B0-8C63-D68C607EC36C}" type="slidenum">
              <a:rPr lang="en-GB" altLang="en-US" sz="1200" smtClean="0"/>
              <a:pPr/>
              <a:t>15</a:t>
            </a:fld>
            <a:endParaRPr lang="en-GB"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FDBCC58-7AC3-C54C-45CF-25EAAF65525B}"/>
              </a:ext>
            </a:extLst>
          </p:cNvPr>
          <p:cNvSpPr>
            <a:spLocks noGrp="1" noRot="1" noChangeAspect="1" noTextEdit="1"/>
          </p:cNvSpPr>
          <p:nvPr>
            <p:ph type="sldImg"/>
          </p:nvPr>
        </p:nvSpPr>
        <p:spPr bwMode="auto">
          <a:xfrm>
            <a:off x="411163" y="1235075"/>
            <a:ext cx="591978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CDAF5192-EE9B-AA25-5BB3-6D52B8D1F2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dirty="0"/>
              <a:t>It would be good practice to recycle as much food waste as possible. This may need separate bins/containers etc. You may have a garden compost bin. Compost bins need specific raw vegetable matter, not cooked matter i.e. bread, crackers, cereal etc. Think about how this will be managed and used. </a:t>
            </a:r>
          </a:p>
          <a:p>
            <a:r>
              <a:rPr lang="en-GB" altLang="en-US" i="1" dirty="0"/>
              <a:t>What other items of waste can be recycled? Ie glass, plastic</a:t>
            </a:r>
            <a:endParaRPr lang="en-GB" altLang="en-US" i="1" dirty="0">
              <a:cs typeface="Calibri"/>
            </a:endParaRPr>
          </a:p>
          <a:p>
            <a:endParaRPr lang="en-GB" altLang="en-US" i="1" dirty="0">
              <a:cs typeface="Calibri"/>
            </a:endParaRPr>
          </a:p>
          <a:p>
            <a:r>
              <a:rPr lang="en-GB" altLang="en-US" i="1" dirty="0"/>
              <a:t>Think about how often waste is removed and the procedures around this. Waste bins should never be overflowing and/or left for long periods of time </a:t>
            </a:r>
            <a:r>
              <a:rPr lang="en-GB" altLang="en-US" i="1" dirty="0" err="1"/>
              <a:t>ie</a:t>
            </a:r>
            <a:r>
              <a:rPr lang="en-GB" altLang="en-US" i="1" dirty="0"/>
              <a:t> over a weekend etc </a:t>
            </a:r>
            <a:endParaRPr lang="en-GB" altLang="en-US" i="1" dirty="0">
              <a:cs typeface="Calibri"/>
            </a:endParaRPr>
          </a:p>
        </p:txBody>
      </p:sp>
      <p:sp>
        <p:nvSpPr>
          <p:cNvPr id="41988" name="Slide Number Placeholder 3">
            <a:extLst>
              <a:ext uri="{FF2B5EF4-FFF2-40B4-BE49-F238E27FC236}">
                <a16:creationId xmlns:a16="http://schemas.microsoft.com/office/drawing/2014/main" id="{98B24B61-345C-37F5-71C9-B4510DE6A2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AAD30E3C-3FDE-4F44-9A53-501328E01AF8}" type="slidenum">
              <a:rPr lang="en-GB" altLang="en-US" sz="1200" smtClean="0"/>
              <a:pPr/>
              <a:t>16</a:t>
            </a:fld>
            <a:endParaRPr lang="en-GB"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2C773827-AF55-17AE-1F1F-35D87600CFFC}"/>
              </a:ext>
            </a:extLst>
          </p:cNvPr>
          <p:cNvSpPr>
            <a:spLocks noGrp="1" noRot="1" noChangeAspect="1" noTextEdit="1"/>
          </p:cNvSpPr>
          <p:nvPr>
            <p:ph type="sldImg"/>
          </p:nvPr>
        </p:nvSpPr>
        <p:spPr bwMode="auto">
          <a:xfrm>
            <a:off x="411163" y="1235075"/>
            <a:ext cx="591978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A1E470A2-A4DD-6765-E22A-FA290D848E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dirty="0"/>
              <a:t>Report any changes to the building to your line manager or janitor, this should also be noted on the weekly sheet. </a:t>
            </a:r>
          </a:p>
          <a:p>
            <a:r>
              <a:rPr lang="en-GB" altLang="en-US" i="1" dirty="0"/>
              <a:t>Visually check equipment including fridges, dishwashers, chopping boards etc. – replace as necessary </a:t>
            </a:r>
          </a:p>
        </p:txBody>
      </p:sp>
      <p:sp>
        <p:nvSpPr>
          <p:cNvPr id="44036" name="Slide Number Placeholder 3">
            <a:extLst>
              <a:ext uri="{FF2B5EF4-FFF2-40B4-BE49-F238E27FC236}">
                <a16:creationId xmlns:a16="http://schemas.microsoft.com/office/drawing/2014/main" id="{64DADDD6-5B42-B071-29C6-BA3E6D91FA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46F64DCF-CBDD-40D6-8AC3-F5031090B533}" type="slidenum">
              <a:rPr lang="en-GB" altLang="en-US" sz="1200" smtClean="0"/>
              <a:pPr/>
              <a:t>17</a:t>
            </a:fld>
            <a:endParaRPr lang="en-GB"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i="1" dirty="0"/>
              <a:t>UBD – date mark required on microbiologically perishable pre-packed foods, it is </a:t>
            </a:r>
            <a:r>
              <a:rPr lang="en-GB" altLang="en-US" b="1" i="1" dirty="0"/>
              <a:t>an offence </a:t>
            </a:r>
            <a:r>
              <a:rPr lang="en-GB" altLang="en-US" i="1" dirty="0"/>
              <a:t>to sell food after UBD has expired. Food eaten after the UBD has expired could cause food poisoning </a:t>
            </a:r>
          </a:p>
          <a:p>
            <a:r>
              <a:rPr lang="en-GB" altLang="en-US" i="1" dirty="0"/>
              <a:t>BBD – date marked required on longer life foods that are NOT subjected to microbiological spoilage i.e. canned / dried / frozen foods. This date relates to food quality rather than food safety.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i="1" dirty="0"/>
              <a:t>When food is opened, the manufacturers guidance must be followed i.e. use within 3 days, this supersedes the UBD / BBD - this must be noted on the container with the date opened </a:t>
            </a:r>
            <a:r>
              <a:rPr lang="en-GB" altLang="en-US" i="1" dirty="0" err="1"/>
              <a:t>i</a:t>
            </a:r>
            <a:r>
              <a:rPr lang="en-US" i="1" dirty="0"/>
              <a:t>e soft cheese once opened must be consumed 3-5 days after opening though use by date will be longer.</a:t>
            </a:r>
          </a:p>
          <a:p>
            <a:endParaRPr lang="en-GB" altLang="en-US" i="1" dirty="0"/>
          </a:p>
        </p:txBody>
      </p:sp>
      <p:sp>
        <p:nvSpPr>
          <p:cNvPr id="4" name="Slide Number Placeholder 3"/>
          <p:cNvSpPr>
            <a:spLocks noGrp="1"/>
          </p:cNvSpPr>
          <p:nvPr>
            <p:ph type="sldNum" sz="quarter" idx="5"/>
          </p:nvPr>
        </p:nvSpPr>
        <p:spPr/>
        <p:txBody>
          <a:bodyPr/>
          <a:lstStyle/>
          <a:p>
            <a:fld id="{964F0471-45FC-4994-A70A-5091F786BAF4}" type="slidenum">
              <a:rPr lang="en-US"/>
              <a:t>18</a:t>
            </a:fld>
            <a:endParaRPr lang="en-US"/>
          </a:p>
        </p:txBody>
      </p:sp>
    </p:spTree>
    <p:extLst>
      <p:ext uri="{BB962C8B-B14F-4D97-AF65-F5344CB8AC3E}">
        <p14:creationId xmlns:p14="http://schemas.microsoft.com/office/powerpoint/2010/main" val="1457299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GB" altLang="en-US" i="1" dirty="0"/>
              <a:t>Dried goods once opened should be put into a sealable container with the UBD / BBD and date opened clearly marked and manufacturer’s guidance (as above). The ingredients list should also be attached for allergen information </a:t>
            </a:r>
          </a:p>
          <a:p>
            <a:r>
              <a:rPr lang="en-GB" altLang="en-US" i="1" dirty="0"/>
              <a:t>Remember root vegetables must be stored in a sealed container with the chopping board and knives designated for their use etc. </a:t>
            </a:r>
          </a:p>
          <a:p>
            <a:endParaRPr lang="en-US" dirty="0">
              <a:cs typeface="Calibri"/>
            </a:endParaRPr>
          </a:p>
        </p:txBody>
      </p:sp>
      <p:sp>
        <p:nvSpPr>
          <p:cNvPr id="4" name="Slide Number Placeholder 3"/>
          <p:cNvSpPr>
            <a:spLocks noGrp="1"/>
          </p:cNvSpPr>
          <p:nvPr>
            <p:ph type="sldNum" sz="quarter" idx="5"/>
          </p:nvPr>
        </p:nvSpPr>
        <p:spPr/>
        <p:txBody>
          <a:bodyPr/>
          <a:lstStyle/>
          <a:p>
            <a:fld id="{964F0471-45FC-4994-A70A-5091F786BAF4}" type="slidenum">
              <a:rPr lang="en-US"/>
              <a:t>19</a:t>
            </a:fld>
            <a:endParaRPr lang="en-US"/>
          </a:p>
        </p:txBody>
      </p:sp>
    </p:spTree>
    <p:extLst>
      <p:ext uri="{BB962C8B-B14F-4D97-AF65-F5344CB8AC3E}">
        <p14:creationId xmlns:p14="http://schemas.microsoft.com/office/powerpoint/2010/main" val="3290413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4FB531A-DC65-F43B-8DB1-B6E3995E14B8}"/>
              </a:ext>
            </a:extLst>
          </p:cNvPr>
          <p:cNvSpPr>
            <a:spLocks noGrp="1" noRot="1" noChangeAspect="1" noTextEdit="1"/>
          </p:cNvSpPr>
          <p:nvPr>
            <p:ph type="sldImg"/>
          </p:nvPr>
        </p:nvSpPr>
        <p:spPr bwMode="auto">
          <a:xfrm>
            <a:off x="411163" y="1235075"/>
            <a:ext cx="591978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BAF391BC-9117-4FE0-6EE8-6EA6B99841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dirty="0"/>
              <a:t>An outbreak is TWO or more cases i.e. within a Nursery setting. However, </a:t>
            </a:r>
            <a:r>
              <a:rPr lang="en-GB" altLang="en-US" b="1" i="1" dirty="0"/>
              <a:t>food poisoning can only be identified by a doctor.</a:t>
            </a:r>
          </a:p>
          <a:p>
            <a:r>
              <a:rPr lang="en-GB" dirty="0"/>
              <a:t>Two or more cases are considered an outbreak. Inform Care Inspectorate on 0345 600 9527 Fife Health Board on 01592 226447 Review cleaning procedures and implement infection control products Consider contacting the local Environmental Health Officer In the event of an outbreak, an email must be sent to Environmental Health Department Food.Advice@fife.gov.uk</a:t>
            </a:r>
            <a:endParaRPr lang="en-GB" altLang="en-US" i="1" dirty="0"/>
          </a:p>
        </p:txBody>
      </p:sp>
      <p:sp>
        <p:nvSpPr>
          <p:cNvPr id="48132" name="Slide Number Placeholder 3">
            <a:extLst>
              <a:ext uri="{FF2B5EF4-FFF2-40B4-BE49-F238E27FC236}">
                <a16:creationId xmlns:a16="http://schemas.microsoft.com/office/drawing/2014/main" id="{7706C9F9-6FF5-2467-157C-CB76CA5CBC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979F2273-6EB7-458C-A60F-2DA40B339CF4}" type="slidenum">
              <a:rPr lang="en-GB" altLang="en-US" sz="1200" smtClean="0"/>
              <a:pPr/>
              <a:t>20</a:t>
            </a:fld>
            <a:endParaRPr lang="en-GB"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2D44126-EED0-2BA4-E2D3-4E0DEF1058DE}"/>
              </a:ext>
            </a:extLst>
          </p:cNvPr>
          <p:cNvSpPr>
            <a:spLocks noGrp="1" noRot="1" noChangeAspect="1" noTextEdit="1"/>
          </p:cNvSpPr>
          <p:nvPr>
            <p:ph type="sldImg"/>
          </p:nvPr>
        </p:nvSpPr>
        <p:spPr bwMode="auto">
          <a:xfrm>
            <a:off x="411163" y="1235075"/>
            <a:ext cx="591978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89B2ACB5-0DC5-61A0-DA52-4C66BB602F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dirty="0"/>
              <a:t>There is a legal requirement to keep record with the details of foods stored, prepared and served by food handlers within your setting. A weekly All-in-one page is included within the Fife Food Hygiene pack. This can detail the daily temperature of fridge and freezer, the food being served that day with the UBD and BBD details, and probe temperatures if required </a:t>
            </a:r>
          </a:p>
          <a:p>
            <a:r>
              <a:rPr lang="en-GB" altLang="en-US" i="1" dirty="0"/>
              <a:t>You do not need to note down all the food purchased on the day – you need to note down the food being </a:t>
            </a:r>
            <a:r>
              <a:rPr lang="en-GB" altLang="en-US" b="1" i="1" dirty="0"/>
              <a:t>served on each day with the relevant information (as above). This should be noted on the record sheet “food being served”. </a:t>
            </a:r>
          </a:p>
          <a:p>
            <a:r>
              <a:rPr lang="en-GB" altLang="en-US" i="1" dirty="0"/>
              <a:t>It would be best practice to double side this sheet with the “Weekly All-in One” sheet </a:t>
            </a:r>
          </a:p>
          <a:p>
            <a:r>
              <a:rPr lang="en-GB" altLang="en-US" i="1" dirty="0"/>
              <a:t>Weekly overview by management – verify the records are being kept and spot any patterns. Signed by SLT. </a:t>
            </a:r>
          </a:p>
          <a:p>
            <a:r>
              <a:rPr lang="en-GB" altLang="en-US" i="1" dirty="0"/>
              <a:t>Yearly refresh training should be undertaken with all staff to ensure skills, knowledge and procedures are up to date and correct. A record should be kept of staff completing this. </a:t>
            </a:r>
          </a:p>
        </p:txBody>
      </p:sp>
      <p:sp>
        <p:nvSpPr>
          <p:cNvPr id="50180" name="Slide Number Placeholder 3">
            <a:extLst>
              <a:ext uri="{FF2B5EF4-FFF2-40B4-BE49-F238E27FC236}">
                <a16:creationId xmlns:a16="http://schemas.microsoft.com/office/drawing/2014/main" id="{4B2239C4-36E4-7471-1BD5-7B39B88F39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083431AB-73F7-4B5C-BB91-A144C86BB5AC}" type="slidenum">
              <a:rPr lang="en-GB" altLang="en-US" sz="1200" smtClean="0"/>
              <a:pPr/>
              <a:t>21</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9B23BBD-06A3-2933-EDB1-948B5835B97E}"/>
              </a:ext>
            </a:extLst>
          </p:cNvPr>
          <p:cNvSpPr>
            <a:spLocks noGrp="1" noRot="1" noChangeAspect="1" noTextEdit="1"/>
          </p:cNvSpPr>
          <p:nvPr>
            <p:ph type="sldImg"/>
          </p:nvPr>
        </p:nvSpPr>
        <p:spPr bwMode="auto">
          <a:xfrm>
            <a:off x="411163" y="1235075"/>
            <a:ext cx="591978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75ED7C6B-865D-4453-22AE-C613F44D38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dirty="0"/>
              <a:t>1. A Food Handler is anyone who stores, prepares, serves and handles food for public consumption. Therefore all practitioners who work in ELC settings can be classed as Food  Handlers, as part of their job may be to provide food for children in their care. This may be snack or light meals. </a:t>
            </a:r>
          </a:p>
          <a:p>
            <a:r>
              <a:rPr lang="en-GB" altLang="en-US" i="1" dirty="0"/>
              <a:t>2. Food Legislation has been in effect since at least 1990 Food Safety Act. Allergen legislation came into effect in December 2014. </a:t>
            </a:r>
            <a:r>
              <a:rPr lang="en-GB" altLang="en-US" dirty="0"/>
              <a:t> </a:t>
            </a:r>
            <a:r>
              <a:rPr lang="en-GB" altLang="en-US" i="1" dirty="0"/>
              <a:t>Information on 14 common allergens, when used as ingredients, must be provided on loose foods, in an obvious place, for example on a:  menu, chalkboard, recipe card or allergy folder. If it is not provided upfront, the staff need to be able to signpost where it can be obtained, either in writing or orally. There are templates of paperwork which will help settings comply with this, within the Food Hygiene pack provided by Fife council. </a:t>
            </a:r>
          </a:p>
          <a:p>
            <a:r>
              <a:rPr lang="en-GB" altLang="en-US" i="1" dirty="0"/>
              <a:t> 3. Environmental Health will check on procedures relating to food handlers and all types of legislation relating to training of food handlers, food storage, prep, serving and informing around food products. </a:t>
            </a:r>
          </a:p>
          <a:p>
            <a:r>
              <a:rPr lang="en-GB" altLang="en-US" i="1" dirty="0"/>
              <a:t>4. Record keeping must be in place and kept for a minimum of </a:t>
            </a:r>
            <a:r>
              <a:rPr lang="en-GB" altLang="en-US" b="1" i="1" dirty="0"/>
              <a:t>3 months. Environmental Health will ask to see this when they visit. </a:t>
            </a:r>
            <a:r>
              <a:rPr lang="en-GB" altLang="en-US" i="1" dirty="0"/>
              <a:t>Details of paperwork to be kept are detailed within the Food Hygiene House Rules and The Food Hygiene Guidance pack provided by Fife council. </a:t>
            </a:r>
            <a:endParaRPr lang="en-GB" altLang="en-US" b="1" i="1" dirty="0"/>
          </a:p>
          <a:p>
            <a:endParaRPr lang="en-GB" altLang="en-US" i="1" dirty="0"/>
          </a:p>
          <a:p>
            <a:endParaRPr lang="en-GB" altLang="en-US" dirty="0"/>
          </a:p>
        </p:txBody>
      </p:sp>
      <p:sp>
        <p:nvSpPr>
          <p:cNvPr id="21508" name="Slide Number Placeholder 3">
            <a:extLst>
              <a:ext uri="{FF2B5EF4-FFF2-40B4-BE49-F238E27FC236}">
                <a16:creationId xmlns:a16="http://schemas.microsoft.com/office/drawing/2014/main" id="{E529FBB0-2E8D-CF09-D726-BD3A5E1ACF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F95853BC-A55C-44F5-84BF-CF4E70033B4F}" type="slidenum">
              <a:rPr lang="en-GB" altLang="en-US" sz="1200" smtClean="0"/>
              <a:pPr/>
              <a:t>4</a:t>
            </a:fld>
            <a:endParaRPr lang="en-GB"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36A63F1-F175-A382-0CD3-62DC45846262}"/>
              </a:ext>
            </a:extLst>
          </p:cNvPr>
          <p:cNvSpPr>
            <a:spLocks noGrp="1" noRot="1" noChangeAspect="1" noTextEdit="1"/>
          </p:cNvSpPr>
          <p:nvPr>
            <p:ph type="sldImg"/>
          </p:nvPr>
        </p:nvSpPr>
        <p:spPr bwMode="auto">
          <a:xfrm>
            <a:off x="411163" y="1235075"/>
            <a:ext cx="591978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B5639D7-93A9-48C3-F4F5-12DC9D59B535}"/>
              </a:ext>
            </a:extLst>
          </p:cNvPr>
          <p:cNvSpPr>
            <a:spLocks noGrp="1"/>
          </p:cNvSpPr>
          <p:nvPr>
            <p:ph type="body" idx="1"/>
          </p:nvPr>
        </p:nvSpPr>
        <p:spPr/>
        <p:txBody>
          <a:bodyPr>
            <a:normAutofit fontScale="70000" lnSpcReduction="20000"/>
          </a:bodyPr>
          <a:lstStyle/>
          <a:p>
            <a:pPr>
              <a:defRPr/>
            </a:pPr>
            <a:r>
              <a:rPr lang="en-GB" i="1" dirty="0"/>
              <a:t>Legislation states you must provide the user with the correct allergen information about the ingredients that are in the food you make or serve. This can be done verbally but staff need to be able to reference this. You must have a notice on display asking service users to share any allergy concerns with you. </a:t>
            </a:r>
          </a:p>
          <a:p>
            <a:pPr>
              <a:defRPr/>
            </a:pPr>
            <a:r>
              <a:rPr lang="en-GB" i="1" dirty="0"/>
              <a:t>There are more than 14 allergens but the ones listed below are the common ones legally required to be identified within the whole EU. </a:t>
            </a:r>
            <a:r>
              <a:rPr lang="en-GB" b="1" i="1" dirty="0"/>
              <a:t>You may have children within your setting who have different allergies and you need to accommodate them</a:t>
            </a:r>
            <a:r>
              <a:rPr lang="en-GB" i="1" dirty="0"/>
              <a:t>. (you may need a specific Health Care Plan) </a:t>
            </a:r>
          </a:p>
          <a:p>
            <a:pPr>
              <a:defRPr/>
            </a:pPr>
            <a:r>
              <a:rPr lang="en-GB" i="1" dirty="0"/>
              <a:t> Celery, </a:t>
            </a:r>
          </a:p>
          <a:p>
            <a:pPr>
              <a:defRPr/>
            </a:pPr>
            <a:r>
              <a:rPr lang="en-GB" i="1" dirty="0"/>
              <a:t> Cereals containing gluten, Crustaceans(lobster, crab, prawns, shrimp paste etc.) </a:t>
            </a:r>
          </a:p>
          <a:p>
            <a:pPr>
              <a:defRPr/>
            </a:pPr>
            <a:r>
              <a:rPr lang="en-GB" i="1" dirty="0"/>
              <a:t> Eggs, </a:t>
            </a:r>
          </a:p>
          <a:p>
            <a:pPr>
              <a:defRPr/>
            </a:pPr>
            <a:r>
              <a:rPr lang="en-GB" i="1" dirty="0"/>
              <a:t> Fish (sauces, dressings, stock cubes, Worcester sauce), </a:t>
            </a:r>
          </a:p>
          <a:p>
            <a:pPr>
              <a:defRPr/>
            </a:pPr>
            <a:r>
              <a:rPr lang="en-GB" i="1" dirty="0"/>
              <a:t> Lupin (lupin seeds, flour, types of breads and pasta), </a:t>
            </a:r>
          </a:p>
          <a:p>
            <a:pPr>
              <a:defRPr/>
            </a:pPr>
            <a:r>
              <a:rPr lang="en-GB" i="1" dirty="0"/>
              <a:t> Milk, </a:t>
            </a:r>
          </a:p>
          <a:p>
            <a:pPr>
              <a:defRPr/>
            </a:pPr>
            <a:r>
              <a:rPr lang="en-GB" i="1" dirty="0"/>
              <a:t> Molluscs(mussels, squid, oyster sauce), Mustard (found in breads, marinades, dressings, soups etc), </a:t>
            </a:r>
          </a:p>
          <a:p>
            <a:pPr>
              <a:defRPr/>
            </a:pPr>
            <a:r>
              <a:rPr lang="en-GB" i="1" dirty="0"/>
              <a:t> Nuts, Peanuts, </a:t>
            </a:r>
          </a:p>
          <a:p>
            <a:pPr>
              <a:defRPr/>
            </a:pPr>
            <a:r>
              <a:rPr lang="en-GB" i="1" dirty="0"/>
              <a:t> Sesame seeds, </a:t>
            </a:r>
          </a:p>
          <a:p>
            <a:pPr>
              <a:defRPr/>
            </a:pPr>
            <a:r>
              <a:rPr lang="en-GB" i="1" dirty="0"/>
              <a:t> Soya (can be in some ice creams, sauces, vegetarian products), </a:t>
            </a:r>
          </a:p>
          <a:p>
            <a:pPr>
              <a:defRPr/>
            </a:pPr>
            <a:r>
              <a:rPr lang="en-GB" i="1" dirty="0"/>
              <a:t> Sulphur dioxide (found in dried products such as raisins, and beer and wine – and stock cubes) </a:t>
            </a:r>
          </a:p>
          <a:p>
            <a:pPr>
              <a:defRPr/>
            </a:pPr>
            <a:endParaRPr lang="en-GB" i="1" dirty="0"/>
          </a:p>
          <a:p>
            <a:pPr>
              <a:defRPr/>
            </a:pPr>
            <a:r>
              <a:rPr lang="en-GB" i="1" dirty="0"/>
              <a:t>(reminder-the information within the allergen section of Setting the Table is different. Legally you must inform on the </a:t>
            </a:r>
            <a:r>
              <a:rPr lang="en-GB" b="1" i="1" dirty="0"/>
              <a:t>ABOVE 14 allergens.) </a:t>
            </a:r>
          </a:p>
          <a:p>
            <a:pPr>
              <a:defRPr/>
            </a:pPr>
            <a:r>
              <a:rPr lang="en-GB" i="1" dirty="0"/>
              <a:t>Staff need to be extra vigilant for cross-contamination with regards to food handling, storage and preparation. Where possible, best practice would be to allocate specific chopping boards, knives, utensils for the child with the specific allergy, and store these separately in a sealed container. </a:t>
            </a:r>
          </a:p>
          <a:p>
            <a:pPr>
              <a:defRPr/>
            </a:pPr>
            <a:r>
              <a:rPr lang="en-GB" i="1" dirty="0"/>
              <a:t>Best practice would also be to look at products which could be used by all children. </a:t>
            </a:r>
            <a:endParaRPr lang="en-GB" i="1" dirty="0">
              <a:cs typeface="Calibri"/>
            </a:endParaRPr>
          </a:p>
          <a:p>
            <a:pPr>
              <a:defRPr/>
            </a:pPr>
            <a:r>
              <a:rPr lang="en-GB" i="1" dirty="0"/>
              <a:t>Allergen template is provided to use with common snack items and regular recipes. This can be completed annually but checked regularly to ensure the info is current and correct. i.e. if you have written down Asda’s crackers, but change to Tesco’s crackers, you MUST update the paperwork with the new allergen information. This info does not need to be on display, but staff must be able to access it if a service user asks for it. </a:t>
            </a:r>
          </a:p>
          <a:p>
            <a:pPr>
              <a:defRPr/>
            </a:pPr>
            <a:r>
              <a:rPr lang="en-GB" i="1" dirty="0"/>
              <a:t>Best practice would be for staff to</a:t>
            </a:r>
            <a:r>
              <a:rPr lang="en-GB" b="1" i="1" dirty="0"/>
              <a:t> </a:t>
            </a:r>
            <a:r>
              <a:rPr lang="en-GB" i="1" dirty="0"/>
              <a:t>regularly check ingredients lists within </a:t>
            </a:r>
            <a:r>
              <a:rPr lang="en-GB" b="1" i="1" dirty="0"/>
              <a:t>all </a:t>
            </a:r>
            <a:r>
              <a:rPr lang="en-GB" i="1" dirty="0"/>
              <a:t>the products they use. Allergens are normally noted in bold. Manufacturers can and do change the ingredients to products, so referring to the allergens </a:t>
            </a:r>
            <a:r>
              <a:rPr lang="en-GB" b="1" i="1" dirty="0"/>
              <a:t>every time </a:t>
            </a:r>
            <a:r>
              <a:rPr lang="en-GB" i="1" dirty="0"/>
              <a:t>staff provide them, should allow for any changes to be noted. </a:t>
            </a:r>
          </a:p>
          <a:p>
            <a:pPr>
              <a:defRPr/>
            </a:pPr>
            <a:r>
              <a:rPr lang="en-GB" i="1" dirty="0"/>
              <a:t>Child(ren) with a food allergy should be clearly identified, so all staff are fully aware of this. However, be aware of the child’s right to privacy i.e. display clearly but only so staff can access this. </a:t>
            </a:r>
          </a:p>
          <a:p>
            <a:pPr>
              <a:defRPr/>
            </a:pPr>
            <a:r>
              <a:rPr lang="en-GB" i="1" dirty="0"/>
              <a:t>There are recipes available within the appendix with allergen information detailed on them. </a:t>
            </a:r>
          </a:p>
        </p:txBody>
      </p:sp>
      <p:sp>
        <p:nvSpPr>
          <p:cNvPr id="25604" name="Slide Number Placeholder 3">
            <a:extLst>
              <a:ext uri="{FF2B5EF4-FFF2-40B4-BE49-F238E27FC236}">
                <a16:creationId xmlns:a16="http://schemas.microsoft.com/office/drawing/2014/main" id="{6984B53A-9409-2065-A8D3-559658E7F4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66D624B4-0184-4689-AB16-00CC98836445}" type="slidenum">
              <a:rPr lang="en-GB" altLang="en-US" sz="1200" smtClean="0"/>
              <a:pPr/>
              <a:t>22</a:t>
            </a:fld>
            <a:endParaRPr lang="en-GB"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4F0471-45FC-4994-A70A-5091F786BAF4}" type="slidenum">
              <a:rPr lang="en-GB" smtClean="0"/>
              <a:t>23</a:t>
            </a:fld>
            <a:endParaRPr lang="en-GB"/>
          </a:p>
        </p:txBody>
      </p:sp>
    </p:spTree>
    <p:extLst>
      <p:ext uri="{BB962C8B-B14F-4D97-AF65-F5344CB8AC3E}">
        <p14:creationId xmlns:p14="http://schemas.microsoft.com/office/powerpoint/2010/main" val="3571568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30000"/>
              </a:spcBef>
              <a:spcAft>
                <a:spcPct val="0"/>
              </a:spcAft>
              <a:buClrTx/>
              <a:buSzTx/>
              <a:buFontTx/>
              <a:buNone/>
              <a:tabLst/>
              <a:defRPr/>
            </a:pPr>
            <a:r>
              <a:rPr lang="en-GB" i="1" dirty="0"/>
              <a:t>We need to provide a balanced, healthy snack for children, taking into account their needs and the length of time they are in the setting i.e. most children may attend for a full day and thought should be given to what is available for snack across the full day. Snack needs to compliment lunches. Give thought to timings of snack in relation to lunches/light meals which are offered. We want children to experience and consume nutritionally rich foods to allow for appropriate growth. </a:t>
            </a:r>
            <a:r>
              <a:rPr lang="en-GB" b="1" i="1" dirty="0"/>
              <a:t>Timings for snacks, lunches and other meals need to be thought about. </a:t>
            </a:r>
            <a:r>
              <a:rPr lang="en-GB" b="1" i="1" dirty="0" err="1"/>
              <a:t>Ie</a:t>
            </a:r>
            <a:r>
              <a:rPr lang="en-GB" b="1" i="1" dirty="0"/>
              <a:t> responding to children’s needs but also allowing time between snack and a lunch or light meal. </a:t>
            </a:r>
            <a:endParaRPr lang="en-GB" i="1" dirty="0"/>
          </a:p>
          <a:p>
            <a:pPr>
              <a:spcBef>
                <a:spcPct val="30000"/>
              </a:spcBef>
              <a:spcAft>
                <a:spcPct val="0"/>
              </a:spcAft>
            </a:pPr>
            <a:r>
              <a:rPr lang="en-GB" i="1" dirty="0"/>
              <a:t>Also, it is very important to know your children – some children may be hungry when they come in. We need to think about this and how we meet their needs. Children can be involved in helping to plan what they would like to eat i.e. helping to order the fruit and vegetables for that week. (see Board maker appendix for a template) </a:t>
            </a:r>
            <a:endParaRPr lang="en-US" dirty="0"/>
          </a:p>
          <a:p>
            <a:pPr>
              <a:spcBef>
                <a:spcPct val="30000"/>
              </a:spcBef>
              <a:spcAft>
                <a:spcPct val="0"/>
              </a:spcAft>
            </a:pPr>
            <a:r>
              <a:rPr lang="en-GB" i="1" dirty="0"/>
              <a:t>Children can be involved in cooking and baking for others to consume as these foods will be brought up to the correct cooking temperature before eating. </a:t>
            </a:r>
            <a:endParaRPr lang="en-US" dirty="0"/>
          </a:p>
          <a:p>
            <a:pPr>
              <a:spcBef>
                <a:spcPct val="30000"/>
              </a:spcBef>
              <a:spcAft>
                <a:spcPct val="0"/>
              </a:spcAft>
            </a:pPr>
            <a:r>
              <a:rPr lang="en-GB" i="1" dirty="0"/>
              <a:t>Food should be nutritious and low in sugar i.e. natural yoghurt. </a:t>
            </a:r>
            <a:endParaRPr lang="en-US" dirty="0"/>
          </a:p>
          <a:p>
            <a:pPr>
              <a:spcBef>
                <a:spcPct val="30000"/>
              </a:spcBef>
              <a:spcAft>
                <a:spcPct val="0"/>
              </a:spcAft>
            </a:pPr>
            <a:r>
              <a:rPr lang="en-GB" i="1" dirty="0"/>
              <a:t>Thought needs to be given on how Birthdays and festivals are celebrated. Do you always provide a cake? What happens if you have 80 children in the setting? </a:t>
            </a:r>
            <a:endParaRPr lang="en-US" dirty="0"/>
          </a:p>
          <a:p>
            <a:pPr>
              <a:spcBef>
                <a:spcPct val="30000"/>
              </a:spcBef>
              <a:spcAft>
                <a:spcPct val="0"/>
              </a:spcAft>
            </a:pPr>
            <a:r>
              <a:rPr lang="en-GB" i="1" dirty="0"/>
              <a:t>Snack can provide a rich learning experience with opportunities for independence. Children can be involved in setting the table for themselves, preparing their own snack and tidying away their own dishes etc. Neither children nor staff should be preparing platters of cut fruit, sandwiches etc. for lots of children to choose from. </a:t>
            </a:r>
            <a:endParaRPr lang="en-US" dirty="0"/>
          </a:p>
          <a:p>
            <a:pPr>
              <a:spcBef>
                <a:spcPct val="30000"/>
              </a:spcBef>
              <a:spcAft>
                <a:spcPct val="0"/>
              </a:spcAft>
            </a:pPr>
            <a:r>
              <a:rPr lang="en-GB" i="1" dirty="0"/>
              <a:t>Think about the size and shape of food being offered and the possibility of any choking Hazards – i.e. cut grapes in half. Guidance is available from the Care Inspectorate (</a:t>
            </a:r>
            <a:r>
              <a:rPr lang="en-GB" dirty="0"/>
              <a:t>Good practice guidance: prevention and management of choking episodes in babies and children December 2019 )</a:t>
            </a:r>
          </a:p>
          <a:p>
            <a:pPr>
              <a:spcBef>
                <a:spcPct val="30000"/>
              </a:spcBef>
              <a:spcAft>
                <a:spcPct val="0"/>
              </a:spcAft>
            </a:pPr>
            <a:r>
              <a:rPr lang="en-GB" i="1" dirty="0"/>
              <a:t>‘Setting the table’ and ‘Food matters’ guidance is available for ELC settings, where you should be following the snack procedure not the full day menu. </a:t>
            </a:r>
            <a:endParaRPr lang="en-US" dirty="0"/>
          </a:p>
          <a:p>
            <a:pPr>
              <a:spcBef>
                <a:spcPct val="30000"/>
              </a:spcBef>
              <a:spcAft>
                <a:spcPct val="0"/>
              </a:spcAft>
            </a:pPr>
            <a:r>
              <a:rPr lang="en-GB" i="1" dirty="0"/>
              <a:t>‘Better eating, Better Learning’ is also available in schools to support healthy eating. </a:t>
            </a:r>
            <a:endParaRPr lang="en-US" dirty="0"/>
          </a:p>
          <a:p>
            <a:pPr>
              <a:spcBef>
                <a:spcPct val="30000"/>
              </a:spcBef>
              <a:spcAft>
                <a:spcPct val="0"/>
              </a:spcAft>
            </a:pPr>
            <a:r>
              <a:rPr lang="en-GB" i="1" dirty="0">
                <a:cs typeface="Calibri"/>
              </a:rPr>
              <a:t>Care Inspectorate and SEIC Practice notes discuss lunches, and are useful reminders in relation to portion sizes, sitting with children, not 'forcing' children to finish all that is on their plate etc</a:t>
            </a:r>
          </a:p>
          <a:p>
            <a:pPr>
              <a:spcBef>
                <a:spcPct val="30000"/>
              </a:spcBef>
              <a:spcAft>
                <a:spcPct val="0"/>
              </a:spcAft>
            </a:pPr>
            <a:endParaRPr lang="en-GB" i="1" dirty="0">
              <a:cs typeface="Calibri"/>
            </a:endParaRPr>
          </a:p>
          <a:p>
            <a:pPr>
              <a:spcBef>
                <a:spcPct val="30000"/>
              </a:spcBef>
              <a:spcAft>
                <a:spcPct val="0"/>
              </a:spcAft>
            </a:pPr>
            <a:endParaRPr lang="en-GB" dirty="0">
              <a:cs typeface="Calibri"/>
            </a:endParaRPr>
          </a:p>
          <a:p>
            <a:pPr>
              <a:spcBef>
                <a:spcPct val="30000"/>
              </a:spcBef>
              <a:spcAft>
                <a:spcPct val="0"/>
              </a:spcAft>
            </a:pPr>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64F0471-45FC-4994-A70A-5091F786BAF4}" type="slidenum">
              <a:rPr lang="en-US"/>
              <a:t>24</a:t>
            </a:fld>
            <a:endParaRPr lang="en-US"/>
          </a:p>
        </p:txBody>
      </p:sp>
    </p:spTree>
    <p:extLst>
      <p:ext uri="{BB962C8B-B14F-4D97-AF65-F5344CB8AC3E}">
        <p14:creationId xmlns:p14="http://schemas.microsoft.com/office/powerpoint/2010/main" val="3175715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recommended colour codes for items within ELC. </a:t>
            </a:r>
          </a:p>
          <a:p>
            <a:r>
              <a:rPr lang="en-GB" dirty="0"/>
              <a:t>However, other colours can be used. </a:t>
            </a:r>
          </a:p>
          <a:p>
            <a:r>
              <a:rPr lang="en-GB" dirty="0" err="1"/>
              <a:t>Ie</a:t>
            </a:r>
            <a:r>
              <a:rPr lang="en-GB" dirty="0"/>
              <a:t> if you cannot get a brown chopping board for unwashed raw root vegetable, you can use any other colour, </a:t>
            </a:r>
            <a:r>
              <a:rPr lang="en-GB" dirty="0" err="1"/>
              <a:t>ie</a:t>
            </a:r>
            <a:r>
              <a:rPr lang="en-GB" dirty="0"/>
              <a:t> purple, but you </a:t>
            </a:r>
            <a:r>
              <a:rPr lang="en-GB" u="sng" dirty="0"/>
              <a:t>must indicate </a:t>
            </a:r>
            <a:r>
              <a:rPr lang="en-GB" dirty="0"/>
              <a:t>this within your policy and signs. </a:t>
            </a:r>
          </a:p>
        </p:txBody>
      </p:sp>
      <p:sp>
        <p:nvSpPr>
          <p:cNvPr id="4" name="Slide Number Placeholder 3"/>
          <p:cNvSpPr>
            <a:spLocks noGrp="1"/>
          </p:cNvSpPr>
          <p:nvPr>
            <p:ph type="sldNum" sz="quarter" idx="5"/>
          </p:nvPr>
        </p:nvSpPr>
        <p:spPr/>
        <p:txBody>
          <a:bodyPr/>
          <a:lstStyle/>
          <a:p>
            <a:fld id="{964F0471-45FC-4994-A70A-5091F786BAF4}" type="slidenum">
              <a:rPr lang="en-GB" smtClean="0"/>
              <a:t>25</a:t>
            </a:fld>
            <a:endParaRPr lang="en-GB"/>
          </a:p>
        </p:txBody>
      </p:sp>
    </p:spTree>
    <p:extLst>
      <p:ext uri="{BB962C8B-B14F-4D97-AF65-F5344CB8AC3E}">
        <p14:creationId xmlns:p14="http://schemas.microsoft.com/office/powerpoint/2010/main" val="1983824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Visit the Food Standards Scotland website for advice, support and guidance to ensure you are complying with current legislation around Food Hygiene. </a:t>
            </a:r>
          </a:p>
        </p:txBody>
      </p:sp>
      <p:sp>
        <p:nvSpPr>
          <p:cNvPr id="4" name="Slide Number Placeholder 3"/>
          <p:cNvSpPr>
            <a:spLocks noGrp="1"/>
          </p:cNvSpPr>
          <p:nvPr>
            <p:ph type="sldNum" sz="quarter" idx="5"/>
          </p:nvPr>
        </p:nvSpPr>
        <p:spPr/>
        <p:txBody>
          <a:bodyPr/>
          <a:lstStyle/>
          <a:p>
            <a:fld id="{964F0471-45FC-4994-A70A-5091F786BAF4}" type="slidenum">
              <a:rPr lang="en-GB" smtClean="0"/>
              <a:t>26</a:t>
            </a:fld>
            <a:endParaRPr lang="en-GB"/>
          </a:p>
        </p:txBody>
      </p:sp>
    </p:spTree>
    <p:extLst>
      <p:ext uri="{BB962C8B-B14F-4D97-AF65-F5344CB8AC3E}">
        <p14:creationId xmlns:p14="http://schemas.microsoft.com/office/powerpoint/2010/main" val="2729877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957E7C7-6EF1-5CC4-193F-115E886281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46D48F73-9FD5-06EF-2DED-D80687CECB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dirty="0"/>
              <a:t>Accredited training to elementary standard of food hygiene by REHIS (Royal Environmental Health Institute of Scotland) or equivalent, is needed. This is available by booking through Oracle. Other on line accredited training is available to the same standard and is acceptable. Best practice would be that all staff are trained to Elementary Food Hygiene Level 2 and updated every 5 years </a:t>
            </a:r>
          </a:p>
          <a:p>
            <a:r>
              <a:rPr lang="en-GB" altLang="en-US" i="1" dirty="0"/>
              <a:t>In house training can be done using the House Rules and House Guidance documents. Staff who have not had accredited training must be supervised within food handling area by someone who has the accredited training.  </a:t>
            </a:r>
          </a:p>
          <a:p>
            <a:r>
              <a:rPr lang="en-GB" altLang="en-US" i="1" dirty="0"/>
              <a:t>In house training should be documented and signed off before starting to work in the snack area for the first time.  It is essential that all food handling staff should have received either written or verbal instruction on the House Rules to make them aware of food hygiene and are supervised. </a:t>
            </a:r>
          </a:p>
          <a:p>
            <a:r>
              <a:rPr lang="en-GB" altLang="en-US" i="1" dirty="0"/>
              <a:t>Documentation should be signed and kept up-to-date for all staff. Environmental Health Officers may ask to see this. </a:t>
            </a:r>
          </a:p>
        </p:txBody>
      </p:sp>
      <p:sp>
        <p:nvSpPr>
          <p:cNvPr id="27652" name="Slide Number Placeholder 3">
            <a:extLst>
              <a:ext uri="{FF2B5EF4-FFF2-40B4-BE49-F238E27FC236}">
                <a16:creationId xmlns:a16="http://schemas.microsoft.com/office/drawing/2014/main" id="{C0C06BE7-CC3D-C72E-394B-967BD7C5FF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7E85CC38-B115-40F4-953D-7FA7C0EA05A4}" type="slidenum">
              <a:rPr lang="en-GB" altLang="en-US" sz="1200" smtClean="0"/>
              <a:pPr/>
              <a:t>5</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To account for different shift patterns there must always be at least one staff member present in each setting who is trained to level 2 in food safety or above. </a:t>
            </a:r>
          </a:p>
          <a:p>
            <a:endParaRPr lang="en-GB" i="1" dirty="0"/>
          </a:p>
          <a:p>
            <a:r>
              <a:rPr lang="en-GB" i="1" dirty="0"/>
              <a:t>REHIS (Royal Environmental Health Institute of Scotland) training is available through usual training procedures. </a:t>
            </a:r>
          </a:p>
          <a:p>
            <a:r>
              <a:rPr lang="en-GB" i="1" dirty="0"/>
              <a:t>Other online training is available, such as High Speed Training, </a:t>
            </a:r>
          </a:p>
        </p:txBody>
      </p:sp>
      <p:sp>
        <p:nvSpPr>
          <p:cNvPr id="4" name="Slide Number Placeholder 3"/>
          <p:cNvSpPr>
            <a:spLocks noGrp="1"/>
          </p:cNvSpPr>
          <p:nvPr>
            <p:ph type="sldNum" sz="quarter" idx="5"/>
          </p:nvPr>
        </p:nvSpPr>
        <p:spPr/>
        <p:txBody>
          <a:bodyPr/>
          <a:lstStyle/>
          <a:p>
            <a:fld id="{964F0471-45FC-4994-A70A-5091F786BAF4}" type="slidenum">
              <a:rPr lang="en-GB" smtClean="0"/>
              <a:t>6</a:t>
            </a:fld>
            <a:endParaRPr lang="en-GB"/>
          </a:p>
        </p:txBody>
      </p:sp>
    </p:spTree>
    <p:extLst>
      <p:ext uri="{BB962C8B-B14F-4D97-AF65-F5344CB8AC3E}">
        <p14:creationId xmlns:p14="http://schemas.microsoft.com/office/powerpoint/2010/main" val="247669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554EED8-4233-2FB0-C99D-147576EFD756}"/>
              </a:ext>
            </a:extLst>
          </p:cNvPr>
          <p:cNvSpPr>
            <a:spLocks noGrp="1" noRot="1" noChangeAspect="1" noTextEdit="1"/>
          </p:cNvSpPr>
          <p:nvPr>
            <p:ph type="sldImg"/>
          </p:nvPr>
        </p:nvSpPr>
        <p:spPr bwMode="auto">
          <a:xfrm>
            <a:off x="411163" y="1235075"/>
            <a:ext cx="591978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B925CB39-72F4-7E89-BA55-1CD59DEFBD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dirty="0"/>
              <a:t>Personal hygiene is an important part of food hygiene and applies to everybody who comes into contact with food. All must have high level of personal hygiene. </a:t>
            </a:r>
          </a:p>
          <a:p>
            <a:endParaRPr lang="en-GB" altLang="en-US" i="1" dirty="0">
              <a:cs typeface="Calibri"/>
            </a:endParaRPr>
          </a:p>
          <a:p>
            <a:r>
              <a:rPr lang="en-GB" altLang="en-US" i="1" dirty="0"/>
              <a:t>Gloves – not recommended as may give a false sense of security, can be worn but still need to follow the hand washing procedure and must be changed after handling raw root veg. Any staff wearing nail polish must wear gloves when preparing snack. </a:t>
            </a:r>
            <a:endParaRPr lang="en-GB" altLang="en-US" i="1" dirty="0">
              <a:cs typeface="Calibri"/>
            </a:endParaRPr>
          </a:p>
          <a:p>
            <a:r>
              <a:rPr lang="en-GB" altLang="en-US" i="1" dirty="0"/>
              <a:t>Anti-bacterial soaps should not be used routinely for the children – use if an outbreak occurs and then return to ordinary soap.  If staff wish to use anti-bac soap, label clearly for their use only. </a:t>
            </a:r>
            <a:endParaRPr lang="en-GB" altLang="en-US" i="1" dirty="0">
              <a:cs typeface="Calibri"/>
            </a:endParaRPr>
          </a:p>
          <a:p>
            <a:r>
              <a:rPr lang="en-GB" altLang="en-US" i="1" dirty="0"/>
              <a:t>Use of hand wipes and gels. This does not replace hand washing where water and soap are available. Children should always wash their hands in line with current guidance </a:t>
            </a:r>
            <a:r>
              <a:rPr lang="en-GB" altLang="en-US" i="1" dirty="0" err="1"/>
              <a:t>ie</a:t>
            </a:r>
            <a:r>
              <a:rPr lang="en-GB" altLang="en-US" i="1" dirty="0"/>
              <a:t> after playing outdoors, after playing in the sand or water tray, before they brush their teeth, after brushing teeth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i="1" dirty="0"/>
              <a:t>Aprons must be worn while preparing snack. Disposable is best practice – however if you wish to use fabric; you must have a clear washing regime procedure </a:t>
            </a:r>
            <a:endParaRPr lang="en-GB" altLang="en-US" i="1" dirty="0">
              <a:cs typeface="Calibri"/>
            </a:endParaRPr>
          </a:p>
          <a:p>
            <a:endParaRPr lang="en-GB" altLang="en-US" i="1" dirty="0">
              <a:cs typeface="Calibri"/>
            </a:endParaRPr>
          </a:p>
          <a:p>
            <a:endParaRPr lang="en-GB" altLang="en-US" dirty="0"/>
          </a:p>
        </p:txBody>
      </p:sp>
      <p:sp>
        <p:nvSpPr>
          <p:cNvPr id="29700" name="Slide Number Placeholder 3">
            <a:extLst>
              <a:ext uri="{FF2B5EF4-FFF2-40B4-BE49-F238E27FC236}">
                <a16:creationId xmlns:a16="http://schemas.microsoft.com/office/drawing/2014/main" id="{05B243A7-E097-FF03-2A68-D8372DC5DC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3ED04048-52CB-4F68-B6DE-EC0C55B3BFB4}" type="slidenum">
              <a:rPr lang="en-GB" altLang="en-US" sz="1200" smtClean="0"/>
              <a:pPr/>
              <a:t>7</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30000"/>
              </a:spcBef>
              <a:spcAft>
                <a:spcPct val="0"/>
              </a:spcAft>
              <a:buClrTx/>
              <a:buSzTx/>
              <a:buFontTx/>
              <a:buNone/>
              <a:tabLst/>
              <a:defRPr/>
            </a:pPr>
            <a:r>
              <a:rPr lang="en-GB" altLang="en-US" b="1" i="1" dirty="0"/>
              <a:t>Please ensure all staff have read and fully understand this House Rule and the two stage cleaning procedure. Cleaning and disinfecting is key getting rid of harmful bacteria and spreading to food</a:t>
            </a:r>
          </a:p>
          <a:p>
            <a:r>
              <a:rPr lang="en-GB" altLang="en-US" i="1" dirty="0"/>
              <a:t>Cleaning is the process of physical removal of food debris, visible dirt and food particles from surfaces, equipment and fittings using hot water and detergent. Cleaning on its own will not remove all bacteria. </a:t>
            </a:r>
          </a:p>
          <a:p>
            <a:r>
              <a:rPr lang="en-GB" altLang="en-US" i="1" dirty="0"/>
              <a:t>Disinfection is the process of killing bacteria and viruses following general cleaning </a:t>
            </a:r>
            <a:r>
              <a:rPr lang="en-GB" altLang="en-US" b="1" i="1" dirty="0"/>
              <a:t>. </a:t>
            </a:r>
            <a:r>
              <a:rPr lang="en-GB" altLang="en-US" i="1" dirty="0">
                <a:hlinkClick r:id="rId3"/>
              </a:rPr>
              <a:t>Food safety coaching (Part 6): Cleaning effectively - YouTube</a:t>
            </a:r>
            <a:endParaRPr lang="en-GB" altLang="en-US" i="1" dirty="0"/>
          </a:p>
          <a:p>
            <a:pPr>
              <a:spcBef>
                <a:spcPct val="30000"/>
              </a:spcBef>
              <a:spcAft>
                <a:spcPct val="0"/>
              </a:spcAft>
            </a:pPr>
            <a:r>
              <a:rPr lang="en-GB" i="1" u="sng" dirty="0"/>
              <a:t>Separate</a:t>
            </a:r>
            <a:r>
              <a:rPr lang="en-GB" i="1" dirty="0"/>
              <a:t> materials and equipment must be used for cleaning and disinfecting raw food handling areas, from cleaning materials and equipment used in the rest of the kitchen.</a:t>
            </a:r>
          </a:p>
          <a:p>
            <a:pPr>
              <a:spcBef>
                <a:spcPct val="30000"/>
              </a:spcBef>
              <a:spcAft>
                <a:spcPct val="0"/>
              </a:spcAft>
            </a:pPr>
            <a:r>
              <a:rPr lang="en-GB" i="1" dirty="0"/>
              <a:t>Products used for cleaning and disinfecting MUST adhere to British Standards BS EN 1276 or BS EN 13697. They must be food safe. </a:t>
            </a:r>
            <a:endParaRPr lang="en-US" dirty="0"/>
          </a:p>
          <a:p>
            <a:pPr>
              <a:spcBef>
                <a:spcPct val="30000"/>
              </a:spcBef>
              <a:spcAft>
                <a:spcPct val="0"/>
              </a:spcAft>
            </a:pPr>
            <a:r>
              <a:rPr lang="en-GB" i="1" dirty="0"/>
              <a:t>Products can be ordered from what ever company Fife have a contract with, through procurement. </a:t>
            </a:r>
            <a:endParaRPr lang="en-US" dirty="0"/>
          </a:p>
          <a:p>
            <a:pPr>
              <a:spcBef>
                <a:spcPct val="30000"/>
              </a:spcBef>
              <a:spcAft>
                <a:spcPct val="0"/>
              </a:spcAft>
            </a:pPr>
            <a:endParaRPr lang="en-GB" dirty="0"/>
          </a:p>
          <a:p>
            <a:pPr>
              <a:spcBef>
                <a:spcPct val="30000"/>
              </a:spcBef>
              <a:spcAft>
                <a:spcPct val="0"/>
              </a:spcAft>
            </a:pPr>
            <a:r>
              <a:rPr lang="en-GB" i="1" dirty="0"/>
              <a:t>Staff should not dilute cleaning materials.  Riska assessments for cleaning products should be shared with staff and compliance regularly monitored.</a:t>
            </a:r>
          </a:p>
          <a:p>
            <a:r>
              <a:rPr lang="en-GB" altLang="en-US" i="1" dirty="0"/>
              <a:t>Recommend that if you have a dishwasher you use it – at correct temperature! (over 80C ) </a:t>
            </a:r>
          </a:p>
          <a:p>
            <a:r>
              <a:rPr lang="en-GB" altLang="en-US" i="1" dirty="0"/>
              <a:t>Two stage clean – in House Rules page 8 </a:t>
            </a:r>
          </a:p>
          <a:p>
            <a:r>
              <a:rPr lang="en-GB" altLang="en-US" i="1" dirty="0"/>
              <a:t>Cleaning schedule – in house rules page 9 </a:t>
            </a:r>
          </a:p>
          <a:p>
            <a:pPr>
              <a:spcBef>
                <a:spcPct val="30000"/>
              </a:spcBef>
              <a:spcAft>
                <a:spcPct val="0"/>
              </a:spcAft>
            </a:pP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64F0471-45FC-4994-A70A-5091F786BAF4}" type="slidenum">
              <a:rPr lang="en-US"/>
              <a:t>8</a:t>
            </a:fld>
            <a:endParaRPr lang="en-US"/>
          </a:p>
        </p:txBody>
      </p:sp>
    </p:spTree>
    <p:extLst>
      <p:ext uri="{BB962C8B-B14F-4D97-AF65-F5344CB8AC3E}">
        <p14:creationId xmlns:p14="http://schemas.microsoft.com/office/powerpoint/2010/main" val="2226137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C63ECE3-631F-8436-BABB-52BF02ED625E}"/>
              </a:ext>
            </a:extLst>
          </p:cNvPr>
          <p:cNvSpPr>
            <a:spLocks noGrp="1" noRot="1" noChangeAspect="1" noTextEdit="1"/>
          </p:cNvSpPr>
          <p:nvPr>
            <p:ph type="sldImg"/>
          </p:nvPr>
        </p:nvSpPr>
        <p:spPr bwMode="auto">
          <a:xfrm>
            <a:off x="411163" y="1235075"/>
            <a:ext cx="591978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082B56A-E9A3-7E06-41EA-24AE2D53AD1A}"/>
              </a:ext>
            </a:extLst>
          </p:cNvPr>
          <p:cNvSpPr>
            <a:spLocks noGrp="1"/>
          </p:cNvSpPr>
          <p:nvPr>
            <p:ph type="body" idx="1"/>
          </p:nvPr>
        </p:nvSpPr>
        <p:spPr/>
        <p:txBody>
          <a:bodyPr>
            <a:normAutofit/>
          </a:bodyPr>
          <a:lstStyle/>
          <a:p>
            <a:pPr>
              <a:defRPr/>
            </a:pPr>
            <a:r>
              <a:rPr lang="en-GB" i="1" dirty="0"/>
              <a:t>1. Bacteria tend to multiply rapidly between temperatures of 8</a:t>
            </a:r>
            <a:r>
              <a:rPr lang="en-GB" sz="1200" dirty="0">
                <a:effectLst/>
                <a:latin typeface="Wide Latin" panose="020A0A07050505020404" pitchFamily="18" charset="0"/>
                <a:ea typeface="Times New Roman" panose="02020603050405020304" pitchFamily="18" charset="0"/>
                <a:cs typeface="Arial" panose="020B0604020202020204" pitchFamily="34" charset="0"/>
              </a:rPr>
              <a:t>°</a:t>
            </a:r>
            <a:r>
              <a:rPr lang="en-GB" sz="1200" dirty="0">
                <a:effectLst/>
                <a:latin typeface="Arial" panose="020B0604020202020204" pitchFamily="34" charset="0"/>
                <a:ea typeface="Times New Roman" panose="02020603050405020304" pitchFamily="18" charset="0"/>
              </a:rPr>
              <a:t>C</a:t>
            </a:r>
            <a:r>
              <a:rPr lang="en-GB" altLang="en-US" sz="1400" dirty="0">
                <a:ea typeface="MS PGothic"/>
              </a:rPr>
              <a:t> </a:t>
            </a:r>
            <a:r>
              <a:rPr lang="en-GB" i="1" dirty="0"/>
              <a:t> and 63</a:t>
            </a:r>
            <a:r>
              <a:rPr lang="en-GB" sz="1200" dirty="0">
                <a:effectLst/>
                <a:latin typeface="Wide Latin" panose="020A0A07050505020404" pitchFamily="18" charset="0"/>
                <a:ea typeface="Times New Roman" panose="02020603050405020304" pitchFamily="18" charset="0"/>
                <a:cs typeface="Arial" panose="020B0604020202020204" pitchFamily="34" charset="0"/>
              </a:rPr>
              <a:t>°</a:t>
            </a:r>
            <a:r>
              <a:rPr lang="en-GB" sz="1200" dirty="0">
                <a:effectLst/>
                <a:latin typeface="Arial" panose="020B0604020202020204" pitchFamily="34" charset="0"/>
                <a:ea typeface="Times New Roman" panose="02020603050405020304" pitchFamily="18" charset="0"/>
              </a:rPr>
              <a:t>C</a:t>
            </a:r>
            <a:r>
              <a:rPr lang="en-GB" altLang="en-US" sz="1400" dirty="0">
                <a:ea typeface="MS PGothic"/>
              </a:rPr>
              <a:t> </a:t>
            </a:r>
            <a:r>
              <a:rPr lang="en-GB" i="1" dirty="0"/>
              <a:t>. It is best to keep food out of this zone as much as possible. </a:t>
            </a:r>
            <a:r>
              <a:rPr lang="en-GB" i="1" dirty="0" err="1"/>
              <a:t>Ie</a:t>
            </a:r>
            <a:r>
              <a:rPr lang="en-GB" i="1" dirty="0"/>
              <a:t> chilling or heating to over that. </a:t>
            </a:r>
          </a:p>
          <a:p>
            <a:pPr>
              <a:defRPr/>
            </a:pPr>
            <a:r>
              <a:rPr lang="en-GB" b="1" i="1" dirty="0"/>
              <a:t>2. Target limit / temperature is what your setting has agreed to strive for. Critical Limit is the legally required limit. </a:t>
            </a:r>
          </a:p>
          <a:p>
            <a:pPr>
              <a:defRPr/>
            </a:pPr>
            <a:r>
              <a:rPr lang="en-GB" i="1" dirty="0"/>
              <a:t>For example – Fridge –The target temperature is between 1 </a:t>
            </a:r>
            <a:r>
              <a:rPr lang="en-GB" sz="1200" dirty="0">
                <a:solidFill>
                  <a:schemeClr val="tx1"/>
                </a:solidFill>
                <a:effectLst/>
                <a:ea typeface="Times New Roman" panose="02020603050405020304" pitchFamily="18" charset="0"/>
                <a:cs typeface="Arial" panose="020B0604020202020204" pitchFamily="34" charset="0"/>
              </a:rPr>
              <a:t>°</a:t>
            </a:r>
            <a:r>
              <a:rPr lang="en-GB" sz="1200" dirty="0">
                <a:solidFill>
                  <a:schemeClr val="tx1"/>
                </a:solidFill>
                <a:effectLst/>
                <a:ea typeface="Times New Roman" panose="02020603050405020304" pitchFamily="18" charset="0"/>
              </a:rPr>
              <a:t>C</a:t>
            </a:r>
            <a:r>
              <a:rPr lang="en-GB" sz="1200" i="1" dirty="0">
                <a:solidFill>
                  <a:schemeClr val="tx1"/>
                </a:solidFill>
              </a:rPr>
              <a:t> </a:t>
            </a:r>
            <a:r>
              <a:rPr lang="en-GB" i="1" dirty="0"/>
              <a:t>and 5</a:t>
            </a:r>
            <a:r>
              <a:rPr lang="en-GB" sz="1200" dirty="0">
                <a:solidFill>
                  <a:schemeClr val="tx1"/>
                </a:solidFill>
                <a:effectLst/>
                <a:ea typeface="Times New Roman" panose="02020603050405020304" pitchFamily="18" charset="0"/>
                <a:cs typeface="Arial" panose="020B0604020202020204" pitchFamily="34" charset="0"/>
              </a:rPr>
              <a:t>°</a:t>
            </a:r>
            <a:r>
              <a:rPr lang="en-GB" sz="1200" dirty="0">
                <a:solidFill>
                  <a:schemeClr val="tx1"/>
                </a:solidFill>
                <a:effectLst/>
                <a:ea typeface="Times New Roman" panose="02020603050405020304" pitchFamily="18" charset="0"/>
              </a:rPr>
              <a:t>C</a:t>
            </a:r>
            <a:r>
              <a:rPr lang="en-GB" sz="1200" i="1" dirty="0">
                <a:solidFill>
                  <a:schemeClr val="tx1"/>
                </a:solidFill>
              </a:rPr>
              <a:t> </a:t>
            </a:r>
            <a:r>
              <a:rPr lang="en-GB" i="1" dirty="0"/>
              <a:t>. The critical limit of the fridge temperature is 8</a:t>
            </a:r>
            <a:r>
              <a:rPr lang="en-GB" sz="1800" dirty="0">
                <a:effectLst/>
                <a:latin typeface="Arial" panose="020B0604020202020204" pitchFamily="34" charset="0"/>
                <a:ea typeface="Times New Roman" panose="02020603050405020304" pitchFamily="18" charset="0"/>
              </a:rPr>
              <a:t>.</a:t>
            </a:r>
            <a:r>
              <a:rPr lang="en-GB" sz="1800" dirty="0">
                <a:solidFill>
                  <a:schemeClr val="tx1"/>
                </a:solidFill>
                <a:effectLst/>
                <a:ea typeface="Times New Roman" panose="02020603050405020304" pitchFamily="18" charset="0"/>
                <a:cs typeface="Arial" panose="020B0604020202020204" pitchFamily="34" charset="0"/>
              </a:rPr>
              <a:t> °</a:t>
            </a:r>
            <a:r>
              <a:rPr lang="en-GB" sz="1800" dirty="0">
                <a:solidFill>
                  <a:schemeClr val="tx1"/>
                </a:solidFill>
                <a:effectLst/>
                <a:ea typeface="Times New Roman" panose="02020603050405020304" pitchFamily="18" charset="0"/>
              </a:rPr>
              <a:t>C</a:t>
            </a:r>
            <a:r>
              <a:rPr lang="en-GB" sz="1800" i="1" dirty="0">
                <a:solidFill>
                  <a:schemeClr val="tx1"/>
                </a:solidFill>
              </a:rPr>
              <a:t> </a:t>
            </a:r>
            <a:r>
              <a:rPr lang="en-GB" sz="1800" dirty="0">
                <a:effectLst/>
                <a:latin typeface="Arial" panose="020B0604020202020204" pitchFamily="34" charset="0"/>
                <a:ea typeface="Times New Roman" panose="02020603050405020304" pitchFamily="18" charset="0"/>
              </a:rPr>
              <a:t> </a:t>
            </a:r>
            <a:r>
              <a:rPr lang="en-GB" i="1" dirty="0"/>
              <a:t> If the temperature reaches 8</a:t>
            </a:r>
            <a:r>
              <a:rPr lang="en-GB" sz="1200" dirty="0">
                <a:solidFill>
                  <a:schemeClr val="tx1"/>
                </a:solidFill>
                <a:effectLst/>
                <a:ea typeface="Times New Roman" panose="02020603050405020304" pitchFamily="18" charset="0"/>
                <a:cs typeface="Arial" panose="020B0604020202020204" pitchFamily="34" charset="0"/>
              </a:rPr>
              <a:t>°</a:t>
            </a:r>
            <a:r>
              <a:rPr lang="en-GB" sz="1200" dirty="0">
                <a:solidFill>
                  <a:schemeClr val="tx1"/>
                </a:solidFill>
                <a:effectLst/>
                <a:ea typeface="Times New Roman" panose="02020603050405020304" pitchFamily="18" charset="0"/>
              </a:rPr>
              <a:t>C</a:t>
            </a:r>
            <a:r>
              <a:rPr lang="en-GB" sz="1200" i="1" dirty="0">
                <a:solidFill>
                  <a:schemeClr val="tx1"/>
                </a:solidFill>
              </a:rPr>
              <a:t> </a:t>
            </a:r>
            <a:r>
              <a:rPr lang="en-GB" i="1" dirty="0"/>
              <a:t> </a:t>
            </a:r>
            <a:r>
              <a:rPr lang="en-GB" sz="1800" dirty="0">
                <a:effectLst/>
                <a:latin typeface="Arial" panose="020B0604020202020204" pitchFamily="34" charset="0"/>
                <a:ea typeface="Times New Roman" panose="02020603050405020304" pitchFamily="18" charset="0"/>
              </a:rPr>
              <a:t> </a:t>
            </a:r>
            <a:r>
              <a:rPr lang="en-GB" i="1" dirty="0"/>
              <a:t>or above, food should be discarded. Between 5 – 8</a:t>
            </a:r>
            <a:r>
              <a:rPr lang="en-GB" sz="1200" dirty="0">
                <a:effectLst/>
                <a:latin typeface="Wide Latin" panose="020A0A07050505020404" pitchFamily="18" charset="0"/>
                <a:ea typeface="Times New Roman" panose="02020603050405020304" pitchFamily="18" charset="0"/>
                <a:cs typeface="Arial" panose="020B0604020202020204" pitchFamily="34" charset="0"/>
              </a:rPr>
              <a:t>°</a:t>
            </a:r>
            <a:r>
              <a:rPr lang="en-GB" sz="1200" dirty="0">
                <a:effectLst/>
                <a:latin typeface="Arial" panose="020B0604020202020204" pitchFamily="34" charset="0"/>
                <a:ea typeface="Times New Roman" panose="02020603050405020304" pitchFamily="18" charset="0"/>
              </a:rPr>
              <a:t>C</a:t>
            </a:r>
            <a:r>
              <a:rPr lang="en-GB" altLang="en-US" sz="1400" dirty="0">
                <a:ea typeface="MS PGothic"/>
              </a:rPr>
              <a:t> , </a:t>
            </a:r>
            <a:r>
              <a:rPr lang="en-GB" i="1" dirty="0"/>
              <a:t>action needs to be taken to lower the fridge temperature.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Any food which is made to be eaten later e.g. soup should be cooled as quickly as possible. Target time is 60 minutes -critical limit is 90 minutes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3. Foods cooked from raw should reach a temperature of 80 </a:t>
            </a:r>
            <a:r>
              <a:rPr lang="en-GB" sz="1200" dirty="0">
                <a:effectLst/>
                <a:latin typeface="Wide Latin" panose="020A0A07050505020404" pitchFamily="18" charset="0"/>
                <a:ea typeface="Times New Roman" panose="02020603050405020304" pitchFamily="18" charset="0"/>
                <a:cs typeface="Arial" panose="020B0604020202020204" pitchFamily="34" charset="0"/>
              </a:rPr>
              <a:t>°</a:t>
            </a:r>
            <a:r>
              <a:rPr lang="en-GB" sz="1200" dirty="0">
                <a:effectLst/>
                <a:latin typeface="Arial" panose="020B0604020202020204" pitchFamily="34" charset="0"/>
                <a:ea typeface="Times New Roman" panose="02020603050405020304" pitchFamily="18" charset="0"/>
              </a:rPr>
              <a:t>C</a:t>
            </a:r>
            <a:r>
              <a:rPr lang="en-GB" altLang="en-US" sz="1400" dirty="0">
                <a:ea typeface="MS PGothic"/>
              </a:rPr>
              <a:t> </a:t>
            </a:r>
            <a:r>
              <a:rPr lang="en-GB" i="1" dirty="0"/>
              <a:t>or above to destroy almost all types of bacteria. Critical limit of 75</a:t>
            </a:r>
            <a:r>
              <a:rPr lang="en-GB" sz="1200" dirty="0">
                <a:effectLst/>
                <a:latin typeface="Wide Latin" panose="020A0A07050505020404" pitchFamily="18" charset="0"/>
                <a:ea typeface="Times New Roman" panose="02020603050405020304" pitchFamily="18" charset="0"/>
                <a:cs typeface="Arial" panose="020B0604020202020204" pitchFamily="34" charset="0"/>
              </a:rPr>
              <a:t>°</a:t>
            </a:r>
            <a:r>
              <a:rPr lang="en-GB" sz="1200" dirty="0">
                <a:effectLst/>
                <a:latin typeface="Arial" panose="020B0604020202020204" pitchFamily="34" charset="0"/>
                <a:ea typeface="Times New Roman" panose="02020603050405020304" pitchFamily="18" charset="0"/>
              </a:rPr>
              <a:t>C</a:t>
            </a:r>
            <a:r>
              <a:rPr lang="en-GB" altLang="en-US" sz="1400" dirty="0">
                <a:ea typeface="MS PGothic"/>
              </a:rPr>
              <a:t> . </a:t>
            </a:r>
            <a:r>
              <a:rPr lang="en-GB" i="1" dirty="0"/>
              <a:t>Reheated food should reach over 85</a:t>
            </a:r>
            <a:r>
              <a:rPr lang="en-GB" sz="1200" dirty="0">
                <a:effectLst/>
                <a:latin typeface="Wide Latin" panose="020A0A07050505020404" pitchFamily="18" charset="0"/>
                <a:ea typeface="Times New Roman" panose="02020603050405020304" pitchFamily="18" charset="0"/>
                <a:cs typeface="Arial" panose="020B0604020202020204" pitchFamily="34" charset="0"/>
              </a:rPr>
              <a:t>°</a:t>
            </a:r>
            <a:r>
              <a:rPr lang="en-GB" sz="1200" dirty="0">
                <a:effectLst/>
                <a:latin typeface="Arial" panose="020B0604020202020204" pitchFamily="34" charset="0"/>
                <a:ea typeface="Times New Roman" panose="02020603050405020304" pitchFamily="18" charset="0"/>
              </a:rPr>
              <a:t>C</a:t>
            </a:r>
            <a:r>
              <a:rPr lang="en-GB" altLang="en-US" sz="1400" dirty="0">
                <a:ea typeface="MS PGothic"/>
              </a:rPr>
              <a:t> </a:t>
            </a:r>
            <a:r>
              <a:rPr lang="en-GB" i="1" dirty="0"/>
              <a:t>. Critical limit is 82 </a:t>
            </a:r>
            <a:r>
              <a:rPr lang="en-GB" sz="1200" dirty="0">
                <a:effectLst/>
                <a:latin typeface="Wide Latin" panose="020A0A07050505020404" pitchFamily="18" charset="0"/>
                <a:ea typeface="Times New Roman" panose="02020603050405020304" pitchFamily="18" charset="0"/>
                <a:cs typeface="Arial" panose="020B0604020202020204" pitchFamily="34" charset="0"/>
              </a:rPr>
              <a:t>°</a:t>
            </a:r>
            <a:r>
              <a:rPr lang="en-GB" sz="1200" dirty="0">
                <a:effectLst/>
                <a:latin typeface="Arial" panose="020B0604020202020204" pitchFamily="34" charset="0"/>
                <a:ea typeface="Times New Roman" panose="02020603050405020304" pitchFamily="18" charset="0"/>
              </a:rPr>
              <a:t>C</a:t>
            </a:r>
            <a:r>
              <a:rPr lang="en-GB" sz="1400" dirty="0">
                <a:effectLst/>
                <a:latin typeface="Arial" panose="020B0604020202020204" pitchFamily="34" charset="0"/>
                <a:ea typeface="MS PGothic"/>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4. You need to have a temperature probe to check these limits. These temperatures should be recorded on the weekly record sheet. Probes should be cleaned and disinfected after use. A monthly calibration needs to be undertaken and recorded. Record sheets and details of how to do this are within the Food Hygiene guidance pack. However, if the probe has not been used – note that down on the sheet. </a:t>
            </a:r>
          </a:p>
          <a:p>
            <a:pPr>
              <a:defRPr/>
            </a:pPr>
            <a:endParaRPr lang="en-GB" i="1" dirty="0"/>
          </a:p>
          <a:p>
            <a:pPr>
              <a:defRPr/>
            </a:pPr>
            <a:endParaRPr lang="en-GB" dirty="0"/>
          </a:p>
          <a:p>
            <a:pPr>
              <a:defRPr/>
            </a:pPr>
            <a:endParaRPr lang="en-GB" dirty="0"/>
          </a:p>
        </p:txBody>
      </p:sp>
      <p:sp>
        <p:nvSpPr>
          <p:cNvPr id="33796" name="Slide Number Placeholder 3">
            <a:extLst>
              <a:ext uri="{FF2B5EF4-FFF2-40B4-BE49-F238E27FC236}">
                <a16:creationId xmlns:a16="http://schemas.microsoft.com/office/drawing/2014/main" id="{56D37A1C-37A7-D1DC-2866-4F6F252C26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2EC1FF29-D150-4274-83DE-D77A1E93A813}" type="slidenum">
              <a:rPr lang="en-GB" altLang="en-US" sz="1200" smtClean="0"/>
              <a:pPr/>
              <a:t>9</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i="1" dirty="0"/>
              <a:t>Fridges and freezers should have temperatures recorded – </a:t>
            </a:r>
            <a:r>
              <a:rPr lang="en-GB" b="1" i="1" dirty="0"/>
              <a:t>am and pm for fridge and daily for freezer – record on record sheet provided. </a:t>
            </a:r>
            <a:r>
              <a:rPr lang="en-US" i="1" dirty="0"/>
              <a:t>Always check the temperature of the warmest part of the fridge. Built in thermometers are useful but should be checked regularly. Best practice would be to check and record fridge temperatures at the start of each session to avoid periods when the door has been open for any significant period of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p>
          <a:p>
            <a:pPr>
              <a:defRPr/>
            </a:pPr>
            <a:r>
              <a:rPr lang="en-GB" i="1" dirty="0"/>
              <a:t>2. Check temperatures of delivered goods – those using a delivery service –this is provided for you. If you do need to check, only one fridge item, one freezer item is needed to be tested for the temperature. (not each item)  and the probe can be placed between items so they do not need to be opened. </a:t>
            </a:r>
          </a:p>
          <a:p>
            <a:pPr>
              <a:defRPr/>
            </a:pPr>
            <a:r>
              <a:rPr lang="en-GB" i="1" dirty="0"/>
              <a:t>Think about how you get your snack. Best practice would be to have a delivery service. Next would be to buy and bring straight to the setting where it can be stored and recorded in line with the House Rules. </a:t>
            </a:r>
          </a:p>
          <a:p>
            <a:pPr>
              <a:defRPr/>
            </a:pPr>
            <a:r>
              <a:rPr lang="en-GB" i="1" dirty="0">
                <a:latin typeface="+mj-lt"/>
              </a:rPr>
              <a:t>3</a:t>
            </a:r>
            <a:r>
              <a:rPr lang="en-GB" sz="1200" i="1" dirty="0">
                <a:latin typeface="+mj-lt"/>
              </a:rPr>
              <a:t>. Storage of foods – </a:t>
            </a:r>
          </a:p>
          <a:p>
            <a:pPr>
              <a:defRPr/>
            </a:pPr>
            <a:r>
              <a:rPr lang="en-GB" sz="1200" i="1" dirty="0">
                <a:latin typeface="+mj-lt"/>
              </a:rPr>
              <a:t>eggs do not necessarily need to be stored in the fridge, but they do need to be taken out of their packet and placed in a sealed container,</a:t>
            </a:r>
          </a:p>
          <a:p>
            <a:pPr>
              <a:defRPr/>
            </a:pPr>
            <a:r>
              <a:rPr lang="en-GB" sz="1200" i="1" dirty="0">
                <a:latin typeface="+mj-lt"/>
              </a:rPr>
              <a:t>Raw root veg need to be stored in a specific separate, sealed, labelled container. Treat them separately as they could have soil and earth particles on them which can be a risk.  </a:t>
            </a:r>
          </a:p>
          <a:p>
            <a:pPr>
              <a:defRPr/>
            </a:pPr>
            <a:r>
              <a:rPr lang="en-GB" sz="1200" i="1" dirty="0">
                <a:latin typeface="+mj-lt"/>
              </a:rPr>
              <a:t>Soft fruits in fridge but out of their packet and in a suitable container,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latin typeface="+mj-lt"/>
              </a:rPr>
              <a:t>Other unwashed fruit in suitable containers stored off the floor (not needed to be covered as long as they are washed before eating.)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mj-lt"/>
                <a:ea typeface="Times New Roman" panose="02020603050405020304" pitchFamily="18" charset="0"/>
                <a:cs typeface="Arial" panose="020B0604020202020204" pitchFamily="34" charset="0"/>
              </a:rPr>
              <a:t>Raw and ready-to-eat foods will be separated in the fridge with raw foods stored below ready to eat/cooked foods.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mj-lt"/>
                <a:ea typeface="Times New Roman" panose="02020603050405020304" pitchFamily="18" charset="0"/>
                <a:cs typeface="Arial" panose="020B0604020202020204" pitchFamily="34" charset="0"/>
              </a:rPr>
              <a:t>Food awaiting preparation will remain covered at all times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mj-lt"/>
                <a:ea typeface="Times New Roman" panose="02020603050405020304" pitchFamily="18" charset="0"/>
                <a:cs typeface="Arial" panose="020B0604020202020204" pitchFamily="34" charset="0"/>
              </a:rPr>
              <a:t>All temperature controlled food will be put into storage within </a:t>
            </a:r>
            <a:r>
              <a:rPr lang="en-GB" sz="1200" b="1" i="1" dirty="0">
                <a:effectLst/>
                <a:latin typeface="+mj-lt"/>
                <a:ea typeface="Times New Roman" panose="02020603050405020304" pitchFamily="18" charset="0"/>
                <a:cs typeface="Arial" panose="020B0604020202020204" pitchFamily="34" charset="0"/>
              </a:rPr>
              <a:t>4 hours </a:t>
            </a:r>
            <a:r>
              <a:rPr lang="en-GB" sz="1200" i="1" dirty="0">
                <a:effectLst/>
                <a:latin typeface="+mj-lt"/>
                <a:ea typeface="Times New Roman" panose="02020603050405020304" pitchFamily="18" charset="0"/>
                <a:cs typeface="Arial" panose="020B0604020202020204" pitchFamily="34" charset="0"/>
              </a:rPr>
              <a:t>of receipt</a:t>
            </a:r>
            <a:endParaRPr lang="en-GB" sz="1200" i="1" dirty="0">
              <a:effectLst/>
              <a:latin typeface="+mj-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a:defRPr/>
            </a:pPr>
            <a:r>
              <a:rPr lang="en-GB" i="1" dirty="0"/>
              <a:t>More details at Food Standard Scotland website. </a:t>
            </a:r>
            <a:endParaRPr lang="en-US" dirty="0"/>
          </a:p>
          <a:p>
            <a:endParaRPr lang="en-US" i="1" dirty="0"/>
          </a:p>
        </p:txBody>
      </p:sp>
      <p:sp>
        <p:nvSpPr>
          <p:cNvPr id="4" name="Slide Number Placeholder 3"/>
          <p:cNvSpPr>
            <a:spLocks noGrp="1"/>
          </p:cNvSpPr>
          <p:nvPr>
            <p:ph type="sldNum" sz="quarter" idx="5"/>
          </p:nvPr>
        </p:nvSpPr>
        <p:spPr/>
        <p:txBody>
          <a:bodyPr/>
          <a:lstStyle/>
          <a:p>
            <a:fld id="{964F0471-45FC-4994-A70A-5091F786BAF4}" type="slidenum">
              <a:rPr lang="en-US"/>
              <a:t>10</a:t>
            </a:fld>
            <a:endParaRPr lang="en-US"/>
          </a:p>
        </p:txBody>
      </p:sp>
    </p:spTree>
    <p:extLst>
      <p:ext uri="{BB962C8B-B14F-4D97-AF65-F5344CB8AC3E}">
        <p14:creationId xmlns:p14="http://schemas.microsoft.com/office/powerpoint/2010/main" val="2567518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A959FAA-0049-A400-5C54-2C098EAA5643}"/>
              </a:ext>
            </a:extLst>
          </p:cNvPr>
          <p:cNvSpPr>
            <a:spLocks noGrp="1" noRot="1" noChangeAspect="1" noTextEdit="1"/>
          </p:cNvSpPr>
          <p:nvPr>
            <p:ph type="sldImg"/>
          </p:nvPr>
        </p:nvSpPr>
        <p:spPr bwMode="auto">
          <a:xfrm>
            <a:off x="411163" y="1235075"/>
            <a:ext cx="591978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20F8B5B1-2C7D-F236-C9B0-191BC2DA86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1.  Cross contamination occurs when harmful bacteria are transferred from contaminated food to uncontaminated food. Cross contamination has frequently been found to be the cause of food poisoning outbreaks.  </a:t>
            </a:r>
          </a:p>
          <a:p>
            <a:r>
              <a:rPr lang="en-GB" altLang="en-US" dirty="0"/>
              <a:t>Cross Contamination occurs </a:t>
            </a:r>
          </a:p>
          <a:p>
            <a:r>
              <a:rPr lang="en-GB" altLang="en-US" dirty="0"/>
              <a:t>• By Direct Cross Contamination – contact between raw food and ready-to-eat food during transport, storage or preparation </a:t>
            </a:r>
          </a:p>
          <a:p>
            <a:r>
              <a:rPr lang="en-GB" altLang="en-US" dirty="0"/>
              <a:t>• By Indirect Cross Contamination - spread of bacteria from raw food to ready-to-eat food via food handlers, equipment or surfaces. For example, indirect cross contamination can occur via refrigerator door handles, knives, chopping boards, work surfaces, chefs’ cloths or cleaning cloths. </a:t>
            </a:r>
          </a:p>
          <a:p>
            <a:r>
              <a:rPr lang="en-GB" altLang="en-US" dirty="0"/>
              <a:t>2. E. coli O157 is a particularly dangerous organism because: • it can lead to serious untreatable illness and even death • it is reported to have a very low infective dose (less than 100 bacteria can cause illness) • it has the ability to survive refrigeration, freezing and environments which have a low pH or reduced water activity</a:t>
            </a:r>
          </a:p>
          <a:p>
            <a:r>
              <a:rPr lang="en-GB" altLang="en-US" dirty="0"/>
              <a:t>3 The following raw foods or ingredients present a potential source of cross contamination and should be handled with care: </a:t>
            </a:r>
          </a:p>
          <a:p>
            <a:r>
              <a:rPr lang="en-GB" altLang="en-US" dirty="0"/>
              <a:t>• Raw meat such as beef, pork, lamb, chicken, turkey and game </a:t>
            </a:r>
          </a:p>
          <a:p>
            <a:r>
              <a:rPr lang="en-GB" altLang="en-US" dirty="0"/>
              <a:t>• Other raw foods such as fish, shellfish and eggs </a:t>
            </a:r>
          </a:p>
          <a:p>
            <a:r>
              <a:rPr lang="en-GB" altLang="en-US" dirty="0"/>
              <a:t>• Vegetables and fruit that have not been labelled as ready-to-eat and especially vegetables that are visibly dirty. More details are on the following slide. </a:t>
            </a:r>
          </a:p>
          <a:p>
            <a:r>
              <a:rPr lang="en-GB" altLang="en-US" b="1" dirty="0">
                <a:solidFill>
                  <a:srgbClr val="FF0000"/>
                </a:solidFill>
              </a:rPr>
              <a:t>The main deterrents of cross contaminations are good handwashing,  strict cleaning and disinfecting procedures after preparation of individual foods, correct storage, </a:t>
            </a:r>
            <a:r>
              <a:rPr lang="en-GB" i="0" dirty="0"/>
              <a:t>You should also clean and disinfect sinks, washbasins, taps and any other items that are liable to come in contact with food either directly or indirectly</a:t>
            </a:r>
            <a:endParaRPr lang="en-GB" altLang="en-US" b="1" i="0" dirty="0">
              <a:solidFill>
                <a:srgbClr val="FF0000"/>
              </a:solidFill>
            </a:endParaRPr>
          </a:p>
        </p:txBody>
      </p:sp>
      <p:sp>
        <p:nvSpPr>
          <p:cNvPr id="35844" name="Slide Number Placeholder 3">
            <a:extLst>
              <a:ext uri="{FF2B5EF4-FFF2-40B4-BE49-F238E27FC236}">
                <a16:creationId xmlns:a16="http://schemas.microsoft.com/office/drawing/2014/main" id="{ADEF8744-54A3-FF07-F578-85C9E736E5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AD06B7CA-B18A-4948-A649-3274B5395215}" type="slidenum">
              <a:rPr lang="en-GB" altLang="en-US" sz="1200" smtClean="0"/>
              <a:pPr/>
              <a:t>11</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9EEC29AF-20AE-1C0F-25CF-037B82C245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lvl1pPr algn="ctr">
              <a:defRPr/>
            </a:lvl1pPr>
          </a:lstStyle>
          <a:p>
            <a:r>
              <a:rPr lang="en-GB"/>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dirty="0"/>
          </a:p>
        </p:txBody>
      </p:sp>
    </p:spTree>
    <p:extLst>
      <p:ext uri="{BB962C8B-B14F-4D97-AF65-F5344CB8AC3E}">
        <p14:creationId xmlns:p14="http://schemas.microsoft.com/office/powerpoint/2010/main" val="3651212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B09811A2-AA17-3334-EC66-43C90136F0B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59619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A461A34C-FE7B-CF56-220D-E0FE73325C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103736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AC371834-FCEE-730E-1AD8-EBC79442E0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914400" y="2133600"/>
            <a:ext cx="508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2133600"/>
            <a:ext cx="508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54174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D126DF4A-1C28-F16A-669A-EADE4626DB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98958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a:extLst>
              <a:ext uri="{FF2B5EF4-FFF2-40B4-BE49-F238E27FC236}">
                <a16:creationId xmlns:a16="http://schemas.microsoft.com/office/drawing/2014/main" id="{4F28E70E-7561-953C-15D9-74FCA2B2B2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709687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FF522E73-0A65-607C-A618-62DB1E5786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029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B754D6FF-2CF8-32B4-93C6-1E8254F3D0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72279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B518B870-8D6B-CE96-5B45-9FF96680B0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008954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BCA5DDFE-F829-C491-5E87-DCF7437005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06669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143000"/>
            <a:ext cx="2590800" cy="4953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914400" y="1143000"/>
            <a:ext cx="7569200" cy="4953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26759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6DEF1F85-7489-6BE8-5AC1-7DA6017E75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1143000"/>
            <a:ext cx="10363200" cy="762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914400" y="2133600"/>
            <a:ext cx="5080000" cy="3962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2133600"/>
            <a:ext cx="5080000" cy="3962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462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6/24/26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6/24/26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6/24/26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6/24/26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descr="ECS_ppt_header.png">
            <a:extLst>
              <a:ext uri="{FF2B5EF4-FFF2-40B4-BE49-F238E27FC236}">
                <a16:creationId xmlns:a16="http://schemas.microsoft.com/office/drawing/2014/main" id="{2E27F052-628E-B734-F1AD-E582DF9AEBA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567" y="-106363"/>
            <a:ext cx="12312651" cy="138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E9993E6A-B218-733C-2E04-402D68017DBF}"/>
              </a:ext>
            </a:extLst>
          </p:cNvPr>
          <p:cNvSpPr>
            <a:spLocks noGrp="1" noChangeArrowheads="1"/>
          </p:cNvSpPr>
          <p:nvPr>
            <p:ph type="title"/>
          </p:nvPr>
        </p:nvSpPr>
        <p:spPr bwMode="auto">
          <a:xfrm>
            <a:off x="914400" y="1143000"/>
            <a:ext cx="1036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a:extLst>
              <a:ext uri="{FF2B5EF4-FFF2-40B4-BE49-F238E27FC236}">
                <a16:creationId xmlns:a16="http://schemas.microsoft.com/office/drawing/2014/main" id="{A1700E81-2393-50CF-531C-FEFEE0836272}"/>
              </a:ext>
            </a:extLst>
          </p:cNvPr>
          <p:cNvSpPr>
            <a:spLocks noGrp="1" noChangeArrowheads="1"/>
          </p:cNvSpPr>
          <p:nvPr>
            <p:ph type="body" idx="1"/>
          </p:nvPr>
        </p:nvSpPr>
        <p:spPr bwMode="auto">
          <a:xfrm>
            <a:off x="914400" y="2133600"/>
            <a:ext cx="10363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28713" name="Text Box 9">
            <a:extLst>
              <a:ext uri="{FF2B5EF4-FFF2-40B4-BE49-F238E27FC236}">
                <a16:creationId xmlns:a16="http://schemas.microsoft.com/office/drawing/2014/main" id="{7AE5522F-EC65-7F07-ECF9-EDE43B1F3C7B}"/>
              </a:ext>
            </a:extLst>
          </p:cNvPr>
          <p:cNvSpPr txBox="1">
            <a:spLocks noChangeArrowheads="1"/>
          </p:cNvSpPr>
          <p:nvPr/>
        </p:nvSpPr>
        <p:spPr bwMode="auto">
          <a:xfrm>
            <a:off x="1365251" y="260351"/>
            <a:ext cx="5892800" cy="492125"/>
          </a:xfrm>
          <a:prstGeom prst="rect">
            <a:avLst/>
          </a:prstGeom>
          <a:noFill/>
          <a:ln w="9525">
            <a:noFill/>
            <a:miter lim="800000"/>
            <a:headEnd/>
            <a:tailEnd/>
          </a:ln>
          <a:effectLst/>
        </p:spPr>
        <p:txBody>
          <a:bodyPr>
            <a:spAutoFit/>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spcBef>
                <a:spcPts val="238"/>
              </a:spcBef>
              <a:defRPr/>
            </a:pPr>
            <a:r>
              <a:rPr lang="en-GB" altLang="en-US" sz="1200" b="1">
                <a:solidFill>
                  <a:schemeClr val="bg1"/>
                </a:solidFill>
                <a:latin typeface="Arial" panose="020B0604020202020204" pitchFamily="34" charset="0"/>
              </a:rPr>
              <a:t>Education &amp; Children’s Services</a:t>
            </a:r>
          </a:p>
          <a:p>
            <a:pPr>
              <a:spcBef>
                <a:spcPts val="238"/>
              </a:spcBef>
              <a:defRPr/>
            </a:pPr>
            <a:r>
              <a:rPr lang="en-GB" altLang="en-US" sz="1200">
                <a:solidFill>
                  <a:schemeClr val="bg1"/>
                </a:solidFill>
                <a:latin typeface="Arial" panose="020B0604020202020204" pitchFamily="34" charset="0"/>
              </a:rPr>
              <a:t>Improving life chances for all</a:t>
            </a:r>
            <a:endParaRPr lang="en-GB" altLang="en-US" sz="2400">
              <a:solidFill>
                <a:schemeClr val="bg1"/>
              </a:solidFill>
              <a:latin typeface="Arial" panose="020B0604020202020204" pitchFamily="34" charset="0"/>
            </a:endParaRPr>
          </a:p>
        </p:txBody>
      </p:sp>
      <p:sp>
        <p:nvSpPr>
          <p:cNvPr id="1031" name="Text Box 11">
            <a:extLst>
              <a:ext uri="{FF2B5EF4-FFF2-40B4-BE49-F238E27FC236}">
                <a16:creationId xmlns:a16="http://schemas.microsoft.com/office/drawing/2014/main" id="{29028203-9EAD-FBA7-EE44-088462197618}"/>
              </a:ext>
            </a:extLst>
          </p:cNvPr>
          <p:cNvSpPr txBox="1">
            <a:spLocks noChangeArrowheads="1"/>
          </p:cNvSpPr>
          <p:nvPr/>
        </p:nvSpPr>
        <p:spPr bwMode="auto">
          <a:xfrm>
            <a:off x="1490004" y="5673726"/>
            <a:ext cx="377026" cy="461665"/>
          </a:xfrm>
          <a:prstGeom prst="rect">
            <a:avLst/>
          </a:prstGeom>
          <a:noFill/>
          <a:ln>
            <a:noFill/>
          </a:ln>
        </p:spPr>
        <p:txBody>
          <a:bodyPr wrap="none">
            <a:spAutoFit/>
          </a:bodyPr>
          <a:lstStyle>
            <a:lvl1pPr>
              <a:defRPr sz="2400">
                <a:solidFill>
                  <a:schemeClr val="tx1"/>
                </a:solidFill>
                <a:latin typeface="Tahoma" charset="0"/>
                <a:ea typeface="ＭＳ Ｐゴシック" charset="-128"/>
              </a:defRPr>
            </a:lvl1pPr>
            <a:lvl2pPr marL="742950" indent="-285750">
              <a:defRPr sz="2400">
                <a:solidFill>
                  <a:schemeClr val="tx1"/>
                </a:solidFill>
                <a:latin typeface="Tahoma" charset="0"/>
                <a:ea typeface="ＭＳ Ｐゴシック" charset="-128"/>
              </a:defRPr>
            </a:lvl2pPr>
            <a:lvl3pPr marL="1143000" indent="-228600">
              <a:defRPr sz="2400">
                <a:solidFill>
                  <a:schemeClr val="tx1"/>
                </a:solidFill>
                <a:latin typeface="Tahoma" charset="0"/>
                <a:ea typeface="ＭＳ Ｐゴシック" charset="-128"/>
              </a:defRPr>
            </a:lvl3pPr>
            <a:lvl4pPr marL="1600200" indent="-228600">
              <a:defRPr sz="2400">
                <a:solidFill>
                  <a:schemeClr val="tx1"/>
                </a:solidFill>
                <a:latin typeface="Tahoma" charset="0"/>
                <a:ea typeface="ＭＳ Ｐゴシック" charset="-128"/>
              </a:defRPr>
            </a:lvl4pPr>
            <a:lvl5pPr marL="2057400" indent="-228600">
              <a:defRPr sz="2400">
                <a:solidFill>
                  <a:schemeClr val="tx1"/>
                </a:solidFill>
                <a:latin typeface="Tahoma" charset="0"/>
                <a:ea typeface="ＭＳ Ｐゴシック" charset="-128"/>
              </a:defRPr>
            </a:lvl5pPr>
            <a:lvl6pPr marL="2514600" indent="-228600" algn="ctr" eaLnBrk="0" fontAlgn="base" hangingPunct="0">
              <a:spcBef>
                <a:spcPct val="50000"/>
              </a:spcBef>
              <a:spcAft>
                <a:spcPct val="0"/>
              </a:spcAft>
              <a:defRPr sz="2400">
                <a:solidFill>
                  <a:schemeClr val="tx1"/>
                </a:solidFill>
                <a:latin typeface="Tahoma" charset="0"/>
                <a:ea typeface="ＭＳ Ｐゴシック" charset="-128"/>
              </a:defRPr>
            </a:lvl6pPr>
            <a:lvl7pPr marL="2971800" indent="-228600" algn="ctr" eaLnBrk="0" fontAlgn="base" hangingPunct="0">
              <a:spcBef>
                <a:spcPct val="50000"/>
              </a:spcBef>
              <a:spcAft>
                <a:spcPct val="0"/>
              </a:spcAft>
              <a:defRPr sz="2400">
                <a:solidFill>
                  <a:schemeClr val="tx1"/>
                </a:solidFill>
                <a:latin typeface="Tahoma" charset="0"/>
                <a:ea typeface="ＭＳ Ｐゴシック" charset="-128"/>
              </a:defRPr>
            </a:lvl7pPr>
            <a:lvl8pPr marL="3429000" indent="-228600" algn="ctr" eaLnBrk="0" fontAlgn="base" hangingPunct="0">
              <a:spcBef>
                <a:spcPct val="50000"/>
              </a:spcBef>
              <a:spcAft>
                <a:spcPct val="0"/>
              </a:spcAft>
              <a:defRPr sz="2400">
                <a:solidFill>
                  <a:schemeClr val="tx1"/>
                </a:solidFill>
                <a:latin typeface="Tahoma" charset="0"/>
                <a:ea typeface="ＭＳ Ｐゴシック" charset="-128"/>
              </a:defRPr>
            </a:lvl8pPr>
            <a:lvl9pPr marL="3886200" indent="-228600" algn="ctr" eaLnBrk="0" fontAlgn="base" hangingPunct="0">
              <a:spcBef>
                <a:spcPct val="50000"/>
              </a:spcBef>
              <a:spcAft>
                <a:spcPct val="0"/>
              </a:spcAft>
              <a:defRPr sz="2400">
                <a:solidFill>
                  <a:schemeClr val="tx1"/>
                </a:solidFill>
                <a:latin typeface="Tahoma" charset="0"/>
                <a:ea typeface="ＭＳ Ｐゴシック" charset="-128"/>
              </a:defRPr>
            </a:lvl9pPr>
          </a:lstStyle>
          <a:p>
            <a:pPr algn="ctr">
              <a:spcBef>
                <a:spcPct val="50000"/>
              </a:spcBef>
              <a:defRPr/>
            </a:pPr>
            <a:r>
              <a:rPr lang="en-GB" sz="2400"/>
              <a:t> </a:t>
            </a:r>
            <a:r>
              <a:rPr lang="en-GB" sz="2400">
                <a:sym typeface="Wingdings" charset="2"/>
              </a:rPr>
              <a:t> </a:t>
            </a:r>
          </a:p>
        </p:txBody>
      </p:sp>
      <p:pic>
        <p:nvPicPr>
          <p:cNvPr id="2" name="Picture 3" descr="FC_Logo_white.png">
            <a:extLst>
              <a:ext uri="{FF2B5EF4-FFF2-40B4-BE49-F238E27FC236}">
                <a16:creationId xmlns:a16="http://schemas.microsoft.com/office/drawing/2014/main" id="{3F9AAC04-3CF2-B856-0F92-BDBE07CDA9F9}"/>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927167" y="204788"/>
            <a:ext cx="1610784"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descr="jigsaw_complete.png">
            <a:extLst>
              <a:ext uri="{FF2B5EF4-FFF2-40B4-BE49-F238E27FC236}">
                <a16:creationId xmlns:a16="http://schemas.microsoft.com/office/drawing/2014/main" id="{21A3F539-DA5E-44D1-82F0-E71AB9AEA22D}"/>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40267" y="204789"/>
            <a:ext cx="84666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8">
            <a:extLst>
              <a:ext uri="{FF2B5EF4-FFF2-40B4-BE49-F238E27FC236}">
                <a16:creationId xmlns:a16="http://schemas.microsoft.com/office/drawing/2014/main" id="{4AF9D7BA-9563-30B5-137F-CDE84E5B926F}"/>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57" r:id="rId11"/>
    <p:sldLayoutId id="2147484168" r:id="rId12"/>
  </p:sldLayoutIdLst>
  <p:txStyles>
    <p:titleStyle>
      <a:lvl1pPr algn="l" rtl="0" eaLnBrk="0" fontAlgn="base" hangingPunct="0">
        <a:spcBef>
          <a:spcPct val="0"/>
        </a:spcBef>
        <a:spcAft>
          <a:spcPct val="0"/>
        </a:spcAft>
        <a:defRPr sz="3600">
          <a:solidFill>
            <a:srgbClr val="004457"/>
          </a:solidFill>
          <a:latin typeface="+mj-lt"/>
          <a:ea typeface="MS PGothic" pitchFamily="34" charset="-128"/>
          <a:cs typeface="MS PGothic" charset="0"/>
        </a:defRPr>
      </a:lvl1pPr>
      <a:lvl2pPr algn="l" rtl="0" eaLnBrk="0" fontAlgn="base" hangingPunct="0">
        <a:spcBef>
          <a:spcPct val="0"/>
        </a:spcBef>
        <a:spcAft>
          <a:spcPct val="0"/>
        </a:spcAft>
        <a:defRPr sz="3600">
          <a:solidFill>
            <a:srgbClr val="004457"/>
          </a:solidFill>
          <a:latin typeface="Arial" pitchFamily="-107" charset="0"/>
          <a:ea typeface="MS PGothic" pitchFamily="34" charset="-128"/>
          <a:cs typeface="MS PGothic" charset="0"/>
        </a:defRPr>
      </a:lvl2pPr>
      <a:lvl3pPr algn="l" rtl="0" eaLnBrk="0" fontAlgn="base" hangingPunct="0">
        <a:spcBef>
          <a:spcPct val="0"/>
        </a:spcBef>
        <a:spcAft>
          <a:spcPct val="0"/>
        </a:spcAft>
        <a:defRPr sz="3600">
          <a:solidFill>
            <a:srgbClr val="004457"/>
          </a:solidFill>
          <a:latin typeface="Arial" pitchFamily="-107" charset="0"/>
          <a:ea typeface="MS PGothic" pitchFamily="34" charset="-128"/>
          <a:cs typeface="MS PGothic" charset="0"/>
        </a:defRPr>
      </a:lvl3pPr>
      <a:lvl4pPr algn="l" rtl="0" eaLnBrk="0" fontAlgn="base" hangingPunct="0">
        <a:spcBef>
          <a:spcPct val="0"/>
        </a:spcBef>
        <a:spcAft>
          <a:spcPct val="0"/>
        </a:spcAft>
        <a:defRPr sz="3600">
          <a:solidFill>
            <a:srgbClr val="004457"/>
          </a:solidFill>
          <a:latin typeface="Arial" pitchFamily="-107" charset="0"/>
          <a:ea typeface="MS PGothic" pitchFamily="34" charset="-128"/>
          <a:cs typeface="MS PGothic" charset="0"/>
        </a:defRPr>
      </a:lvl4pPr>
      <a:lvl5pPr algn="l" rtl="0" eaLnBrk="0" fontAlgn="base" hangingPunct="0">
        <a:spcBef>
          <a:spcPct val="0"/>
        </a:spcBef>
        <a:spcAft>
          <a:spcPct val="0"/>
        </a:spcAft>
        <a:defRPr sz="3600">
          <a:solidFill>
            <a:srgbClr val="004457"/>
          </a:solidFill>
          <a:latin typeface="Arial" pitchFamily="-107" charset="0"/>
          <a:ea typeface="MS PGothic" pitchFamily="34" charset="-128"/>
          <a:cs typeface="MS PGothic" charset="0"/>
        </a:defRPr>
      </a:lvl5pPr>
      <a:lvl6pPr marL="457200" algn="l" rtl="0" eaLnBrk="1" fontAlgn="base" hangingPunct="1">
        <a:spcBef>
          <a:spcPct val="0"/>
        </a:spcBef>
        <a:spcAft>
          <a:spcPct val="0"/>
        </a:spcAft>
        <a:defRPr sz="3600" b="1">
          <a:solidFill>
            <a:srgbClr val="004457"/>
          </a:solidFill>
          <a:latin typeface="Arial" pitchFamily="-107" charset="0"/>
        </a:defRPr>
      </a:lvl6pPr>
      <a:lvl7pPr marL="914400" algn="l" rtl="0" eaLnBrk="1" fontAlgn="base" hangingPunct="1">
        <a:spcBef>
          <a:spcPct val="0"/>
        </a:spcBef>
        <a:spcAft>
          <a:spcPct val="0"/>
        </a:spcAft>
        <a:defRPr sz="3600" b="1">
          <a:solidFill>
            <a:srgbClr val="004457"/>
          </a:solidFill>
          <a:latin typeface="Arial" pitchFamily="-107" charset="0"/>
        </a:defRPr>
      </a:lvl7pPr>
      <a:lvl8pPr marL="1371600" algn="l" rtl="0" eaLnBrk="1" fontAlgn="base" hangingPunct="1">
        <a:spcBef>
          <a:spcPct val="0"/>
        </a:spcBef>
        <a:spcAft>
          <a:spcPct val="0"/>
        </a:spcAft>
        <a:defRPr sz="3600" b="1">
          <a:solidFill>
            <a:srgbClr val="004457"/>
          </a:solidFill>
          <a:latin typeface="Arial" pitchFamily="-107" charset="0"/>
        </a:defRPr>
      </a:lvl8pPr>
      <a:lvl9pPr marL="1828800" algn="l" rtl="0" eaLnBrk="1" fontAlgn="base" hangingPunct="1">
        <a:spcBef>
          <a:spcPct val="0"/>
        </a:spcBef>
        <a:spcAft>
          <a:spcPct val="0"/>
        </a:spcAft>
        <a:defRPr sz="3600" b="1">
          <a:solidFill>
            <a:srgbClr val="004457"/>
          </a:solidFill>
          <a:latin typeface="Arial" pitchFamily="-107" charset="0"/>
        </a:defRPr>
      </a:lvl9pPr>
    </p:titleStyle>
    <p:bodyStyle>
      <a:lvl1pPr marL="342900" indent="-342900" algn="l" rtl="0" eaLnBrk="0" fontAlgn="base" hangingPunct="0">
        <a:spcBef>
          <a:spcPct val="20000"/>
        </a:spcBef>
        <a:spcAft>
          <a:spcPct val="0"/>
        </a:spcAft>
        <a:buClr>
          <a:srgbClr val="EC142B"/>
        </a:buClr>
        <a:buChar char="•"/>
        <a:defRPr sz="3000">
          <a:solidFill>
            <a:srgbClr val="004457"/>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EC142B"/>
        </a:buClr>
        <a:buChar char="–"/>
        <a:defRPr sz="2600">
          <a:solidFill>
            <a:srgbClr val="004457"/>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rgbClr val="EC142B"/>
        </a:buClr>
        <a:buChar char="•"/>
        <a:defRPr sz="2400">
          <a:solidFill>
            <a:srgbClr val="004457"/>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rgbClr val="EC142B"/>
        </a:buClr>
        <a:buChar char="–"/>
        <a:defRPr sz="2000">
          <a:solidFill>
            <a:srgbClr val="004457"/>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rgbClr val="EC142B"/>
        </a:buClr>
        <a:buChar char="»"/>
        <a:defRPr sz="2000">
          <a:solidFill>
            <a:srgbClr val="004457"/>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6pPr>
      <a:lvl7pPr marL="2971800" indent="-228600"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7pPr>
      <a:lvl8pPr marL="3429000" indent="-228600"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8pPr>
      <a:lvl9pPr marL="3886200" indent="-228600"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pngall.com/fridge-p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www.pngall.com/cheese-png/" TargetMode="External"/><Relationship Id="rId5" Type="http://schemas.openxmlformats.org/officeDocument/2006/relationships/image" Target="../media/image14.png"/><Relationship Id="rId4" Type="http://schemas.openxmlformats.org/officeDocument/2006/relationships/hyperlink" Target="https://pixabay.com/en/carrot-vegetable-garden-plant-55166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pxhere.com/en/photo/853081" TargetMode="External"/><Relationship Id="rId5" Type="http://schemas.openxmlformats.org/officeDocument/2006/relationships/image" Target="../media/image16.jpg"/><Relationship Id="rId4" Type="http://schemas.openxmlformats.org/officeDocument/2006/relationships/hyperlink" Target="https://theconversation.com/do-we-really-have-to-wash-fruit-and-vegetables-5303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hyperlink" Target="https://creativecommons.org/licenses/by-nc-sa/3.0/"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jdorganizer.blogspot.com/2014/03/food-storage-containers-for-those.html" TargetMode="External"/><Relationship Id="rId5" Type="http://schemas.openxmlformats.org/officeDocument/2006/relationships/image" Target="../media/image18.jpg"/><Relationship Id="rId4" Type="http://schemas.openxmlformats.org/officeDocument/2006/relationships/hyperlink" Target="https://www.foodiggity.com/tag/utensil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www.forestryimages.org/browse/detail.cfm?imgnum=114802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jdorganizer.blogspot.co.uk/2009/09/recycling-made-easier-recycling-bin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creativecommons.org/licenses/by-sa/3.0/" TargetMode="External"/><Relationship Id="rId4" Type="http://schemas.openxmlformats.org/officeDocument/2006/relationships/hyperlink" Target="http://diy.stackexchange.com/questions/7840/how-do-i-prepare-a-chipped-peeling-deeply-cracked-wall-for-paintin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hyperlink" Target="https://creativecommons.org/licenses/by/3.0/" TargetMode="External"/><Relationship Id="rId4" Type="http://schemas.openxmlformats.org/officeDocument/2006/relationships/hyperlink" Target="https://foto.wuestenigel.com/carry-out-various-healthy-salads-in-plastic-containe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tel:03007906264"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hyperlink" Target="https://www.flickr.com/photos/afscdev/8079955177"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Orange-Fruit-Pieces.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hyperlink" Target="https://creativecommons.org/licenses/by-nc-nd/3.0/" TargetMode="External"/><Relationship Id="rId4" Type="http://schemas.openxmlformats.org/officeDocument/2006/relationships/hyperlink" Target="http://www.simplysensationalfood.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Food_Standards_Agenc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s://creativecommons.org/licenses/by-sa/3.0/" TargetMode="External"/><Relationship Id="rId4" Type="http://schemas.openxmlformats.org/officeDocument/2006/relationships/hyperlink" Target="https://www.picpedia.org/chalkboard/s/staff-training.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handwashing.commons.gc.cuny.edu/2018/10/18/hello-worl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pixabay.com/fr/thermom%C3%A8tre-degr%C3%A9-chaud-%C3%A9t%C3%A9-159652/" TargetMode="External"/><Relationship Id="rId5" Type="http://schemas.openxmlformats.org/officeDocument/2006/relationships/image" Target="../media/image11.png"/><Relationship Id="rId4" Type="http://schemas.openxmlformats.org/officeDocument/2006/relationships/hyperlink" Target="http://cooking.stackexchange.com/questions/50142/reasonable-level-of-inaccuracy-in-thermome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F65E661-3537-5015-0D7E-2F3A2D10507A}"/>
              </a:ext>
            </a:extLst>
          </p:cNvPr>
          <p:cNvSpPr>
            <a:spLocks noGrp="1" noChangeArrowheads="1"/>
          </p:cNvSpPr>
          <p:nvPr>
            <p:ph type="ctrTitle"/>
          </p:nvPr>
        </p:nvSpPr>
        <p:spPr>
          <a:xfrm>
            <a:off x="2209800" y="2041525"/>
            <a:ext cx="7772400" cy="2362200"/>
          </a:xfrm>
          <a:solidFill>
            <a:schemeClr val="bg1"/>
          </a:solidFill>
        </p:spPr>
        <p:txBody>
          <a:bodyPr/>
          <a:lstStyle/>
          <a:p>
            <a:pPr eaLnBrk="1" hangingPunct="1"/>
            <a:br>
              <a:rPr lang="en-US" altLang="en-US" sz="4000" dirty="0">
                <a:latin typeface="Calibri" panose="020F0502020204030204" pitchFamily="34" charset="0"/>
              </a:rPr>
            </a:br>
            <a:r>
              <a:rPr lang="en-US" altLang="en-US" sz="4000" b="1" dirty="0">
                <a:latin typeface="Calibri" panose="020F0502020204030204" pitchFamily="34" charset="0"/>
              </a:rPr>
              <a:t>FIFE COUNCIL</a:t>
            </a:r>
            <a:br>
              <a:rPr lang="en-US" altLang="en-US" sz="4000" dirty="0">
                <a:latin typeface="Calibri" panose="020F0502020204030204" pitchFamily="34" charset="0"/>
              </a:rPr>
            </a:br>
            <a:r>
              <a:rPr lang="en-US" altLang="en-US" sz="4000" dirty="0">
                <a:latin typeface="Calibri" panose="020F0502020204030204" pitchFamily="34" charset="0"/>
              </a:rPr>
              <a:t>Education Service</a:t>
            </a:r>
            <a:br>
              <a:rPr lang="en-US" altLang="en-US" sz="4000">
                <a:latin typeface="Calibri" panose="020F0502020204030204" pitchFamily="34" charset="0"/>
              </a:rPr>
            </a:br>
            <a:r>
              <a:rPr lang="en-US" altLang="en-US" sz="4000">
                <a:latin typeface="Calibri" panose="020F0502020204030204" pitchFamily="34" charset="0"/>
              </a:rPr>
              <a:t>August </a:t>
            </a:r>
            <a:r>
              <a:rPr lang="en-US" altLang="en-US" sz="4000" dirty="0">
                <a:latin typeface="Calibri" panose="020F0502020204030204" pitchFamily="34" charset="0"/>
              </a:rPr>
              <a:t>2026</a:t>
            </a:r>
            <a:br>
              <a:rPr lang="en-US" altLang="en-US" sz="4000" dirty="0">
                <a:latin typeface="Calibri" panose="020F0502020204030204" pitchFamily="34" charset="0"/>
              </a:rPr>
            </a:br>
            <a:br>
              <a:rPr lang="en-US" altLang="en-US" b="1" dirty="0"/>
            </a:br>
            <a:br>
              <a:rPr lang="en-US" altLang="en-US" sz="2000" b="1" dirty="0"/>
            </a:br>
            <a:endParaRPr lang="en-US" altLang="en-US" sz="2000" dirty="0"/>
          </a:p>
        </p:txBody>
      </p:sp>
      <p:pic>
        <p:nvPicPr>
          <p:cNvPr id="15363" name="Picture 1" descr="ECS_image_pieces.jpg">
            <a:extLst>
              <a:ext uri="{FF2B5EF4-FFF2-40B4-BE49-F238E27FC236}">
                <a16:creationId xmlns:a16="http://schemas.microsoft.com/office/drawing/2014/main" id="{649DB406-4210-80BA-EC1B-95BDA19B0C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087938"/>
            <a:ext cx="9144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descr="EY_logo">
            <a:extLst>
              <a:ext uri="{FF2B5EF4-FFF2-40B4-BE49-F238E27FC236}">
                <a16:creationId xmlns:a16="http://schemas.microsoft.com/office/drawing/2014/main" id="{0DC14E70-C5E3-9598-4BE5-05D5E70E5A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1151" y="4249738"/>
            <a:ext cx="1357313" cy="838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87590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9D18-9C2C-5405-DA29-44F0309F6F6C}"/>
              </a:ext>
            </a:extLst>
          </p:cNvPr>
          <p:cNvSpPr>
            <a:spLocks noGrp="1"/>
          </p:cNvSpPr>
          <p:nvPr>
            <p:ph type="title"/>
          </p:nvPr>
        </p:nvSpPr>
        <p:spPr>
          <a:xfrm>
            <a:off x="914400" y="1143000"/>
            <a:ext cx="10363200" cy="546340"/>
          </a:xfrm>
        </p:spPr>
        <p:txBody>
          <a:bodyPr/>
          <a:lstStyle/>
          <a:p>
            <a:pPr algn="ctr"/>
            <a:r>
              <a:rPr lang="en-US" b="1" dirty="0">
                <a:ea typeface="MS PGothic"/>
              </a:rPr>
              <a:t>Temperature Control House rules</a:t>
            </a:r>
            <a:endParaRPr lang="en-US" b="1" dirty="0"/>
          </a:p>
        </p:txBody>
      </p:sp>
      <p:sp>
        <p:nvSpPr>
          <p:cNvPr id="3" name="Content Placeholder 2">
            <a:extLst>
              <a:ext uri="{FF2B5EF4-FFF2-40B4-BE49-F238E27FC236}">
                <a16:creationId xmlns:a16="http://schemas.microsoft.com/office/drawing/2014/main" id="{70A356CE-C782-B3FB-2D56-906E3E2BDC82}"/>
              </a:ext>
            </a:extLst>
          </p:cNvPr>
          <p:cNvSpPr>
            <a:spLocks noGrp="1"/>
          </p:cNvSpPr>
          <p:nvPr>
            <p:ph idx="1"/>
          </p:nvPr>
        </p:nvSpPr>
        <p:spPr>
          <a:xfrm>
            <a:off x="80513" y="1788543"/>
            <a:ext cx="12246633" cy="4925682"/>
          </a:xfrm>
        </p:spPr>
        <p:txBody>
          <a:bodyPr/>
          <a:lstStyle/>
          <a:p>
            <a:pPr>
              <a:buFont typeface="Arial,Sans-Serif"/>
              <a:buChar char="•"/>
            </a:pPr>
            <a:r>
              <a:rPr lang="en-GB" b="1" dirty="0">
                <a:ea typeface="MS PGothic"/>
                <a:cs typeface="Arial"/>
              </a:rPr>
              <a:t> Cold temperature monitoring </a:t>
            </a:r>
            <a:r>
              <a:rPr lang="en-GB" sz="2000" dirty="0">
                <a:ea typeface="MS PGothic"/>
                <a:cs typeface="Arial"/>
              </a:rPr>
              <a:t>- </a:t>
            </a:r>
            <a:r>
              <a:rPr lang="en-GB" sz="1000" i="1" dirty="0"/>
              <a:t> </a:t>
            </a:r>
            <a:r>
              <a:rPr lang="en-GB" sz="2000" i="1" dirty="0">
                <a:solidFill>
                  <a:schemeClr val="tx1"/>
                </a:solidFill>
              </a:rPr>
              <a:t>The target temperature for fridges is between 1</a:t>
            </a:r>
            <a:r>
              <a:rPr lang="en-GB" sz="2000" dirty="0">
                <a:solidFill>
                  <a:schemeClr val="tx1"/>
                </a:solidFill>
                <a:effectLst/>
                <a:ea typeface="Times New Roman" panose="02020603050405020304" pitchFamily="18" charset="0"/>
                <a:cs typeface="Arial" panose="020B0604020202020204" pitchFamily="34" charset="0"/>
              </a:rPr>
              <a:t>°</a:t>
            </a:r>
            <a:r>
              <a:rPr lang="en-GB" sz="2000" dirty="0">
                <a:solidFill>
                  <a:schemeClr val="tx1"/>
                </a:solidFill>
                <a:effectLst/>
                <a:ea typeface="Times New Roman" panose="02020603050405020304" pitchFamily="18" charset="0"/>
              </a:rPr>
              <a:t>C</a:t>
            </a:r>
            <a:r>
              <a:rPr lang="en-GB" sz="2000" i="1" dirty="0">
                <a:solidFill>
                  <a:schemeClr val="tx1"/>
                </a:solidFill>
              </a:rPr>
              <a:t> and 5</a:t>
            </a:r>
            <a:r>
              <a:rPr lang="en-GB" sz="2000" dirty="0">
                <a:solidFill>
                  <a:schemeClr val="tx1"/>
                </a:solidFill>
                <a:effectLst/>
                <a:ea typeface="Times New Roman" panose="02020603050405020304" pitchFamily="18" charset="0"/>
                <a:cs typeface="Arial" panose="020B0604020202020204" pitchFamily="34" charset="0"/>
              </a:rPr>
              <a:t>°</a:t>
            </a:r>
            <a:r>
              <a:rPr lang="en-GB" sz="2000" dirty="0">
                <a:solidFill>
                  <a:schemeClr val="tx1"/>
                </a:solidFill>
                <a:effectLst/>
                <a:ea typeface="Times New Roman" panose="02020603050405020304" pitchFamily="18" charset="0"/>
              </a:rPr>
              <a:t>C</a:t>
            </a:r>
            <a:r>
              <a:rPr lang="en-GB" sz="2000" i="1" dirty="0">
                <a:solidFill>
                  <a:schemeClr val="tx1"/>
                </a:solidFill>
              </a:rPr>
              <a:t>. The critical limit of the fridge temperature is 8</a:t>
            </a:r>
            <a:r>
              <a:rPr lang="en-GB" sz="2000" dirty="0">
                <a:solidFill>
                  <a:schemeClr val="tx1"/>
                </a:solidFill>
                <a:effectLst/>
                <a:ea typeface="Times New Roman" panose="02020603050405020304" pitchFamily="18" charset="0"/>
                <a:cs typeface="Arial" panose="020B0604020202020204" pitchFamily="34" charset="0"/>
              </a:rPr>
              <a:t>°</a:t>
            </a:r>
            <a:r>
              <a:rPr lang="en-GB" sz="2000" dirty="0">
                <a:solidFill>
                  <a:schemeClr val="tx1"/>
                </a:solidFill>
                <a:effectLst/>
                <a:ea typeface="Times New Roman" panose="02020603050405020304" pitchFamily="18" charset="0"/>
              </a:rPr>
              <a:t>C. </a:t>
            </a:r>
            <a:r>
              <a:rPr lang="en-GB" sz="2000" i="1" dirty="0">
                <a:solidFill>
                  <a:schemeClr val="tx1"/>
                </a:solidFill>
              </a:rPr>
              <a:t> If the temperature reaches 8 </a:t>
            </a:r>
            <a:r>
              <a:rPr lang="en-GB" sz="2000" dirty="0">
                <a:solidFill>
                  <a:schemeClr val="tx1"/>
                </a:solidFill>
                <a:effectLst/>
                <a:ea typeface="Times New Roman" panose="02020603050405020304" pitchFamily="18" charset="0"/>
                <a:cs typeface="Arial" panose="020B0604020202020204" pitchFamily="34" charset="0"/>
              </a:rPr>
              <a:t>°</a:t>
            </a:r>
            <a:r>
              <a:rPr lang="en-GB" sz="2000" dirty="0">
                <a:solidFill>
                  <a:schemeClr val="tx1"/>
                </a:solidFill>
                <a:effectLst/>
                <a:ea typeface="Times New Roman" panose="02020603050405020304" pitchFamily="18" charset="0"/>
              </a:rPr>
              <a:t>C </a:t>
            </a:r>
            <a:r>
              <a:rPr lang="en-GB" sz="2000" i="1" dirty="0">
                <a:solidFill>
                  <a:schemeClr val="tx1"/>
                </a:solidFill>
              </a:rPr>
              <a:t>or above, food should be discarded. Between 5 – 8</a:t>
            </a:r>
            <a:r>
              <a:rPr lang="en-GB" sz="2000" dirty="0">
                <a:solidFill>
                  <a:schemeClr val="tx1"/>
                </a:solidFill>
                <a:effectLst/>
                <a:ea typeface="Times New Roman" panose="02020603050405020304" pitchFamily="18" charset="0"/>
                <a:cs typeface="Arial" panose="020B0604020202020204" pitchFamily="34" charset="0"/>
              </a:rPr>
              <a:t>°</a:t>
            </a:r>
            <a:r>
              <a:rPr lang="en-GB" sz="2000" dirty="0">
                <a:solidFill>
                  <a:schemeClr val="tx1"/>
                </a:solidFill>
                <a:effectLst/>
                <a:ea typeface="Times New Roman" panose="02020603050405020304" pitchFamily="18" charset="0"/>
              </a:rPr>
              <a:t>C</a:t>
            </a:r>
            <a:r>
              <a:rPr lang="en-GB" altLang="en-US" sz="2000" dirty="0">
                <a:solidFill>
                  <a:schemeClr val="tx1"/>
                </a:solidFill>
                <a:ea typeface="MS PGothic"/>
              </a:rPr>
              <a:t> , </a:t>
            </a:r>
            <a:r>
              <a:rPr lang="en-GB" sz="2000" i="1" dirty="0">
                <a:solidFill>
                  <a:schemeClr val="tx1"/>
                </a:solidFill>
              </a:rPr>
              <a:t>action needs to be taken to lower the fridge temperature. </a:t>
            </a:r>
          </a:p>
          <a:p>
            <a:pPr marL="0" indent="0">
              <a:buNone/>
            </a:pPr>
            <a:r>
              <a:rPr lang="en-GB" sz="2000" i="1" dirty="0">
                <a:solidFill>
                  <a:srgbClr val="000000"/>
                </a:solidFill>
                <a:latin typeface="Arial"/>
                <a:ea typeface="MS PGothic"/>
                <a:cs typeface="Calibri"/>
              </a:rPr>
              <a:t>	– </a:t>
            </a:r>
            <a:r>
              <a:rPr lang="en-GB" sz="2000" b="1" i="1" dirty="0">
                <a:solidFill>
                  <a:srgbClr val="000000"/>
                </a:solidFill>
                <a:latin typeface="Arial"/>
                <a:ea typeface="MS PGothic"/>
                <a:cs typeface="Calibri"/>
              </a:rPr>
              <a:t>This should be recorded, am and pm for fridge and daily for freezer</a:t>
            </a:r>
          </a:p>
          <a:p>
            <a:pPr>
              <a:spcBef>
                <a:spcPct val="30000"/>
              </a:spcBef>
              <a:buFont typeface="Arial"/>
              <a:buChar char="•"/>
            </a:pPr>
            <a:r>
              <a:rPr lang="en-GB" sz="2000" dirty="0">
                <a:ea typeface="MS PGothic"/>
                <a:cs typeface="Arial"/>
              </a:rPr>
              <a:t>  </a:t>
            </a:r>
            <a:r>
              <a:rPr lang="en-GB" b="1" dirty="0">
                <a:ea typeface="MS PGothic"/>
                <a:cs typeface="Arial"/>
              </a:rPr>
              <a:t> Delivered Goods</a:t>
            </a:r>
          </a:p>
          <a:p>
            <a:pPr>
              <a:spcBef>
                <a:spcPct val="30000"/>
              </a:spcBef>
              <a:buFont typeface="Arial"/>
              <a:buChar char="•"/>
            </a:pPr>
            <a:r>
              <a:rPr lang="en-GB" b="1" dirty="0">
                <a:ea typeface="MS PGothic"/>
                <a:cs typeface="Arial"/>
              </a:rPr>
              <a:t>Storage of food products </a:t>
            </a:r>
          </a:p>
          <a:p>
            <a:pPr marL="0" indent="0">
              <a:spcBef>
                <a:spcPct val="30000"/>
              </a:spcBef>
              <a:buNone/>
            </a:pPr>
            <a:r>
              <a:rPr lang="en-GB" sz="2000" b="1" i="1" dirty="0">
                <a:solidFill>
                  <a:srgbClr val="000000"/>
                </a:solidFill>
                <a:latin typeface="Arial"/>
                <a:ea typeface="MS PGothic"/>
                <a:cs typeface="Arial"/>
              </a:rPr>
              <a:t>	</a:t>
            </a:r>
            <a:r>
              <a:rPr lang="en-GB" sz="2000" i="1" dirty="0">
                <a:solidFill>
                  <a:srgbClr val="000000"/>
                </a:solidFill>
                <a:latin typeface="Arial"/>
                <a:ea typeface="MS PGothic"/>
                <a:cs typeface="Calibri"/>
              </a:rPr>
              <a:t>eggs,	raw root veg,	soft fruits,	other unwashed fruit’</a:t>
            </a:r>
          </a:p>
          <a:p>
            <a:pPr marL="0" indent="0">
              <a:spcBef>
                <a:spcPct val="30000"/>
              </a:spcBef>
              <a:buNone/>
            </a:pPr>
            <a:r>
              <a:rPr lang="en-GB" sz="2000" i="1" dirty="0">
                <a:solidFill>
                  <a:srgbClr val="000000"/>
                </a:solidFill>
                <a:latin typeface="Arial"/>
                <a:ea typeface="MS PGothic"/>
                <a:cs typeface="Calibri"/>
              </a:rPr>
              <a:t>	raw and ready to eat food, 	food awaiting preparation	</a:t>
            </a:r>
          </a:p>
          <a:p>
            <a:pPr marL="0" indent="0">
              <a:spcBef>
                <a:spcPct val="30000"/>
              </a:spcBef>
              <a:buNone/>
            </a:pPr>
            <a:r>
              <a:rPr lang="en-GB" sz="2000" i="1" dirty="0">
                <a:solidFill>
                  <a:srgbClr val="000000"/>
                </a:solidFill>
                <a:latin typeface="Arial"/>
                <a:ea typeface="MS PGothic"/>
                <a:cs typeface="Calibri"/>
              </a:rPr>
              <a:t>	timings for temperature controlled food</a:t>
            </a:r>
            <a:endParaRPr lang="en-GB" sz="1200" dirty="0">
              <a:solidFill>
                <a:srgbClr val="000000"/>
              </a:solidFill>
              <a:latin typeface="Calibri"/>
              <a:ea typeface="MS PGothic"/>
              <a:cs typeface="Calibri"/>
            </a:endParaRPr>
          </a:p>
          <a:p>
            <a:pPr>
              <a:spcBef>
                <a:spcPct val="30000"/>
              </a:spcBef>
              <a:buFont typeface="Arial"/>
              <a:buChar char="•"/>
            </a:pPr>
            <a:endParaRPr lang="en-GB" sz="1200" dirty="0">
              <a:solidFill>
                <a:srgbClr val="000000"/>
              </a:solidFill>
              <a:latin typeface="Calibri"/>
              <a:ea typeface="MS PGothic"/>
              <a:cs typeface="Calibri"/>
            </a:endParaRPr>
          </a:p>
          <a:p>
            <a:pPr>
              <a:spcBef>
                <a:spcPct val="30000"/>
              </a:spcBef>
              <a:buFont typeface="Arial"/>
              <a:buChar char="•"/>
            </a:pPr>
            <a:endParaRPr lang="en-GB" sz="1200" dirty="0">
              <a:solidFill>
                <a:srgbClr val="000000"/>
              </a:solidFill>
              <a:latin typeface="Calibri"/>
              <a:ea typeface="MS PGothic"/>
              <a:cs typeface="Calibri"/>
            </a:endParaRPr>
          </a:p>
          <a:p>
            <a:pPr>
              <a:buFont typeface="Arial"/>
              <a:buChar char="•"/>
            </a:pPr>
            <a:endParaRPr lang="en-GB" b="1" dirty="0">
              <a:latin typeface="Arial"/>
              <a:ea typeface="MS PGothic"/>
              <a:cs typeface="Arial"/>
            </a:endParaRPr>
          </a:p>
          <a:p>
            <a:pPr marL="0" indent="0">
              <a:buNone/>
            </a:pPr>
            <a:endParaRPr lang="en-GB" b="1" dirty="0">
              <a:ea typeface="MS PGothic"/>
              <a:cs typeface="Arial"/>
            </a:endParaRPr>
          </a:p>
        </p:txBody>
      </p:sp>
      <p:pic>
        <p:nvPicPr>
          <p:cNvPr id="5" name="Picture 4" descr="A picture containing kitchen appliance, appliance, refrigerator, home appliance&#10;&#10;Description automatically generated">
            <a:extLst>
              <a:ext uri="{FF2B5EF4-FFF2-40B4-BE49-F238E27FC236}">
                <a16:creationId xmlns:a16="http://schemas.microsoft.com/office/drawing/2014/main" id="{56FF4F95-2401-8FE7-3678-2E1FC33B8A8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05219" y="3316043"/>
            <a:ext cx="1572381" cy="1574800"/>
          </a:xfrm>
          <a:prstGeom prst="rect">
            <a:avLst/>
          </a:prstGeom>
        </p:spPr>
      </p:pic>
    </p:spTree>
    <p:extLst>
      <p:ext uri="{BB962C8B-B14F-4D97-AF65-F5344CB8AC3E}">
        <p14:creationId xmlns:p14="http://schemas.microsoft.com/office/powerpoint/2010/main" val="1464731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F2ECC043-DEB5-167B-A804-0F76BED36C43}"/>
              </a:ext>
            </a:extLst>
          </p:cNvPr>
          <p:cNvSpPr>
            <a:spLocks noGrp="1" noChangeArrowheads="1"/>
          </p:cNvSpPr>
          <p:nvPr>
            <p:ph type="title"/>
          </p:nvPr>
        </p:nvSpPr>
        <p:spPr/>
        <p:txBody>
          <a:bodyPr/>
          <a:lstStyle/>
          <a:p>
            <a:pPr algn="ctr"/>
            <a:r>
              <a:rPr lang="en-GB" altLang="en-US" b="1" dirty="0">
                <a:ea typeface="MS PGothic"/>
              </a:rPr>
              <a:t>Cross contamination House Rules</a:t>
            </a:r>
            <a:endParaRPr lang="en-US"/>
          </a:p>
        </p:txBody>
      </p:sp>
      <p:sp>
        <p:nvSpPr>
          <p:cNvPr id="24579" name="Content Placeholder 2">
            <a:extLst>
              <a:ext uri="{FF2B5EF4-FFF2-40B4-BE49-F238E27FC236}">
                <a16:creationId xmlns:a16="http://schemas.microsoft.com/office/drawing/2014/main" id="{9DC9480A-9599-565D-622C-C3B834A12412}"/>
              </a:ext>
            </a:extLst>
          </p:cNvPr>
          <p:cNvSpPr>
            <a:spLocks noGrp="1"/>
          </p:cNvSpPr>
          <p:nvPr>
            <p:ph idx="1"/>
          </p:nvPr>
        </p:nvSpPr>
        <p:spPr>
          <a:xfrm>
            <a:off x="342900" y="1913326"/>
            <a:ext cx="11450847" cy="4523117"/>
          </a:xfrm>
        </p:spPr>
        <p:txBody>
          <a:bodyPr/>
          <a:lstStyle/>
          <a:p>
            <a:pPr>
              <a:defRPr/>
            </a:pPr>
            <a:r>
              <a:rPr lang="en-GB" altLang="en-US" b="1" dirty="0">
                <a:ea typeface="MS PGothic"/>
              </a:rPr>
              <a:t>Cross Contamination</a:t>
            </a:r>
            <a:endParaRPr lang="en-GB" altLang="en-US" b="1" dirty="0"/>
          </a:p>
          <a:p>
            <a:pPr marL="0" indent="0">
              <a:buNone/>
              <a:defRPr/>
            </a:pPr>
            <a:r>
              <a:rPr lang="en-GB" altLang="en-US" sz="2000" dirty="0">
                <a:ea typeface="MS PGothic"/>
              </a:rPr>
              <a:t> 	avoid transferring harmful bacteria from contaminated foods / surfaces to non-	contaminated foods</a:t>
            </a:r>
          </a:p>
          <a:p>
            <a:pPr>
              <a:defRPr/>
            </a:pPr>
            <a:r>
              <a:rPr lang="en-GB" altLang="en-US" b="1" dirty="0">
                <a:ea typeface="MS PGothic"/>
              </a:rPr>
              <a:t>Risk of E. coli 0157. </a:t>
            </a:r>
            <a:endParaRPr lang="en-GB" altLang="en-US" sz="2000" dirty="0">
              <a:ea typeface="MS PGothic"/>
            </a:endParaRPr>
          </a:p>
          <a:p>
            <a:pPr>
              <a:defRPr/>
            </a:pPr>
            <a:r>
              <a:rPr lang="en-GB" altLang="en-US" sz="2800" b="1" dirty="0">
                <a:ea typeface="MS PGothic"/>
              </a:rPr>
              <a:t>Foods which provide the main risk of cross contamination. </a:t>
            </a:r>
            <a:endParaRPr lang="en-GB" altLang="en-US" sz="2800" b="1" dirty="0"/>
          </a:p>
          <a:p>
            <a:pPr marL="0" indent="0">
              <a:spcBef>
                <a:spcPts val="0"/>
              </a:spcBef>
              <a:spcAft>
                <a:spcPts val="0"/>
              </a:spcAft>
              <a:buNone/>
              <a:defRPr/>
            </a:pPr>
            <a:r>
              <a:rPr lang="en-GB" sz="2000" dirty="0">
                <a:solidFill>
                  <a:srgbClr val="000000"/>
                </a:solidFill>
                <a:latin typeface="Calibri"/>
                <a:ea typeface="MS PGothic"/>
                <a:cs typeface="Calibri"/>
              </a:rPr>
              <a:t>	 Raw meat such as beef, pork, lamb, chicken, turkey and game </a:t>
            </a:r>
            <a:endParaRPr lang="en-US" sz="2000" dirty="0">
              <a:solidFill>
                <a:srgbClr val="000000"/>
              </a:solidFill>
              <a:latin typeface="Calibri"/>
              <a:ea typeface="MS PGothic"/>
              <a:cs typeface="Calibri"/>
            </a:endParaRPr>
          </a:p>
          <a:p>
            <a:pPr marL="0" indent="0">
              <a:spcBef>
                <a:spcPts val="0"/>
              </a:spcBef>
              <a:spcAft>
                <a:spcPts val="0"/>
              </a:spcAft>
              <a:buNone/>
              <a:defRPr/>
            </a:pPr>
            <a:r>
              <a:rPr lang="en-GB" sz="2000" dirty="0">
                <a:solidFill>
                  <a:srgbClr val="000000"/>
                </a:solidFill>
                <a:latin typeface="Calibri"/>
                <a:ea typeface="MS PGothic"/>
                <a:cs typeface="Calibri"/>
              </a:rPr>
              <a:t>	 Other raw foods such as fish, shellfish and eggs </a:t>
            </a:r>
            <a:endParaRPr lang="en-US" sz="2000" dirty="0">
              <a:solidFill>
                <a:srgbClr val="000000"/>
              </a:solidFill>
              <a:latin typeface="Calibri"/>
              <a:ea typeface="MS PGothic"/>
              <a:cs typeface="Calibri"/>
            </a:endParaRPr>
          </a:p>
          <a:p>
            <a:pPr marL="0" indent="0">
              <a:spcBef>
                <a:spcPts val="0"/>
              </a:spcBef>
              <a:spcAft>
                <a:spcPts val="0"/>
              </a:spcAft>
              <a:buNone/>
              <a:defRPr/>
            </a:pPr>
            <a:r>
              <a:rPr lang="en-GB" sz="2000" dirty="0">
                <a:solidFill>
                  <a:srgbClr val="000000"/>
                </a:solidFill>
                <a:latin typeface="Calibri"/>
                <a:ea typeface="MS PGothic"/>
                <a:cs typeface="Calibri"/>
              </a:rPr>
              <a:t>	 Vegetables and fruit that have not been labelled as ready-to-eat and especially vegetables that are 	visibly dirty.</a:t>
            </a:r>
            <a:endParaRPr lang="en-US" sz="2000" dirty="0">
              <a:solidFill>
                <a:srgbClr val="000000"/>
              </a:solidFill>
              <a:latin typeface="Calibri"/>
              <a:ea typeface="MS PGothic"/>
              <a:cs typeface="Calibri"/>
            </a:endParaRPr>
          </a:p>
          <a:p>
            <a:pPr marL="0" indent="0">
              <a:spcBef>
                <a:spcPts val="0"/>
              </a:spcBef>
              <a:spcAft>
                <a:spcPts val="0"/>
              </a:spcAft>
              <a:buNone/>
              <a:defRPr/>
            </a:pPr>
            <a:r>
              <a:rPr lang="en-GB" sz="2000" b="1" dirty="0">
                <a:solidFill>
                  <a:srgbClr val="FF0000"/>
                </a:solidFill>
                <a:latin typeface="Calibri"/>
                <a:ea typeface="MS PGothic"/>
                <a:cs typeface="Calibri"/>
              </a:rPr>
              <a:t>	</a:t>
            </a:r>
            <a:r>
              <a:rPr lang="en-GB" sz="2400" b="1" dirty="0">
                <a:solidFill>
                  <a:srgbClr val="FF0000"/>
                </a:solidFill>
                <a:latin typeface="Calibri"/>
                <a:ea typeface="MS PGothic"/>
                <a:cs typeface="Calibri"/>
              </a:rPr>
              <a:t>The main deterrents of cross contaminations are good handwashing,  strict 	cleaning and 	disinfecting procedures after preparation of individual foods and 	correct storage</a:t>
            </a:r>
            <a:endParaRPr lang="en-GB" sz="2400" dirty="0"/>
          </a:p>
          <a:p>
            <a:pPr marL="0" indent="0">
              <a:buNone/>
              <a:defRPr/>
            </a:pPr>
            <a:r>
              <a:rPr lang="en-GB" altLang="en-US" sz="2000" dirty="0"/>
              <a:t>	</a:t>
            </a:r>
          </a:p>
        </p:txBody>
      </p:sp>
    </p:spTree>
    <p:extLst>
      <p:ext uri="{BB962C8B-B14F-4D97-AF65-F5344CB8AC3E}">
        <p14:creationId xmlns:p14="http://schemas.microsoft.com/office/powerpoint/2010/main" val="4052120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B8D2851-FC94-402E-49F8-F1667EDBC03E}"/>
              </a:ext>
            </a:extLst>
          </p:cNvPr>
          <p:cNvSpPr>
            <a:spLocks noGrp="1" noChangeArrowheads="1"/>
          </p:cNvSpPr>
          <p:nvPr>
            <p:ph type="title"/>
          </p:nvPr>
        </p:nvSpPr>
        <p:spPr/>
        <p:txBody>
          <a:bodyPr/>
          <a:lstStyle/>
          <a:p>
            <a:pPr algn="ctr"/>
            <a:r>
              <a:rPr lang="en-GB" altLang="en-US" b="1" dirty="0">
                <a:ea typeface="MS PGothic"/>
              </a:rPr>
              <a:t>High Risk Foods</a:t>
            </a:r>
            <a:endParaRPr lang="en-US"/>
          </a:p>
        </p:txBody>
      </p:sp>
      <p:sp>
        <p:nvSpPr>
          <p:cNvPr id="36867" name="Content Placeholder 2">
            <a:extLst>
              <a:ext uri="{FF2B5EF4-FFF2-40B4-BE49-F238E27FC236}">
                <a16:creationId xmlns:a16="http://schemas.microsoft.com/office/drawing/2014/main" id="{133A4F92-99C9-481F-5366-53AD77EDC1CF}"/>
              </a:ext>
            </a:extLst>
          </p:cNvPr>
          <p:cNvSpPr>
            <a:spLocks noGrp="1" noChangeArrowheads="1"/>
          </p:cNvSpPr>
          <p:nvPr>
            <p:ph idx="1"/>
          </p:nvPr>
        </p:nvSpPr>
        <p:spPr/>
        <p:txBody>
          <a:bodyPr/>
          <a:lstStyle/>
          <a:p>
            <a:r>
              <a:rPr lang="en-GB" altLang="en-US" sz="2000" dirty="0">
                <a:ea typeface="MS PGothic"/>
              </a:rPr>
              <a:t>Raw meats such as beef, pork, chicken, lamb, turkey and  game.</a:t>
            </a:r>
          </a:p>
          <a:p>
            <a:r>
              <a:rPr lang="en-GB" altLang="en-US" sz="2000" dirty="0">
                <a:ea typeface="MS PGothic"/>
              </a:rPr>
              <a:t>Other raw foods such as eggs, fish, shellfish</a:t>
            </a:r>
          </a:p>
          <a:p>
            <a:r>
              <a:rPr lang="en-GB" altLang="en-US" sz="2000" dirty="0">
                <a:ea typeface="MS PGothic"/>
              </a:rPr>
              <a:t>Vegetables and fruits that are not labelled ready-to-eat and especially vegetables which are visibly dirty. </a:t>
            </a:r>
            <a:endParaRPr lang="en-GB" altLang="en-US" sz="2000" dirty="0"/>
          </a:p>
          <a:p>
            <a:r>
              <a:rPr lang="en-GB" altLang="en-US" sz="2000" dirty="0">
                <a:ea typeface="MS PGothic"/>
              </a:rPr>
              <a:t>All cooked meat and poultry</a:t>
            </a:r>
          </a:p>
          <a:p>
            <a:r>
              <a:rPr lang="en-GB" altLang="en-US" sz="2000" dirty="0">
                <a:ea typeface="MS PGothic"/>
              </a:rPr>
              <a:t>Cooked Meat products including gravy and stock</a:t>
            </a:r>
          </a:p>
          <a:p>
            <a:r>
              <a:rPr lang="en-GB" altLang="en-US" sz="2000" dirty="0">
                <a:ea typeface="MS PGothic"/>
              </a:rPr>
              <a:t>Milk, cream, artificial cream, cheese, custard and dairy products</a:t>
            </a:r>
          </a:p>
          <a:p>
            <a:r>
              <a:rPr lang="en-GB" altLang="en-US" sz="2000" dirty="0">
                <a:ea typeface="MS PGothic"/>
              </a:rPr>
              <a:t>Cooked eggs and egg products i.e. mayonnaise</a:t>
            </a:r>
          </a:p>
          <a:p>
            <a:r>
              <a:rPr lang="en-GB" altLang="en-US" sz="2000" dirty="0">
                <a:ea typeface="MS PGothic"/>
              </a:rPr>
              <a:t>Shellfish and other sea food</a:t>
            </a:r>
          </a:p>
          <a:p>
            <a:r>
              <a:rPr lang="en-GB" altLang="en-US" sz="2000" dirty="0">
                <a:ea typeface="MS PGothic"/>
              </a:rPr>
              <a:t>Cooked rice</a:t>
            </a:r>
          </a:p>
          <a:p>
            <a:endParaRPr lang="en-GB" altLang="en-US" dirty="0"/>
          </a:p>
        </p:txBody>
      </p:sp>
      <p:pic>
        <p:nvPicPr>
          <p:cNvPr id="3" name="Picture 2" descr="A pile of carrots with dirt&#10;&#10;Description automatically generated with medium confidence">
            <a:extLst>
              <a:ext uri="{FF2B5EF4-FFF2-40B4-BE49-F238E27FC236}">
                <a16:creationId xmlns:a16="http://schemas.microsoft.com/office/drawing/2014/main" id="{4751DF57-2EFA-8159-ACB7-15F6F4BA6BA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62948" y="3468687"/>
            <a:ext cx="1941371" cy="1292225"/>
          </a:xfrm>
          <a:prstGeom prst="rect">
            <a:avLst/>
          </a:prstGeom>
        </p:spPr>
      </p:pic>
      <p:pic>
        <p:nvPicPr>
          <p:cNvPr id="5" name="Picture 4" descr="A piece of cheese with holes&#10;&#10;Description automatically generated with medium confidence">
            <a:extLst>
              <a:ext uri="{FF2B5EF4-FFF2-40B4-BE49-F238E27FC236}">
                <a16:creationId xmlns:a16="http://schemas.microsoft.com/office/drawing/2014/main" id="{0E3419F3-0988-8A78-C98D-2AE3BD31CAA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394858" y="4760912"/>
            <a:ext cx="1941371" cy="1603296"/>
          </a:xfrm>
          <a:prstGeom prst="rect">
            <a:avLst/>
          </a:prstGeom>
        </p:spPr>
      </p:pic>
    </p:spTree>
    <p:extLst>
      <p:ext uri="{BB962C8B-B14F-4D97-AF65-F5344CB8AC3E}">
        <p14:creationId xmlns:p14="http://schemas.microsoft.com/office/powerpoint/2010/main" val="4010234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9ED0-62A9-3C9D-02AF-75E0D8AE6C3F}"/>
              </a:ext>
            </a:extLst>
          </p:cNvPr>
          <p:cNvSpPr>
            <a:spLocks noGrp="1"/>
          </p:cNvSpPr>
          <p:nvPr>
            <p:ph type="title"/>
          </p:nvPr>
        </p:nvSpPr>
        <p:spPr/>
        <p:txBody>
          <a:bodyPr/>
          <a:lstStyle/>
          <a:p>
            <a:r>
              <a:rPr lang="en-GB" dirty="0"/>
              <a:t>Preparation of foods</a:t>
            </a:r>
          </a:p>
        </p:txBody>
      </p:sp>
      <p:sp>
        <p:nvSpPr>
          <p:cNvPr id="3" name="Content Placeholder 2">
            <a:extLst>
              <a:ext uri="{FF2B5EF4-FFF2-40B4-BE49-F238E27FC236}">
                <a16:creationId xmlns:a16="http://schemas.microsoft.com/office/drawing/2014/main" id="{0A8C2147-E81D-A4E7-299E-99133AE4EA7F}"/>
              </a:ext>
            </a:extLst>
          </p:cNvPr>
          <p:cNvSpPr>
            <a:spLocks noGrp="1"/>
          </p:cNvSpPr>
          <p:nvPr>
            <p:ph idx="1"/>
          </p:nvPr>
        </p:nvSpPr>
        <p:spPr>
          <a:xfrm>
            <a:off x="914400" y="2148840"/>
            <a:ext cx="10363200" cy="3962400"/>
          </a:xfrm>
        </p:spPr>
        <p:txBody>
          <a:bodyPr/>
          <a:lstStyle/>
          <a:p>
            <a:pPr marL="342900" lvl="0" indent="-342900">
              <a:buFont typeface="Symbol" panose="05050102010706020507" pitchFamily="18" charset="2"/>
              <a:buChar char=""/>
              <a:tabLst>
                <a:tab pos="485775" algn="l"/>
              </a:tabLst>
            </a:pPr>
            <a:r>
              <a:rPr lang="en-GB" sz="2000" dirty="0">
                <a:effectLst/>
                <a:latin typeface="Arial" panose="020B0604020202020204" pitchFamily="34" charset="0"/>
                <a:ea typeface="Times New Roman" panose="02020603050405020304" pitchFamily="18" charset="0"/>
                <a:cs typeface="Arial" panose="020B0604020202020204" pitchFamily="34" charset="0"/>
              </a:rPr>
              <a:t>Food preparation area</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85775" algn="l"/>
              </a:tabLst>
            </a:pPr>
            <a:r>
              <a:rPr lang="en-GB" sz="2000" dirty="0">
                <a:effectLst/>
                <a:latin typeface="Arial" panose="020B0604020202020204" pitchFamily="34" charset="0"/>
                <a:ea typeface="Times New Roman" panose="02020603050405020304" pitchFamily="18" charset="0"/>
                <a:cs typeface="Arial" panose="020B0604020202020204" pitchFamily="34" charset="0"/>
              </a:rPr>
              <a:t>Chopping boards, knives and utensils are colour coded</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67360" algn="l"/>
              </a:tabLst>
            </a:pPr>
            <a:r>
              <a:rPr lang="en-US" sz="2000" dirty="0">
                <a:latin typeface="Arial" panose="020B0604020202020204" pitchFamily="34" charset="0"/>
                <a:ea typeface="Times New Roman" panose="02020603050405020304" pitchFamily="18" charset="0"/>
                <a:cs typeface="Arial" panose="020B0604020202020204" pitchFamily="34" charset="0"/>
              </a:rPr>
              <a:t>Washing of r</a:t>
            </a:r>
            <a:r>
              <a:rPr lang="en-US" sz="2000" dirty="0">
                <a:effectLst/>
                <a:latin typeface="Arial" panose="020B0604020202020204" pitchFamily="34" charset="0"/>
                <a:ea typeface="Times New Roman" panose="02020603050405020304" pitchFamily="18" charset="0"/>
                <a:cs typeface="Arial" panose="020B0604020202020204" pitchFamily="34" charset="0"/>
              </a:rPr>
              <a:t>aw food, including fruit and vegetables,</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67360" algn="l"/>
              </a:tabLs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Use of sinks</a:t>
            </a:r>
          </a:p>
          <a:p>
            <a:pPr marL="342900" lvl="0" indent="-342900">
              <a:buFont typeface="Symbol" panose="05050102010706020507" pitchFamily="18" charset="2"/>
              <a:buChar char=""/>
              <a:tabLst>
                <a:tab pos="467360" algn="l"/>
              </a:tabLst>
            </a:pPr>
            <a:r>
              <a:rPr lang="en-GB" sz="2000" dirty="0">
                <a:effectLst/>
                <a:latin typeface="Arial" panose="020B0604020202020204" pitchFamily="34" charset="0"/>
                <a:ea typeface="Times New Roman" panose="02020603050405020304" pitchFamily="18" charset="0"/>
                <a:cs typeface="Arial" panose="020B0604020202020204" pitchFamily="34" charset="0"/>
              </a:rPr>
              <a:t>Labelling of sinks</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6736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Spillages and waste food</a:t>
            </a:r>
            <a:endParaRPr lang="en-GB" sz="2000" dirty="0"/>
          </a:p>
        </p:txBody>
      </p:sp>
      <p:pic>
        <p:nvPicPr>
          <p:cNvPr id="5" name="Picture 4" descr="A person washing an apple under running water&#10;&#10;Description automatically generated">
            <a:extLst>
              <a:ext uri="{FF2B5EF4-FFF2-40B4-BE49-F238E27FC236}">
                <a16:creationId xmlns:a16="http://schemas.microsoft.com/office/drawing/2014/main" id="{C27732B6-F678-8E07-2228-6145EAA05A6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01820" y="3429000"/>
            <a:ext cx="4682180" cy="2306560"/>
          </a:xfrm>
          <a:prstGeom prst="rect">
            <a:avLst/>
          </a:prstGeom>
        </p:spPr>
      </p:pic>
      <p:pic>
        <p:nvPicPr>
          <p:cNvPr id="8" name="Picture 7" descr="A picture containing natural foods, produce, whole food, local food&#10;&#10;Description automatically generated">
            <a:extLst>
              <a:ext uri="{FF2B5EF4-FFF2-40B4-BE49-F238E27FC236}">
                <a16:creationId xmlns:a16="http://schemas.microsoft.com/office/drawing/2014/main" id="{0EAE443B-3AC1-673D-3683-22B6708A118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483360" y="4881376"/>
            <a:ext cx="2966720" cy="1667247"/>
          </a:xfrm>
          <a:prstGeom prst="rect">
            <a:avLst/>
          </a:prstGeom>
        </p:spPr>
      </p:pic>
    </p:spTree>
    <p:extLst>
      <p:ext uri="{BB962C8B-B14F-4D97-AF65-F5344CB8AC3E}">
        <p14:creationId xmlns:p14="http://schemas.microsoft.com/office/powerpoint/2010/main" val="3283380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5F3FB-A4E5-AA63-082D-D2E54AA323A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FB766B7-C7A3-081D-BF8E-82B0C4DC0CE6}"/>
              </a:ext>
            </a:extLst>
          </p:cNvPr>
          <p:cNvSpPr>
            <a:spLocks noGrp="1"/>
          </p:cNvSpPr>
          <p:nvPr>
            <p:ph idx="1"/>
          </p:nvPr>
        </p:nvSpPr>
        <p:spPr>
          <a:xfrm>
            <a:off x="914400" y="1905000"/>
            <a:ext cx="10363200" cy="3962400"/>
          </a:xfrm>
        </p:spPr>
        <p:txBody>
          <a:bodyPr/>
          <a:lstStyle/>
          <a:p>
            <a:r>
              <a:rPr lang="en-US" sz="2000" dirty="0">
                <a:effectLst/>
                <a:latin typeface="Arial" panose="020B0604020202020204" pitchFamily="34" charset="0"/>
                <a:ea typeface="Times New Roman" panose="02020603050405020304" pitchFamily="18" charset="0"/>
                <a:cs typeface="Arial" panose="020B0604020202020204" pitchFamily="34" charset="0"/>
              </a:rPr>
              <a:t>Food surfaces </a:t>
            </a:r>
          </a:p>
          <a:p>
            <a:r>
              <a:rPr lang="en-GB" sz="2000" dirty="0">
                <a:latin typeface="Arial" panose="020B0604020202020204" pitchFamily="34" charset="0"/>
                <a:ea typeface="Times New Roman" panose="02020603050405020304" pitchFamily="18" charset="0"/>
                <a:cs typeface="Arial" panose="020B0604020202020204" pitchFamily="34" charset="0"/>
              </a:rPr>
              <a:t>U</a:t>
            </a:r>
            <a:r>
              <a:rPr lang="en-GB" sz="2000" dirty="0">
                <a:effectLst/>
                <a:latin typeface="Arial" panose="020B0604020202020204" pitchFamily="34" charset="0"/>
                <a:ea typeface="Times New Roman" panose="02020603050405020304" pitchFamily="18" charset="0"/>
                <a:cs typeface="Arial" panose="020B0604020202020204" pitchFamily="34" charset="0"/>
              </a:rPr>
              <a:t>tensils </a:t>
            </a:r>
          </a:p>
          <a:p>
            <a:r>
              <a:rPr lang="en-GB" sz="2000" dirty="0"/>
              <a:t>Chopping boards, knives, cloths and mops </a:t>
            </a:r>
          </a:p>
          <a:p>
            <a:r>
              <a:rPr lang="en-GB" sz="2000" dirty="0">
                <a:effectLst/>
                <a:latin typeface="Arial" panose="020B0604020202020204" pitchFamily="34" charset="0"/>
                <a:ea typeface="Times New Roman" panose="02020603050405020304" pitchFamily="18" charset="0"/>
                <a:cs typeface="Arial" panose="020B0604020202020204" pitchFamily="34" charset="0"/>
              </a:rPr>
              <a:t>Storage of Chopp</a:t>
            </a:r>
            <a:r>
              <a:rPr lang="en-GB" sz="2000" dirty="0">
                <a:latin typeface="Arial" panose="020B0604020202020204" pitchFamily="34" charset="0"/>
                <a:ea typeface="Times New Roman" panose="02020603050405020304" pitchFamily="18" charset="0"/>
                <a:cs typeface="Arial" panose="020B0604020202020204" pitchFamily="34" charset="0"/>
              </a:rPr>
              <a:t>ing </a:t>
            </a:r>
            <a:r>
              <a:rPr lang="en-GB" sz="2000" dirty="0">
                <a:effectLst/>
                <a:latin typeface="Arial" panose="020B0604020202020204" pitchFamily="34" charset="0"/>
                <a:ea typeface="Times New Roman" panose="02020603050405020304" pitchFamily="18" charset="0"/>
                <a:cs typeface="Arial" panose="020B0604020202020204" pitchFamily="34" charset="0"/>
              </a:rPr>
              <a:t>Boards, </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2000" dirty="0">
                <a:effectLst/>
                <a:latin typeface="Arial" panose="020B0604020202020204" pitchFamily="34" charset="0"/>
                <a:ea typeface="Times New Roman" panose="02020603050405020304" pitchFamily="18" charset="0"/>
                <a:cs typeface="Arial" panose="020B0604020202020204" pitchFamily="34" charset="0"/>
              </a:rPr>
              <a:t>Cloths </a:t>
            </a:r>
          </a:p>
          <a:p>
            <a:r>
              <a:rPr lang="en-GB" sz="2000" dirty="0">
                <a:latin typeface="Arial" panose="020B0604020202020204" pitchFamily="34" charset="0"/>
                <a:ea typeface="Times New Roman" panose="02020603050405020304" pitchFamily="18" charset="0"/>
                <a:cs typeface="Arial" panose="020B0604020202020204" pitchFamily="34" charset="0"/>
              </a:rPr>
              <a:t>Unpeeled</a:t>
            </a:r>
            <a:r>
              <a:rPr lang="en-GB" sz="2000" dirty="0">
                <a:effectLst/>
                <a:latin typeface="Arial" panose="020B0604020202020204" pitchFamily="34" charset="0"/>
                <a:ea typeface="Times New Roman" panose="02020603050405020304" pitchFamily="18" charset="0"/>
              </a:rPr>
              <a:t> fruits and vegetables </a:t>
            </a:r>
          </a:p>
          <a:p>
            <a:r>
              <a:rPr lang="en-GB" sz="2000" dirty="0">
                <a:effectLst/>
                <a:latin typeface="Arial" panose="020B0604020202020204" pitchFamily="34" charset="0"/>
                <a:ea typeface="Times New Roman" panose="02020603050405020304" pitchFamily="18" charset="0"/>
              </a:rPr>
              <a:t>Tongs and serving spoons</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Storage of Food </a:t>
            </a:r>
          </a:p>
          <a:p>
            <a:pPr>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Foods awaiting preparation.</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pic>
        <p:nvPicPr>
          <p:cNvPr id="5" name="Picture 4" descr="A picture containing kitchenware, turner, masher, indoor&#10;&#10;Description automatically generated">
            <a:extLst>
              <a:ext uri="{FF2B5EF4-FFF2-40B4-BE49-F238E27FC236}">
                <a16:creationId xmlns:a16="http://schemas.microsoft.com/office/drawing/2014/main" id="{DF97C224-A9B0-6FE5-2CEA-D203268BAA0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51061" y="1631950"/>
            <a:ext cx="3104059" cy="2348738"/>
          </a:xfrm>
          <a:prstGeom prst="rect">
            <a:avLst/>
          </a:prstGeom>
        </p:spPr>
      </p:pic>
      <p:pic>
        <p:nvPicPr>
          <p:cNvPr id="8" name="Picture 7" descr="A glass bowl with a lid and a red pepper&#10;&#10;Description automatically generated with low confidence">
            <a:extLst>
              <a:ext uri="{FF2B5EF4-FFF2-40B4-BE49-F238E27FC236}">
                <a16:creationId xmlns:a16="http://schemas.microsoft.com/office/drawing/2014/main" id="{71A6D20C-7B5F-28AB-D722-73B9D6CD766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757670" y="3622040"/>
            <a:ext cx="2772410" cy="2772410"/>
          </a:xfrm>
          <a:prstGeom prst="rect">
            <a:avLst/>
          </a:prstGeom>
        </p:spPr>
      </p:pic>
      <p:sp>
        <p:nvSpPr>
          <p:cNvPr id="9" name="TextBox 8">
            <a:extLst>
              <a:ext uri="{FF2B5EF4-FFF2-40B4-BE49-F238E27FC236}">
                <a16:creationId xmlns:a16="http://schemas.microsoft.com/office/drawing/2014/main" id="{DC42B07B-F14F-C5EF-637B-447A1B643069}"/>
              </a:ext>
            </a:extLst>
          </p:cNvPr>
          <p:cNvSpPr txBox="1"/>
          <p:nvPr/>
        </p:nvSpPr>
        <p:spPr>
          <a:xfrm>
            <a:off x="6757670" y="8384540"/>
            <a:ext cx="2381250" cy="369332"/>
          </a:xfrm>
          <a:prstGeom prst="rect">
            <a:avLst/>
          </a:prstGeom>
          <a:noFill/>
        </p:spPr>
        <p:txBody>
          <a:bodyPr wrap="square" rtlCol="0">
            <a:spAutoFit/>
          </a:bodyPr>
          <a:lstStyle/>
          <a:p>
            <a:r>
              <a:rPr lang="en-GB" sz="900">
                <a:hlinkClick r:id="rId6" tooltip="https://jdorganizer.blogspot.com/2014/03/food-storage-containers-for-those.html"/>
              </a:rPr>
              <a:t>This Photo</a:t>
            </a:r>
            <a:r>
              <a:rPr lang="en-GB" sz="900"/>
              <a:t> by Unknown Author is licensed under </a:t>
            </a:r>
            <a:r>
              <a:rPr lang="en-GB" sz="900">
                <a:hlinkClick r:id="rId7" tooltip="https://creativecommons.org/licenses/by-nc-sa/3.0/"/>
              </a:rPr>
              <a:t>CC BY-SA-NC</a:t>
            </a:r>
            <a:endParaRPr lang="en-GB" sz="900"/>
          </a:p>
        </p:txBody>
      </p:sp>
    </p:spTree>
    <p:extLst>
      <p:ext uri="{BB962C8B-B14F-4D97-AF65-F5344CB8AC3E}">
        <p14:creationId xmlns:p14="http://schemas.microsoft.com/office/powerpoint/2010/main" val="1839065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9328255-DE98-0007-A874-3E6F45993170}"/>
              </a:ext>
            </a:extLst>
          </p:cNvPr>
          <p:cNvSpPr>
            <a:spLocks noGrp="1" noChangeArrowheads="1"/>
          </p:cNvSpPr>
          <p:nvPr>
            <p:ph type="title"/>
          </p:nvPr>
        </p:nvSpPr>
        <p:spPr/>
        <p:txBody>
          <a:bodyPr/>
          <a:lstStyle/>
          <a:p>
            <a:r>
              <a:rPr lang="en-GB" altLang="en-US"/>
              <a:t>Pest House Rules</a:t>
            </a:r>
          </a:p>
        </p:txBody>
      </p:sp>
      <p:sp>
        <p:nvSpPr>
          <p:cNvPr id="38915" name="Content Placeholder 2">
            <a:extLst>
              <a:ext uri="{FF2B5EF4-FFF2-40B4-BE49-F238E27FC236}">
                <a16:creationId xmlns:a16="http://schemas.microsoft.com/office/drawing/2014/main" id="{5D935DC8-E0F9-EFBC-6B85-8B630F749271}"/>
              </a:ext>
            </a:extLst>
          </p:cNvPr>
          <p:cNvSpPr>
            <a:spLocks noGrp="1" noChangeArrowheads="1"/>
          </p:cNvSpPr>
          <p:nvPr>
            <p:ph idx="1"/>
          </p:nvPr>
        </p:nvSpPr>
        <p:spPr/>
        <p:txBody>
          <a:bodyPr/>
          <a:lstStyle/>
          <a:p>
            <a:endParaRPr lang="en-GB" altLang="en-US"/>
          </a:p>
          <a:p>
            <a:r>
              <a:rPr lang="en-GB" altLang="en-US" sz="2000"/>
              <a:t>Pests may carry harmful bacteria which can contaminate food </a:t>
            </a:r>
          </a:p>
          <a:p>
            <a:r>
              <a:rPr lang="en-GB" altLang="en-US" sz="2000"/>
              <a:t>Pests –rodents, insects, birds </a:t>
            </a:r>
          </a:p>
          <a:p>
            <a:r>
              <a:rPr lang="en-GB" altLang="en-US" sz="2000"/>
              <a:t>Visibly check buildings for signs of pest access</a:t>
            </a:r>
          </a:p>
          <a:p>
            <a:r>
              <a:rPr lang="en-GB" altLang="en-US" sz="2000"/>
              <a:t>Visibly check food preparation area for signs of pests</a:t>
            </a:r>
          </a:p>
          <a:p>
            <a:r>
              <a:rPr lang="en-GB" altLang="en-US" sz="2000"/>
              <a:t>Visibly check food items for pest damage</a:t>
            </a:r>
          </a:p>
          <a:p>
            <a:endParaRPr lang="en-GB" altLang="en-US"/>
          </a:p>
        </p:txBody>
      </p:sp>
      <p:pic>
        <p:nvPicPr>
          <p:cNvPr id="3" name="Picture 2" descr="A close-up of a ant carrying a piece of food&#10;&#10;Description automatically generated with medium confidence">
            <a:extLst>
              <a:ext uri="{FF2B5EF4-FFF2-40B4-BE49-F238E27FC236}">
                <a16:creationId xmlns:a16="http://schemas.microsoft.com/office/drawing/2014/main" id="{55E2FFB4-E950-B1F3-9FF4-1A083BB2435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547860" y="4280377"/>
            <a:ext cx="1965960" cy="13106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15869862-BF7C-2D35-3C5B-52956DE226EF}"/>
              </a:ext>
            </a:extLst>
          </p:cNvPr>
          <p:cNvSpPr>
            <a:spLocks noGrp="1" noChangeArrowheads="1"/>
          </p:cNvSpPr>
          <p:nvPr>
            <p:ph type="title"/>
          </p:nvPr>
        </p:nvSpPr>
        <p:spPr/>
        <p:txBody>
          <a:bodyPr/>
          <a:lstStyle/>
          <a:p>
            <a:pPr algn="ctr"/>
            <a:r>
              <a:rPr lang="en-GB" altLang="en-US" b="1" dirty="0">
                <a:ea typeface="MS PGothic"/>
              </a:rPr>
              <a:t>Waste House Rules</a:t>
            </a:r>
            <a:endParaRPr lang="en-US"/>
          </a:p>
        </p:txBody>
      </p:sp>
      <p:sp>
        <p:nvSpPr>
          <p:cNvPr id="40963" name="Content Placeholder 2">
            <a:extLst>
              <a:ext uri="{FF2B5EF4-FFF2-40B4-BE49-F238E27FC236}">
                <a16:creationId xmlns:a16="http://schemas.microsoft.com/office/drawing/2014/main" id="{61C88F04-EBE1-02F5-0B61-339F1DCF5C87}"/>
              </a:ext>
            </a:extLst>
          </p:cNvPr>
          <p:cNvSpPr>
            <a:spLocks noGrp="1" noChangeArrowheads="1"/>
          </p:cNvSpPr>
          <p:nvPr>
            <p:ph idx="1"/>
          </p:nvPr>
        </p:nvSpPr>
        <p:spPr/>
        <p:txBody>
          <a:bodyPr/>
          <a:lstStyle/>
          <a:p>
            <a:endParaRPr lang="en-GB" altLang="en-US" dirty="0"/>
          </a:p>
          <a:p>
            <a:r>
              <a:rPr lang="en-GB" altLang="en-US" sz="2800" dirty="0">
                <a:ea typeface="MS PGothic"/>
              </a:rPr>
              <a:t>To prevent risk of physical contamination and avoid attracting pests</a:t>
            </a:r>
          </a:p>
          <a:p>
            <a:r>
              <a:rPr lang="en-GB" altLang="en-US" sz="2800" dirty="0">
                <a:ea typeface="MS PGothic"/>
              </a:rPr>
              <a:t>Waste –any item of food, ingredients, packaging materials, soiled cloths</a:t>
            </a:r>
          </a:p>
          <a:p>
            <a:r>
              <a:rPr lang="en-GB" altLang="en-US" sz="2800" dirty="0">
                <a:ea typeface="MS PGothic"/>
              </a:rPr>
              <a:t>Removal of waste</a:t>
            </a:r>
          </a:p>
          <a:p>
            <a:endParaRPr lang="en-GB" altLang="en-US" sz="2800" dirty="0"/>
          </a:p>
        </p:txBody>
      </p:sp>
      <p:pic>
        <p:nvPicPr>
          <p:cNvPr id="3" name="Picture 2" descr="A black and white trash can&#10;&#10;Description automatically generated with low confidence">
            <a:extLst>
              <a:ext uri="{FF2B5EF4-FFF2-40B4-BE49-F238E27FC236}">
                <a16:creationId xmlns:a16="http://schemas.microsoft.com/office/drawing/2014/main" id="{13ED1B1C-FDC2-7DEB-7C1F-0134CF09DF2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89439" y="4501424"/>
            <a:ext cx="1522095" cy="1594576"/>
          </a:xfrm>
          <a:prstGeom prst="rect">
            <a:avLst/>
          </a:prstGeom>
        </p:spPr>
      </p:pic>
    </p:spTree>
    <p:extLst>
      <p:ext uri="{BB962C8B-B14F-4D97-AF65-F5344CB8AC3E}">
        <p14:creationId xmlns:p14="http://schemas.microsoft.com/office/powerpoint/2010/main" val="2816369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4753BC30-90E1-D2E2-C959-1E90DBF78114}"/>
              </a:ext>
            </a:extLst>
          </p:cNvPr>
          <p:cNvSpPr>
            <a:spLocks noGrp="1" noChangeArrowheads="1"/>
          </p:cNvSpPr>
          <p:nvPr>
            <p:ph type="title"/>
          </p:nvPr>
        </p:nvSpPr>
        <p:spPr/>
        <p:txBody>
          <a:bodyPr/>
          <a:lstStyle/>
          <a:p>
            <a:pPr algn="ctr"/>
            <a:r>
              <a:rPr lang="en-GB" altLang="en-US" b="1" dirty="0">
                <a:ea typeface="MS PGothic"/>
              </a:rPr>
              <a:t>Maintenance House Rules</a:t>
            </a:r>
            <a:endParaRPr lang="en-US"/>
          </a:p>
        </p:txBody>
      </p:sp>
      <p:sp>
        <p:nvSpPr>
          <p:cNvPr id="43011" name="Content Placeholder 2">
            <a:extLst>
              <a:ext uri="{FF2B5EF4-FFF2-40B4-BE49-F238E27FC236}">
                <a16:creationId xmlns:a16="http://schemas.microsoft.com/office/drawing/2014/main" id="{0FBF9834-7A89-C98B-FEEB-985D7BAA92D3}"/>
              </a:ext>
            </a:extLst>
          </p:cNvPr>
          <p:cNvSpPr>
            <a:spLocks noGrp="1" noChangeArrowheads="1"/>
          </p:cNvSpPr>
          <p:nvPr>
            <p:ph idx="1"/>
          </p:nvPr>
        </p:nvSpPr>
        <p:spPr>
          <a:xfrm>
            <a:off x="914400" y="2103120"/>
            <a:ext cx="10363200" cy="3962400"/>
          </a:xfrm>
        </p:spPr>
        <p:txBody>
          <a:bodyPr/>
          <a:lstStyle/>
          <a:p>
            <a:endParaRPr lang="en-GB" altLang="en-US" sz="2800" dirty="0"/>
          </a:p>
          <a:p>
            <a:r>
              <a:rPr lang="en-GB" altLang="en-US" sz="2800" dirty="0">
                <a:ea typeface="MS PGothic"/>
              </a:rPr>
              <a:t>Visual checks on structure of the building and equipment.</a:t>
            </a:r>
          </a:p>
          <a:p>
            <a:r>
              <a:rPr lang="en-GB" altLang="en-US" sz="2800" dirty="0">
                <a:ea typeface="MS PGothic"/>
              </a:rPr>
              <a:t>Replacing/updating worn, scratched, stained and broken equipment</a:t>
            </a:r>
          </a:p>
          <a:p>
            <a:r>
              <a:rPr lang="en-GB" altLang="en-US" sz="2800" dirty="0">
                <a:ea typeface="MS PGothic"/>
              </a:rPr>
              <a:t>Replacing/updating equipment which cannot be effectively cleaned and disinfected.</a:t>
            </a:r>
          </a:p>
          <a:p>
            <a:r>
              <a:rPr lang="en-GB" altLang="en-US" sz="2800" dirty="0">
                <a:ea typeface="MS PGothic"/>
              </a:rPr>
              <a:t>Follow correct 2 stage cleaning programme. </a:t>
            </a:r>
            <a:endParaRPr lang="en-GB" altLang="en-US" sz="2800" dirty="0"/>
          </a:p>
          <a:p>
            <a:endParaRPr lang="en-GB" altLang="en-US" sz="2800" dirty="0"/>
          </a:p>
        </p:txBody>
      </p:sp>
      <p:pic>
        <p:nvPicPr>
          <p:cNvPr id="3" name="Picture 2" descr="A crack in a wall&#10;&#10;Description automatically generated with low confidence">
            <a:extLst>
              <a:ext uri="{FF2B5EF4-FFF2-40B4-BE49-F238E27FC236}">
                <a16:creationId xmlns:a16="http://schemas.microsoft.com/office/drawing/2014/main" id="{F31145F3-CC34-E0C4-3A03-07C86AC058C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0826" y="4693920"/>
            <a:ext cx="2546773" cy="1910080"/>
          </a:xfrm>
          <a:prstGeom prst="rect">
            <a:avLst/>
          </a:prstGeom>
        </p:spPr>
      </p:pic>
      <p:sp>
        <p:nvSpPr>
          <p:cNvPr id="4" name="TextBox 3">
            <a:extLst>
              <a:ext uri="{FF2B5EF4-FFF2-40B4-BE49-F238E27FC236}">
                <a16:creationId xmlns:a16="http://schemas.microsoft.com/office/drawing/2014/main" id="{2BD16F71-C136-D640-727D-1433A8959BA7}"/>
              </a:ext>
            </a:extLst>
          </p:cNvPr>
          <p:cNvSpPr txBox="1"/>
          <p:nvPr/>
        </p:nvSpPr>
        <p:spPr>
          <a:xfrm>
            <a:off x="8812966" y="6898174"/>
            <a:ext cx="2403674" cy="369332"/>
          </a:xfrm>
          <a:prstGeom prst="rect">
            <a:avLst/>
          </a:prstGeom>
          <a:noFill/>
        </p:spPr>
        <p:txBody>
          <a:bodyPr wrap="square" rtlCol="0">
            <a:spAutoFit/>
          </a:bodyPr>
          <a:lstStyle/>
          <a:p>
            <a:r>
              <a:rPr lang="en-GB" sz="900">
                <a:hlinkClick r:id="rId4" tooltip="http://diy.stackexchange.com/questions/7840/how-do-i-prepare-a-chipped-peeling-deeply-cracked-wall-for-painting"/>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3677083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72D80-0D64-F93F-F758-4F6680D14331}"/>
              </a:ext>
            </a:extLst>
          </p:cNvPr>
          <p:cNvSpPr>
            <a:spLocks noGrp="1"/>
          </p:cNvSpPr>
          <p:nvPr>
            <p:ph type="title"/>
          </p:nvPr>
        </p:nvSpPr>
        <p:spPr/>
        <p:txBody>
          <a:bodyPr/>
          <a:lstStyle/>
          <a:p>
            <a:pPr algn="ctr"/>
            <a:r>
              <a:rPr lang="en-US" b="1" dirty="0">
                <a:ea typeface="MS PGothic"/>
              </a:rPr>
              <a:t>Stock Control House Rules</a:t>
            </a:r>
            <a:endParaRPr lang="en-US" b="1" dirty="0"/>
          </a:p>
        </p:txBody>
      </p:sp>
      <p:sp>
        <p:nvSpPr>
          <p:cNvPr id="3" name="Content Placeholder 2">
            <a:extLst>
              <a:ext uri="{FF2B5EF4-FFF2-40B4-BE49-F238E27FC236}">
                <a16:creationId xmlns:a16="http://schemas.microsoft.com/office/drawing/2014/main" id="{AC871AB8-2174-078A-5CA0-BF47F1726D46}"/>
              </a:ext>
            </a:extLst>
          </p:cNvPr>
          <p:cNvSpPr>
            <a:spLocks noGrp="1"/>
          </p:cNvSpPr>
          <p:nvPr>
            <p:ph idx="1"/>
          </p:nvPr>
        </p:nvSpPr>
        <p:spPr>
          <a:xfrm>
            <a:off x="483079" y="1414733"/>
            <a:ext cx="11053313" cy="5227606"/>
          </a:xfrm>
        </p:spPr>
        <p:txBody>
          <a:bodyPr/>
          <a:lstStyle/>
          <a:p>
            <a:pPr marL="0" indent="0">
              <a:buNone/>
            </a:pPr>
            <a:endParaRPr lang="en-US" dirty="0"/>
          </a:p>
          <a:p>
            <a:r>
              <a:rPr lang="en-GB" b="1" dirty="0">
                <a:ea typeface="MS PGothic"/>
                <a:cs typeface="Arial"/>
              </a:rPr>
              <a:t>Use by date </a:t>
            </a:r>
            <a:r>
              <a:rPr lang="en-GB" dirty="0">
                <a:ea typeface="MS PGothic"/>
                <a:cs typeface="Arial"/>
              </a:rPr>
              <a:t>- </a:t>
            </a:r>
            <a:r>
              <a:rPr lang="en-GB" sz="2000" i="1" dirty="0">
                <a:solidFill>
                  <a:srgbClr val="000000"/>
                </a:solidFill>
                <a:latin typeface="Arial"/>
                <a:ea typeface="MS PGothic"/>
                <a:cs typeface="Calibri"/>
              </a:rPr>
              <a:t> This date</a:t>
            </a:r>
            <a:r>
              <a:rPr lang="en-GB" sz="2000" i="1" dirty="0">
                <a:solidFill>
                  <a:schemeClr val="tx1"/>
                </a:solidFill>
                <a:ea typeface="MS PGothic"/>
                <a:cs typeface="Calibri"/>
              </a:rPr>
              <a:t> </a:t>
            </a:r>
            <a:r>
              <a:rPr lang="en-GB" sz="2000" i="1" dirty="0">
                <a:solidFill>
                  <a:schemeClr val="tx1"/>
                </a:solidFill>
                <a:ea typeface="+mn-lt"/>
                <a:cs typeface="+mn-lt"/>
              </a:rPr>
              <a:t>mark is required on microbiologically perishable pre-packed foods. I</a:t>
            </a:r>
            <a:r>
              <a:rPr lang="en-GB" sz="2000" i="1" dirty="0">
                <a:solidFill>
                  <a:srgbClr val="000000"/>
                </a:solidFill>
                <a:latin typeface="Arial"/>
                <a:ea typeface="MS PGothic"/>
                <a:cs typeface="Calibri"/>
              </a:rPr>
              <a:t>t is an offence to sell food after UBD has expired. Food eaten after the UBD has expired could cause food poisoning. </a:t>
            </a:r>
          </a:p>
          <a:p>
            <a:endParaRPr lang="en-GB" sz="2000" dirty="0">
              <a:ea typeface="MS PGothic"/>
              <a:cs typeface="Arial"/>
            </a:endParaRPr>
          </a:p>
          <a:p>
            <a:r>
              <a:rPr lang="en-GB" b="1" dirty="0">
                <a:ea typeface="MS PGothic"/>
                <a:cs typeface="Arial"/>
              </a:rPr>
              <a:t>Best before date</a:t>
            </a:r>
            <a:r>
              <a:rPr lang="en-GB" dirty="0">
                <a:ea typeface="MS PGothic"/>
                <a:cs typeface="Arial"/>
              </a:rPr>
              <a:t> - </a:t>
            </a:r>
            <a:r>
              <a:rPr lang="en-GB" sz="2000" i="1" dirty="0">
                <a:solidFill>
                  <a:srgbClr val="000000"/>
                </a:solidFill>
                <a:latin typeface="Arial"/>
                <a:ea typeface="MS PGothic"/>
                <a:cs typeface="Calibri"/>
              </a:rPr>
              <a:t> This date mark is required on longer life foods that are NOT subjected to microbiological spoilage i.e. canned / dried / frozen foods. This date relates to food quality rather than food safety. </a:t>
            </a:r>
            <a:endParaRPr lang="en-GB" sz="2000" dirty="0">
              <a:solidFill>
                <a:srgbClr val="000000"/>
              </a:solidFill>
              <a:latin typeface="Arial"/>
              <a:ea typeface="MS PGothic"/>
              <a:cs typeface="Calibri"/>
            </a:endParaRPr>
          </a:p>
          <a:p>
            <a:endParaRPr lang="en-GB" sz="2000" dirty="0">
              <a:ea typeface="MS PGothic"/>
              <a:cs typeface="Arial"/>
            </a:endParaRPr>
          </a:p>
          <a:p>
            <a:r>
              <a:rPr lang="en-GB" sz="2000" dirty="0">
                <a:ea typeface="+mn-lt"/>
                <a:cs typeface="+mn-lt"/>
              </a:rPr>
              <a:t>It is important to note that when purchasing foods with a “Use by Date” the product should have at least three days shelf life. Foods with a “Best Before Date” should have at least a three month shelf life</a:t>
            </a:r>
            <a:r>
              <a:rPr lang="en-GB" sz="1400" dirty="0">
                <a:ea typeface="+mn-lt"/>
                <a:cs typeface="+mn-lt"/>
              </a:rPr>
              <a:t>.</a:t>
            </a:r>
            <a:endParaRPr lang="en-GB" dirty="0">
              <a:ea typeface="MS PGothic"/>
              <a:cs typeface="Arial"/>
            </a:endParaRPr>
          </a:p>
        </p:txBody>
      </p:sp>
    </p:spTree>
    <p:extLst>
      <p:ext uri="{BB962C8B-B14F-4D97-AF65-F5344CB8AC3E}">
        <p14:creationId xmlns:p14="http://schemas.microsoft.com/office/powerpoint/2010/main" val="1132593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78E50-32DD-BB0F-25FD-EA98910A5695}"/>
              </a:ext>
            </a:extLst>
          </p:cNvPr>
          <p:cNvSpPr>
            <a:spLocks noGrp="1"/>
          </p:cNvSpPr>
          <p:nvPr>
            <p:ph type="title"/>
          </p:nvPr>
        </p:nvSpPr>
        <p:spPr/>
        <p:txBody>
          <a:bodyPr/>
          <a:lstStyle/>
          <a:p>
            <a:pPr algn="ctr"/>
            <a:r>
              <a:rPr lang="en-US" b="1" dirty="0">
                <a:cs typeface="Arial"/>
              </a:rPr>
              <a:t>Stock Control House Rules</a:t>
            </a:r>
            <a:endParaRPr lang="en-US" dirty="0"/>
          </a:p>
        </p:txBody>
      </p:sp>
      <p:sp>
        <p:nvSpPr>
          <p:cNvPr id="3" name="Content Placeholder 2">
            <a:extLst>
              <a:ext uri="{FF2B5EF4-FFF2-40B4-BE49-F238E27FC236}">
                <a16:creationId xmlns:a16="http://schemas.microsoft.com/office/drawing/2014/main" id="{AC4E08D0-00DE-F226-9964-A8E93B72FA51}"/>
              </a:ext>
            </a:extLst>
          </p:cNvPr>
          <p:cNvSpPr>
            <a:spLocks noGrp="1"/>
          </p:cNvSpPr>
          <p:nvPr>
            <p:ph idx="1"/>
          </p:nvPr>
        </p:nvSpPr>
        <p:spPr>
          <a:xfrm>
            <a:off x="914400" y="2133600"/>
            <a:ext cx="10363200" cy="4537494"/>
          </a:xfrm>
        </p:spPr>
        <p:txBody>
          <a:bodyPr/>
          <a:lstStyle/>
          <a:p>
            <a:r>
              <a:rPr lang="en-US" b="1" dirty="0">
                <a:ea typeface="MS PGothic"/>
              </a:rPr>
              <a:t>Storage of dried goods</a:t>
            </a:r>
            <a:r>
              <a:rPr lang="en-US" dirty="0">
                <a:ea typeface="MS PGothic"/>
              </a:rPr>
              <a:t> -</a:t>
            </a:r>
          </a:p>
          <a:p>
            <a:pPr marL="0" indent="0">
              <a:buNone/>
            </a:pPr>
            <a:r>
              <a:rPr lang="en-US" sz="2000" dirty="0">
                <a:ea typeface="+mn-lt"/>
                <a:cs typeface="+mn-lt"/>
              </a:rPr>
              <a:t>-Once opened, dry goods e.g. flour, sugar, cereals must be taken out of the original packaging and put into sealed, labelled containers, with date opened and the original use by / best before date clearly marked on the container. To adhere to allergen advice the ingredients list should be attached to the new container. Old stock MUST NOT be topped up with new stock.</a:t>
            </a:r>
          </a:p>
          <a:p>
            <a:pPr marL="0" indent="0">
              <a:buNone/>
            </a:pPr>
            <a:r>
              <a:rPr lang="en-US" sz="2000" dirty="0">
                <a:ea typeface="+mn-lt"/>
                <a:cs typeface="+mn-lt"/>
              </a:rPr>
              <a:t>-All manufacturer’s storage instructions should be always followed i.e. keep always refrigerated or use within 3 days of opening</a:t>
            </a:r>
          </a:p>
          <a:p>
            <a:pPr marL="0" indent="0">
              <a:buNone/>
            </a:pPr>
            <a:r>
              <a:rPr lang="en-US" sz="2000" dirty="0">
                <a:ea typeface="+mn-lt"/>
                <a:cs typeface="+mn-lt"/>
              </a:rPr>
              <a:t>-Opened tinned goods should never be left in their tin but decanted to a container with a lid. Date opened UBD / BBD or manufacturers guidance should be listed along with the ingredients list</a:t>
            </a:r>
          </a:p>
          <a:p>
            <a:pPr marL="0" indent="0">
              <a:buNone/>
            </a:pPr>
            <a:r>
              <a:rPr lang="en-GB" sz="2000" b="1" i="1" dirty="0">
                <a:solidFill>
                  <a:srgbClr val="000000"/>
                </a:solidFill>
                <a:latin typeface="Calibri"/>
                <a:ea typeface="MS PGothic"/>
                <a:cs typeface="Calibri"/>
              </a:rPr>
              <a:t>Remember root vegetables must be stored in a sealed container with the chopping board and knives designated for their use etc.</a:t>
            </a:r>
            <a:endParaRPr lang="en-US" sz="2000" b="1">
              <a:ea typeface="MS PGothic"/>
            </a:endParaRPr>
          </a:p>
        </p:txBody>
      </p:sp>
      <p:pic>
        <p:nvPicPr>
          <p:cNvPr id="5" name="Picture 4" descr="A picture containing food&#10;&#10;Description automatically generated">
            <a:extLst>
              <a:ext uri="{FF2B5EF4-FFF2-40B4-BE49-F238E27FC236}">
                <a16:creationId xmlns:a16="http://schemas.microsoft.com/office/drawing/2014/main" id="{14B16558-4202-3CEC-7387-D013B47B7AB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14560" y="1269206"/>
            <a:ext cx="1901036" cy="1267976"/>
          </a:xfrm>
          <a:prstGeom prst="rect">
            <a:avLst/>
          </a:prstGeom>
        </p:spPr>
      </p:pic>
      <p:sp>
        <p:nvSpPr>
          <p:cNvPr id="6" name="TextBox 5">
            <a:extLst>
              <a:ext uri="{FF2B5EF4-FFF2-40B4-BE49-F238E27FC236}">
                <a16:creationId xmlns:a16="http://schemas.microsoft.com/office/drawing/2014/main" id="{57CE928B-9416-4D66-E8B8-7C4ECD80F60B}"/>
              </a:ext>
            </a:extLst>
          </p:cNvPr>
          <p:cNvSpPr txBox="1"/>
          <p:nvPr/>
        </p:nvSpPr>
        <p:spPr>
          <a:xfrm>
            <a:off x="9627398" y="7774780"/>
            <a:ext cx="1386041" cy="507831"/>
          </a:xfrm>
          <a:prstGeom prst="rect">
            <a:avLst/>
          </a:prstGeom>
          <a:noFill/>
        </p:spPr>
        <p:txBody>
          <a:bodyPr wrap="square" rtlCol="0">
            <a:spAutoFit/>
          </a:bodyPr>
          <a:lstStyle/>
          <a:p>
            <a:r>
              <a:rPr lang="en-GB" sz="900">
                <a:hlinkClick r:id="rId4" tooltip="https://foto.wuestenigel.com/carry-out-various-healthy-salads-in-plastic-containers/"/>
              </a:rPr>
              <a:t>This Photo</a:t>
            </a:r>
            <a:r>
              <a:rPr lang="en-GB" sz="900"/>
              <a:t> by Unknown Author is licensed under </a:t>
            </a:r>
            <a:r>
              <a:rPr lang="en-GB" sz="900">
                <a:hlinkClick r:id="rId5" tooltip="https://creativecommons.org/licenses/by/3.0/"/>
              </a:rPr>
              <a:t>CC BY</a:t>
            </a:r>
            <a:endParaRPr lang="en-GB" sz="900"/>
          </a:p>
        </p:txBody>
      </p:sp>
    </p:spTree>
    <p:extLst>
      <p:ext uri="{BB962C8B-B14F-4D97-AF65-F5344CB8AC3E}">
        <p14:creationId xmlns:p14="http://schemas.microsoft.com/office/powerpoint/2010/main" val="3129642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029E1-FEC5-ED5C-5498-7FC943EB7446}"/>
              </a:ext>
            </a:extLst>
          </p:cNvPr>
          <p:cNvSpPr>
            <a:spLocks noGrp="1"/>
          </p:cNvSpPr>
          <p:nvPr>
            <p:ph type="title"/>
          </p:nvPr>
        </p:nvSpPr>
        <p:spPr/>
        <p:txBody>
          <a:bodyPr/>
          <a:lstStyle/>
          <a:p>
            <a:r>
              <a:rPr lang="en-US" b="1" dirty="0"/>
              <a:t>Food Hygiene ELC Annual Update</a:t>
            </a:r>
          </a:p>
        </p:txBody>
      </p:sp>
      <p:sp>
        <p:nvSpPr>
          <p:cNvPr id="3" name="Content Placeholder 2">
            <a:extLst>
              <a:ext uri="{FF2B5EF4-FFF2-40B4-BE49-F238E27FC236}">
                <a16:creationId xmlns:a16="http://schemas.microsoft.com/office/drawing/2014/main" id="{FBC3DF57-BD9C-8A73-B9F5-774F4ECAA69B}"/>
              </a:ext>
            </a:extLst>
          </p:cNvPr>
          <p:cNvSpPr>
            <a:spLocks noGrp="1"/>
          </p:cNvSpPr>
          <p:nvPr>
            <p:ph idx="1"/>
          </p:nvPr>
        </p:nvSpPr>
        <p:spPr>
          <a:xfrm>
            <a:off x="914400" y="1903563"/>
            <a:ext cx="10363200" cy="4710021"/>
          </a:xfrm>
        </p:spPr>
        <p:txBody>
          <a:bodyPr/>
          <a:lstStyle/>
          <a:p>
            <a:pPr>
              <a:buFont typeface="Arial"/>
              <a:buChar char="•"/>
            </a:pPr>
            <a:r>
              <a:rPr lang="en-US" sz="1600" dirty="0">
                <a:ea typeface="MS PGothic"/>
              </a:rPr>
              <a:t>Introduction</a:t>
            </a:r>
          </a:p>
          <a:p>
            <a:pPr>
              <a:buFont typeface="Arial"/>
              <a:buChar char="•"/>
            </a:pPr>
            <a:r>
              <a:rPr lang="en-US" sz="1600" dirty="0">
                <a:ea typeface="MS PGothic"/>
              </a:rPr>
              <a:t>Training House Rules</a:t>
            </a:r>
          </a:p>
          <a:p>
            <a:r>
              <a:rPr lang="en-US" sz="1600" dirty="0">
                <a:ea typeface="MS PGothic"/>
              </a:rPr>
              <a:t>Personal Hygiene House Rules</a:t>
            </a:r>
          </a:p>
          <a:p>
            <a:r>
              <a:rPr lang="en-US" sz="1600" dirty="0">
                <a:ea typeface="MS PGothic"/>
              </a:rPr>
              <a:t>Cleaning House Rules</a:t>
            </a:r>
          </a:p>
          <a:p>
            <a:r>
              <a:rPr lang="en-US" sz="1600" dirty="0">
                <a:ea typeface="MS PGothic"/>
              </a:rPr>
              <a:t>Temperature Control House Rules</a:t>
            </a:r>
          </a:p>
          <a:p>
            <a:r>
              <a:rPr lang="en-US" sz="1600" dirty="0">
                <a:ea typeface="MS PGothic"/>
              </a:rPr>
              <a:t>Cross Contamination- high risk foods</a:t>
            </a:r>
          </a:p>
          <a:p>
            <a:r>
              <a:rPr lang="en-US" sz="1600" dirty="0">
                <a:ea typeface="MS PGothic"/>
              </a:rPr>
              <a:t>Pest House Rules</a:t>
            </a:r>
          </a:p>
          <a:p>
            <a:r>
              <a:rPr lang="en-US" sz="1600" dirty="0">
                <a:ea typeface="MS PGothic"/>
              </a:rPr>
              <a:t>Waste House Rules</a:t>
            </a:r>
          </a:p>
          <a:p>
            <a:r>
              <a:rPr lang="en-US" sz="1600" dirty="0">
                <a:ea typeface="MS PGothic"/>
              </a:rPr>
              <a:t>Maintenance House Rules</a:t>
            </a:r>
          </a:p>
          <a:p>
            <a:r>
              <a:rPr lang="en-US" sz="1600" dirty="0">
                <a:ea typeface="MS PGothic"/>
              </a:rPr>
              <a:t>Stock Control House Rules</a:t>
            </a:r>
          </a:p>
          <a:p>
            <a:r>
              <a:rPr lang="en-US" sz="1600" dirty="0">
                <a:ea typeface="MS PGothic"/>
              </a:rPr>
              <a:t>Suspected Food Poisoning</a:t>
            </a:r>
          </a:p>
          <a:p>
            <a:r>
              <a:rPr lang="en-US" sz="1600" dirty="0">
                <a:ea typeface="MS PGothic"/>
              </a:rPr>
              <a:t>Record keeping</a:t>
            </a:r>
          </a:p>
          <a:p>
            <a:r>
              <a:rPr lang="en-US" sz="1600" dirty="0">
                <a:ea typeface="MS PGothic"/>
              </a:rPr>
              <a:t>Snack</a:t>
            </a:r>
          </a:p>
          <a:p>
            <a:r>
              <a:rPr lang="en-US" sz="1600" dirty="0">
                <a:ea typeface="MS PGothic"/>
              </a:rPr>
              <a:t>Allergies</a:t>
            </a:r>
          </a:p>
          <a:p>
            <a:pPr marL="0" indent="0">
              <a:buNone/>
            </a:pPr>
            <a:endParaRPr lang="en-US" sz="1600" dirty="0">
              <a:ea typeface="MS PGothic"/>
            </a:endParaRPr>
          </a:p>
        </p:txBody>
      </p:sp>
    </p:spTree>
    <p:extLst>
      <p:ext uri="{BB962C8B-B14F-4D97-AF65-F5344CB8AC3E}">
        <p14:creationId xmlns:p14="http://schemas.microsoft.com/office/powerpoint/2010/main" val="3579998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8845AEDC-573A-E788-923A-16433C4E19E2}"/>
              </a:ext>
            </a:extLst>
          </p:cNvPr>
          <p:cNvSpPr>
            <a:spLocks noGrp="1" noChangeArrowheads="1"/>
          </p:cNvSpPr>
          <p:nvPr>
            <p:ph type="title"/>
          </p:nvPr>
        </p:nvSpPr>
        <p:spPr/>
        <p:txBody>
          <a:bodyPr/>
          <a:lstStyle/>
          <a:p>
            <a:pPr algn="ctr"/>
            <a:r>
              <a:rPr lang="en-GB" altLang="en-US" b="1" dirty="0">
                <a:ea typeface="MS PGothic"/>
              </a:rPr>
              <a:t>Suspected food poisoning </a:t>
            </a:r>
            <a:endParaRPr lang="en-GB" altLang="en-US" b="1" dirty="0"/>
          </a:p>
        </p:txBody>
      </p:sp>
      <p:sp>
        <p:nvSpPr>
          <p:cNvPr id="47107" name="Content Placeholder 2">
            <a:extLst>
              <a:ext uri="{FF2B5EF4-FFF2-40B4-BE49-F238E27FC236}">
                <a16:creationId xmlns:a16="http://schemas.microsoft.com/office/drawing/2014/main" id="{4F514BF7-378F-26AF-B972-C82ABF78CE65}"/>
              </a:ext>
            </a:extLst>
          </p:cNvPr>
          <p:cNvSpPr>
            <a:spLocks noGrp="1" noChangeArrowheads="1"/>
          </p:cNvSpPr>
          <p:nvPr>
            <p:ph idx="1"/>
          </p:nvPr>
        </p:nvSpPr>
        <p:spPr>
          <a:xfrm>
            <a:off x="914400" y="1905000"/>
            <a:ext cx="10363200" cy="4800600"/>
          </a:xfrm>
        </p:spPr>
        <p:txBody>
          <a:bodyPr/>
          <a:lstStyle/>
          <a:p>
            <a:r>
              <a:rPr lang="en-GB" altLang="en-US" sz="2800" dirty="0">
                <a:ea typeface="MS PGothic"/>
              </a:rPr>
              <a:t>Two or more cases is considered an outbreak.</a:t>
            </a:r>
          </a:p>
          <a:p>
            <a:r>
              <a:rPr lang="en-GB" altLang="en-US" sz="2800" dirty="0">
                <a:ea typeface="MS PGothic"/>
              </a:rPr>
              <a:t>Inform Care Inspectorate </a:t>
            </a:r>
            <a:r>
              <a:rPr lang="en-GB" sz="1100" dirty="0"/>
              <a:t> </a:t>
            </a:r>
            <a:r>
              <a:rPr lang="en-GB" sz="2800" dirty="0"/>
              <a:t>0345 600 9527 </a:t>
            </a:r>
            <a:endParaRPr lang="en-GB" altLang="en-US" sz="2800" dirty="0"/>
          </a:p>
          <a:p>
            <a:r>
              <a:rPr lang="en-GB" altLang="en-US" sz="2800" dirty="0">
                <a:ea typeface="MS PGothic"/>
              </a:rPr>
              <a:t>Fife Health Protection Team </a:t>
            </a:r>
            <a:r>
              <a:rPr lang="en-GB" sz="2400" i="0"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0300 790 62 64</a:t>
            </a:r>
            <a:endParaRPr lang="en-GB" altLang="en-US" sz="2400" dirty="0">
              <a:solidFill>
                <a:schemeClr val="tx1"/>
              </a:solidFill>
              <a:latin typeface="Arial" panose="020B0604020202020204" pitchFamily="34" charset="0"/>
              <a:ea typeface="MS PGothic"/>
              <a:cs typeface="Arial" panose="020B0604020202020204" pitchFamily="34" charset="0"/>
            </a:endParaRPr>
          </a:p>
          <a:p>
            <a:r>
              <a:rPr lang="en-GB" altLang="en-US" sz="2800" dirty="0">
                <a:ea typeface="MS PGothic"/>
              </a:rPr>
              <a:t>Review cleaning procedures and implement infection control products</a:t>
            </a:r>
          </a:p>
          <a:p>
            <a:r>
              <a:rPr lang="en-GB" altLang="en-US" sz="2800" dirty="0">
                <a:ea typeface="MS PGothic"/>
              </a:rPr>
              <a:t>Consider contacting the local Environmental Health Officer for advice</a:t>
            </a:r>
          </a:p>
          <a:p>
            <a:r>
              <a:rPr lang="en-GB" sz="2800" dirty="0"/>
              <a:t>An email must be sent to Environmental Health Department Food.Advice@fife.gov.uk</a:t>
            </a:r>
            <a:endParaRPr lang="en-GB" altLang="en-US" sz="2800" dirty="0">
              <a:ea typeface="MS PGothic"/>
            </a:endParaRPr>
          </a:p>
          <a:p>
            <a:endParaRPr lang="en-GB" altLang="en-US" sz="2800" dirty="0"/>
          </a:p>
        </p:txBody>
      </p:sp>
    </p:spTree>
    <p:extLst>
      <p:ext uri="{BB962C8B-B14F-4D97-AF65-F5344CB8AC3E}">
        <p14:creationId xmlns:p14="http://schemas.microsoft.com/office/powerpoint/2010/main" val="4160319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ED906C24-FB01-8FE1-808F-14F566D29305}"/>
              </a:ext>
            </a:extLst>
          </p:cNvPr>
          <p:cNvSpPr>
            <a:spLocks noGrp="1" noChangeArrowheads="1"/>
          </p:cNvSpPr>
          <p:nvPr>
            <p:ph type="title"/>
          </p:nvPr>
        </p:nvSpPr>
        <p:spPr>
          <a:xfrm>
            <a:off x="914400" y="1143000"/>
            <a:ext cx="10363200" cy="762000"/>
          </a:xfrm>
        </p:spPr>
        <p:txBody>
          <a:bodyPr wrap="square" anchor="ctr">
            <a:normAutofit/>
          </a:bodyPr>
          <a:lstStyle/>
          <a:p>
            <a:r>
              <a:rPr lang="en-GB" altLang="en-US" b="1"/>
              <a:t>Record Keeping </a:t>
            </a:r>
            <a:endParaRPr lang="en-GB" altLang="en-US"/>
          </a:p>
        </p:txBody>
      </p:sp>
      <p:pic>
        <p:nvPicPr>
          <p:cNvPr id="3" name="Picture 2" descr="A person writing in a notebook&#10;&#10;Description automatically generated with low confidence">
            <a:extLst>
              <a:ext uri="{FF2B5EF4-FFF2-40B4-BE49-F238E27FC236}">
                <a16:creationId xmlns:a16="http://schemas.microsoft.com/office/drawing/2014/main" id="{46B88C88-6E5A-2A81-6B16-1DDB431019E7}"/>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424" r="9319" b="-2"/>
          <a:stretch/>
        </p:blipFill>
        <p:spPr>
          <a:xfrm>
            <a:off x="914400" y="2133600"/>
            <a:ext cx="5080000" cy="3962400"/>
          </a:xfrm>
          <a:prstGeom prst="rect">
            <a:avLst/>
          </a:prstGeom>
          <a:noFill/>
        </p:spPr>
      </p:pic>
      <p:sp>
        <p:nvSpPr>
          <p:cNvPr id="49155" name="Content Placeholder 2">
            <a:extLst>
              <a:ext uri="{FF2B5EF4-FFF2-40B4-BE49-F238E27FC236}">
                <a16:creationId xmlns:a16="http://schemas.microsoft.com/office/drawing/2014/main" id="{5E472B72-EB21-D643-A607-7D54EBD39452}"/>
              </a:ext>
            </a:extLst>
          </p:cNvPr>
          <p:cNvSpPr>
            <a:spLocks noGrp="1" noChangeArrowheads="1"/>
          </p:cNvSpPr>
          <p:nvPr>
            <p:ph sz="half" idx="2"/>
          </p:nvPr>
        </p:nvSpPr>
        <p:spPr>
          <a:xfrm>
            <a:off x="6197600" y="2133600"/>
            <a:ext cx="5080000" cy="3962400"/>
          </a:xfrm>
        </p:spPr>
        <p:txBody>
          <a:bodyPr wrap="square" anchor="t">
            <a:normAutofit/>
          </a:bodyPr>
          <a:lstStyle/>
          <a:p>
            <a:endParaRPr lang="en-GB" altLang="en-US"/>
          </a:p>
          <a:p>
            <a:r>
              <a:rPr lang="en-GB" altLang="en-US"/>
              <a:t>Legal requirements</a:t>
            </a:r>
          </a:p>
          <a:p>
            <a:r>
              <a:rPr lang="en-GB" altLang="en-US"/>
              <a:t>All in one record</a:t>
            </a:r>
          </a:p>
          <a:p>
            <a:r>
              <a:rPr lang="en-GB" altLang="en-US"/>
              <a:t>Weekly overview </a:t>
            </a:r>
          </a:p>
          <a:p>
            <a:r>
              <a:rPr lang="en-GB" altLang="en-US"/>
              <a:t>Monthly probe calibration</a:t>
            </a:r>
          </a:p>
          <a:p>
            <a:r>
              <a:rPr lang="en-GB" altLang="en-US"/>
              <a:t>Yearly refresh training with all staff</a:t>
            </a:r>
          </a:p>
          <a:p>
            <a:pPr marL="0" indent="0">
              <a:buNone/>
            </a:pPr>
            <a:endParaRPr lang="en-GB" altLang="en-US"/>
          </a:p>
          <a:p>
            <a:pPr marL="0" indent="0">
              <a:buNone/>
            </a:pPr>
            <a:endParaRPr lang="en-GB" altLang="en-US"/>
          </a:p>
        </p:txBody>
      </p:sp>
    </p:spTree>
    <p:extLst>
      <p:ext uri="{BB962C8B-B14F-4D97-AF65-F5344CB8AC3E}">
        <p14:creationId xmlns:p14="http://schemas.microsoft.com/office/powerpoint/2010/main" val="3911869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9358D16-3940-7882-5D00-B8E5659B013C}"/>
              </a:ext>
            </a:extLst>
          </p:cNvPr>
          <p:cNvSpPr>
            <a:spLocks noGrp="1" noChangeArrowheads="1"/>
          </p:cNvSpPr>
          <p:nvPr>
            <p:ph type="title"/>
          </p:nvPr>
        </p:nvSpPr>
        <p:spPr/>
        <p:txBody>
          <a:bodyPr/>
          <a:lstStyle/>
          <a:p>
            <a:pPr algn="ctr"/>
            <a:r>
              <a:rPr lang="en-GB" altLang="en-US" b="1" dirty="0">
                <a:ea typeface="MS PGothic"/>
              </a:rPr>
              <a:t>Allergies</a:t>
            </a:r>
            <a:endParaRPr lang="en-US"/>
          </a:p>
        </p:txBody>
      </p:sp>
      <p:sp>
        <p:nvSpPr>
          <p:cNvPr id="24579" name="Content Placeholder 2">
            <a:extLst>
              <a:ext uri="{FF2B5EF4-FFF2-40B4-BE49-F238E27FC236}">
                <a16:creationId xmlns:a16="http://schemas.microsoft.com/office/drawing/2014/main" id="{91B51F68-C486-7F92-1D18-88401D29A2D2}"/>
              </a:ext>
            </a:extLst>
          </p:cNvPr>
          <p:cNvSpPr>
            <a:spLocks noGrp="1" noChangeArrowheads="1"/>
          </p:cNvSpPr>
          <p:nvPr>
            <p:ph idx="1"/>
          </p:nvPr>
        </p:nvSpPr>
        <p:spPr>
          <a:xfrm>
            <a:off x="914400" y="1305176"/>
            <a:ext cx="11096444" cy="4652513"/>
          </a:xfrm>
        </p:spPr>
        <p:txBody>
          <a:bodyPr/>
          <a:lstStyle/>
          <a:p>
            <a:pPr marL="0" indent="0">
              <a:buNone/>
            </a:pPr>
            <a:endParaRPr lang="en-GB" altLang="en-US" dirty="0"/>
          </a:p>
          <a:p>
            <a:r>
              <a:rPr lang="en-GB" altLang="en-US" sz="2200" dirty="0">
                <a:ea typeface="MS PGothic"/>
              </a:rPr>
              <a:t>Legal responsibility from December 2014 – to share information with users as to the ingredients that are in the food made and served within your setting</a:t>
            </a:r>
          </a:p>
          <a:p>
            <a:pPr marL="0" indent="0">
              <a:buNone/>
            </a:pPr>
            <a:r>
              <a:rPr lang="en-GB" altLang="en-US" sz="2200" dirty="0">
                <a:ea typeface="MS PGothic"/>
              </a:rPr>
              <a:t>	You must have a notice displayed asking users to share any allergy concerns 	they may have</a:t>
            </a:r>
          </a:p>
          <a:p>
            <a:r>
              <a:rPr lang="en-GB" altLang="en-US" sz="2200" dirty="0">
                <a:ea typeface="MS PGothic"/>
              </a:rPr>
              <a:t>14 common allergens (but there are many others)</a:t>
            </a:r>
          </a:p>
          <a:p>
            <a:r>
              <a:rPr lang="en-GB" altLang="en-US" sz="2200" dirty="0">
                <a:ea typeface="MS PGothic"/>
              </a:rPr>
              <a:t>Best Practice – products all children can use, allocate specific chopping boards, knives, utensils for child with allergy (store separately in a sealed container) refer to allergens within ingredients EVERY TIME, </a:t>
            </a:r>
          </a:p>
          <a:p>
            <a:r>
              <a:rPr lang="en-GB" altLang="en-US" sz="2200" dirty="0">
                <a:ea typeface="MS PGothic"/>
              </a:rPr>
              <a:t>Allergen Menu folders -to record up to date info, product specific sheets, recipes, allergen templates</a:t>
            </a:r>
          </a:p>
          <a:p>
            <a:pPr marL="0" indent="0">
              <a:buNone/>
            </a:pPr>
            <a:endParaRPr lang="en-GB" altLang="en-US" sz="2400" dirty="0"/>
          </a:p>
        </p:txBody>
      </p:sp>
    </p:spTree>
    <p:extLst>
      <p:ext uri="{BB962C8B-B14F-4D97-AF65-F5344CB8AC3E}">
        <p14:creationId xmlns:p14="http://schemas.microsoft.com/office/powerpoint/2010/main" val="3179896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8C9B03-39CE-639A-B0EC-6DADFBE0305C}"/>
              </a:ext>
            </a:extLst>
          </p:cNvPr>
          <p:cNvSpPr>
            <a:spLocks noGrp="1"/>
          </p:cNvSpPr>
          <p:nvPr>
            <p:ph idx="1"/>
          </p:nvPr>
        </p:nvSpPr>
        <p:spPr>
          <a:xfrm>
            <a:off x="914400" y="1905000"/>
            <a:ext cx="10363200" cy="4465607"/>
          </a:xfrm>
        </p:spPr>
        <p:txBody>
          <a:bodyPr/>
          <a:lstStyle/>
          <a:p>
            <a:r>
              <a:rPr lang="en-US" sz="2400" dirty="0">
                <a:solidFill>
                  <a:srgbClr val="000000"/>
                </a:solidFill>
                <a:latin typeface="Arial"/>
                <a:ea typeface="MS PGothic"/>
                <a:cs typeface="Times New Roman"/>
              </a:rPr>
              <a:t>A clear visual display of the children with known allergies is accessible for all staff including supply staff. (with child’s privacy maintained) </a:t>
            </a:r>
          </a:p>
          <a:p>
            <a:r>
              <a:rPr lang="en-US" sz="2400" dirty="0">
                <a:solidFill>
                  <a:srgbClr val="000000"/>
                </a:solidFill>
                <a:latin typeface="Arial"/>
                <a:ea typeface="MS PGothic"/>
                <a:cs typeface="Times New Roman"/>
              </a:rPr>
              <a:t>Allergens are clearly listed, with symptoms which might occur if the child has been exposed to an allergen.</a:t>
            </a:r>
            <a:endParaRPr lang="en-US" sz="2400" dirty="0">
              <a:latin typeface="Arial"/>
              <a:ea typeface="MS PGothic"/>
              <a:cs typeface="Times New Roman"/>
            </a:endParaRPr>
          </a:p>
          <a:p>
            <a:r>
              <a:rPr lang="en-US" sz="2400" dirty="0">
                <a:solidFill>
                  <a:srgbClr val="000000"/>
                </a:solidFill>
                <a:latin typeface="Arial"/>
                <a:ea typeface="MS PGothic"/>
                <a:cs typeface="Times New Roman"/>
              </a:rPr>
              <a:t>All staff know the correct procedure and protocol for children with known allergies and where medication is held, if needed. · </a:t>
            </a:r>
            <a:endParaRPr lang="en-US" sz="2400" dirty="0">
              <a:latin typeface="Arial"/>
              <a:ea typeface="MS PGothic"/>
              <a:cs typeface="Times New Roman"/>
            </a:endParaRPr>
          </a:p>
          <a:p>
            <a:r>
              <a:rPr lang="en-US" sz="2400" dirty="0">
                <a:solidFill>
                  <a:srgbClr val="000000"/>
                </a:solidFill>
                <a:latin typeface="Arial"/>
                <a:ea typeface="MS PGothic"/>
                <a:cs typeface="Times New Roman"/>
              </a:rPr>
              <a:t>All staff know who the trained person is, who can administer emergency medication if needed.  The agreed protocol is followed if a reaction occurs. · If in ANY doubt, the emergency services (999) will be called immediately if a child is suspected of having an allergic reaction. Send someone to meet the ambulance crew and someone to remain with the child in the meantime.</a:t>
            </a:r>
            <a:endParaRPr lang="en-US" sz="2400" dirty="0">
              <a:latin typeface="Arial"/>
              <a:ea typeface="MS PGothic"/>
            </a:endParaRPr>
          </a:p>
        </p:txBody>
      </p:sp>
      <p:sp>
        <p:nvSpPr>
          <p:cNvPr id="5" name="Title 4">
            <a:extLst>
              <a:ext uri="{FF2B5EF4-FFF2-40B4-BE49-F238E27FC236}">
                <a16:creationId xmlns:a16="http://schemas.microsoft.com/office/drawing/2014/main" id="{F668D7CB-8A96-7DF6-F25F-4EFCA0AE3DFB}"/>
              </a:ext>
            </a:extLst>
          </p:cNvPr>
          <p:cNvSpPr>
            <a:spLocks noGrp="1"/>
          </p:cNvSpPr>
          <p:nvPr>
            <p:ph type="title"/>
          </p:nvPr>
        </p:nvSpPr>
        <p:spPr/>
        <p:txBody>
          <a:bodyPr/>
          <a:lstStyle/>
          <a:p>
            <a:pPr algn="ctr"/>
            <a:r>
              <a:rPr lang="en-US" b="1" dirty="0">
                <a:ea typeface="MS PGothic"/>
              </a:rPr>
              <a:t>Allergies – what to do in an emergency</a:t>
            </a:r>
            <a:endParaRPr lang="en-US" b="1" dirty="0"/>
          </a:p>
        </p:txBody>
      </p:sp>
    </p:spTree>
    <p:extLst>
      <p:ext uri="{BB962C8B-B14F-4D97-AF65-F5344CB8AC3E}">
        <p14:creationId xmlns:p14="http://schemas.microsoft.com/office/powerpoint/2010/main" val="569306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D05D9-C524-FF87-3AF9-AF8ABCB696E2}"/>
              </a:ext>
            </a:extLst>
          </p:cNvPr>
          <p:cNvSpPr>
            <a:spLocks noGrp="1"/>
          </p:cNvSpPr>
          <p:nvPr>
            <p:ph type="title"/>
          </p:nvPr>
        </p:nvSpPr>
        <p:spPr>
          <a:xfrm>
            <a:off x="914400" y="1333500"/>
            <a:ext cx="10363200" cy="762000"/>
          </a:xfrm>
        </p:spPr>
        <p:txBody>
          <a:bodyPr/>
          <a:lstStyle/>
          <a:p>
            <a:pPr algn="ctr"/>
            <a:r>
              <a:rPr lang="en-US" b="1" dirty="0">
                <a:ea typeface="MS PGothic"/>
              </a:rPr>
              <a:t>         Snack Provision</a:t>
            </a:r>
            <a:endParaRPr lang="en-US" b="1" dirty="0"/>
          </a:p>
        </p:txBody>
      </p:sp>
      <p:sp>
        <p:nvSpPr>
          <p:cNvPr id="3" name="Content Placeholder 2">
            <a:extLst>
              <a:ext uri="{FF2B5EF4-FFF2-40B4-BE49-F238E27FC236}">
                <a16:creationId xmlns:a16="http://schemas.microsoft.com/office/drawing/2014/main" id="{6BCE3366-ABAB-77AF-79BD-F9AB2F024025}"/>
              </a:ext>
            </a:extLst>
          </p:cNvPr>
          <p:cNvSpPr>
            <a:spLocks noGrp="1"/>
          </p:cNvSpPr>
          <p:nvPr>
            <p:ph idx="1"/>
          </p:nvPr>
        </p:nvSpPr>
        <p:spPr>
          <a:xfrm>
            <a:off x="1158241" y="1562100"/>
            <a:ext cx="10363200" cy="3962400"/>
          </a:xfrm>
        </p:spPr>
        <p:txBody>
          <a:bodyPr/>
          <a:lstStyle/>
          <a:p>
            <a:endParaRPr lang="en-US" b="1" dirty="0"/>
          </a:p>
          <a:p>
            <a:pPr>
              <a:buFont typeface="Calibri"/>
              <a:buChar char="•"/>
            </a:pPr>
            <a:r>
              <a:rPr lang="en-GB" sz="2000" dirty="0">
                <a:ea typeface="MS PGothic"/>
                <a:cs typeface="Arial"/>
              </a:rPr>
              <a:t>Menu planning-variety of sensory qualities, variety of types, textures, flavours, colours and temperatures. </a:t>
            </a:r>
            <a:endParaRPr lang="en-US" sz="2000" dirty="0">
              <a:ea typeface="MS PGothic"/>
              <a:cs typeface="Arial"/>
            </a:endParaRPr>
          </a:p>
          <a:p>
            <a:pPr>
              <a:buFont typeface="Calibri"/>
              <a:buChar char="•"/>
            </a:pPr>
            <a:r>
              <a:rPr lang="en-US" sz="2000" dirty="0">
                <a:ea typeface="MS PGothic"/>
                <a:cs typeface="Arial"/>
              </a:rPr>
              <a:t>Ensure children are actively involved in all aspects of snack – planning, choosing, preparing, baking </a:t>
            </a:r>
            <a:r>
              <a:rPr lang="en-US" sz="2000" dirty="0" err="1">
                <a:ea typeface="MS PGothic"/>
                <a:cs typeface="Arial"/>
              </a:rPr>
              <a:t>etc</a:t>
            </a:r>
            <a:endParaRPr lang="en-US" sz="2000" dirty="0">
              <a:ea typeface="MS PGothic"/>
              <a:cs typeface="Arial"/>
            </a:endParaRPr>
          </a:p>
          <a:p>
            <a:pPr>
              <a:buFont typeface="Calibri"/>
              <a:buChar char="•"/>
            </a:pPr>
            <a:r>
              <a:rPr lang="en-GB" sz="2000" dirty="0">
                <a:ea typeface="MS PGothic"/>
                <a:cs typeface="Arial"/>
              </a:rPr>
              <a:t>Nutritious and low in sugar</a:t>
            </a:r>
            <a:endParaRPr lang="en-US" sz="2000" dirty="0">
              <a:ea typeface="MS PGothic"/>
              <a:cs typeface="Arial"/>
            </a:endParaRPr>
          </a:p>
          <a:p>
            <a:pPr>
              <a:buFont typeface="Calibri"/>
              <a:buChar char="•"/>
            </a:pPr>
            <a:r>
              <a:rPr lang="en-GB" sz="2000" dirty="0">
                <a:ea typeface="MS PGothic"/>
                <a:cs typeface="Arial"/>
              </a:rPr>
              <a:t>Food for special occasion</a:t>
            </a:r>
            <a:endParaRPr lang="en-US" sz="2000" dirty="0">
              <a:ea typeface="MS PGothic"/>
              <a:cs typeface="Arial"/>
            </a:endParaRPr>
          </a:p>
          <a:p>
            <a:pPr>
              <a:buFont typeface="Calibri"/>
              <a:buChar char="•"/>
            </a:pPr>
            <a:r>
              <a:rPr lang="en-GB" sz="2000" dirty="0">
                <a:ea typeface="MS PGothic"/>
                <a:cs typeface="Arial"/>
              </a:rPr>
              <a:t>Choking Hazards </a:t>
            </a:r>
            <a:endParaRPr lang="en-US" sz="2000" dirty="0">
              <a:ea typeface="MS PGothic"/>
              <a:cs typeface="Arial"/>
            </a:endParaRPr>
          </a:p>
          <a:p>
            <a:pPr>
              <a:buFont typeface="Calibri"/>
              <a:buChar char="•"/>
            </a:pPr>
            <a:r>
              <a:rPr lang="en-GB" sz="2000" dirty="0">
                <a:ea typeface="MS PGothic"/>
                <a:cs typeface="Arial"/>
              </a:rPr>
              <a:t>‘Setting the Table’ and ‘Food Matters’</a:t>
            </a:r>
            <a:endParaRPr lang="en-US" dirty="0"/>
          </a:p>
        </p:txBody>
      </p:sp>
      <p:pic>
        <p:nvPicPr>
          <p:cNvPr id="5" name="Picture 4" descr="A close up of an orange&#10;&#10;Description automatically generated with low confidence">
            <a:extLst>
              <a:ext uri="{FF2B5EF4-FFF2-40B4-BE49-F238E27FC236}">
                <a16:creationId xmlns:a16="http://schemas.microsoft.com/office/drawing/2014/main" id="{AF956DB6-B6E2-7129-0B21-6557312A4E9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12697" y="4462318"/>
            <a:ext cx="3308744" cy="2124364"/>
          </a:xfrm>
          <a:prstGeom prst="rect">
            <a:avLst/>
          </a:prstGeom>
        </p:spPr>
      </p:pic>
      <p:sp>
        <p:nvSpPr>
          <p:cNvPr id="6" name="TextBox 5">
            <a:extLst>
              <a:ext uri="{FF2B5EF4-FFF2-40B4-BE49-F238E27FC236}">
                <a16:creationId xmlns:a16="http://schemas.microsoft.com/office/drawing/2014/main" id="{002B03E0-4FD1-2B77-9C85-F092C9DE992E}"/>
              </a:ext>
            </a:extLst>
          </p:cNvPr>
          <p:cNvSpPr txBox="1"/>
          <p:nvPr/>
        </p:nvSpPr>
        <p:spPr>
          <a:xfrm>
            <a:off x="8212697" y="11320318"/>
            <a:ext cx="3308744" cy="230832"/>
          </a:xfrm>
          <a:prstGeom prst="rect">
            <a:avLst/>
          </a:prstGeom>
          <a:noFill/>
        </p:spPr>
        <p:txBody>
          <a:bodyPr wrap="square" rtlCol="0">
            <a:spAutoFit/>
          </a:bodyPr>
          <a:lstStyle/>
          <a:p>
            <a:r>
              <a:rPr lang="en-GB" sz="900">
                <a:hlinkClick r:id="rId4" tooltip="https://commons.wikimedia.org/wiki/File:Orange-Fruit-Pieces.jpg"/>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282692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FD5E0-2315-39A1-167D-32FD9C75FD5F}"/>
              </a:ext>
            </a:extLst>
          </p:cNvPr>
          <p:cNvSpPr>
            <a:spLocks noGrp="1"/>
          </p:cNvSpPr>
          <p:nvPr>
            <p:ph type="title"/>
          </p:nvPr>
        </p:nvSpPr>
        <p:spPr/>
        <p:txBody>
          <a:bodyPr/>
          <a:lstStyle/>
          <a:p>
            <a:pPr algn="ctr"/>
            <a:r>
              <a:rPr lang="en-US" b="1" dirty="0" err="1">
                <a:ea typeface="MS PGothic"/>
              </a:rPr>
              <a:t>Colour</a:t>
            </a:r>
            <a:r>
              <a:rPr lang="en-US" b="1" dirty="0">
                <a:ea typeface="MS PGothic"/>
              </a:rPr>
              <a:t> Coded Resources</a:t>
            </a:r>
            <a:endParaRPr lang="en-US" b="1" dirty="0"/>
          </a:p>
        </p:txBody>
      </p:sp>
      <p:sp>
        <p:nvSpPr>
          <p:cNvPr id="3" name="Content Placeholder 2">
            <a:extLst>
              <a:ext uri="{FF2B5EF4-FFF2-40B4-BE49-F238E27FC236}">
                <a16:creationId xmlns:a16="http://schemas.microsoft.com/office/drawing/2014/main" id="{E23D8C03-1396-7CB9-1D05-DF153CC02FA7}"/>
              </a:ext>
            </a:extLst>
          </p:cNvPr>
          <p:cNvSpPr>
            <a:spLocks noGrp="1"/>
          </p:cNvSpPr>
          <p:nvPr>
            <p:ph idx="1"/>
          </p:nvPr>
        </p:nvSpPr>
        <p:spPr>
          <a:xfrm>
            <a:off x="914400" y="1716657"/>
            <a:ext cx="11067690" cy="5500775"/>
          </a:xfrm>
        </p:spPr>
        <p:txBody>
          <a:bodyPr/>
          <a:lstStyle/>
          <a:p>
            <a:r>
              <a:rPr lang="en-US" sz="2800" b="1" dirty="0">
                <a:ea typeface="+mn-lt"/>
                <a:cs typeface="+mn-lt"/>
              </a:rPr>
              <a:t>Cloths/Brushes/Dustpans and Mops</a:t>
            </a:r>
            <a:endParaRPr lang="en-US" sz="2800" b="1" dirty="0">
              <a:cs typeface="+mn-lt"/>
            </a:endParaRPr>
          </a:p>
          <a:p>
            <a:pPr marL="0" indent="0">
              <a:buNone/>
            </a:pPr>
            <a:r>
              <a:rPr lang="en-US" sz="2800" dirty="0">
                <a:ea typeface="+mn-lt"/>
                <a:cs typeface="+mn-lt"/>
              </a:rPr>
              <a:t> – </a:t>
            </a:r>
            <a:r>
              <a:rPr lang="en-US" sz="2800" dirty="0">
                <a:solidFill>
                  <a:srgbClr val="00B050"/>
                </a:solidFill>
                <a:ea typeface="+mn-lt"/>
                <a:cs typeface="+mn-lt"/>
              </a:rPr>
              <a:t>Green</a:t>
            </a:r>
            <a:r>
              <a:rPr lang="en-US" sz="2800" dirty="0">
                <a:ea typeface="+mn-lt"/>
                <a:cs typeface="+mn-lt"/>
              </a:rPr>
              <a:t> – food handling areas</a:t>
            </a:r>
          </a:p>
          <a:p>
            <a:pPr marL="457200" indent="-457200">
              <a:buFont typeface="Calibri"/>
              <a:buChar char="-"/>
            </a:pPr>
            <a:r>
              <a:rPr lang="en-US" sz="2800" dirty="0">
                <a:solidFill>
                  <a:schemeClr val="accent2"/>
                </a:solidFill>
                <a:ea typeface="MS PGothic"/>
                <a:cs typeface="+mn-lt"/>
              </a:rPr>
              <a:t>Blue</a:t>
            </a:r>
            <a:r>
              <a:rPr lang="en-US" sz="2800" dirty="0">
                <a:solidFill>
                  <a:schemeClr val="accent2"/>
                </a:solidFill>
                <a:ea typeface="MS PGothic"/>
                <a:cs typeface="Arial"/>
              </a:rPr>
              <a:t> </a:t>
            </a:r>
            <a:r>
              <a:rPr lang="en-US" sz="2800" dirty="0">
                <a:ea typeface="MS PGothic"/>
                <a:cs typeface="Arial"/>
              </a:rPr>
              <a:t>– Other areas within playroom</a:t>
            </a:r>
          </a:p>
          <a:p>
            <a:pPr marL="457200" indent="-457200">
              <a:buFont typeface="Calibri"/>
              <a:buChar char="-"/>
            </a:pPr>
            <a:r>
              <a:rPr lang="en-US" sz="2800" dirty="0">
                <a:solidFill>
                  <a:srgbClr val="FF0000"/>
                </a:solidFill>
                <a:ea typeface="MS PGothic"/>
                <a:cs typeface="Arial"/>
              </a:rPr>
              <a:t>Red </a:t>
            </a:r>
            <a:r>
              <a:rPr lang="en-US" sz="2800" dirty="0">
                <a:ea typeface="MS PGothic"/>
                <a:cs typeface="Arial"/>
              </a:rPr>
              <a:t>– toilet and nappy change areas</a:t>
            </a:r>
          </a:p>
          <a:p>
            <a:pPr marL="457200" indent="-457200">
              <a:buFont typeface="Arial"/>
              <a:buChar char="•"/>
            </a:pPr>
            <a:r>
              <a:rPr lang="en-US" sz="2800" b="1" dirty="0">
                <a:ea typeface="MS PGothic"/>
                <a:cs typeface="Arial"/>
              </a:rPr>
              <a:t>Chopping Boards and Knives</a:t>
            </a:r>
            <a:endParaRPr lang="en-US" sz="2800" b="1" dirty="0">
              <a:cs typeface="Arial"/>
            </a:endParaRPr>
          </a:p>
          <a:p>
            <a:pPr marL="0" indent="0">
              <a:buNone/>
            </a:pPr>
            <a:r>
              <a:rPr lang="en-US" sz="2800" dirty="0">
                <a:ea typeface="MS PGothic"/>
                <a:cs typeface="Arial"/>
              </a:rPr>
              <a:t>-</a:t>
            </a:r>
            <a:r>
              <a:rPr lang="en-US" sz="2800" dirty="0">
                <a:solidFill>
                  <a:srgbClr val="00B050"/>
                </a:solidFill>
                <a:ea typeface="MS PGothic"/>
                <a:cs typeface="Arial"/>
              </a:rPr>
              <a:t>Green</a:t>
            </a:r>
            <a:r>
              <a:rPr lang="en-US" sz="2800" dirty="0">
                <a:ea typeface="MS PGothic"/>
                <a:cs typeface="Arial"/>
              </a:rPr>
              <a:t> – salad, fruit and clean vegetables</a:t>
            </a:r>
          </a:p>
          <a:p>
            <a:pPr marL="0" indent="0">
              <a:buNone/>
            </a:pPr>
            <a:r>
              <a:rPr lang="en-US" sz="2800" dirty="0">
                <a:solidFill>
                  <a:srgbClr val="FFFF00"/>
                </a:solidFill>
                <a:ea typeface="MS PGothic"/>
                <a:cs typeface="Arial"/>
              </a:rPr>
              <a:t>-Yellow </a:t>
            </a:r>
            <a:r>
              <a:rPr lang="en-US" sz="2800" dirty="0">
                <a:ea typeface="MS PGothic"/>
                <a:cs typeface="Arial"/>
              </a:rPr>
              <a:t>–cooked meats</a:t>
            </a:r>
            <a:endParaRPr lang="en-US" sz="2800" dirty="0">
              <a:cs typeface="Arial"/>
            </a:endParaRPr>
          </a:p>
          <a:p>
            <a:pPr marL="0" indent="0">
              <a:buNone/>
            </a:pPr>
            <a:r>
              <a:rPr lang="en-US" sz="2800" dirty="0">
                <a:solidFill>
                  <a:srgbClr val="570001"/>
                </a:solidFill>
                <a:ea typeface="MS PGothic"/>
                <a:cs typeface="Arial"/>
              </a:rPr>
              <a:t>-Brown </a:t>
            </a:r>
            <a:r>
              <a:rPr lang="en-US" sz="2800" dirty="0">
                <a:ea typeface="MS PGothic"/>
                <a:cs typeface="Arial"/>
              </a:rPr>
              <a:t>– unwashed root vegetables</a:t>
            </a:r>
            <a:endParaRPr lang="en-US" sz="2800" dirty="0">
              <a:cs typeface="Arial"/>
            </a:endParaRPr>
          </a:p>
          <a:p>
            <a:pPr marL="0" indent="0">
              <a:buNone/>
            </a:pPr>
            <a:r>
              <a:rPr lang="en-US" sz="2800" dirty="0">
                <a:solidFill>
                  <a:schemeClr val="tx1"/>
                </a:solidFill>
                <a:ea typeface="MS PGothic"/>
                <a:cs typeface="Arial"/>
              </a:rPr>
              <a:t>White</a:t>
            </a:r>
            <a:r>
              <a:rPr lang="en-US" sz="2800" dirty="0">
                <a:solidFill>
                  <a:schemeClr val="bg1"/>
                </a:solidFill>
                <a:ea typeface="MS PGothic"/>
                <a:cs typeface="Arial"/>
              </a:rPr>
              <a:t> </a:t>
            </a:r>
            <a:r>
              <a:rPr lang="en-US" sz="2800" dirty="0">
                <a:ea typeface="MS PGothic"/>
                <a:cs typeface="Arial"/>
              </a:rPr>
              <a:t>– dairy</a:t>
            </a:r>
            <a:endParaRPr lang="en-US" sz="2800" dirty="0">
              <a:cs typeface="Arial"/>
            </a:endParaRPr>
          </a:p>
          <a:p>
            <a:pPr marL="0" indent="0">
              <a:buNone/>
            </a:pPr>
            <a:r>
              <a:rPr lang="en-US" sz="2800" dirty="0">
                <a:solidFill>
                  <a:schemeClr val="accent2"/>
                </a:solidFill>
                <a:ea typeface="MS PGothic"/>
                <a:cs typeface="Arial"/>
              </a:rPr>
              <a:t>Blue </a:t>
            </a:r>
            <a:r>
              <a:rPr lang="en-US" sz="2800" dirty="0">
                <a:ea typeface="MS PGothic"/>
                <a:cs typeface="Arial"/>
              </a:rPr>
              <a:t>- bread</a:t>
            </a:r>
            <a:endParaRPr lang="en-US" sz="2800" dirty="0">
              <a:cs typeface="Arial"/>
            </a:endParaRPr>
          </a:p>
          <a:p>
            <a:pPr marL="0" indent="0">
              <a:buNone/>
            </a:pPr>
            <a:endParaRPr lang="en-US" sz="2800" dirty="0">
              <a:cs typeface="Arial"/>
            </a:endParaRPr>
          </a:p>
        </p:txBody>
      </p:sp>
      <p:pic>
        <p:nvPicPr>
          <p:cNvPr id="5" name="Picture 4" descr="A group of cutting boards&#10;&#10;Description automatically generated with low confidence">
            <a:extLst>
              <a:ext uri="{FF2B5EF4-FFF2-40B4-BE49-F238E27FC236}">
                <a16:creationId xmlns:a16="http://schemas.microsoft.com/office/drawing/2014/main" id="{A48D1DBC-69B1-AFA1-AA6E-F33F5105DBB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29842" y="5059681"/>
            <a:ext cx="3362158" cy="1712543"/>
          </a:xfrm>
          <a:prstGeom prst="rect">
            <a:avLst/>
          </a:prstGeom>
        </p:spPr>
      </p:pic>
      <p:sp>
        <p:nvSpPr>
          <p:cNvPr id="6" name="TextBox 5">
            <a:extLst>
              <a:ext uri="{FF2B5EF4-FFF2-40B4-BE49-F238E27FC236}">
                <a16:creationId xmlns:a16="http://schemas.microsoft.com/office/drawing/2014/main" id="{14F28173-4368-F0EA-BC2B-4EEDD283D821}"/>
              </a:ext>
            </a:extLst>
          </p:cNvPr>
          <p:cNvSpPr txBox="1"/>
          <p:nvPr/>
        </p:nvSpPr>
        <p:spPr>
          <a:xfrm>
            <a:off x="8829842" y="6969021"/>
            <a:ext cx="2452421" cy="369332"/>
          </a:xfrm>
          <a:prstGeom prst="rect">
            <a:avLst/>
          </a:prstGeom>
          <a:noFill/>
        </p:spPr>
        <p:txBody>
          <a:bodyPr wrap="square" rtlCol="0">
            <a:spAutoFit/>
          </a:bodyPr>
          <a:lstStyle/>
          <a:p>
            <a:r>
              <a:rPr lang="en-GB" sz="900">
                <a:hlinkClick r:id="rId4" tooltip="http://www.simplysensationalfood.com/"/>
              </a:rPr>
              <a:t>This Photo</a:t>
            </a:r>
            <a:r>
              <a:rPr lang="en-GB" sz="900"/>
              <a:t> by Unknown Author is licensed under </a:t>
            </a:r>
            <a:r>
              <a:rPr lang="en-GB" sz="900">
                <a:hlinkClick r:id="rId5" tooltip="https://creativecommons.org/licenses/by-nc-nd/3.0/"/>
              </a:rPr>
              <a:t>CC BY-NC-ND</a:t>
            </a:r>
            <a:endParaRPr lang="en-GB" sz="900"/>
          </a:p>
        </p:txBody>
      </p:sp>
    </p:spTree>
    <p:extLst>
      <p:ext uri="{BB962C8B-B14F-4D97-AF65-F5344CB8AC3E}">
        <p14:creationId xmlns:p14="http://schemas.microsoft.com/office/powerpoint/2010/main" val="890883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a:extLst>
              <a:ext uri="{FF2B5EF4-FFF2-40B4-BE49-F238E27FC236}">
                <a16:creationId xmlns:a16="http://schemas.microsoft.com/office/drawing/2014/main" id="{28224CF7-09AB-E0E2-E457-BF369465B9BC}"/>
              </a:ext>
            </a:extLst>
          </p:cNvPr>
          <p:cNvSpPr>
            <a:spLocks noGrp="1"/>
          </p:cNvSpPr>
          <p:nvPr>
            <p:ph type="title"/>
          </p:nvPr>
        </p:nvSpPr>
        <p:spPr>
          <a:xfrm>
            <a:off x="914400" y="1143000"/>
            <a:ext cx="10363200" cy="762000"/>
          </a:xfrm>
        </p:spPr>
        <p:txBody>
          <a:bodyPr/>
          <a:lstStyle/>
          <a:p>
            <a:endParaRPr lang="en-US"/>
          </a:p>
        </p:txBody>
      </p:sp>
      <p:pic>
        <p:nvPicPr>
          <p:cNvPr id="3074" name="Picture 2" descr="Image result for food standards scotland">
            <a:extLst>
              <a:ext uri="{FF2B5EF4-FFF2-40B4-BE49-F238E27FC236}">
                <a16:creationId xmlns:a16="http://schemas.microsoft.com/office/drawing/2014/main" id="{F786424F-3189-0359-DE3A-B1DFE337C90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914400" y="2209800"/>
            <a:ext cx="5080000" cy="3810000"/>
          </a:xfrm>
          <a:prstGeom prst="rect">
            <a:avLst/>
          </a:prstGeom>
          <a:solidFill>
            <a:srgbClr val="FFFFFF"/>
          </a:solidFill>
        </p:spPr>
      </p:pic>
      <p:sp>
        <p:nvSpPr>
          <p:cNvPr id="3081" name="Content Placeholder 3">
            <a:extLst>
              <a:ext uri="{FF2B5EF4-FFF2-40B4-BE49-F238E27FC236}">
                <a16:creationId xmlns:a16="http://schemas.microsoft.com/office/drawing/2014/main" id="{9746770B-860A-DA0D-EDF7-9E91AE16E698}"/>
              </a:ext>
            </a:extLst>
          </p:cNvPr>
          <p:cNvSpPr>
            <a:spLocks noGrp="1"/>
          </p:cNvSpPr>
          <p:nvPr>
            <p:ph sz="half" idx="2"/>
          </p:nvPr>
        </p:nvSpPr>
        <p:spPr>
          <a:xfrm>
            <a:off x="6197600" y="2133600"/>
            <a:ext cx="5080000" cy="3962400"/>
          </a:xfrm>
        </p:spPr>
        <p:txBody>
          <a:bodyPr/>
          <a:lstStyle/>
          <a:p>
            <a:r>
              <a:rPr lang="en-US" dirty="0"/>
              <a:t>Food Standards </a:t>
            </a:r>
            <a:r>
              <a:rPr lang="en-US" dirty="0" err="1"/>
              <a:t>Scotlandwebsite</a:t>
            </a:r>
            <a:r>
              <a:rPr lang="en-US" dirty="0"/>
              <a:t> offers lots of advice and practical support to ensure you are complying with legislation. </a:t>
            </a:r>
          </a:p>
        </p:txBody>
      </p:sp>
      <p:sp>
        <p:nvSpPr>
          <p:cNvPr id="6" name="TextBox 5">
            <a:extLst>
              <a:ext uri="{FF2B5EF4-FFF2-40B4-BE49-F238E27FC236}">
                <a16:creationId xmlns:a16="http://schemas.microsoft.com/office/drawing/2014/main" id="{F4E41AC2-9F05-6454-0A77-407A6FB367A4}"/>
              </a:ext>
            </a:extLst>
          </p:cNvPr>
          <p:cNvSpPr txBox="1"/>
          <p:nvPr/>
        </p:nvSpPr>
        <p:spPr>
          <a:xfrm>
            <a:off x="9626875" y="6870700"/>
            <a:ext cx="2565125"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en.wikipedia.org/wiki/Food_Standards_Agency">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309928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748AA95-0681-E9C6-5441-D0AA9EEE9871}"/>
              </a:ext>
            </a:extLst>
          </p:cNvPr>
          <p:cNvSpPr>
            <a:spLocks noGrp="1" noChangeArrowheads="1"/>
          </p:cNvSpPr>
          <p:nvPr>
            <p:ph type="title"/>
          </p:nvPr>
        </p:nvSpPr>
        <p:spPr/>
        <p:txBody>
          <a:bodyPr/>
          <a:lstStyle/>
          <a:p>
            <a:pPr algn="ctr"/>
            <a:r>
              <a:rPr lang="en-GB" altLang="en-US" dirty="0"/>
              <a:t>Introduction</a:t>
            </a:r>
          </a:p>
        </p:txBody>
      </p:sp>
      <p:sp>
        <p:nvSpPr>
          <p:cNvPr id="4" name="Rectangle 3">
            <a:extLst>
              <a:ext uri="{FF2B5EF4-FFF2-40B4-BE49-F238E27FC236}">
                <a16:creationId xmlns:a16="http://schemas.microsoft.com/office/drawing/2014/main" id="{D8155C45-E945-C828-3DD3-BDBEA9F0EA91}"/>
              </a:ext>
            </a:extLst>
          </p:cNvPr>
          <p:cNvSpPr/>
          <p:nvPr/>
        </p:nvSpPr>
        <p:spPr>
          <a:xfrm>
            <a:off x="1407826" y="1905000"/>
            <a:ext cx="5913120" cy="3754874"/>
          </a:xfrm>
          <a:prstGeom prst="rect">
            <a:avLst/>
          </a:prstGeom>
        </p:spPr>
        <p:txBody>
          <a:bodyPr wrap="square">
            <a:spAutoFit/>
          </a:bodyPr>
          <a:lstStyle/>
          <a:p>
            <a:pPr>
              <a:defRPr/>
            </a:pPr>
            <a:endParaRPr lang="en-GB" sz="2000" b="1" dirty="0"/>
          </a:p>
          <a:p>
            <a:pPr marL="457200" indent="-457200">
              <a:buFontTx/>
              <a:buAutoNum type="arabicPeriod"/>
              <a:defRPr/>
            </a:pPr>
            <a:r>
              <a:rPr lang="en-GB" sz="2000" b="1" dirty="0"/>
              <a:t>Food Handling Legislation/Environmental Health Agency</a:t>
            </a:r>
          </a:p>
          <a:p>
            <a:pPr marL="457200" indent="-457200">
              <a:buFontTx/>
              <a:buAutoNum type="arabicPeriod"/>
              <a:defRPr/>
            </a:pPr>
            <a:r>
              <a:rPr lang="en-GB" sz="2000" b="1" dirty="0"/>
              <a:t>Allergen Legislation </a:t>
            </a:r>
          </a:p>
          <a:p>
            <a:pPr marL="457200" indent="-457200">
              <a:buFontTx/>
              <a:buAutoNum type="arabicPeriod"/>
              <a:defRPr/>
            </a:pPr>
            <a:r>
              <a:rPr lang="en-GB" sz="2000" b="1" dirty="0"/>
              <a:t>HACCP System </a:t>
            </a:r>
          </a:p>
          <a:p>
            <a:pPr>
              <a:defRPr/>
            </a:pPr>
            <a:r>
              <a:rPr lang="en-GB" sz="2000" b="1" dirty="0"/>
              <a:t>4.  Fife House Rules</a:t>
            </a:r>
          </a:p>
          <a:p>
            <a:pPr>
              <a:defRPr/>
            </a:pPr>
            <a:r>
              <a:rPr lang="en-GB" sz="2000" b="1" dirty="0"/>
              <a:t>     Fife Guidance </a:t>
            </a:r>
          </a:p>
          <a:p>
            <a:pPr>
              <a:defRPr/>
            </a:pPr>
            <a:r>
              <a:rPr lang="en-GB" sz="2000" b="1" dirty="0"/>
              <a:t> 5. Best practice Snack</a:t>
            </a:r>
          </a:p>
          <a:p>
            <a:pPr>
              <a:defRPr/>
            </a:pPr>
            <a:endParaRPr lang="en-GB" sz="2000" b="1" dirty="0"/>
          </a:p>
          <a:p>
            <a:pPr>
              <a:defRPr/>
            </a:pPr>
            <a:r>
              <a:rPr lang="en-GB" sz="2000" b="1" dirty="0"/>
              <a:t>This presentation should be read in conjunction with the House Rules and Guidance</a:t>
            </a:r>
          </a:p>
        </p:txBody>
      </p:sp>
      <p:pic>
        <p:nvPicPr>
          <p:cNvPr id="11" name="Picture 10">
            <a:extLst>
              <a:ext uri="{FF2B5EF4-FFF2-40B4-BE49-F238E27FC236}">
                <a16:creationId xmlns:a16="http://schemas.microsoft.com/office/drawing/2014/main" id="{B14F8468-318A-033E-22F9-3581ED57339A}"/>
              </a:ext>
            </a:extLst>
          </p:cNvPr>
          <p:cNvPicPr>
            <a:picLocks noChangeAspect="1"/>
          </p:cNvPicPr>
          <p:nvPr/>
        </p:nvPicPr>
        <p:blipFill>
          <a:blip r:embed="rId3"/>
          <a:stretch>
            <a:fillRect/>
          </a:stretch>
        </p:blipFill>
        <p:spPr>
          <a:xfrm>
            <a:off x="8746010" y="2197779"/>
            <a:ext cx="2676494" cy="35172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ECB36B5-8FA3-4C9F-98DC-C1A9E54D090C}"/>
              </a:ext>
            </a:extLst>
          </p:cNvPr>
          <p:cNvSpPr>
            <a:spLocks noGrp="1" noChangeArrowheads="1"/>
          </p:cNvSpPr>
          <p:nvPr>
            <p:ph type="title"/>
          </p:nvPr>
        </p:nvSpPr>
        <p:spPr>
          <a:xfrm>
            <a:off x="1402556" y="1273968"/>
            <a:ext cx="9875044" cy="806292"/>
          </a:xfrm>
        </p:spPr>
        <p:txBody>
          <a:bodyPr/>
          <a:lstStyle/>
          <a:p>
            <a:r>
              <a:rPr lang="en-GB" altLang="en-US" b="1" dirty="0">
                <a:ea typeface="MS PGothic"/>
              </a:rPr>
              <a:t>                        Introduction</a:t>
            </a:r>
            <a:br>
              <a:rPr lang="en-GB" altLang="en-US" dirty="0"/>
            </a:br>
            <a:endParaRPr lang="en-GB" altLang="en-US" dirty="0"/>
          </a:p>
        </p:txBody>
      </p:sp>
      <p:sp>
        <p:nvSpPr>
          <p:cNvPr id="17411" name="Content Placeholder 2">
            <a:extLst>
              <a:ext uri="{FF2B5EF4-FFF2-40B4-BE49-F238E27FC236}">
                <a16:creationId xmlns:a16="http://schemas.microsoft.com/office/drawing/2014/main" id="{5AEBAAEF-8165-73DD-D375-658BB4D4C190}"/>
              </a:ext>
            </a:extLst>
          </p:cNvPr>
          <p:cNvSpPr>
            <a:spLocks noGrp="1"/>
          </p:cNvSpPr>
          <p:nvPr>
            <p:ph idx="1"/>
          </p:nvPr>
        </p:nvSpPr>
        <p:spPr>
          <a:xfrm>
            <a:off x="914400" y="1716882"/>
            <a:ext cx="10363200" cy="4795836"/>
          </a:xfrm>
        </p:spPr>
        <p:txBody>
          <a:bodyPr/>
          <a:lstStyle/>
          <a:p>
            <a:pPr marL="0" indent="0">
              <a:buNone/>
              <a:defRPr/>
            </a:pPr>
            <a:r>
              <a:rPr lang="en-GB" altLang="en-US" b="1" dirty="0">
                <a:ea typeface="MS PGothic"/>
              </a:rPr>
              <a:t>1. Food Handlers -</a:t>
            </a:r>
            <a:endParaRPr lang="en-GB" altLang="en-US" b="1" dirty="0"/>
          </a:p>
          <a:p>
            <a:pPr marL="0" indent="0">
              <a:buNone/>
              <a:defRPr/>
            </a:pPr>
            <a:r>
              <a:rPr lang="en-GB" altLang="en-US" sz="2000" dirty="0">
                <a:ea typeface="MS PGothic"/>
              </a:rPr>
              <a:t>	Anyone who stores, prepares, serves and handles food for public consumption </a:t>
            </a:r>
            <a:endParaRPr lang="en-GB" altLang="en-US" sz="2000" dirty="0"/>
          </a:p>
          <a:p>
            <a:pPr marL="0" indent="0">
              <a:buNone/>
              <a:defRPr/>
            </a:pPr>
            <a:r>
              <a:rPr lang="en-GB" altLang="en-US" sz="2000" dirty="0">
                <a:ea typeface="MS PGothic"/>
              </a:rPr>
              <a:t>	need to ensure food is safe to eat and cross contamination does not occur</a:t>
            </a:r>
            <a:endParaRPr lang="en-GB" altLang="en-US" sz="2000" dirty="0"/>
          </a:p>
          <a:p>
            <a:pPr marL="0" indent="0">
              <a:buNone/>
              <a:defRPr/>
            </a:pPr>
            <a:r>
              <a:rPr lang="en-GB" altLang="en-US" b="1" dirty="0">
                <a:ea typeface="MS PGothic"/>
              </a:rPr>
              <a:t>2. Food legislation (1990, 2006) Allergen legislation 	(2014)</a:t>
            </a:r>
            <a:endParaRPr lang="en-GB" altLang="en-US" sz="2000" dirty="0">
              <a:ea typeface="MS PGothic"/>
            </a:endParaRPr>
          </a:p>
          <a:p>
            <a:pPr marL="0" indent="0">
              <a:buNone/>
              <a:defRPr/>
            </a:pPr>
            <a:r>
              <a:rPr lang="en-GB" altLang="en-US" sz="2800" b="1" dirty="0">
                <a:ea typeface="MS PGothic"/>
              </a:rPr>
              <a:t>3. </a:t>
            </a:r>
            <a:r>
              <a:rPr lang="en-GB" altLang="en-US" b="1" dirty="0">
                <a:ea typeface="MS PGothic"/>
              </a:rPr>
              <a:t>Legal requirements -</a:t>
            </a:r>
          </a:p>
          <a:p>
            <a:pPr marL="0" indent="0">
              <a:buNone/>
              <a:defRPr/>
            </a:pPr>
            <a:r>
              <a:rPr lang="en-GB" altLang="en-US" sz="2000" dirty="0"/>
              <a:t>	following the correct legal requirements and recording systems and procedures.</a:t>
            </a:r>
          </a:p>
          <a:p>
            <a:pPr marL="0" indent="0">
              <a:buNone/>
              <a:defRPr/>
            </a:pPr>
            <a:r>
              <a:rPr lang="en-GB" altLang="en-US" sz="2800" b="1" dirty="0"/>
              <a:t>4. Food safety guidelines</a:t>
            </a:r>
            <a:endParaRPr lang="en-GB" altLang="en-US" sz="2000" b="1" dirty="0"/>
          </a:p>
          <a:p>
            <a:pPr marL="0" indent="0">
              <a:buNone/>
              <a:defRPr/>
            </a:pPr>
            <a:r>
              <a:rPr lang="en-GB" altLang="en-US" sz="2000" b="1" dirty="0"/>
              <a:t>	</a:t>
            </a:r>
            <a:r>
              <a:rPr lang="en-GB" altLang="en-US" sz="2000" dirty="0"/>
              <a:t>training, awareness of current documentation, record keeping</a:t>
            </a:r>
          </a:p>
          <a:p>
            <a:pPr>
              <a:buFont typeface="Calibri"/>
              <a:buChar char="-"/>
              <a:defRPr/>
            </a:pPr>
            <a:endParaRPr lang="en-GB" altLang="en-US" sz="2000" dirty="0">
              <a:ea typeface="MS PGothic"/>
            </a:endParaRPr>
          </a:p>
          <a:p>
            <a:pPr>
              <a:buFont typeface="Calibri"/>
              <a:buChar char="-"/>
              <a:defRPr/>
            </a:pPr>
            <a:endParaRPr lang="en-GB" altLang="en-US" sz="2000" dirty="0">
              <a:ea typeface="MS PGothic"/>
            </a:endParaRPr>
          </a:p>
          <a:p>
            <a:pPr>
              <a:buFont typeface="Calibri"/>
              <a:buChar char="-"/>
              <a:defRPr/>
            </a:pPr>
            <a:endParaRPr lang="en-GB" altLang="en-US" sz="2000" dirty="0">
              <a:ea typeface="MS PGothic"/>
            </a:endParaRPr>
          </a:p>
          <a:p>
            <a:pPr marL="0" indent="0">
              <a:buNone/>
              <a:defRPr/>
            </a:pPr>
            <a:endParaRPr lang="en-GB" altLang="en-US" sz="2000" dirty="0">
              <a:ea typeface="MS PGothic"/>
            </a:endParaRPr>
          </a:p>
          <a:p>
            <a:pPr marL="0" indent="0">
              <a:buNone/>
              <a:defRPr/>
            </a:pPr>
            <a:endParaRPr lang="en-GB" altLang="en-US" sz="2000" dirty="0">
              <a:ea typeface="MS PGothic"/>
            </a:endParaRPr>
          </a:p>
          <a:p>
            <a:pPr>
              <a:defRPr/>
            </a:pPr>
            <a:endParaRPr lang="en-GB" altLang="en-US" dirty="0"/>
          </a:p>
        </p:txBody>
      </p:sp>
    </p:spTree>
    <p:extLst>
      <p:ext uri="{BB962C8B-B14F-4D97-AF65-F5344CB8AC3E}">
        <p14:creationId xmlns:p14="http://schemas.microsoft.com/office/powerpoint/2010/main" val="1703778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1EF2863-3E1C-5FDD-5172-8615E905EB16}"/>
              </a:ext>
            </a:extLst>
          </p:cNvPr>
          <p:cNvSpPr>
            <a:spLocks noGrp="1" noChangeArrowheads="1"/>
          </p:cNvSpPr>
          <p:nvPr>
            <p:ph type="title"/>
          </p:nvPr>
        </p:nvSpPr>
        <p:spPr/>
        <p:txBody>
          <a:bodyPr/>
          <a:lstStyle/>
          <a:p>
            <a:r>
              <a:rPr lang="en-GB" altLang="en-US" b="1" dirty="0"/>
              <a:t>Training House Rules</a:t>
            </a:r>
          </a:p>
        </p:txBody>
      </p:sp>
      <p:sp>
        <p:nvSpPr>
          <p:cNvPr id="26627" name="Content Placeholder 2">
            <a:extLst>
              <a:ext uri="{FF2B5EF4-FFF2-40B4-BE49-F238E27FC236}">
                <a16:creationId xmlns:a16="http://schemas.microsoft.com/office/drawing/2014/main" id="{011CA71C-5FD9-504E-E486-148E41C39678}"/>
              </a:ext>
            </a:extLst>
          </p:cNvPr>
          <p:cNvSpPr>
            <a:spLocks noGrp="1" noChangeArrowheads="1"/>
          </p:cNvSpPr>
          <p:nvPr>
            <p:ph idx="1"/>
          </p:nvPr>
        </p:nvSpPr>
        <p:spPr/>
        <p:txBody>
          <a:bodyPr/>
          <a:lstStyle/>
          <a:p>
            <a:endParaRPr lang="en-GB" altLang="en-US" dirty="0"/>
          </a:p>
          <a:p>
            <a:r>
              <a:rPr lang="en-GB" altLang="en-US" sz="2000" dirty="0"/>
              <a:t>Training should be undertaken</a:t>
            </a:r>
          </a:p>
          <a:p>
            <a:r>
              <a:rPr lang="en-GB" altLang="en-US" sz="2000" dirty="0"/>
              <a:t>Elementary Food Hygiene Certificate </a:t>
            </a:r>
          </a:p>
          <a:p>
            <a:r>
              <a:rPr lang="en-GB" altLang="en-US" sz="2000" dirty="0"/>
              <a:t>Annual read of House Rules </a:t>
            </a:r>
          </a:p>
          <a:p>
            <a:r>
              <a:rPr lang="en-GB" altLang="en-US" sz="2000" dirty="0"/>
              <a:t>Annual refresh of current policy</a:t>
            </a:r>
          </a:p>
          <a:p>
            <a:endParaRPr lang="en-GB" altLang="en-US" dirty="0"/>
          </a:p>
        </p:txBody>
      </p:sp>
      <p:pic>
        <p:nvPicPr>
          <p:cNvPr id="3" name="Picture 2" descr="A picture containing text, handwriting, office supplies, pen&#10;&#10;Description automatically generated">
            <a:extLst>
              <a:ext uri="{FF2B5EF4-FFF2-40B4-BE49-F238E27FC236}">
                <a16:creationId xmlns:a16="http://schemas.microsoft.com/office/drawing/2014/main" id="{26C2E4BE-0225-51DE-F659-D6E53F30376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97148" y="2010752"/>
            <a:ext cx="4314061" cy="2836495"/>
          </a:xfrm>
          <a:prstGeom prst="rect">
            <a:avLst/>
          </a:prstGeom>
        </p:spPr>
      </p:pic>
      <p:sp>
        <p:nvSpPr>
          <p:cNvPr id="4" name="TextBox 3">
            <a:extLst>
              <a:ext uri="{FF2B5EF4-FFF2-40B4-BE49-F238E27FC236}">
                <a16:creationId xmlns:a16="http://schemas.microsoft.com/office/drawing/2014/main" id="{F9786AF4-FDCF-1771-EE34-8F8B1D95B7EB}"/>
              </a:ext>
            </a:extLst>
          </p:cNvPr>
          <p:cNvSpPr txBox="1"/>
          <p:nvPr/>
        </p:nvSpPr>
        <p:spPr>
          <a:xfrm>
            <a:off x="880791" y="6858000"/>
            <a:ext cx="10430418" cy="230832"/>
          </a:xfrm>
          <a:prstGeom prst="rect">
            <a:avLst/>
          </a:prstGeom>
          <a:noFill/>
        </p:spPr>
        <p:txBody>
          <a:bodyPr wrap="square" rtlCol="0">
            <a:spAutoFit/>
          </a:bodyPr>
          <a:lstStyle/>
          <a:p>
            <a:r>
              <a:rPr lang="en-GB" sz="900">
                <a:hlinkClick r:id="rId4" tooltip="https://www.picpedia.org/chalkboard/s/staff-training.html"/>
              </a:rPr>
              <a:t>This Photo</a:t>
            </a:r>
            <a:r>
              <a:rPr lang="en-GB" sz="900"/>
              <a:t> by Unknown Author is licensed under </a:t>
            </a:r>
            <a:r>
              <a:rPr lang="en-GB" sz="900">
                <a:hlinkClick r:id="rId5" tooltip="https://creativecommons.org/licenses/by-sa/3.0/"/>
              </a:rPr>
              <a:t>CC BY-SA</a:t>
            </a:r>
            <a:endParaRPr lang="en-GB" sz="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D05D9-C524-FF87-3AF9-AF8ABCB696E2}"/>
              </a:ext>
            </a:extLst>
          </p:cNvPr>
          <p:cNvSpPr>
            <a:spLocks noGrp="1"/>
          </p:cNvSpPr>
          <p:nvPr>
            <p:ph type="title"/>
          </p:nvPr>
        </p:nvSpPr>
        <p:spPr>
          <a:xfrm>
            <a:off x="914400" y="1333500"/>
            <a:ext cx="10363200" cy="762000"/>
          </a:xfrm>
        </p:spPr>
        <p:txBody>
          <a:bodyPr/>
          <a:lstStyle/>
          <a:p>
            <a:pPr algn="ctr"/>
            <a:r>
              <a:rPr lang="en-US" b="1" dirty="0">
                <a:ea typeface="MS PGothic"/>
              </a:rPr>
              <a:t>    </a:t>
            </a:r>
            <a:endParaRPr lang="en-US" b="1" dirty="0"/>
          </a:p>
        </p:txBody>
      </p:sp>
      <p:sp>
        <p:nvSpPr>
          <p:cNvPr id="3" name="Content Placeholder 2">
            <a:extLst>
              <a:ext uri="{FF2B5EF4-FFF2-40B4-BE49-F238E27FC236}">
                <a16:creationId xmlns:a16="http://schemas.microsoft.com/office/drawing/2014/main" id="{6BCE3366-ABAB-77AF-79BD-F9AB2F024025}"/>
              </a:ext>
            </a:extLst>
          </p:cNvPr>
          <p:cNvSpPr>
            <a:spLocks noGrp="1"/>
          </p:cNvSpPr>
          <p:nvPr>
            <p:ph idx="1"/>
          </p:nvPr>
        </p:nvSpPr>
        <p:spPr>
          <a:xfrm>
            <a:off x="914400" y="1333500"/>
            <a:ext cx="10363200" cy="3962400"/>
          </a:xfrm>
        </p:spPr>
        <p:txBody>
          <a:bodyPr/>
          <a:lstStyle/>
          <a:p>
            <a:pPr marL="457200" indent="-457200">
              <a:buFont typeface="Calibri"/>
              <a:buChar char="-"/>
            </a:pPr>
            <a:endParaRPr lang="en-US" sz="2000" dirty="0"/>
          </a:p>
          <a:p>
            <a:pPr marL="0" indent="0" algn="ctr">
              <a:buNone/>
            </a:pPr>
            <a:r>
              <a:rPr lang="en-US" b="1" dirty="0">
                <a:ea typeface="MS PGothic"/>
              </a:rPr>
              <a:t>Training </a:t>
            </a:r>
          </a:p>
          <a:p>
            <a:pPr marL="0" indent="0" algn="ctr">
              <a:buNone/>
            </a:pPr>
            <a:endParaRPr lang="en-US" b="1" dirty="0"/>
          </a:p>
          <a:p>
            <a:pPr marL="0" indent="0">
              <a:buNone/>
            </a:pPr>
            <a:r>
              <a:rPr lang="en-US" sz="2000" dirty="0">
                <a:ea typeface="MS PGothic"/>
              </a:rPr>
              <a:t>-Play spaces need at least 1 staff with elementary food hygiene training –) if a staff who is preparing or supervising snack does not have training, they need to be supervised – albeit from a distance - by someone who has been trained..</a:t>
            </a:r>
            <a:endParaRPr lang="en-US" b="1" dirty="0"/>
          </a:p>
          <a:p>
            <a:pPr marL="0" indent="0">
              <a:buNone/>
            </a:pPr>
            <a:r>
              <a:rPr lang="en-US" sz="2000" dirty="0">
                <a:ea typeface="MS PGothic"/>
              </a:rPr>
              <a:t>-Accredited training does not date but best practice would be to update certificate every 5 years</a:t>
            </a:r>
          </a:p>
        </p:txBody>
      </p:sp>
    </p:spTree>
    <p:extLst>
      <p:ext uri="{BB962C8B-B14F-4D97-AF65-F5344CB8AC3E}">
        <p14:creationId xmlns:p14="http://schemas.microsoft.com/office/powerpoint/2010/main" val="4183904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F81B0C2-0280-18E4-8CAC-9D52957E53F3}"/>
              </a:ext>
            </a:extLst>
          </p:cNvPr>
          <p:cNvSpPr>
            <a:spLocks noGrp="1" noChangeArrowheads="1"/>
          </p:cNvSpPr>
          <p:nvPr>
            <p:ph type="title"/>
          </p:nvPr>
        </p:nvSpPr>
        <p:spPr/>
        <p:txBody>
          <a:bodyPr/>
          <a:lstStyle/>
          <a:p>
            <a:pPr algn="ctr"/>
            <a:r>
              <a:rPr lang="en-GB" altLang="en-US" b="1" dirty="0">
                <a:ea typeface="MS PGothic"/>
              </a:rPr>
              <a:t>Personal Hygiene House Rules</a:t>
            </a:r>
            <a:endParaRPr lang="en-US"/>
          </a:p>
        </p:txBody>
      </p:sp>
      <p:sp>
        <p:nvSpPr>
          <p:cNvPr id="28675" name="Content Placeholder 2">
            <a:extLst>
              <a:ext uri="{FF2B5EF4-FFF2-40B4-BE49-F238E27FC236}">
                <a16:creationId xmlns:a16="http://schemas.microsoft.com/office/drawing/2014/main" id="{83BF9483-C8D3-6268-CC25-644138EAAE5A}"/>
              </a:ext>
            </a:extLst>
          </p:cNvPr>
          <p:cNvSpPr>
            <a:spLocks noGrp="1" noChangeArrowheads="1"/>
          </p:cNvSpPr>
          <p:nvPr>
            <p:ph idx="1"/>
          </p:nvPr>
        </p:nvSpPr>
        <p:spPr>
          <a:xfrm>
            <a:off x="914400" y="1889185"/>
            <a:ext cx="10363200" cy="4796286"/>
          </a:xfrm>
        </p:spPr>
        <p:txBody>
          <a:bodyPr/>
          <a:lstStyle/>
          <a:p>
            <a:r>
              <a:rPr lang="en-GB" altLang="en-US" sz="2000" dirty="0">
                <a:ea typeface="MS PGothic"/>
              </a:rPr>
              <a:t>Personal cleanliness is an important part of food hygiene and applies to everyone who comes into contact with food.</a:t>
            </a:r>
            <a:endParaRPr lang="en-US" dirty="0"/>
          </a:p>
          <a:p>
            <a:pPr marL="0" indent="0">
              <a:buNone/>
            </a:pPr>
            <a:r>
              <a:rPr lang="en-GB" altLang="en-US" sz="2000" dirty="0">
                <a:ea typeface="MS PGothic"/>
              </a:rPr>
              <a:t>  	hand washing is vital, disposable gloves are not recommended as an alternative 	(provides a false sense of security), any staff wearing nail polish must wear gloves 	when preparing snack</a:t>
            </a:r>
          </a:p>
          <a:p>
            <a:pPr marL="0" indent="0">
              <a:buNone/>
            </a:pPr>
            <a:endParaRPr lang="en-GB" altLang="en-US" sz="2000" dirty="0">
              <a:ea typeface="MS PGothic"/>
              <a:cs typeface="Arial"/>
            </a:endParaRPr>
          </a:p>
          <a:p>
            <a:pPr>
              <a:buFont typeface="Arial"/>
              <a:buChar char="•"/>
            </a:pPr>
            <a:r>
              <a:rPr lang="en-GB" altLang="en-US" sz="2000" dirty="0">
                <a:ea typeface="MS PGothic"/>
                <a:cs typeface="Arial"/>
              </a:rPr>
              <a:t>Antibacterial soap / hand wipes and gel</a:t>
            </a:r>
          </a:p>
          <a:p>
            <a:pPr marL="0" indent="0">
              <a:buNone/>
            </a:pPr>
            <a:r>
              <a:rPr lang="en-GB" altLang="en-US" sz="2000" dirty="0">
                <a:ea typeface="MS PGothic"/>
                <a:cs typeface="Arial"/>
              </a:rPr>
              <a:t>	Not to be used routinely for children</a:t>
            </a:r>
          </a:p>
          <a:p>
            <a:pPr marL="0" indent="0">
              <a:buNone/>
            </a:pPr>
            <a:r>
              <a:rPr lang="en-GB" altLang="en-US" sz="2000" dirty="0">
                <a:ea typeface="MS PGothic"/>
                <a:cs typeface="Arial"/>
              </a:rPr>
              <a:t>	Handwipes and gel does not replace handwashing </a:t>
            </a:r>
          </a:p>
          <a:p>
            <a:pPr marL="0" indent="0">
              <a:buNone/>
            </a:pPr>
            <a:endParaRPr lang="en-GB" altLang="en-US" sz="2000" dirty="0">
              <a:ea typeface="MS PGothic"/>
            </a:endParaRPr>
          </a:p>
          <a:p>
            <a:pPr>
              <a:buFont typeface="Arial"/>
              <a:buChar char="•"/>
            </a:pPr>
            <a:r>
              <a:rPr lang="en-GB" altLang="en-US" sz="2000" dirty="0">
                <a:ea typeface="MS PGothic"/>
              </a:rPr>
              <a:t>Aprons </a:t>
            </a:r>
            <a:endParaRPr lang="en-GB" dirty="0"/>
          </a:p>
          <a:p>
            <a:pPr marL="0" indent="0">
              <a:buNone/>
            </a:pPr>
            <a:r>
              <a:rPr lang="en-GB" altLang="en-US" sz="2000" dirty="0">
                <a:ea typeface="MS PGothic"/>
              </a:rPr>
              <a:t>	Must be worn while preparing snack, -must be removed if leaving food area</a:t>
            </a:r>
          </a:p>
          <a:p>
            <a:pPr marL="0" indent="0">
              <a:buNone/>
            </a:pPr>
            <a:endParaRPr lang="en-GB" sz="2000" dirty="0">
              <a:ea typeface="MS PGothic"/>
              <a:cs typeface="Arial"/>
            </a:endParaRPr>
          </a:p>
          <a:p>
            <a:endParaRPr lang="en-GB" altLang="en-US" dirty="0"/>
          </a:p>
        </p:txBody>
      </p:sp>
      <p:pic>
        <p:nvPicPr>
          <p:cNvPr id="3" name="Picture 2" descr="A person washing their hands&#10;&#10;Description automatically generated with medium confidence">
            <a:extLst>
              <a:ext uri="{FF2B5EF4-FFF2-40B4-BE49-F238E27FC236}">
                <a16:creationId xmlns:a16="http://schemas.microsoft.com/office/drawing/2014/main" id="{D495ACC0-5421-BEE0-7D45-2270B07A2A7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20480" y="3605123"/>
            <a:ext cx="2524760" cy="1577975"/>
          </a:xfrm>
          <a:prstGeom prst="rect">
            <a:avLst/>
          </a:prstGeom>
        </p:spPr>
      </p:pic>
    </p:spTree>
    <p:extLst>
      <p:ext uri="{BB962C8B-B14F-4D97-AF65-F5344CB8AC3E}">
        <p14:creationId xmlns:p14="http://schemas.microsoft.com/office/powerpoint/2010/main" val="4135381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F706-3253-3F4B-BD30-EF27B57BE28A}"/>
              </a:ext>
            </a:extLst>
          </p:cNvPr>
          <p:cNvSpPr>
            <a:spLocks noGrp="1"/>
          </p:cNvSpPr>
          <p:nvPr>
            <p:ph type="title"/>
          </p:nvPr>
        </p:nvSpPr>
        <p:spPr/>
        <p:txBody>
          <a:bodyPr/>
          <a:lstStyle/>
          <a:p>
            <a:pPr algn="ctr"/>
            <a:r>
              <a:rPr lang="en-US" b="1" dirty="0">
                <a:ea typeface="MS PGothic"/>
              </a:rPr>
              <a:t>Cleaning House Rules</a:t>
            </a:r>
            <a:endParaRPr lang="en-US" b="1" dirty="0"/>
          </a:p>
        </p:txBody>
      </p:sp>
      <p:sp>
        <p:nvSpPr>
          <p:cNvPr id="3" name="Content Placeholder 2">
            <a:extLst>
              <a:ext uri="{FF2B5EF4-FFF2-40B4-BE49-F238E27FC236}">
                <a16:creationId xmlns:a16="http://schemas.microsoft.com/office/drawing/2014/main" id="{5DBFDEC9-9866-95B0-E057-EE7733DB9A0B}"/>
              </a:ext>
            </a:extLst>
          </p:cNvPr>
          <p:cNvSpPr>
            <a:spLocks noGrp="1"/>
          </p:cNvSpPr>
          <p:nvPr>
            <p:ph idx="1"/>
          </p:nvPr>
        </p:nvSpPr>
        <p:spPr>
          <a:xfrm>
            <a:off x="914400" y="1802921"/>
            <a:ext cx="10363200" cy="4954437"/>
          </a:xfrm>
        </p:spPr>
        <p:txBody>
          <a:bodyPr/>
          <a:lstStyle/>
          <a:p>
            <a:r>
              <a:rPr lang="en-GB" b="1" dirty="0">
                <a:ea typeface="MS PGothic"/>
                <a:cs typeface="Arial"/>
              </a:rPr>
              <a:t>Cleaning </a:t>
            </a:r>
            <a:r>
              <a:rPr lang="en-GB" sz="2000" b="1" i="1" dirty="0">
                <a:solidFill>
                  <a:srgbClr val="000000"/>
                </a:solidFill>
                <a:latin typeface="Calibri"/>
                <a:ea typeface="MS PGothic"/>
                <a:cs typeface="Calibri"/>
              </a:rPr>
              <a:t>t</a:t>
            </a:r>
            <a:r>
              <a:rPr lang="en-GB" sz="2000" i="1" dirty="0">
                <a:solidFill>
                  <a:srgbClr val="000000"/>
                </a:solidFill>
                <a:latin typeface="Calibri"/>
                <a:ea typeface="MS PGothic"/>
                <a:cs typeface="Calibri"/>
              </a:rPr>
              <a:t>he process of physical removal of food debris, visible dirt and food particles from surfaces, equipment and fittings using hot water and detergent. Cleaning on its own will not remove all bacteria.</a:t>
            </a:r>
            <a:endParaRPr lang="en-GB" sz="2000" dirty="0">
              <a:solidFill>
                <a:srgbClr val="000000"/>
              </a:solidFill>
              <a:latin typeface="Calibri"/>
              <a:ea typeface="MS PGothic"/>
              <a:cs typeface="Calibri"/>
            </a:endParaRPr>
          </a:p>
          <a:p>
            <a:r>
              <a:rPr lang="en-GB" b="1" dirty="0">
                <a:ea typeface="MS PGothic"/>
                <a:cs typeface="Arial"/>
              </a:rPr>
              <a:t>Disinfecting </a:t>
            </a:r>
            <a:r>
              <a:rPr lang="en-GB" sz="2000" i="1" dirty="0">
                <a:solidFill>
                  <a:srgbClr val="000000"/>
                </a:solidFill>
                <a:latin typeface="Calibri"/>
                <a:ea typeface="MS PGothic"/>
                <a:cs typeface="Calibri"/>
              </a:rPr>
              <a:t>Disinfection is the of killing bacteria and viruses following general cleaning </a:t>
            </a:r>
            <a:endParaRPr lang="en-US" sz="2000" dirty="0">
              <a:solidFill>
                <a:srgbClr val="000000"/>
              </a:solidFill>
              <a:latin typeface="Calibri"/>
              <a:ea typeface="MS PGothic"/>
              <a:cs typeface="Calibri"/>
            </a:endParaRPr>
          </a:p>
          <a:p>
            <a:endParaRPr lang="en-GB" sz="2000" dirty="0">
              <a:cs typeface="Arial"/>
            </a:endParaRPr>
          </a:p>
          <a:p>
            <a:r>
              <a:rPr lang="en-GB" b="1" dirty="0">
                <a:ea typeface="MS PGothic"/>
                <a:cs typeface="Arial"/>
              </a:rPr>
              <a:t>BS EN 1276 or BS EN 13697 </a:t>
            </a:r>
            <a:endParaRPr lang="en-US" dirty="0">
              <a:ea typeface="MS PGothic"/>
              <a:cs typeface="Arial"/>
            </a:endParaRPr>
          </a:p>
          <a:p>
            <a:endParaRPr lang="en-GB" sz="2000" dirty="0">
              <a:cs typeface="Arial"/>
            </a:endParaRPr>
          </a:p>
          <a:p>
            <a:r>
              <a:rPr lang="en-GB" b="1" dirty="0">
                <a:ea typeface="MS PGothic"/>
                <a:cs typeface="Arial"/>
              </a:rPr>
              <a:t>Dishwasher</a:t>
            </a:r>
            <a:endParaRPr lang="en-US" dirty="0">
              <a:ea typeface="MS PGothic"/>
              <a:cs typeface="Arial"/>
            </a:endParaRPr>
          </a:p>
          <a:p>
            <a:endParaRPr lang="en-GB" sz="2000" dirty="0">
              <a:cs typeface="Arial"/>
            </a:endParaRPr>
          </a:p>
          <a:p>
            <a:r>
              <a:rPr lang="en-GB" sz="2000" dirty="0">
                <a:ea typeface="MS PGothic"/>
                <a:cs typeface="Arial"/>
              </a:rPr>
              <a:t>Two stage clean in house rules page 8</a:t>
            </a:r>
            <a:endParaRPr lang="en-US" sz="2000" dirty="0">
              <a:ea typeface="MS PGothic"/>
              <a:cs typeface="Arial"/>
            </a:endParaRPr>
          </a:p>
          <a:p>
            <a:r>
              <a:rPr lang="en-GB" sz="2000" dirty="0">
                <a:ea typeface="MS PGothic"/>
                <a:cs typeface="Arial"/>
              </a:rPr>
              <a:t>Cleaning Schedule in house rules page 9</a:t>
            </a:r>
            <a:endParaRPr lang="en-US" sz="2000" dirty="0">
              <a:ea typeface="MS PGothic"/>
              <a:cs typeface="Arial"/>
            </a:endParaRPr>
          </a:p>
          <a:p>
            <a:pPr marL="0" indent="0">
              <a:buNone/>
            </a:pPr>
            <a:endParaRPr lang="en-GB" dirty="0">
              <a:cs typeface="Arial"/>
            </a:endParaRPr>
          </a:p>
          <a:p>
            <a:endParaRPr lang="en-US" dirty="0"/>
          </a:p>
        </p:txBody>
      </p:sp>
    </p:spTree>
    <p:extLst>
      <p:ext uri="{BB962C8B-B14F-4D97-AF65-F5344CB8AC3E}">
        <p14:creationId xmlns:p14="http://schemas.microsoft.com/office/powerpoint/2010/main" val="918027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90357EF-0197-D643-3F3F-75CA1E9A04AD}"/>
              </a:ext>
            </a:extLst>
          </p:cNvPr>
          <p:cNvSpPr>
            <a:spLocks noGrp="1" noChangeArrowheads="1"/>
          </p:cNvSpPr>
          <p:nvPr>
            <p:ph type="title"/>
          </p:nvPr>
        </p:nvSpPr>
        <p:spPr/>
        <p:txBody>
          <a:bodyPr/>
          <a:lstStyle/>
          <a:p>
            <a:r>
              <a:rPr lang="en-GB" altLang="en-US" dirty="0">
                <a:ea typeface="MS PGothic"/>
              </a:rPr>
              <a:t>         </a:t>
            </a:r>
            <a:r>
              <a:rPr lang="en-GB" altLang="en-US" b="1" dirty="0">
                <a:ea typeface="MS PGothic"/>
              </a:rPr>
              <a:t> Temperature Control House Rules</a:t>
            </a:r>
          </a:p>
        </p:txBody>
      </p:sp>
      <p:sp>
        <p:nvSpPr>
          <p:cNvPr id="23555" name="Content Placeholder 2">
            <a:extLst>
              <a:ext uri="{FF2B5EF4-FFF2-40B4-BE49-F238E27FC236}">
                <a16:creationId xmlns:a16="http://schemas.microsoft.com/office/drawing/2014/main" id="{141AC4BA-7148-FFA2-F303-F6A75B7BAEB0}"/>
              </a:ext>
            </a:extLst>
          </p:cNvPr>
          <p:cNvSpPr>
            <a:spLocks noGrp="1"/>
          </p:cNvSpPr>
          <p:nvPr>
            <p:ph idx="1"/>
          </p:nvPr>
        </p:nvSpPr>
        <p:spPr>
          <a:xfrm>
            <a:off x="657046" y="1341438"/>
            <a:ext cx="10619116" cy="5428890"/>
          </a:xfrm>
        </p:spPr>
        <p:txBody>
          <a:bodyPr/>
          <a:lstStyle/>
          <a:p>
            <a:pPr>
              <a:defRPr/>
            </a:pPr>
            <a:endParaRPr lang="en-GB" altLang="en-US" dirty="0"/>
          </a:p>
          <a:p>
            <a:pPr>
              <a:buFont typeface="Arial"/>
              <a:buChar char="•"/>
              <a:defRPr/>
            </a:pPr>
            <a:r>
              <a:rPr lang="en-GB" altLang="en-US" sz="2000" dirty="0">
                <a:ea typeface="MS PGothic"/>
              </a:rPr>
              <a:t>. </a:t>
            </a:r>
            <a:r>
              <a:rPr lang="en-GB" altLang="en-US" b="1" dirty="0">
                <a:ea typeface="MS PGothic"/>
              </a:rPr>
              <a:t>Bacterial Growth </a:t>
            </a:r>
            <a:endParaRPr lang="en-GB" altLang="en-US" sz="2000" b="1" dirty="0">
              <a:ea typeface="MS PGothic"/>
            </a:endParaRPr>
          </a:p>
          <a:p>
            <a:pPr marL="0" indent="0">
              <a:buNone/>
              <a:defRPr/>
            </a:pPr>
            <a:r>
              <a:rPr lang="en-GB" altLang="en-US" sz="2000" b="1" dirty="0">
                <a:ea typeface="MS PGothic"/>
              </a:rPr>
              <a:t>	</a:t>
            </a:r>
            <a:r>
              <a:rPr lang="en-GB" altLang="en-US" sz="2000" dirty="0">
                <a:ea typeface="MS PGothic"/>
              </a:rPr>
              <a:t> multiplies rapidly between temp of 8</a:t>
            </a:r>
            <a:r>
              <a:rPr lang="en-GB" sz="1800" dirty="0">
                <a:effectLst/>
                <a:latin typeface="Wide Latin" panose="020A0A07050505020404" pitchFamily="18" charset="0"/>
                <a:ea typeface="Times New Roman" panose="02020603050405020304" pitchFamily="18" charset="0"/>
                <a:cs typeface="Arial" panose="020B0604020202020204" pitchFamily="34" charset="0"/>
              </a:rPr>
              <a:t>°</a:t>
            </a:r>
            <a:r>
              <a:rPr lang="en-GB" sz="1800" dirty="0">
                <a:effectLst/>
                <a:latin typeface="Arial" panose="020B0604020202020204" pitchFamily="34" charset="0"/>
                <a:ea typeface="Times New Roman" panose="02020603050405020304" pitchFamily="18" charset="0"/>
              </a:rPr>
              <a:t>C</a:t>
            </a:r>
            <a:r>
              <a:rPr lang="en-GB" altLang="en-US" sz="2000" dirty="0">
                <a:ea typeface="MS PGothic"/>
              </a:rPr>
              <a:t> and 63</a:t>
            </a:r>
            <a:r>
              <a:rPr lang="en-GB" sz="1800" dirty="0">
                <a:effectLst/>
                <a:latin typeface="Wide Latin" panose="020A0A07050505020404" pitchFamily="18" charset="0"/>
                <a:ea typeface="Times New Roman" panose="02020603050405020304" pitchFamily="18" charset="0"/>
                <a:cs typeface="Arial" panose="020B0604020202020204" pitchFamily="34" charset="0"/>
              </a:rPr>
              <a:t>°</a:t>
            </a:r>
            <a:r>
              <a:rPr lang="en-GB" sz="1800" dirty="0">
                <a:effectLst/>
                <a:latin typeface="Arial" panose="020B0604020202020204" pitchFamily="34" charset="0"/>
                <a:ea typeface="Times New Roman" panose="02020603050405020304" pitchFamily="18" charset="0"/>
              </a:rPr>
              <a:t>C</a:t>
            </a:r>
            <a:endParaRPr lang="en-GB" altLang="en-US" sz="2000" dirty="0">
              <a:ea typeface="MS PGothic"/>
            </a:endParaRPr>
          </a:p>
          <a:p>
            <a:pPr>
              <a:buFont typeface="Arial"/>
              <a:buChar char="•"/>
              <a:defRPr/>
            </a:pPr>
            <a:r>
              <a:rPr lang="en-GB" altLang="en-US" b="1" dirty="0">
                <a:ea typeface="MS PGothic"/>
              </a:rPr>
              <a:t>Critical / Target Limits</a:t>
            </a:r>
          </a:p>
          <a:p>
            <a:pPr>
              <a:buFont typeface="Arial"/>
              <a:buChar char="•"/>
              <a:defRPr/>
            </a:pPr>
            <a:r>
              <a:rPr lang="en-GB" altLang="en-US" b="1" dirty="0">
                <a:ea typeface="MS PGothic"/>
              </a:rPr>
              <a:t>Legal requirements</a:t>
            </a:r>
          </a:p>
          <a:p>
            <a:pPr marL="457200" lvl="1" indent="0">
              <a:buNone/>
              <a:defRPr/>
            </a:pPr>
            <a:r>
              <a:rPr lang="en-GB" altLang="en-US" sz="2000" dirty="0">
                <a:ea typeface="MS PGothic"/>
              </a:rPr>
              <a:t>	raw food should reach a core temp of 80</a:t>
            </a:r>
            <a:r>
              <a:rPr lang="en-GB" sz="2000" dirty="0">
                <a:effectLst/>
                <a:latin typeface="Wide Latin" panose="020A0A07050505020404" pitchFamily="18" charset="0"/>
                <a:ea typeface="Times New Roman" panose="02020603050405020304" pitchFamily="18" charset="0"/>
                <a:cs typeface="Arial" panose="020B0604020202020204" pitchFamily="34" charset="0"/>
              </a:rPr>
              <a:t>°</a:t>
            </a:r>
            <a:r>
              <a:rPr lang="en-GB" sz="2000" dirty="0">
                <a:effectLst/>
                <a:latin typeface="Arial" panose="020B0604020202020204" pitchFamily="34" charset="0"/>
                <a:ea typeface="Times New Roman" panose="02020603050405020304" pitchFamily="18" charset="0"/>
              </a:rPr>
              <a:t>C</a:t>
            </a:r>
            <a:r>
              <a:rPr lang="en-GB" sz="2000" dirty="0">
                <a:effectLst/>
                <a:latin typeface="Arial" panose="020B0604020202020204" pitchFamily="34" charset="0"/>
                <a:ea typeface="MS PGothic"/>
              </a:rPr>
              <a:t> (critical limit is 75</a:t>
            </a:r>
            <a:r>
              <a:rPr lang="en-GB" sz="2000" dirty="0">
                <a:effectLst/>
                <a:latin typeface="Wide Latin" panose="020A0A07050505020404" pitchFamily="18" charset="0"/>
                <a:ea typeface="Times New Roman" panose="02020603050405020304" pitchFamily="18" charset="0"/>
                <a:cs typeface="Arial" panose="020B0604020202020204" pitchFamily="34" charset="0"/>
              </a:rPr>
              <a:t>°</a:t>
            </a:r>
            <a:r>
              <a:rPr lang="en-GB" sz="2000" dirty="0">
                <a:effectLst/>
                <a:latin typeface="Arial" panose="020B0604020202020204" pitchFamily="34" charset="0"/>
                <a:ea typeface="Times New Roman" panose="02020603050405020304" pitchFamily="18" charset="0"/>
              </a:rPr>
              <a:t>C)</a:t>
            </a:r>
            <a:r>
              <a:rPr lang="en-GB" altLang="en-US" sz="2000" dirty="0">
                <a:ea typeface="MS PGothic"/>
              </a:rPr>
              <a:t>, reheated food 	should reach 85</a:t>
            </a:r>
            <a:r>
              <a:rPr lang="en-GB" sz="2000" dirty="0">
                <a:effectLst/>
                <a:latin typeface="Wide Latin" panose="020A0A07050505020404" pitchFamily="18" charset="0"/>
                <a:ea typeface="Times New Roman" panose="02020603050405020304" pitchFamily="18" charset="0"/>
                <a:cs typeface="Arial" panose="020B0604020202020204" pitchFamily="34" charset="0"/>
              </a:rPr>
              <a:t>°</a:t>
            </a:r>
            <a:r>
              <a:rPr lang="en-GB" sz="2000" dirty="0">
                <a:effectLst/>
                <a:latin typeface="Arial" panose="020B0604020202020204" pitchFamily="34" charset="0"/>
                <a:ea typeface="Times New Roman" panose="02020603050405020304" pitchFamily="18" charset="0"/>
              </a:rPr>
              <a:t>C (critical limit is 82</a:t>
            </a:r>
            <a:r>
              <a:rPr lang="en-GB" sz="2000" dirty="0">
                <a:effectLst/>
                <a:latin typeface="Wide Latin" panose="020A0A07050505020404" pitchFamily="18" charset="0"/>
                <a:ea typeface="Times New Roman" panose="02020603050405020304" pitchFamily="18" charset="0"/>
                <a:cs typeface="Arial" panose="020B0604020202020204" pitchFamily="34" charset="0"/>
              </a:rPr>
              <a:t>°</a:t>
            </a:r>
            <a:r>
              <a:rPr lang="en-GB" sz="2000" dirty="0">
                <a:effectLst/>
                <a:latin typeface="Arial" panose="020B0604020202020204" pitchFamily="34" charset="0"/>
                <a:ea typeface="Times New Roman" panose="02020603050405020304" pitchFamily="18" charset="0"/>
              </a:rPr>
              <a:t>C)</a:t>
            </a:r>
            <a:endParaRPr lang="en-GB" sz="2000" dirty="0"/>
          </a:p>
          <a:p>
            <a:pPr marL="0" indent="0">
              <a:buNone/>
              <a:defRPr/>
            </a:pPr>
            <a:r>
              <a:rPr lang="en-GB" altLang="en-US" sz="2000" dirty="0">
                <a:ea typeface="MS PGothic"/>
              </a:rPr>
              <a:t>       	This must be recorded </a:t>
            </a:r>
          </a:p>
          <a:p>
            <a:pPr>
              <a:buFont typeface="Arial"/>
              <a:buChar char="•"/>
              <a:defRPr/>
            </a:pPr>
            <a:r>
              <a:rPr lang="en-GB" altLang="en-US" b="1" dirty="0">
                <a:ea typeface="MS PGothic"/>
              </a:rPr>
              <a:t> Temperature monitoring using a thermometer</a:t>
            </a:r>
          </a:p>
          <a:p>
            <a:pPr marL="0" indent="0">
              <a:buNone/>
              <a:defRPr/>
            </a:pPr>
            <a:r>
              <a:rPr lang="en-GB" altLang="en-US" sz="2000" dirty="0">
                <a:ea typeface="MS PGothic"/>
              </a:rPr>
              <a:t>      	 -probes should be cleaned and disinfected after use -</a:t>
            </a:r>
            <a:r>
              <a:rPr lang="en-GB" sz="2000" i="1" dirty="0">
                <a:solidFill>
                  <a:srgbClr val="000000"/>
                </a:solidFill>
                <a:latin typeface="Calibri"/>
                <a:ea typeface="MS PGothic"/>
                <a:cs typeface="Calibri"/>
              </a:rPr>
              <a:t> A monthly calibration needs to 	be undertaken and recorded. </a:t>
            </a:r>
            <a:endParaRPr lang="en-GB" altLang="en-US" sz="2000" dirty="0">
              <a:ea typeface="MS PGothic"/>
            </a:endParaRPr>
          </a:p>
          <a:p>
            <a:pPr marL="0" indent="0">
              <a:buNone/>
              <a:defRPr/>
            </a:pPr>
            <a:endParaRPr lang="en-GB" altLang="en-US" sz="2000" dirty="0">
              <a:ea typeface="MS PGothic"/>
            </a:endParaRPr>
          </a:p>
          <a:p>
            <a:pPr>
              <a:buFont typeface="Arial"/>
              <a:buChar char="•"/>
              <a:defRPr/>
            </a:pPr>
            <a:endParaRPr lang="en-GB" sz="1200" i="1" dirty="0">
              <a:solidFill>
                <a:srgbClr val="000000"/>
              </a:solidFill>
              <a:latin typeface="Calibri"/>
              <a:ea typeface="MS PGothic"/>
              <a:cs typeface="Calibri"/>
            </a:endParaRPr>
          </a:p>
          <a:p>
            <a:pPr>
              <a:buFont typeface="Arial"/>
              <a:buChar char="•"/>
              <a:defRPr/>
            </a:pPr>
            <a:endParaRPr lang="en-GB" altLang="en-US" sz="2000" dirty="0"/>
          </a:p>
          <a:p>
            <a:pPr marL="0" indent="0">
              <a:buNone/>
              <a:defRPr/>
            </a:pPr>
            <a:endParaRPr lang="en-GB" altLang="en-US" sz="2000" dirty="0">
              <a:ea typeface="MS PGothic"/>
            </a:endParaRPr>
          </a:p>
          <a:p>
            <a:pPr>
              <a:defRPr/>
            </a:pPr>
            <a:endParaRPr lang="en-GB" altLang="en-US" dirty="0"/>
          </a:p>
        </p:txBody>
      </p:sp>
      <p:pic>
        <p:nvPicPr>
          <p:cNvPr id="3" name="Picture 2" descr="A picture containing device, thermometer&#10;&#10;Description automatically generated">
            <a:extLst>
              <a:ext uri="{FF2B5EF4-FFF2-40B4-BE49-F238E27FC236}">
                <a16:creationId xmlns:a16="http://schemas.microsoft.com/office/drawing/2014/main" id="{E3BDAE9A-4A24-88F9-DAA6-7565B0E8C8F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18413" y="4118026"/>
            <a:ext cx="1315498" cy="1398536"/>
          </a:xfrm>
          <a:prstGeom prst="rect">
            <a:avLst/>
          </a:prstGeom>
        </p:spPr>
      </p:pic>
      <p:pic>
        <p:nvPicPr>
          <p:cNvPr id="6" name="Picture 5" descr="A thermometer showing the temperature&#10;&#10;Description automatically generated with low confidence">
            <a:extLst>
              <a:ext uri="{FF2B5EF4-FFF2-40B4-BE49-F238E27FC236}">
                <a16:creationId xmlns:a16="http://schemas.microsoft.com/office/drawing/2014/main" id="{A47497ED-0529-F99D-4717-D77F5B74AE8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097394" y="1143000"/>
            <a:ext cx="1179487" cy="2358974"/>
          </a:xfrm>
          <a:prstGeom prst="rect">
            <a:avLst/>
          </a:prstGeom>
        </p:spPr>
      </p:pic>
    </p:spTree>
    <p:extLst>
      <p:ext uri="{BB962C8B-B14F-4D97-AF65-F5344CB8AC3E}">
        <p14:creationId xmlns:p14="http://schemas.microsoft.com/office/powerpoint/2010/main" val="28195693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Briefin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iefing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Tahoma"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Tahoma" pitchFamily="-107" charset="0"/>
          </a:defRPr>
        </a:defPPr>
      </a:lstStyle>
    </a:lnDef>
  </a:objectDefaults>
  <a:extraClrSchemeLst>
    <a:extraClrScheme>
      <a:clrScheme name="Briefin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iefing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iefing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iefing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iefing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iefing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iefing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iefing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iefing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iefing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iefing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iefing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2983</TotalTime>
  <Words>6404</Words>
  <Application>Microsoft Macintosh PowerPoint</Application>
  <PresentationFormat>Widescreen</PresentationFormat>
  <Paragraphs>393</Paragraphs>
  <Slides>26</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Arial,Sans-Serif</vt:lpstr>
      <vt:lpstr>Calibri</vt:lpstr>
      <vt:lpstr>Calibri Light</vt:lpstr>
      <vt:lpstr>Futura LT W01 Book</vt:lpstr>
      <vt:lpstr>Symbol</vt:lpstr>
      <vt:lpstr>Tahoma</vt:lpstr>
      <vt:lpstr>Wide Latin</vt:lpstr>
      <vt:lpstr>office theme</vt:lpstr>
      <vt:lpstr>Default Theme</vt:lpstr>
      <vt:lpstr> FIFE COUNCIL Education Service August 2026   </vt:lpstr>
      <vt:lpstr>Food Hygiene ELC Annual Update</vt:lpstr>
      <vt:lpstr>Introduction</vt:lpstr>
      <vt:lpstr>                        Introduction </vt:lpstr>
      <vt:lpstr>Training House Rules</vt:lpstr>
      <vt:lpstr>    </vt:lpstr>
      <vt:lpstr>Personal Hygiene House Rules</vt:lpstr>
      <vt:lpstr>Cleaning House Rules</vt:lpstr>
      <vt:lpstr>          Temperature Control House Rules</vt:lpstr>
      <vt:lpstr>Temperature Control House rules</vt:lpstr>
      <vt:lpstr>Cross contamination House Rules</vt:lpstr>
      <vt:lpstr>High Risk Foods</vt:lpstr>
      <vt:lpstr>Preparation of foods</vt:lpstr>
      <vt:lpstr>PowerPoint Presentation</vt:lpstr>
      <vt:lpstr>Pest House Rules</vt:lpstr>
      <vt:lpstr>Waste House Rules</vt:lpstr>
      <vt:lpstr>Maintenance House Rules</vt:lpstr>
      <vt:lpstr>Stock Control House Rules</vt:lpstr>
      <vt:lpstr>Stock Control House Rules</vt:lpstr>
      <vt:lpstr>Suspected food poisoning </vt:lpstr>
      <vt:lpstr>Record Keeping </vt:lpstr>
      <vt:lpstr>Allergies</vt:lpstr>
      <vt:lpstr>Allergies – what to do in an emergency</vt:lpstr>
      <vt:lpstr>         Snack Provision</vt:lpstr>
      <vt:lpstr>Colour Coded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Mairead Solley</dc:creator>
  <cp:lastModifiedBy>Scott Bissett</cp:lastModifiedBy>
  <cp:revision>887</cp:revision>
  <dcterms:created xsi:type="dcterms:W3CDTF">2023-05-09T09:49:40Z</dcterms:created>
  <dcterms:modified xsi:type="dcterms:W3CDTF">2026-06-24T11:41:30Z</dcterms:modified>
</cp:coreProperties>
</file>