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99" r:id="rId4"/>
  </p:sldMasterIdLst>
  <p:notesMasterIdLst>
    <p:notesMasterId r:id="rId16"/>
  </p:notesMasterIdLst>
  <p:sldIdLst>
    <p:sldId id="256" r:id="rId5"/>
    <p:sldId id="257" r:id="rId6"/>
    <p:sldId id="258" r:id="rId7"/>
    <p:sldId id="259" r:id="rId8"/>
    <p:sldId id="260" r:id="rId9"/>
    <p:sldId id="264" r:id="rId10"/>
    <p:sldId id="261" r:id="rId11"/>
    <p:sldId id="265" r:id="rId12"/>
    <p:sldId id="266" r:id="rId13"/>
    <p:sldId id="267" r:id="rId14"/>
    <p:sldId id="262" r:id="rId15"/>
  </p:sldIdLst>
  <p:sldSz cx="12192000" cy="6858000"/>
  <p:notesSz cx="6858000" cy="9144000"/>
  <p:embeddedFontLst>
    <p:embeddedFont>
      <p:font typeface="Josefin Sans" pitchFamily="2" charset="0"/>
      <p:regular r:id="rId17"/>
      <p:bold r:id="rId18"/>
      <p:italic r:id="rId19"/>
      <p:boldItalic r:id="rId20"/>
    </p:embeddedFont>
    <p:embeddedFont>
      <p:font typeface="Neue Haas Grotesk Text Pro" panose="020B0504020202020204" pitchFamily="34" charset="0"/>
      <p:regular r:id="rId21"/>
      <p:bold r:id="rId22"/>
      <p:italic r:id="rId23"/>
      <p:boldItalic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20E7160-2391-29A8-4887-A7CEB76E663D}" name="Craig Martin" initials="CM" userId="S::craig.martin@fife.gov.uk::26310f6f-8850-49f8-a66c-e9914f5e1fe6" providerId="AD"/>
  <p188:author id="{7B58B96A-A48A-FB50-8F66-BA1B4FE3A7BC}" name="Liam Smart" initials="" userId="S::Liam.Smart@fife.gov.uk::920e27e6-49f1-469a-877a-0192dbf6edf0" providerId="AD"/>
  <p188:author id="{8904319A-C181-1148-A246-75CF1B006B61}" name="Derek Rolland" initials="DR" userId="S::derek.rolland@fife.gov.uk::30e2960c-a4b4-4bdc-a740-060ee6d365da" providerId="AD"/>
  <p188:author id="{D7E5169B-025C-C434-B606-B1ABFD621D3C}" name="Liam Smart" initials="LS" userId="S::liam.smart@fife.gov.uk::920e27e6-49f1-469a-877a-0192dbf6edf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83E4B"/>
    <a:srgbClr val="903AFF"/>
    <a:srgbClr val="FF3AA9"/>
    <a:srgbClr val="3AA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2.fntdata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font" Target="fonts/font5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1.fntdata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8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7.fntdata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font" Target="fonts/font3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6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C2EE1D-2651-4AA6-9FF0-4832E6454CA7}" type="datetimeFigureOut">
              <a:t>9/11/2025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4766E2-376A-424A-B169-BBF2D5EA098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124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4766E2-376A-424A-B169-BBF2D5EA098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85432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23EC44-91AC-3726-EB19-E0627F53F2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BC8789E-AFAA-CE24-CCC0-C65E9EE0526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6454E3D-B78A-68F7-0DAB-851DE6B41B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E61EF7-9CB2-B09A-EBCA-B658DDE5737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4766E2-376A-424A-B169-BBF2D5EA0986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55210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4766E2-376A-424A-B169-BBF2D5EA098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69603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4766E2-376A-424A-B169-BBF2D5EA098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58627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4766E2-376A-424A-B169-BBF2D5EA098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05955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4766E2-376A-424A-B169-BBF2D5EA0986}" type="slidenum"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9793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4766E2-376A-424A-B169-BBF2D5EA098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64892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4766E2-376A-424A-B169-BBF2D5EA0986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32331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4766E2-376A-424A-B169-BBF2D5EA0986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99948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4766E2-376A-424A-B169-BBF2D5EA0986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20897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01923" y="1122363"/>
            <a:ext cx="7588155" cy="2621154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01923" y="3843708"/>
            <a:ext cx="7588155" cy="1414091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8FA71-3A18-48C0-980F-4B68F7F63042}" type="datetime1">
              <a:rPr lang="en-US" smtClean="0"/>
              <a:t>9/11/2025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419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E956D-CB73-C986-F100-46487310D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515600" cy="113225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423E6A-A07C-BF0D-EA30-9A8A854E4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12648" y="1680898"/>
            <a:ext cx="10515600" cy="449606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DC9908-8F95-8DFC-72CC-158552B56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4EDB3-C0E8-45F8-9E1D-1B6C8D1880C0}" type="datetime1">
              <a:rPr lang="en-US" smtClean="0"/>
              <a:t>9/11/2025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26C9BE-9060-50CB-2BB7-07307FF89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4A835B-97D3-BC22-F0B8-4986D4636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824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5B0252-346C-F6F4-3642-19F571550D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634888" y="578497"/>
            <a:ext cx="2047037" cy="559846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98DA36-7351-9D6A-518B-678AB8A507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578497"/>
            <a:ext cx="8796688" cy="559846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46BDFF-D746-836C-04B8-CA89AD5D1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0EC4B-54ED-4041-B552-9BA760FA3DBA}" type="datetime1">
              <a:rPr lang="en-US" smtClean="0"/>
              <a:t>9/11/2025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9AA929-A9E6-FF9C-0C59-177F892D6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16D893-7E81-90DC-4139-7687B39C3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407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DD052-3E45-E789-01F8-33250024EC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210E-201E-4473-82AC-2466F5386C38}" type="datetime1">
              <a:rPr lang="en-US" smtClean="0"/>
              <a:t>9/11/2025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041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D06AF-EF87-8489-2C82-DEB90B7EF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381" y="553616"/>
            <a:ext cx="8273140" cy="4008859"/>
          </a:xfrm>
        </p:spPr>
        <p:txBody>
          <a:bodyPr anchor="t">
            <a:norm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8E5678-CA38-1318-9EA2-5E0A4F9A59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3380" y="4589463"/>
            <a:ext cx="8273140" cy="1384617"/>
          </a:xfrm>
        </p:spPr>
        <p:txBody>
          <a:bodyPr anchor="b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E99186-7E5A-60AF-DE69-5C7DA7161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EA198-6CAB-4B8F-B93F-1F9C8C4B6CE7}" type="datetime1">
              <a:rPr lang="en-US" smtClean="0"/>
              <a:t>9/11/2025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FA13D1-1FBA-E820-323B-77B41F1A6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39BE85-85F6-4636-C651-D87CC969A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660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741152" cy="113225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2E861E-DFBA-B4AA-9356-CDE3D3F57C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2648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1D7538-EC5A-3EE7-176F-A58920C507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6041F-4525-44D5-AA4F-332294BF1F56}" type="datetime1">
              <a:rPr lang="en-US" smtClean="0"/>
              <a:t>9/11/2025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72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EE969-634D-6E32-D227-18E9282C6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47396"/>
            <a:ext cx="10745788" cy="114329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D26D4-290A-F0ED-7D62-41EDA6FEC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85735"/>
            <a:ext cx="5157787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DA52B0-7419-A946-4523-6D34BCAD26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386894"/>
            <a:ext cx="5157787" cy="37650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536620-C4F3-EEC3-DBF1-05196B1CBB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5735"/>
            <a:ext cx="5183188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BAE980-E611-98B5-04E9-DE4584B0E3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199" y="2386894"/>
            <a:ext cx="5183189" cy="37650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3B3581-658A-8487-F9CB-E79F2BFF2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57091-BBDF-4EB9-BA6B-2BB67AC4FC0F}" type="datetime1">
              <a:rPr lang="en-US" smtClean="0"/>
              <a:t>9/11/2025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9D76D8-9033-26CF-BF4C-AECCC685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2A06B8-CC1D-542F-D8EB-7625046B9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293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9E8268-7232-2944-F1BD-399F9419B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B226B-77A6-410C-9796-083F278E0125}" type="datetime1">
              <a:rPr lang="en-US" smtClean="0"/>
              <a:t>9/11/2025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968DDD-323F-89A1-84E3-DDBA626D9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FBDC76-671D-1671-DCE2-D5658BD40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347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BC4D82-0182-501C-9231-467676804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A578B-D289-4C40-8593-3D356C49DA58}" type="datetime1">
              <a:rPr lang="en-US" smtClean="0"/>
              <a:t>9/11/2025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EAA6C9-A7F3-19F1-D17C-A1D83FAF5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EBB816-1B94-116F-92D4-6043AE9E0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140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0C37F-77BE-E128-4248-D001C39E7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160" y="553616"/>
            <a:ext cx="3595634" cy="1757505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B20A8-A604-C977-02C0-083BA8663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4708" y="553616"/>
            <a:ext cx="6279741" cy="54864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0EEBFB-2026-6A35-33ED-F008376B67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7160" y="2311121"/>
            <a:ext cx="3595634" cy="3728895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F05638-7A56-469A-825A-1DFA60025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DFAE3-14DB-48A7-A80F-80DDB072CE3D}" type="datetime1">
              <a:rPr lang="en-US" smtClean="0"/>
              <a:t>9/11/2025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85A215-184B-2105-0279-ED02F6445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C7CA46-892B-253A-3A28-7414E17B8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447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06A09-98CF-FAC2-3708-AECC4360C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557784"/>
            <a:ext cx="3595634" cy="2212313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71C769-CEC8-962A-01E6-15B0E05679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063319" y="657103"/>
            <a:ext cx="6483687" cy="555590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2C4A61-EF2A-C5A5-B150-4448600B39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1" y="2826137"/>
            <a:ext cx="3585586" cy="3434638"/>
          </a:xfrm>
        </p:spPr>
        <p:txBody>
          <a:bodyPr anchor="b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0B235E-39C7-4C78-20EF-DB48ECD9C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EAEF-6478-4102-8F5D-A5FE9FC97ACB}" type="datetime1">
              <a:rPr lang="en-US" smtClean="0"/>
              <a:t>9/11/2025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DC75DA-9A78-9AB9-7171-95A08CC51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FE1A03-DCCB-53C7-DBFE-2AD55C905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777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5BFB69-9245-EC58-F1DE-FEB625BD3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653578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16AFD5-5144-C460-0CA4-644BC4A93C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647" y="1715532"/>
            <a:ext cx="10653579" cy="4593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5753E-AF8A-7E04-8A1A-205B755A02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7160" y="6453002"/>
            <a:ext cx="34943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67F45AC6-C491-4585-A584-9CE2AF7D5500}" type="datetime1">
              <a:rPr lang="en-US" smtClean="0"/>
              <a:t>9/11/2025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1B7C8-DA74-800B-EE14-A39E9DB32D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76521" y="6453002"/>
            <a:ext cx="2805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C1647D-0DF0-CA1B-F723-EF7B8F508D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32162" y="6453002"/>
            <a:ext cx="4292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345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2" r:id="rId6"/>
    <p:sldLayoutId id="2147483688" r:id="rId7"/>
    <p:sldLayoutId id="2147483689" r:id="rId8"/>
    <p:sldLayoutId id="2147483690" r:id="rId9"/>
    <p:sldLayoutId id="2147483691" r:id="rId10"/>
    <p:sldLayoutId id="214748369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blogs.glowscotland.org.uk/fi/transforminglearning/frequently-asked-questions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read.bookcreator.com/ets9ByGBmOa3zYFDTgg4GgES0Ra2/YRCP3NDmTgeTg4FGunRxYQ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8.xml"/><Relationship Id="rId1" Type="http://schemas.openxmlformats.org/officeDocument/2006/relationships/video" Target="https://www.youtube.com/embed/tWHDDXFYKnM?feature=oembed" TargetMode="Externa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5" Type="http://schemas.openxmlformats.org/officeDocument/2006/relationships/hyperlink" Target="https://blogs.glowscotland.org.uk/fi/transforminglearning/repair-replacement-costs/" TargetMode="Externa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A642772-2521-3FAB-B405-4D94682373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8CF2F8-A604-5FD2-B22A-028F0BA59E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53785" y="1777206"/>
            <a:ext cx="4010110" cy="2241755"/>
          </a:xfrm>
        </p:spPr>
        <p:txBody>
          <a:bodyPr>
            <a:normAutofit/>
          </a:bodyPr>
          <a:lstStyle/>
          <a:p>
            <a:pPr algn="l"/>
            <a:r>
              <a:rPr lang="en-GB" sz="4800" b="1" noProof="0">
                <a:solidFill>
                  <a:srgbClr val="3AA9FF"/>
                </a:solidFill>
                <a:latin typeface="Calibri Light"/>
                <a:ea typeface="Josefin Sans" pitchFamily="2" charset="0"/>
                <a:cs typeface="Calibri Light"/>
              </a:rPr>
              <a:t>Parental Engagement Evening</a:t>
            </a:r>
          </a:p>
        </p:txBody>
      </p:sp>
      <p:pic>
        <p:nvPicPr>
          <p:cNvPr id="5" name="Picture 4" descr="A logo on a black background&#10;&#10;AI-generated content may be incorrect.">
            <a:extLst>
              <a:ext uri="{FF2B5EF4-FFF2-40B4-BE49-F238E27FC236}">
                <a16:creationId xmlns:a16="http://schemas.microsoft.com/office/drawing/2014/main" id="{2259BB21-9564-39BA-826A-AD6B2462CF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76" y="208069"/>
            <a:ext cx="6643628" cy="5564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0290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DBA3132-D731-0BDE-DA64-C3E90D68C2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955ED-A57C-8E51-2587-97EC1952D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308" y="1820653"/>
            <a:ext cx="10997681" cy="416202"/>
          </a:xfrm>
        </p:spPr>
        <p:txBody>
          <a:bodyPr>
            <a:noAutofit/>
          </a:bodyPr>
          <a:lstStyle/>
          <a:p>
            <a:r>
              <a:rPr lang="en-GB" sz="3600" dirty="0">
                <a:solidFill>
                  <a:srgbClr val="3AA9FF"/>
                </a:solidFill>
                <a:latin typeface="Calibri Light"/>
                <a:cs typeface="Calibri Light"/>
              </a:rPr>
              <a:t>Supporting each other 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363A3E-FEA7-BB3E-F1B6-BA11C95B00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20002" y="2551176"/>
            <a:ext cx="11700112" cy="3801549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GB" sz="1900" dirty="0">
                <a:latin typeface="Calibri Light"/>
                <a:ea typeface="Josefin Sans" pitchFamily="2" charset="0"/>
                <a:cs typeface="Calibri Light"/>
              </a:rPr>
              <a:t>This is a new landscape for all of us….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en-GB" sz="1900" dirty="0">
              <a:latin typeface="Calibri Light"/>
              <a:ea typeface="Josefin Sans" pitchFamily="2" charset="0"/>
              <a:cs typeface="Calibri Light"/>
            </a:endParaRP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900" dirty="0">
                <a:latin typeface="Calibri Light"/>
                <a:ea typeface="Josefin Sans" pitchFamily="2" charset="0"/>
                <a:cs typeface="Calibri Light"/>
              </a:rPr>
              <a:t>Dedicated section on our website for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GB" sz="1900" dirty="0">
                <a:latin typeface="Calibri Light"/>
                <a:ea typeface="Josefin Sans" pitchFamily="2" charset="0"/>
                <a:cs typeface="Calibri Light"/>
              </a:rPr>
              <a:t>parents / carers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900" dirty="0">
                <a:latin typeface="Calibri Light"/>
                <a:ea typeface="Josefin Sans" pitchFamily="2" charset="0"/>
                <a:cs typeface="Calibri Light"/>
              </a:rPr>
              <a:t>Share ongoing learning in school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900" dirty="0">
                <a:latin typeface="Calibri Light"/>
                <a:ea typeface="Josefin Sans" pitchFamily="2" charset="0"/>
                <a:cs typeface="Calibri Light"/>
              </a:rPr>
              <a:t>Provide support for home 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900" dirty="0">
                <a:latin typeface="Calibri Light"/>
                <a:ea typeface="Josefin Sans" pitchFamily="2" charset="0"/>
                <a:cs typeface="Calibri Light"/>
              </a:rPr>
              <a:t>Talk to each other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en-GB" sz="1900" dirty="0">
              <a:latin typeface="Calibri Light"/>
              <a:ea typeface="Josefin Sans" pitchFamily="2" charset="0"/>
              <a:cs typeface="Calibri Light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en-GB" sz="1900" dirty="0">
              <a:latin typeface="Calibri Light"/>
              <a:ea typeface="Josefin Sans" pitchFamily="2" charset="0"/>
              <a:cs typeface="Calibri Light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en-GB" sz="1900" dirty="0">
              <a:latin typeface="Calibri Light"/>
              <a:ea typeface="Josefin Sans" pitchFamily="2" charset="0"/>
              <a:cs typeface="Calibri Ligh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CD94B4-5C0C-48AD-3F14-F934007DDC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8262" y="3064611"/>
            <a:ext cx="6272429" cy="2937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547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D6F9B9C-8483-F1F8-35EF-59C3641340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with black dots&#10;&#10;AI-generated content may be incorrect.">
            <a:extLst>
              <a:ext uri="{FF2B5EF4-FFF2-40B4-BE49-F238E27FC236}">
                <a16:creationId xmlns:a16="http://schemas.microsoft.com/office/drawing/2014/main" id="{95D38586-F111-AB3E-A534-E02698DE27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3050" y="2552700"/>
            <a:ext cx="2594574" cy="3238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0112843-687B-54BC-4EEF-2E5C038DD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308" y="1820653"/>
            <a:ext cx="10997681" cy="416202"/>
          </a:xfrm>
        </p:spPr>
        <p:txBody>
          <a:bodyPr>
            <a:noAutofit/>
          </a:bodyPr>
          <a:lstStyle/>
          <a:p>
            <a:r>
              <a:rPr lang="en-GB" sz="3600" noProof="0">
                <a:solidFill>
                  <a:srgbClr val="3AA9FF"/>
                </a:solidFill>
                <a:latin typeface="Calibri Light"/>
                <a:ea typeface="Josefin Sans" pitchFamily="2" charset="0"/>
                <a:cs typeface="Calibri Light"/>
              </a:rPr>
              <a:t>Questions?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6CFC9C-CB8D-ADC6-295F-339CE82230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7159" y="2551176"/>
            <a:ext cx="7232391" cy="1020700"/>
          </a:xfrm>
        </p:spPr>
        <p:txBody>
          <a:bodyPr>
            <a:noAutofit/>
          </a:bodyPr>
          <a:lstStyle/>
          <a:p>
            <a:r>
              <a:rPr lang="en-GB" sz="2000" noProof="0">
                <a:latin typeface="Calibri Light"/>
                <a:ea typeface="Josefin Sans" pitchFamily="2" charset="0"/>
                <a:cs typeface="Calibri Light"/>
              </a:rPr>
              <a:t>Please scan the QR code to visit the Transforming Learning programme’s FAQs.</a:t>
            </a:r>
            <a:endParaRPr lang="en-GB" sz="2000">
              <a:latin typeface="Calibri Light"/>
              <a:ea typeface="Josefin Sans" pitchFamily="2" charset="0"/>
              <a:cs typeface="Calibri Light"/>
            </a:endParaRP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A097251A-E910-7973-2D38-C6FFEC46D8ED}"/>
              </a:ext>
            </a:extLst>
          </p:cNvPr>
          <p:cNvSpPr txBox="1">
            <a:spLocks/>
          </p:cNvSpPr>
          <p:nvPr/>
        </p:nvSpPr>
        <p:spPr>
          <a:xfrm>
            <a:off x="600887" y="3571876"/>
            <a:ext cx="8224948" cy="11731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>
                <a:latin typeface="Calibri Light"/>
                <a:ea typeface="Josefin Sans" pitchFamily="2" charset="0"/>
                <a:cs typeface="Calibri Light"/>
                <a:hlinkClick r:id="rId4"/>
              </a:rPr>
              <a:t>https://blogs.glowscotland.org.uk/fi/transforminglearning/frequently-asked-questions/</a:t>
            </a:r>
            <a:endParaRPr lang="en-GB" sz="1600" b="1">
              <a:latin typeface="Calibri Light"/>
              <a:ea typeface="Josefin Sans" pitchFamily="2" charset="0"/>
              <a:cs typeface="Calibri Light"/>
            </a:endParaRPr>
          </a:p>
          <a:p>
            <a:endParaRPr lang="en-GB" sz="2000" b="1">
              <a:latin typeface="Josefin Sans" pitchFamily="2" charset="0"/>
              <a:ea typeface="Josefin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7257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uiExpand="1" build="p"/>
      <p:bldP spid="5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5C9CC-8400-E3E7-4D9D-D2D98B7BC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160" y="1929837"/>
            <a:ext cx="3595634" cy="416202"/>
          </a:xfrm>
        </p:spPr>
        <p:txBody>
          <a:bodyPr>
            <a:noAutofit/>
          </a:bodyPr>
          <a:lstStyle/>
          <a:p>
            <a:r>
              <a:rPr lang="en-GB" sz="3600" noProof="0">
                <a:solidFill>
                  <a:srgbClr val="3AA9FF"/>
                </a:solidFill>
                <a:latin typeface="Calibri Light"/>
                <a:ea typeface="Josefin Sans" pitchFamily="2" charset="0"/>
                <a:cs typeface="Calibri Light"/>
              </a:rPr>
              <a:t>Our Aim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095AFA-00BA-C6D6-53FD-84496BE3D2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7159" y="2560320"/>
            <a:ext cx="7028937" cy="34796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>
                <a:latin typeface="Calibri Light"/>
                <a:ea typeface="Calibri Light"/>
                <a:cs typeface="Calibri Light"/>
              </a:rPr>
              <a:t>To provide your child with the tools needed to transform the ways we engage with learning and teaching.</a:t>
            </a:r>
            <a:endParaRPr lang="en-US">
              <a:latin typeface="Calibri Light"/>
              <a:ea typeface="Calibri Light"/>
              <a:cs typeface="Calibri Light"/>
            </a:endParaRPr>
          </a:p>
          <a:p>
            <a:pPr>
              <a:lnSpc>
                <a:spcPct val="150000"/>
              </a:lnSpc>
            </a:pPr>
            <a:r>
              <a:rPr lang="en-GB">
                <a:latin typeface="Calibri Light"/>
                <a:ea typeface="Calibri Light"/>
                <a:cs typeface="Calibri Light"/>
              </a:rPr>
              <a:t>This is an investment in young people to develop their confidence as well as the digital skills they will need throughout their educational journey and beyond.</a:t>
            </a:r>
          </a:p>
        </p:txBody>
      </p:sp>
      <p:pic>
        <p:nvPicPr>
          <p:cNvPr id="10" name="Content Placeholder 9" descr="A diagram of a process of learning&#10;&#10;AI-generated content may be incorrect.">
            <a:extLst>
              <a:ext uri="{FF2B5EF4-FFF2-40B4-BE49-F238E27FC236}">
                <a16:creationId xmlns:a16="http://schemas.microsoft.com/office/drawing/2014/main" id="{50638A10-4B70-9751-2C34-1D74D72A18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6173" y="1758991"/>
            <a:ext cx="4586254" cy="4281025"/>
          </a:xfrm>
        </p:spPr>
      </p:pic>
    </p:spTree>
    <p:extLst>
      <p:ext uri="{BB962C8B-B14F-4D97-AF65-F5344CB8AC3E}">
        <p14:creationId xmlns:p14="http://schemas.microsoft.com/office/powerpoint/2010/main" val="4225727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B176C6B-746E-DAA4-0956-39030183AE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9CA286-87BC-0796-98A4-D6EC594EEB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160" y="1929837"/>
            <a:ext cx="3595634" cy="416202"/>
          </a:xfrm>
        </p:spPr>
        <p:txBody>
          <a:bodyPr>
            <a:noAutofit/>
          </a:bodyPr>
          <a:lstStyle/>
          <a:p>
            <a:r>
              <a:rPr lang="en-GB" sz="3600" noProof="0">
                <a:solidFill>
                  <a:srgbClr val="3AA9FF"/>
                </a:solidFill>
                <a:latin typeface="Calibri Light"/>
                <a:ea typeface="Josefin Sans" pitchFamily="2" charset="0"/>
                <a:cs typeface="Calibri Light"/>
              </a:rPr>
              <a:t>Our Vision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457015-40C8-4A40-FC83-CA5A27E364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7159" y="2551176"/>
            <a:ext cx="7028937" cy="3488840"/>
          </a:xfrm>
        </p:spPr>
        <p:txBody>
          <a:bodyPr>
            <a:noAutofit/>
          </a:bodyPr>
          <a:lstStyle/>
          <a:p>
            <a:r>
              <a:rPr lang="en-GB" sz="2000" noProof="0">
                <a:latin typeface="Calibri Light"/>
                <a:ea typeface="Josefin Sans" pitchFamily="2" charset="0"/>
                <a:cs typeface="Calibri Light"/>
              </a:rPr>
              <a:t>In 5 years time, teachers in Fife will have transformed learning by: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sz="2000" noProof="0">
                <a:latin typeface="Calibri Light"/>
                <a:ea typeface="Josefin Sans" pitchFamily="2" charset="0"/>
                <a:cs typeface="Calibri Light"/>
              </a:rPr>
              <a:t>integrating </a:t>
            </a:r>
            <a:r>
              <a:rPr lang="en-GB" sz="2000" noProof="0">
                <a:solidFill>
                  <a:srgbClr val="FF3AA9"/>
                </a:solidFill>
                <a:latin typeface="Calibri Light"/>
                <a:ea typeface="Josefin Sans" pitchFamily="2" charset="0"/>
                <a:cs typeface="Calibri Light"/>
              </a:rPr>
              <a:t>digital skills </a:t>
            </a:r>
            <a:r>
              <a:rPr lang="en-GB" sz="2000" noProof="0">
                <a:latin typeface="Calibri Light"/>
                <a:ea typeface="Josefin Sans" pitchFamily="2" charset="0"/>
                <a:cs typeface="Calibri Light"/>
              </a:rPr>
              <a:t>throughout the learning process to engage and motivate learners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sz="2000" noProof="0">
                <a:latin typeface="Calibri Light"/>
                <a:ea typeface="Josefin Sans" pitchFamily="2" charset="0"/>
                <a:cs typeface="Calibri Light"/>
              </a:rPr>
              <a:t>using technology for </a:t>
            </a:r>
            <a:r>
              <a:rPr lang="en-GB" sz="2000" noProof="0">
                <a:solidFill>
                  <a:srgbClr val="903AFF"/>
                </a:solidFill>
                <a:latin typeface="Calibri Light"/>
                <a:ea typeface="Josefin Sans" pitchFamily="2" charset="0"/>
                <a:cs typeface="Calibri Light"/>
              </a:rPr>
              <a:t>effective explanations </a:t>
            </a:r>
            <a:r>
              <a:rPr lang="en-GB" sz="2000" noProof="0">
                <a:latin typeface="Calibri Light"/>
                <a:ea typeface="Josefin Sans" pitchFamily="2" charset="0"/>
                <a:cs typeface="Calibri Light"/>
              </a:rPr>
              <a:t>and </a:t>
            </a:r>
            <a:r>
              <a:rPr lang="en-GB" sz="2000" noProof="0">
                <a:solidFill>
                  <a:srgbClr val="903AFF"/>
                </a:solidFill>
                <a:latin typeface="Calibri Light"/>
                <a:ea typeface="Josefin Sans" pitchFamily="2" charset="0"/>
                <a:cs typeface="Calibri Light"/>
              </a:rPr>
              <a:t>modelling</a:t>
            </a:r>
            <a:r>
              <a:rPr lang="en-GB" sz="2000" noProof="0">
                <a:latin typeface="Calibri Light"/>
                <a:ea typeface="Josefin Sans" pitchFamily="2" charset="0"/>
                <a:cs typeface="Calibri Light"/>
              </a:rPr>
              <a:t> to learners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sz="2000" noProof="0">
                <a:latin typeface="Calibri Light"/>
                <a:ea typeface="Josefin Sans" pitchFamily="2" charset="0"/>
                <a:cs typeface="Calibri Light"/>
              </a:rPr>
              <a:t>providing </a:t>
            </a:r>
            <a:r>
              <a:rPr lang="en-GB" sz="2000" noProof="0">
                <a:solidFill>
                  <a:srgbClr val="FF3AA9"/>
                </a:solidFill>
                <a:latin typeface="Calibri Light"/>
                <a:ea typeface="Josefin Sans" pitchFamily="2" charset="0"/>
                <a:cs typeface="Calibri Light"/>
              </a:rPr>
              <a:t>personalised learning experiences </a:t>
            </a:r>
            <a:r>
              <a:rPr lang="en-GB" sz="2000" noProof="0">
                <a:latin typeface="Calibri Light"/>
                <a:ea typeface="Josefin Sans" pitchFamily="2" charset="0"/>
                <a:cs typeface="Calibri Light"/>
              </a:rPr>
              <a:t>and facilitating learners to lead their own learning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sz="2000" noProof="0">
                <a:latin typeface="Calibri Light"/>
                <a:ea typeface="Josefin Sans" pitchFamily="2" charset="0"/>
                <a:cs typeface="Calibri Light"/>
              </a:rPr>
              <a:t>improving </a:t>
            </a:r>
            <a:r>
              <a:rPr lang="en-GB" sz="2000" noProof="0">
                <a:solidFill>
                  <a:srgbClr val="903AFF"/>
                </a:solidFill>
                <a:latin typeface="Calibri Light"/>
                <a:ea typeface="Josefin Sans" pitchFamily="2" charset="0"/>
                <a:cs typeface="Calibri Light"/>
              </a:rPr>
              <a:t>assessment</a:t>
            </a:r>
            <a:r>
              <a:rPr lang="en-GB" sz="2000" noProof="0">
                <a:latin typeface="Calibri Light"/>
                <a:ea typeface="Josefin Sans" pitchFamily="2" charset="0"/>
                <a:cs typeface="Calibri Light"/>
              </a:rPr>
              <a:t> and </a:t>
            </a:r>
            <a:r>
              <a:rPr lang="en-GB" sz="2000" noProof="0">
                <a:solidFill>
                  <a:srgbClr val="903AFF"/>
                </a:solidFill>
                <a:latin typeface="Calibri Light"/>
                <a:ea typeface="Josefin Sans" pitchFamily="2" charset="0"/>
                <a:cs typeface="Calibri Light"/>
              </a:rPr>
              <a:t>feedback</a:t>
            </a:r>
            <a:r>
              <a:rPr lang="en-GB" sz="2000" noProof="0">
                <a:latin typeface="Calibri Light"/>
                <a:ea typeface="Josefin Sans" pitchFamily="2" charset="0"/>
                <a:cs typeface="Calibri Light"/>
              </a:rPr>
              <a:t> with digital tools</a:t>
            </a:r>
          </a:p>
        </p:txBody>
      </p:sp>
      <p:pic>
        <p:nvPicPr>
          <p:cNvPr id="10" name="Content Placeholder 9" descr="A diagram of a process of learning&#10;&#10;AI-generated content may be incorrect.">
            <a:extLst>
              <a:ext uri="{FF2B5EF4-FFF2-40B4-BE49-F238E27FC236}">
                <a16:creationId xmlns:a16="http://schemas.microsoft.com/office/drawing/2014/main" id="{02550C22-B4BE-BDE2-AB16-CFB115B4E3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6173" y="1758991"/>
            <a:ext cx="4586254" cy="4281025"/>
          </a:xfrm>
        </p:spPr>
      </p:pic>
    </p:spTree>
    <p:extLst>
      <p:ext uri="{BB962C8B-B14F-4D97-AF65-F5344CB8AC3E}">
        <p14:creationId xmlns:p14="http://schemas.microsoft.com/office/powerpoint/2010/main" val="2633814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96C249C-8676-0F29-5935-1BB0AB3E14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48D17F-8A45-5280-2E42-8C3324263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0634" y="1796339"/>
            <a:ext cx="8823066" cy="416202"/>
          </a:xfrm>
        </p:spPr>
        <p:txBody>
          <a:bodyPr>
            <a:noAutofit/>
          </a:bodyPr>
          <a:lstStyle/>
          <a:p>
            <a:r>
              <a:rPr lang="en-GB" sz="3600" noProof="0" err="1">
                <a:solidFill>
                  <a:srgbClr val="3AA9FF"/>
                </a:solidFill>
                <a:latin typeface="Calibri Light"/>
                <a:ea typeface="Josefin Sans" pitchFamily="2" charset="0"/>
                <a:cs typeface="Calibri Light"/>
              </a:rPr>
              <a:t>Jamf</a:t>
            </a:r>
            <a:r>
              <a:rPr lang="en-GB" sz="3600" noProof="0">
                <a:solidFill>
                  <a:srgbClr val="3AA9FF"/>
                </a:solidFill>
                <a:latin typeface="Calibri Light"/>
                <a:ea typeface="Josefin Sans" pitchFamily="2" charset="0"/>
                <a:cs typeface="Calibri Light"/>
              </a:rPr>
              <a:t> Parent - setting iPad restrictions at home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7F0AD4-E133-8A73-F523-53232A91BE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7159" y="2551176"/>
            <a:ext cx="7874610" cy="2728605"/>
          </a:xfrm>
        </p:spPr>
        <p:txBody>
          <a:bodyPr>
            <a:noAutofit/>
          </a:bodyPr>
          <a:lstStyle/>
          <a:p>
            <a:r>
              <a:rPr lang="en-GB" sz="2000" noProof="0">
                <a:latin typeface="Calibri Light"/>
                <a:ea typeface="Josefin Sans" pitchFamily="2" charset="0"/>
                <a:cs typeface="Calibri Light"/>
              </a:rPr>
              <a:t>Using the </a:t>
            </a:r>
            <a:r>
              <a:rPr lang="en-GB" sz="2000" noProof="0" err="1">
                <a:latin typeface="Calibri Light"/>
                <a:ea typeface="Josefin Sans" pitchFamily="2" charset="0"/>
                <a:cs typeface="Calibri Light"/>
              </a:rPr>
              <a:t>Jamf</a:t>
            </a:r>
            <a:r>
              <a:rPr lang="en-GB" sz="2000" noProof="0">
                <a:latin typeface="Calibri Light"/>
                <a:ea typeface="Josefin Sans" pitchFamily="2" charset="0"/>
                <a:cs typeface="Calibri Light"/>
              </a:rPr>
              <a:t> Parent app you can: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sz="2000" noProof="0">
                <a:latin typeface="Calibri Light"/>
                <a:ea typeface="Josefin Sans" pitchFamily="2" charset="0"/>
                <a:cs typeface="Calibri Light"/>
              </a:rPr>
              <a:t>allow and restrict apps to </a:t>
            </a:r>
            <a:r>
              <a:rPr lang="en-GB" sz="2000" noProof="0">
                <a:solidFill>
                  <a:srgbClr val="FF3AA9"/>
                </a:solidFill>
                <a:latin typeface="Calibri Light"/>
                <a:ea typeface="Josefin Sans" pitchFamily="2" charset="0"/>
                <a:cs typeface="Calibri Light"/>
              </a:rPr>
              <a:t>choose which apps your child can use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sz="2000" noProof="0">
                <a:latin typeface="Calibri Light"/>
                <a:ea typeface="Josefin Sans" pitchFamily="2" charset="0"/>
                <a:cs typeface="Calibri Light"/>
              </a:rPr>
              <a:t>enable App Lock to </a:t>
            </a:r>
            <a:r>
              <a:rPr lang="en-GB" sz="2000" noProof="0">
                <a:solidFill>
                  <a:srgbClr val="903AFF"/>
                </a:solidFill>
                <a:latin typeface="Calibri Light"/>
                <a:ea typeface="Josefin Sans" pitchFamily="2" charset="0"/>
                <a:cs typeface="Calibri Light"/>
              </a:rPr>
              <a:t>set a timer for app restrictions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sz="2000" noProof="0">
                <a:latin typeface="Calibri Light"/>
                <a:ea typeface="Josefin Sans" pitchFamily="2" charset="0"/>
                <a:cs typeface="Calibri Light"/>
              </a:rPr>
              <a:t>create locations to </a:t>
            </a:r>
            <a:r>
              <a:rPr lang="en-GB" sz="2000" noProof="0">
                <a:solidFill>
                  <a:srgbClr val="FF3AA9"/>
                </a:solidFill>
                <a:latin typeface="Calibri Light"/>
                <a:ea typeface="Josefin Sans" pitchFamily="2" charset="0"/>
                <a:cs typeface="Calibri Light"/>
              </a:rPr>
              <a:t>see the approximate location of your child’s device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sz="2000" noProof="0">
                <a:latin typeface="Calibri Light"/>
                <a:ea typeface="Josefin Sans" pitchFamily="2" charset="0"/>
                <a:cs typeface="Calibri Light"/>
              </a:rPr>
              <a:t>create a Device Rule to </a:t>
            </a:r>
            <a:r>
              <a:rPr lang="en-GB" sz="2000" noProof="0">
                <a:solidFill>
                  <a:srgbClr val="903AFF"/>
                </a:solidFill>
                <a:latin typeface="Calibri Light"/>
                <a:ea typeface="Josefin Sans" pitchFamily="2" charset="0"/>
                <a:cs typeface="Calibri Light"/>
              </a:rPr>
              <a:t>schedule app restrictions</a:t>
            </a:r>
          </a:p>
        </p:txBody>
      </p:sp>
      <p:pic>
        <p:nvPicPr>
          <p:cNvPr id="1028" name="Picture 4" descr="Jamf Parent by JAMF Software">
            <a:extLst>
              <a:ext uri="{FF2B5EF4-FFF2-40B4-BE49-F238E27FC236}">
                <a16:creationId xmlns:a16="http://schemas.microsoft.com/office/drawing/2014/main" id="{17CCEFA0-6272-8F40-0E57-B47AFBABB4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160" y="1457703"/>
            <a:ext cx="1093474" cy="10934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qr code with black dots&#10;&#10;AI-generated content may be incorrect.">
            <a:extLst>
              <a:ext uri="{FF2B5EF4-FFF2-40B4-BE49-F238E27FC236}">
                <a16:creationId xmlns:a16="http://schemas.microsoft.com/office/drawing/2014/main" id="{EF88D991-5DDA-D899-564A-75EC678BC4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18432" y="2546958"/>
            <a:ext cx="3013545" cy="3757810"/>
          </a:xfrm>
          <a:prstGeom prst="rect">
            <a:avLst/>
          </a:prstGeom>
        </p:spPr>
      </p:pic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E14C4751-C97A-AF3A-AB1F-81ED1AC37C16}"/>
              </a:ext>
            </a:extLst>
          </p:cNvPr>
          <p:cNvSpPr txBox="1">
            <a:spLocks/>
          </p:cNvSpPr>
          <p:nvPr/>
        </p:nvSpPr>
        <p:spPr>
          <a:xfrm>
            <a:off x="593432" y="5442125"/>
            <a:ext cx="5611104" cy="86144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>
                <a:latin typeface="Calibri Light"/>
                <a:ea typeface="+mn-lt"/>
                <a:cs typeface="Calibri Light"/>
                <a:hlinkClick r:id="rId6"/>
              </a:rPr>
              <a:t>https://read.bookcreator.com/ets9ByGBmOa3zYFDTgg4GgES0Ra2/YRCP3NDmTgeTg4FGunRxYQ</a:t>
            </a:r>
            <a:endParaRPr lang="en-GB" sz="1600">
              <a:latin typeface="Calibri Light"/>
              <a:cs typeface="Calibri Light"/>
              <a:hlinkClick r:id="rId6"/>
            </a:endParaRPr>
          </a:p>
          <a:p>
            <a:endParaRPr lang="en-GB" b="1">
              <a:latin typeface="Josefin Sans" pitchFamily="2" charset="0"/>
              <a:ea typeface="Josefin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1068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5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25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uiExpand="1" build="p"/>
      <p:bldP spid="6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96C249C-8676-0F29-5935-1BB0AB3E14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48D17F-8A45-5280-2E42-8C3324263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0633" y="1820653"/>
            <a:ext cx="10997681" cy="416202"/>
          </a:xfrm>
        </p:spPr>
        <p:txBody>
          <a:bodyPr>
            <a:noAutofit/>
          </a:bodyPr>
          <a:lstStyle/>
          <a:p>
            <a:r>
              <a:rPr lang="en-GB" sz="3600" noProof="0">
                <a:solidFill>
                  <a:srgbClr val="3AA9FF"/>
                </a:solidFill>
                <a:latin typeface="Calibri Light"/>
                <a:ea typeface="Josefin Sans" pitchFamily="2" charset="0"/>
                <a:cs typeface="Calibri Light"/>
              </a:rPr>
              <a:t>Showbie - viewing your child’s schoolwork at home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7F0AD4-E133-8A73-F523-53232A91BE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7159" y="2551176"/>
            <a:ext cx="5016242" cy="3341718"/>
          </a:xfrm>
        </p:spPr>
        <p:txBody>
          <a:bodyPr>
            <a:noAutofit/>
          </a:bodyPr>
          <a:lstStyle/>
          <a:p>
            <a:r>
              <a:rPr lang="en-GB" sz="2000" noProof="0">
                <a:latin typeface="Calibri Light"/>
                <a:ea typeface="Josefin Sans" pitchFamily="2" charset="0"/>
                <a:cs typeface="Calibri Light"/>
              </a:rPr>
              <a:t>By creating a Showbie parent account you can: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sz="2000" noProof="0">
                <a:latin typeface="Calibri Light"/>
                <a:ea typeface="Josefin Sans" pitchFamily="2" charset="0"/>
                <a:cs typeface="Calibri Light"/>
              </a:rPr>
              <a:t>see your child’s </a:t>
            </a:r>
            <a:r>
              <a:rPr lang="en-GB" sz="2000" noProof="0">
                <a:solidFill>
                  <a:srgbClr val="FF3AA9"/>
                </a:solidFill>
                <a:latin typeface="Calibri Light"/>
                <a:ea typeface="Josefin Sans" pitchFamily="2" charset="0"/>
                <a:cs typeface="Calibri Light"/>
              </a:rPr>
              <a:t>assignments</a:t>
            </a:r>
            <a:r>
              <a:rPr lang="en-GB" sz="2000" noProof="0">
                <a:latin typeface="Calibri Light"/>
                <a:ea typeface="Josefin Sans" pitchFamily="2" charset="0"/>
                <a:cs typeface="Calibri Light"/>
              </a:rPr>
              <a:t>,</a:t>
            </a:r>
            <a:r>
              <a:rPr lang="en-GB" sz="2000" noProof="0">
                <a:solidFill>
                  <a:srgbClr val="FF3AA9"/>
                </a:solidFill>
                <a:latin typeface="Calibri Light"/>
                <a:ea typeface="Josefin Sans" pitchFamily="2" charset="0"/>
                <a:cs typeface="Calibri Light"/>
              </a:rPr>
              <a:t> feedback</a:t>
            </a:r>
            <a:r>
              <a:rPr lang="en-GB" sz="2000" noProof="0">
                <a:latin typeface="Calibri Light"/>
                <a:ea typeface="Josefin Sans" pitchFamily="2" charset="0"/>
                <a:cs typeface="Calibri Light"/>
              </a:rPr>
              <a:t>,</a:t>
            </a:r>
            <a:r>
              <a:rPr lang="en-GB" sz="2000" noProof="0">
                <a:solidFill>
                  <a:srgbClr val="FF3AA9"/>
                </a:solidFill>
                <a:latin typeface="Calibri Light"/>
                <a:ea typeface="Josefin Sans" pitchFamily="2" charset="0"/>
                <a:cs typeface="Calibri Light"/>
              </a:rPr>
              <a:t> </a:t>
            </a:r>
            <a:r>
              <a:rPr lang="en-GB" sz="2000" noProof="0">
                <a:latin typeface="Calibri Light"/>
                <a:ea typeface="Josefin Sans" pitchFamily="2" charset="0"/>
                <a:cs typeface="Calibri Light"/>
              </a:rPr>
              <a:t>and</a:t>
            </a:r>
            <a:r>
              <a:rPr lang="en-GB" sz="2000" noProof="0">
                <a:solidFill>
                  <a:srgbClr val="FF3AA9"/>
                </a:solidFill>
                <a:latin typeface="Calibri Light"/>
                <a:ea typeface="Josefin Sans" pitchFamily="2" charset="0"/>
                <a:cs typeface="Calibri Light"/>
              </a:rPr>
              <a:t> grades</a:t>
            </a:r>
            <a:endParaRPr lang="en-GB" sz="2000" noProof="0">
              <a:latin typeface="Calibri Light"/>
              <a:ea typeface="Josefin Sans" pitchFamily="2" charset="0"/>
              <a:cs typeface="Calibri Light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sz="2000" noProof="0">
                <a:latin typeface="Calibri Light"/>
                <a:ea typeface="Josefin Sans" pitchFamily="2" charset="0"/>
                <a:cs typeface="Calibri Light"/>
              </a:rPr>
              <a:t>receive</a:t>
            </a:r>
            <a:r>
              <a:rPr lang="en-GB" sz="2000" noProof="0">
                <a:solidFill>
                  <a:srgbClr val="903AFF"/>
                </a:solidFill>
                <a:latin typeface="Calibri Light"/>
                <a:ea typeface="Josefin Sans" pitchFamily="2" charset="0"/>
                <a:cs typeface="Calibri Light"/>
              </a:rPr>
              <a:t> email </a:t>
            </a:r>
            <a:r>
              <a:rPr lang="en-GB" sz="2000" noProof="0">
                <a:latin typeface="Calibri Light"/>
                <a:ea typeface="Josefin Sans" pitchFamily="2" charset="0"/>
                <a:cs typeface="Calibri Light"/>
              </a:rPr>
              <a:t>or</a:t>
            </a:r>
            <a:r>
              <a:rPr lang="en-GB" sz="2000" noProof="0">
                <a:solidFill>
                  <a:srgbClr val="903AFF"/>
                </a:solidFill>
                <a:latin typeface="Calibri Light"/>
                <a:ea typeface="Josefin Sans" pitchFamily="2" charset="0"/>
                <a:cs typeface="Calibri Light"/>
              </a:rPr>
              <a:t> push notifications </a:t>
            </a:r>
            <a:r>
              <a:rPr lang="en-GB" sz="2000" noProof="0">
                <a:latin typeface="Calibri Light"/>
                <a:ea typeface="Josefin Sans" pitchFamily="2" charset="0"/>
                <a:cs typeface="Calibri Light"/>
              </a:rPr>
              <a:t>about new assignments, deadlines, and feedback</a:t>
            </a:r>
          </a:p>
        </p:txBody>
      </p:sp>
      <p:pic>
        <p:nvPicPr>
          <p:cNvPr id="5" name="Picture 4" descr="No photo description available.">
            <a:extLst>
              <a:ext uri="{FF2B5EF4-FFF2-40B4-BE49-F238E27FC236}">
                <a16:creationId xmlns:a16="http://schemas.microsoft.com/office/drawing/2014/main" id="{BCC9DBBE-3090-16AE-8F38-4A0620E55D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159" y="1453442"/>
            <a:ext cx="1093474" cy="10934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Online Media 7" title="Showbie Parent Tutorial">
            <a:hlinkClick r:id="" action="ppaction://media"/>
            <a:extLst>
              <a:ext uri="{FF2B5EF4-FFF2-40B4-BE49-F238E27FC236}">
                <a16:creationId xmlns:a16="http://schemas.microsoft.com/office/drawing/2014/main" id="{AC5FDD05-99B9-640E-4E04-BCF4C285F13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6410672" y="2546916"/>
            <a:ext cx="5184169" cy="29290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prstDash val="solid"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121336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30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  <p:bldLst>
      <p:bldP spid="2" grpId="0"/>
      <p:bldP spid="4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A8F2224-7AE7-31B5-0522-18D646FBCF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9999C3-71E9-899B-F8DC-7D02E7134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308" y="1820653"/>
            <a:ext cx="10997681" cy="416202"/>
          </a:xfrm>
        </p:spPr>
        <p:txBody>
          <a:bodyPr>
            <a:noAutofit/>
          </a:bodyPr>
          <a:lstStyle/>
          <a:p>
            <a:r>
              <a:rPr lang="en-GB" sz="3600">
                <a:solidFill>
                  <a:srgbClr val="3AA9FF"/>
                </a:solidFill>
                <a:latin typeface="Calibri Light"/>
                <a:cs typeface="Calibri Light"/>
              </a:rPr>
              <a:t>Parental Agreement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03B086-DBCA-844B-62E2-FE91D663DE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6209" y="2551176"/>
            <a:ext cx="8034445" cy="1619554"/>
          </a:xfrm>
        </p:spPr>
        <p:txBody>
          <a:bodyPr>
            <a:noAutofit/>
          </a:bodyPr>
          <a:lstStyle/>
          <a:p>
            <a:r>
              <a:rPr lang="en-GB" sz="2000">
                <a:latin typeface="Calibri Light"/>
                <a:ea typeface="Calibri Light"/>
                <a:cs typeface="Calibri Light"/>
              </a:rPr>
              <a:t>Fife Council provides P6-S6 pupils with an iPad to support their learning in and out of school. By your child using this iPad, you, as a parent/carer, agree to the following terms:</a:t>
            </a:r>
          </a:p>
          <a:p>
            <a:endParaRPr lang="en-GB" sz="2000">
              <a:latin typeface="Calibri Light"/>
              <a:ea typeface="Calibri Light"/>
              <a:cs typeface="Calibri Light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9C71501-B254-AE7D-B0E0-70B4B052DC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3891493"/>
              </p:ext>
            </p:extLst>
          </p:nvPr>
        </p:nvGraphicFramePr>
        <p:xfrm>
          <a:off x="613723" y="3821393"/>
          <a:ext cx="8041079" cy="2565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35192">
                  <a:extLst>
                    <a:ext uri="{9D8B030D-6E8A-4147-A177-3AD203B41FA5}">
                      <a16:colId xmlns:a16="http://schemas.microsoft.com/office/drawing/2014/main" val="1062349638"/>
                    </a:ext>
                  </a:extLst>
                </a:gridCol>
                <a:gridCol w="4005887">
                  <a:extLst>
                    <a:ext uri="{9D8B030D-6E8A-4147-A177-3AD203B41FA5}">
                      <a16:colId xmlns:a16="http://schemas.microsoft.com/office/drawing/2014/main" val="2913295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1" i="0" u="none" strike="noStrike" noProof="0">
                          <a:solidFill>
                            <a:srgbClr val="183E4B"/>
                          </a:solidFill>
                          <a:latin typeface="Calibri Light"/>
                        </a:rPr>
                        <a:t>Responsibility for Parents</a:t>
                      </a:r>
                      <a:endParaRPr lang="en-US" sz="1800" b="1">
                        <a:solidFill>
                          <a:srgbClr val="183E4B"/>
                        </a:solidFill>
                        <a:latin typeface="Calibri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Calibri Ligh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05400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lvl="0" indent="-285750">
                        <a:buFont typeface="Wingdings"/>
                        <a:buChar char="§"/>
                      </a:pPr>
                      <a:r>
                        <a:rPr lang="en-US" sz="1800" b="0" i="0" u="none" strike="noStrike" baseline="0" noProof="0">
                          <a:solidFill>
                            <a:srgbClr val="000000"/>
                          </a:solidFill>
                          <a:latin typeface="Calibri Light"/>
                        </a:rPr>
                        <a:t>You are responsible for the safe storage and use of the iPad at home</a:t>
                      </a:r>
                      <a:endParaRPr lang="en-US" sz="1800">
                        <a:latin typeface="Calibri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Wingdings"/>
                        <a:buChar char="§"/>
                      </a:pPr>
                      <a:r>
                        <a:rPr lang="en-US" sz="1800" b="0" i="0" u="none" strike="noStrike" baseline="0" noProof="0">
                          <a:solidFill>
                            <a:srgbClr val="000000"/>
                          </a:solidFill>
                          <a:latin typeface="Calibri Light"/>
                        </a:rPr>
                        <a:t>Your child must bring their iPad to school fully charged every day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80430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lvl="0" indent="-285750">
                        <a:buFont typeface="Wingdings"/>
                        <a:buChar char="§"/>
                      </a:pPr>
                      <a:r>
                        <a:rPr lang="en-US" sz="1800" b="0" i="0" u="none" strike="noStrike" baseline="0" noProof="0">
                          <a:solidFill>
                            <a:srgbClr val="000000"/>
                          </a:solidFill>
                          <a:latin typeface="Calibri Light"/>
                        </a:rPr>
                        <a:t>The iPad should be stored securely when not in use</a:t>
                      </a:r>
                      <a:endParaRPr lang="en-US" sz="1800">
                        <a:latin typeface="Calibri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Wingdings"/>
                        <a:buChar char="§"/>
                      </a:pPr>
                      <a:r>
                        <a:rPr lang="en-US" sz="1800" b="0" i="0" u="none" strike="noStrike" baseline="0" noProof="0">
                          <a:solidFill>
                            <a:srgbClr val="000000"/>
                          </a:solidFill>
                          <a:latin typeface="Calibri Light"/>
                        </a:rPr>
                        <a:t>No stickers or markings should be placed on the iPad or case</a:t>
                      </a:r>
                      <a:endParaRPr lang="en-US" sz="1800">
                        <a:latin typeface="Calibri Ligh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50678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lvl="0" indent="-285750">
                        <a:buFont typeface="Wingdings"/>
                        <a:buChar char="§"/>
                      </a:pPr>
                      <a:r>
                        <a:rPr lang="en-US" sz="1800" b="0" i="0" u="none" strike="noStrike" baseline="0" noProof="0">
                          <a:solidFill>
                            <a:srgbClr val="000000"/>
                          </a:solidFill>
                          <a:latin typeface="Calibri Light"/>
                        </a:rPr>
                        <a:t>If the iPad is lost, stolen, or damaged, report it to the school immediately</a:t>
                      </a:r>
                      <a:endParaRPr lang="en-US" sz="1800">
                        <a:latin typeface="Calibri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Wingdings"/>
                        <a:buChar char="§"/>
                      </a:pPr>
                      <a:r>
                        <a:rPr lang="en-US" sz="1800" b="0" i="0" u="none" strike="noStrike" baseline="0" noProof="0">
                          <a:solidFill>
                            <a:srgbClr val="000000"/>
                          </a:solidFill>
                          <a:latin typeface="Calibri Light"/>
                        </a:rPr>
                        <a:t>If your child leaves Fife Council Education, the iPad must be returned to their school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6687510"/>
                  </a:ext>
                </a:extLst>
              </a:tr>
            </a:tbl>
          </a:graphicData>
        </a:graphic>
      </p:graphicFrame>
      <p:pic>
        <p:nvPicPr>
          <p:cNvPr id="8" name="Picture 7" descr="A qr code with black dots&#10;&#10;AI-generated content may be incorrect.">
            <a:extLst>
              <a:ext uri="{FF2B5EF4-FFF2-40B4-BE49-F238E27FC236}">
                <a16:creationId xmlns:a16="http://schemas.microsoft.com/office/drawing/2014/main" id="{3D0CA574-5D22-C2C0-3BD2-FB5BF949EF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35440" y="2552212"/>
            <a:ext cx="2581275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215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96C249C-8676-0F29-5935-1BB0AB3E14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48D17F-8A45-5280-2E42-8C3324263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308" y="1820653"/>
            <a:ext cx="10997681" cy="416202"/>
          </a:xfrm>
        </p:spPr>
        <p:txBody>
          <a:bodyPr>
            <a:noAutofit/>
          </a:bodyPr>
          <a:lstStyle/>
          <a:p>
            <a:r>
              <a:rPr lang="en-GB" sz="3600" noProof="0">
                <a:solidFill>
                  <a:srgbClr val="3AA9FF"/>
                </a:solidFill>
                <a:latin typeface="Calibri Light"/>
                <a:ea typeface="Josefin Sans" pitchFamily="2" charset="0"/>
                <a:cs typeface="Calibri Light"/>
              </a:rPr>
              <a:t>Damage - Repair/Replacement Costs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7F0AD4-E133-8A73-F523-53232A91BE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7159" y="2551176"/>
            <a:ext cx="5651241" cy="416202"/>
          </a:xfrm>
        </p:spPr>
        <p:txBody>
          <a:bodyPr>
            <a:noAutofit/>
          </a:bodyPr>
          <a:lstStyle/>
          <a:p>
            <a:r>
              <a:rPr lang="en-GB" sz="2000" noProof="0">
                <a:latin typeface="Calibri Light"/>
                <a:ea typeface="Josefin Sans" pitchFamily="2" charset="0"/>
                <a:cs typeface="Calibri Light"/>
              </a:rPr>
              <a:t>These are estimated costs and are to be confirmed.</a:t>
            </a:r>
            <a:r>
              <a:rPr lang="en-GB" sz="2000">
                <a:latin typeface="Calibri Light"/>
                <a:ea typeface="Josefin Sans" pitchFamily="2" charset="0"/>
                <a:cs typeface="Calibri Light"/>
              </a:rPr>
              <a:t> Discussions are ongoing with the local contractor.</a:t>
            </a:r>
            <a:endParaRPr lang="en-GB" sz="2000" noProof="0">
              <a:latin typeface="Calibri Light"/>
              <a:ea typeface="Josefin Sans" pitchFamily="2" charset="0"/>
              <a:cs typeface="Calibri Light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4202BF3-D490-D2C7-A7F5-27EC7DD355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3082342"/>
              </p:ext>
            </p:extLst>
          </p:nvPr>
        </p:nvGraphicFramePr>
        <p:xfrm>
          <a:off x="710900" y="3622054"/>
          <a:ext cx="7865789" cy="14807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6370">
                  <a:extLst>
                    <a:ext uri="{9D8B030D-6E8A-4147-A177-3AD203B41FA5}">
                      <a16:colId xmlns:a16="http://schemas.microsoft.com/office/drawing/2014/main" val="3275451228"/>
                    </a:ext>
                  </a:extLst>
                </a:gridCol>
                <a:gridCol w="2309368">
                  <a:extLst>
                    <a:ext uri="{9D8B030D-6E8A-4147-A177-3AD203B41FA5}">
                      <a16:colId xmlns:a16="http://schemas.microsoft.com/office/drawing/2014/main" val="781097363"/>
                    </a:ext>
                  </a:extLst>
                </a:gridCol>
                <a:gridCol w="2600051">
                  <a:extLst>
                    <a:ext uri="{9D8B030D-6E8A-4147-A177-3AD203B41FA5}">
                      <a16:colId xmlns:a16="http://schemas.microsoft.com/office/drawing/2014/main" val="2456749876"/>
                    </a:ext>
                  </a:extLst>
                </a:gridCol>
              </a:tblGrid>
              <a:tr h="370199">
                <a:tc>
                  <a:txBody>
                    <a:bodyPr/>
                    <a:lstStyle/>
                    <a:p>
                      <a:r>
                        <a:rPr lang="en-GB" noProof="0">
                          <a:latin typeface="Calibri Light"/>
                          <a:ea typeface="Josefin Sans" pitchFamily="2" charset="0"/>
                        </a:rPr>
                        <a:t>Item</a:t>
                      </a:r>
                    </a:p>
                  </a:txBody>
                  <a:tcPr>
                    <a:solidFill>
                      <a:srgbClr val="183E4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noProof="0">
                          <a:latin typeface="Calibri Light"/>
                          <a:ea typeface="Josefin Sans" pitchFamily="2" charset="0"/>
                        </a:rPr>
                        <a:t>Contribution 1st Repair</a:t>
                      </a:r>
                    </a:p>
                  </a:txBody>
                  <a:tcPr>
                    <a:solidFill>
                      <a:srgbClr val="183E4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noProof="0">
                          <a:latin typeface="Calibri Light"/>
                          <a:ea typeface="Josefin Sans" pitchFamily="2" charset="0"/>
                        </a:rPr>
                        <a:t>Contribution 2nd Repair</a:t>
                      </a:r>
                    </a:p>
                  </a:txBody>
                  <a:tcPr>
                    <a:solidFill>
                      <a:srgbClr val="183E4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3953892"/>
                  </a:ext>
                </a:extLst>
              </a:tr>
              <a:tr h="370199">
                <a:tc>
                  <a:txBody>
                    <a:bodyPr/>
                    <a:lstStyle/>
                    <a:p>
                      <a:r>
                        <a:rPr lang="en-GB" b="0" noProof="0">
                          <a:latin typeface="Calibri Light"/>
                          <a:ea typeface="Josefin Sans" pitchFamily="2" charset="0"/>
                        </a:rPr>
                        <a:t>Damage to screen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noProof="0">
                          <a:latin typeface="Calibri Light"/>
                          <a:ea typeface="Josefin Sans" pitchFamily="2" charset="0"/>
                        </a:rPr>
                        <a:t>£70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noProof="0">
                          <a:latin typeface="Calibri Light"/>
                          <a:ea typeface="Josefin Sans" pitchFamily="2" charset="0"/>
                        </a:rPr>
                        <a:t>£150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703919"/>
                  </a:ext>
                </a:extLst>
              </a:tr>
              <a:tr h="370199">
                <a:tc>
                  <a:txBody>
                    <a:bodyPr/>
                    <a:lstStyle/>
                    <a:p>
                      <a:r>
                        <a:rPr lang="en-GB" b="0" noProof="0">
                          <a:latin typeface="Calibri Light"/>
                          <a:ea typeface="Josefin Sans" pitchFamily="2" charset="0"/>
                        </a:rPr>
                        <a:t>Damaged charge port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noProof="0">
                          <a:latin typeface="Calibri Light"/>
                          <a:ea typeface="Josefin Sans" pitchFamily="2" charset="0"/>
                        </a:rPr>
                        <a:t>£65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noProof="0">
                          <a:latin typeface="Calibri Light"/>
                          <a:ea typeface="Josefin Sans" pitchFamily="2" charset="0"/>
                        </a:rPr>
                        <a:t>£140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8890060"/>
                  </a:ext>
                </a:extLst>
              </a:tr>
              <a:tr h="370199">
                <a:tc>
                  <a:txBody>
                    <a:bodyPr/>
                    <a:lstStyle/>
                    <a:p>
                      <a:r>
                        <a:rPr lang="en-GB" b="0" noProof="0">
                          <a:latin typeface="Calibri Light"/>
                          <a:ea typeface="Josefin Sans" pitchFamily="2" charset="0"/>
                        </a:rPr>
                        <a:t>Lost or device beyond repair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noProof="0">
                          <a:latin typeface="Calibri Light"/>
                          <a:ea typeface="Josefin Sans" pitchFamily="2" charset="0"/>
                        </a:rPr>
                        <a:t>£150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noProof="0">
                          <a:latin typeface="Calibri Light"/>
                          <a:ea typeface="Josefin Sans" pitchFamily="2" charset="0"/>
                        </a:rPr>
                        <a:t>£200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6564195"/>
                  </a:ext>
                </a:extLst>
              </a:tr>
            </a:tbl>
          </a:graphicData>
        </a:graphic>
      </p:graphicFrame>
      <p:pic>
        <p:nvPicPr>
          <p:cNvPr id="5" name="Picture 4" descr="A qr code with black dots&#10;&#10;AI-generated content may be incorrect.">
            <a:extLst>
              <a:ext uri="{FF2B5EF4-FFF2-40B4-BE49-F238E27FC236}">
                <a16:creationId xmlns:a16="http://schemas.microsoft.com/office/drawing/2014/main" id="{A2A4C6BD-6E46-8D79-1787-70D42DD86A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13525" y="2971800"/>
            <a:ext cx="2594574" cy="3228975"/>
          </a:xfrm>
          <a:prstGeom prst="rect">
            <a:avLst/>
          </a:prstGeom>
        </p:spPr>
      </p:pic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400472AB-3CBE-0A40-E30D-77ABC74D4ADB}"/>
              </a:ext>
            </a:extLst>
          </p:cNvPr>
          <p:cNvSpPr txBox="1">
            <a:spLocks/>
          </p:cNvSpPr>
          <p:nvPr/>
        </p:nvSpPr>
        <p:spPr>
          <a:xfrm>
            <a:off x="710900" y="5375379"/>
            <a:ext cx="7865789" cy="83012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>
                <a:latin typeface="Calibri Light"/>
                <a:ea typeface="Josefin Sans" pitchFamily="2" charset="0"/>
                <a:cs typeface="Calibri Light"/>
                <a:hlinkClick r:id="rId5"/>
              </a:rPr>
              <a:t>https://blogs.glowscotland.org.uk/fi/transforminglearning/repair-replacement-costs/</a:t>
            </a:r>
            <a:endParaRPr lang="en-GB" sz="1600">
              <a:latin typeface="Calibri Light"/>
              <a:ea typeface="Josefin Sans" pitchFamily="2" charset="0"/>
              <a:cs typeface="Calibri Light"/>
            </a:endParaRPr>
          </a:p>
          <a:p>
            <a:endParaRPr lang="en-GB" b="1">
              <a:latin typeface="Josefin Sans" pitchFamily="2" charset="0"/>
              <a:ea typeface="Josefin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6966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uiExpand="1" build="p"/>
      <p:bldP spid="8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459E00A-F264-8655-0449-5B6A6D7BC5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27FC3D-CE15-8EEF-2D39-4BCE408C5B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308" y="1820653"/>
            <a:ext cx="10997681" cy="416202"/>
          </a:xfrm>
        </p:spPr>
        <p:txBody>
          <a:bodyPr>
            <a:noAutofit/>
          </a:bodyPr>
          <a:lstStyle/>
          <a:p>
            <a:r>
              <a:rPr lang="en-GB" sz="3600">
                <a:solidFill>
                  <a:srgbClr val="3AA9FF"/>
                </a:solidFill>
                <a:latin typeface="Calibri Light"/>
                <a:cs typeface="Calibri Light"/>
              </a:rPr>
              <a:t>School Expectations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A161D2-D028-D793-4493-0314240C38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8623" y="2561473"/>
            <a:ext cx="10608599" cy="3801549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GB" sz="2100" b="1">
                <a:latin typeface="Calibri Light"/>
                <a:ea typeface="Josefin Sans" pitchFamily="2" charset="0"/>
                <a:cs typeface="Calibri Light"/>
              </a:rPr>
              <a:t>Present to Oct</a:t>
            </a:r>
            <a:endParaRPr lang="en-US" sz="2100"/>
          </a:p>
          <a:p>
            <a:pPr marL="285750">
              <a:lnSpc>
                <a:spcPct val="150000"/>
              </a:lnSpc>
              <a:spcBef>
                <a:spcPts val="0"/>
              </a:spcBef>
              <a:buChar char="•"/>
            </a:pPr>
            <a:r>
              <a:rPr lang="en-GB" sz="2100">
                <a:latin typeface="Calibri Light"/>
                <a:ea typeface="Josefin Sans" pitchFamily="2" charset="0"/>
                <a:cs typeface="Calibri Light"/>
              </a:rPr>
              <a:t>Continuing to develop </a:t>
            </a:r>
            <a:r>
              <a:rPr lang="en-GB" sz="2100" b="1">
                <a:latin typeface="Calibri Light"/>
                <a:ea typeface="Josefin Sans" pitchFamily="2" charset="0"/>
                <a:cs typeface="Calibri Light"/>
              </a:rPr>
              <a:t>transferrable skills </a:t>
            </a:r>
            <a:r>
              <a:rPr lang="en-GB" sz="2100">
                <a:latin typeface="Calibri Light"/>
                <a:ea typeface="Josefin Sans" pitchFamily="2" charset="0"/>
                <a:cs typeface="Calibri Light"/>
              </a:rPr>
              <a:t>e.g. making connections to using netbooks and iPad</a:t>
            </a:r>
          </a:p>
          <a:p>
            <a:pPr marL="285750">
              <a:lnSpc>
                <a:spcPct val="150000"/>
              </a:lnSpc>
              <a:spcBef>
                <a:spcPts val="0"/>
              </a:spcBef>
              <a:buChar char="•"/>
            </a:pPr>
            <a:r>
              <a:rPr lang="en-GB" sz="2100">
                <a:latin typeface="Calibri Light"/>
                <a:ea typeface="Josefin Sans" pitchFamily="2" charset="0"/>
                <a:cs typeface="Calibri Light"/>
              </a:rPr>
              <a:t>Staff </a:t>
            </a:r>
            <a:r>
              <a:rPr lang="en-GB" sz="2100" b="1">
                <a:latin typeface="Calibri Light"/>
                <a:ea typeface="Josefin Sans" pitchFamily="2" charset="0"/>
                <a:cs typeface="Calibri Light"/>
              </a:rPr>
              <a:t>modelling </a:t>
            </a:r>
            <a:r>
              <a:rPr lang="en-GB" sz="2100">
                <a:latin typeface="Calibri Light"/>
                <a:ea typeface="Josefin Sans" pitchFamily="2" charset="0"/>
                <a:cs typeface="Calibri Light"/>
              </a:rPr>
              <a:t>use of iPad when appropriate, raising awareness of devices and applications</a:t>
            </a:r>
          </a:p>
          <a:p>
            <a:pPr marL="285750">
              <a:lnSpc>
                <a:spcPct val="150000"/>
              </a:lnSpc>
              <a:spcBef>
                <a:spcPts val="0"/>
              </a:spcBef>
              <a:buChar char="•"/>
            </a:pPr>
            <a:r>
              <a:rPr lang="en-GB" sz="2100">
                <a:latin typeface="Calibri Light"/>
                <a:ea typeface="Josefin Sans" pitchFamily="2" charset="0"/>
                <a:cs typeface="Calibri Light"/>
              </a:rPr>
              <a:t>Making </a:t>
            </a:r>
            <a:r>
              <a:rPr lang="en-GB" sz="2100" b="1">
                <a:latin typeface="Calibri Light"/>
                <a:ea typeface="Josefin Sans" pitchFamily="2" charset="0"/>
                <a:cs typeface="Calibri Light"/>
              </a:rPr>
              <a:t>links </a:t>
            </a:r>
            <a:r>
              <a:rPr lang="en-GB" sz="2100">
                <a:latin typeface="Calibri Light"/>
                <a:ea typeface="Josefin Sans" pitchFamily="2" charset="0"/>
                <a:cs typeface="Calibri Light"/>
              </a:rPr>
              <a:t>to existing knowledge and skills</a:t>
            </a:r>
          </a:p>
          <a:p>
            <a:pPr marL="285750">
              <a:lnSpc>
                <a:spcPct val="150000"/>
              </a:lnSpc>
              <a:spcBef>
                <a:spcPts val="0"/>
              </a:spcBef>
              <a:buChar char="•"/>
            </a:pPr>
            <a:r>
              <a:rPr lang="en-GB" sz="2100" b="1">
                <a:latin typeface="Calibri Light"/>
                <a:ea typeface="Josefin Sans" pitchFamily="2" charset="0"/>
                <a:cs typeface="Calibri Light"/>
              </a:rPr>
              <a:t>Responding </a:t>
            </a:r>
            <a:r>
              <a:rPr lang="en-GB" sz="2100">
                <a:latin typeface="Calibri Light"/>
                <a:ea typeface="Josefin Sans" pitchFamily="2" charset="0"/>
                <a:cs typeface="Calibri Light"/>
              </a:rPr>
              <a:t>to leaners questions ahead of the roll out</a:t>
            </a:r>
          </a:p>
          <a:p>
            <a:pPr marL="285750">
              <a:lnSpc>
                <a:spcPct val="150000"/>
              </a:lnSpc>
              <a:spcBef>
                <a:spcPts val="0"/>
              </a:spcBef>
              <a:buChar char="•"/>
            </a:pPr>
            <a:r>
              <a:rPr lang="en-GB" sz="2100">
                <a:latin typeface="Calibri Light"/>
                <a:ea typeface="Josefin Sans" pitchFamily="2" charset="0"/>
                <a:cs typeface="Calibri Light"/>
              </a:rPr>
              <a:t>Build </a:t>
            </a:r>
            <a:r>
              <a:rPr lang="en-GB" sz="2100" b="1">
                <a:latin typeface="Calibri Light"/>
                <a:ea typeface="Josefin Sans" pitchFamily="2" charset="0"/>
                <a:cs typeface="Calibri Light"/>
              </a:rPr>
              <a:t>learners awareness </a:t>
            </a:r>
            <a:r>
              <a:rPr lang="en-GB" sz="2100">
                <a:latin typeface="Calibri Light"/>
                <a:ea typeface="Josefin Sans" pitchFamily="2" charset="0"/>
                <a:cs typeface="Calibri Light"/>
              </a:rPr>
              <a:t>of the expectations of them as responsible </a:t>
            </a:r>
            <a:r>
              <a:rPr lang="en-GB" sz="2100" b="1">
                <a:latin typeface="Calibri Light"/>
                <a:ea typeface="Josefin Sans" pitchFamily="2" charset="0"/>
                <a:cs typeface="Calibri Light"/>
              </a:rPr>
              <a:t>digital citizens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en-GB" sz="2100">
              <a:latin typeface="Calibri Light"/>
              <a:ea typeface="Josefin Sans" pitchFamily="2" charset="0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771397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4FE1D32-D9E2-196D-4F8F-AB4F4A3D03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1A0E5B-D282-193E-AC85-DB1A97E25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308" y="1820653"/>
            <a:ext cx="10997681" cy="416202"/>
          </a:xfrm>
        </p:spPr>
        <p:txBody>
          <a:bodyPr>
            <a:noAutofit/>
          </a:bodyPr>
          <a:lstStyle/>
          <a:p>
            <a:r>
              <a:rPr lang="en-GB" sz="3600">
                <a:solidFill>
                  <a:srgbClr val="3AA9FF"/>
                </a:solidFill>
                <a:latin typeface="Calibri Light"/>
                <a:cs typeface="Calibri Light"/>
              </a:rPr>
              <a:t>School Expectations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2B2FC9-F756-2BF9-781B-800849A65F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20002" y="2551176"/>
            <a:ext cx="11700112" cy="3801549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GB" sz="1900" b="1" dirty="0">
                <a:latin typeface="Calibri Light"/>
                <a:ea typeface="Josefin Sans" pitchFamily="2" charset="0"/>
                <a:cs typeface="Calibri Light"/>
              </a:rPr>
              <a:t>Oct onwards</a:t>
            </a:r>
            <a:endParaRPr lang="en-GB" sz="1900" dirty="0"/>
          </a:p>
          <a:p>
            <a:pPr marL="285750">
              <a:lnSpc>
                <a:spcPct val="150000"/>
              </a:lnSpc>
              <a:spcBef>
                <a:spcPts val="0"/>
              </a:spcBef>
              <a:buChar char="•"/>
            </a:pPr>
            <a:r>
              <a:rPr lang="en-GB" sz="1900" dirty="0">
                <a:latin typeface="Calibri Light"/>
                <a:ea typeface="Josefin Sans" pitchFamily="2" charset="0"/>
                <a:cs typeface="Calibri Light"/>
              </a:rPr>
              <a:t>How to look after the device – </a:t>
            </a:r>
            <a:r>
              <a:rPr lang="en-GB" sz="1900" b="1" dirty="0">
                <a:latin typeface="Calibri Light"/>
                <a:ea typeface="Josefin Sans" pitchFamily="2" charset="0"/>
                <a:cs typeface="Calibri Light"/>
              </a:rPr>
              <a:t>responsibilities </a:t>
            </a:r>
          </a:p>
          <a:p>
            <a:pPr marL="285750">
              <a:lnSpc>
                <a:spcPct val="150000"/>
              </a:lnSpc>
              <a:spcBef>
                <a:spcPts val="0"/>
              </a:spcBef>
              <a:buChar char="•"/>
            </a:pPr>
            <a:r>
              <a:rPr lang="en-GB" sz="1900" b="1" dirty="0">
                <a:latin typeface="Calibri Light"/>
                <a:ea typeface="Josefin Sans" pitchFamily="2" charset="0"/>
                <a:cs typeface="Calibri Light"/>
              </a:rPr>
              <a:t>Familiarisation</a:t>
            </a:r>
            <a:r>
              <a:rPr lang="en-GB" sz="1900" dirty="0">
                <a:latin typeface="Calibri Light"/>
                <a:ea typeface="Josefin Sans" pitchFamily="2" charset="0"/>
                <a:cs typeface="Calibri Light"/>
              </a:rPr>
              <a:t> with the device – using Apps, logging in, sharing documents etc</a:t>
            </a:r>
          </a:p>
          <a:p>
            <a:pPr marL="285750">
              <a:lnSpc>
                <a:spcPct val="150000"/>
              </a:lnSpc>
              <a:spcBef>
                <a:spcPts val="0"/>
              </a:spcBef>
              <a:buChar char="•"/>
            </a:pPr>
            <a:r>
              <a:rPr lang="en-GB" sz="1900" b="1" dirty="0">
                <a:latin typeface="Calibri Light"/>
                <a:ea typeface="Josefin Sans" pitchFamily="2" charset="0"/>
                <a:cs typeface="Calibri Light"/>
              </a:rPr>
              <a:t>Accessibility </a:t>
            </a:r>
            <a:r>
              <a:rPr lang="en-GB" sz="1900" dirty="0">
                <a:latin typeface="Calibri Light"/>
                <a:ea typeface="Josefin Sans" pitchFamily="2" charset="0"/>
                <a:cs typeface="Calibri Light"/>
              </a:rPr>
              <a:t>tools – to empower learners to use the devices creatively to learn e.g. audio feedback/dictate</a:t>
            </a:r>
          </a:p>
          <a:p>
            <a:pPr marL="285750">
              <a:lnSpc>
                <a:spcPct val="150000"/>
              </a:lnSpc>
              <a:spcBef>
                <a:spcPts val="0"/>
              </a:spcBef>
              <a:buChar char="•"/>
            </a:pPr>
            <a:r>
              <a:rPr lang="en-GB" sz="1900" dirty="0">
                <a:latin typeface="Calibri Light"/>
                <a:ea typeface="Josefin Sans" pitchFamily="2" charset="0"/>
                <a:cs typeface="Calibri Light"/>
              </a:rPr>
              <a:t>Introduction to </a:t>
            </a:r>
            <a:r>
              <a:rPr lang="en-GB" sz="1900" b="1" dirty="0">
                <a:latin typeface="Calibri Light"/>
                <a:ea typeface="Josefin Sans" pitchFamily="2" charset="0"/>
                <a:cs typeface="Calibri Light"/>
              </a:rPr>
              <a:t>apple</a:t>
            </a:r>
            <a:r>
              <a:rPr lang="en-GB" sz="1900" dirty="0">
                <a:latin typeface="Calibri Light"/>
                <a:ea typeface="Josefin Sans" pitchFamily="2" charset="0"/>
                <a:cs typeface="Calibri Light"/>
              </a:rPr>
              <a:t> </a:t>
            </a:r>
            <a:r>
              <a:rPr lang="en-GB" sz="1900" b="1" dirty="0">
                <a:latin typeface="Calibri Light"/>
                <a:ea typeface="Josefin Sans" pitchFamily="2" charset="0"/>
                <a:cs typeface="Calibri Light"/>
              </a:rPr>
              <a:t>apps</a:t>
            </a:r>
            <a:r>
              <a:rPr lang="en-GB" sz="1900" dirty="0">
                <a:latin typeface="Calibri Light"/>
                <a:ea typeface="Josefin Sans" pitchFamily="2" charset="0"/>
                <a:cs typeface="Calibri Light"/>
              </a:rPr>
              <a:t>, making connections to known applications, such as, Microsoft 365</a:t>
            </a:r>
          </a:p>
          <a:p>
            <a:pPr marL="285750">
              <a:lnSpc>
                <a:spcPct val="150000"/>
              </a:lnSpc>
              <a:spcBef>
                <a:spcPts val="0"/>
              </a:spcBef>
              <a:buChar char="•"/>
            </a:pPr>
            <a:r>
              <a:rPr lang="en-GB" sz="1900" dirty="0">
                <a:latin typeface="Calibri Light"/>
                <a:ea typeface="Josefin Sans" pitchFamily="2" charset="0"/>
                <a:cs typeface="Calibri Light"/>
              </a:rPr>
              <a:t>Use of devices in class to </a:t>
            </a:r>
            <a:r>
              <a:rPr lang="en-GB" sz="1900" b="1" dirty="0">
                <a:latin typeface="Calibri Light"/>
                <a:ea typeface="Josefin Sans" pitchFamily="2" charset="0"/>
                <a:cs typeface="Calibri Light"/>
              </a:rPr>
              <a:t>access, record and feedback </a:t>
            </a:r>
            <a:r>
              <a:rPr lang="en-GB" sz="1900" dirty="0">
                <a:latin typeface="Calibri Light"/>
                <a:ea typeface="Josefin Sans" pitchFamily="2" charset="0"/>
                <a:cs typeface="Calibri Light"/>
              </a:rPr>
              <a:t>on learning as teacher and learners' skills develop over the course of the year e.g. annotating, audio feedback, accessing learner specific resources and support materials.</a:t>
            </a:r>
            <a:endParaRPr lang="en-GB" sz="1900" b="1" dirty="0">
              <a:latin typeface="Calibri Light"/>
              <a:ea typeface="Josefin Sans" pitchFamily="2" charset="0"/>
              <a:cs typeface="Calibri Light"/>
            </a:endParaRPr>
          </a:p>
          <a:p>
            <a:pPr marL="285750">
              <a:lnSpc>
                <a:spcPct val="150000"/>
              </a:lnSpc>
              <a:spcBef>
                <a:spcPts val="0"/>
              </a:spcBef>
              <a:buChar char="•"/>
            </a:pPr>
            <a:r>
              <a:rPr lang="en-GB" sz="1900" b="1" dirty="0">
                <a:latin typeface="Calibri Light"/>
                <a:ea typeface="Josefin Sans" pitchFamily="2" charset="0"/>
                <a:cs typeface="Calibri Light"/>
              </a:rPr>
              <a:t>Issues </a:t>
            </a:r>
            <a:r>
              <a:rPr lang="en-GB" sz="1900" dirty="0">
                <a:latin typeface="Calibri Light"/>
                <a:ea typeface="Josefin Sans" pitchFamily="2" charset="0"/>
                <a:cs typeface="Calibri Light"/>
              </a:rPr>
              <a:t>with devices to be reported to Class Teacher, Depute Headteacher as soon as possible.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en-GB" sz="1900" dirty="0">
              <a:latin typeface="Calibri Light"/>
              <a:ea typeface="Josefin Sans" pitchFamily="2" charset="0"/>
              <a:cs typeface="Calibri Light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en-GB" sz="1900" dirty="0">
              <a:latin typeface="Calibri Light"/>
              <a:ea typeface="Josefin Sans" pitchFamily="2" charset="0"/>
              <a:cs typeface="Calibri Light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en-GB" sz="1900" dirty="0">
              <a:latin typeface="Calibri Light"/>
              <a:ea typeface="Josefin Sans" pitchFamily="2" charset="0"/>
              <a:cs typeface="Calibri Light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en-GB" sz="1900" dirty="0">
              <a:latin typeface="Calibri Light"/>
              <a:ea typeface="Josefin Sans" pitchFamily="2" charset="0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1892321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uiExpand="1" build="p"/>
    </p:bldLst>
  </p:timing>
</p:sld>
</file>

<file path=ppt/theme/theme1.xml><?xml version="1.0" encoding="utf-8"?>
<a:theme xmlns:a="http://schemas.openxmlformats.org/drawingml/2006/main" name="VanillaVTI">
  <a:themeElements>
    <a:clrScheme name="Vanilla">
      <a:dk1>
        <a:sysClr val="windowText" lastClr="000000"/>
      </a:dk1>
      <a:lt1>
        <a:sysClr val="window" lastClr="FFFFFF"/>
      </a:lt1>
      <a:dk2>
        <a:srgbClr val="2C3932"/>
      </a:dk2>
      <a:lt2>
        <a:srgbClr val="FDF6EA"/>
      </a:lt2>
      <a:accent1>
        <a:srgbClr val="169C9A"/>
      </a:accent1>
      <a:accent2>
        <a:srgbClr val="FA9A42"/>
      </a:accent2>
      <a:accent3>
        <a:srgbClr val="E15C3D"/>
      </a:accent3>
      <a:accent4>
        <a:srgbClr val="E78A67"/>
      </a:accent4>
      <a:accent5>
        <a:srgbClr val="A74B40"/>
      </a:accent5>
      <a:accent6>
        <a:srgbClr val="3D9072"/>
      </a:accent6>
      <a:hlink>
        <a:srgbClr val="169C9A"/>
      </a:hlink>
      <a:folHlink>
        <a:srgbClr val="E15C3D"/>
      </a:folHlink>
    </a:clrScheme>
    <a:fontScheme name="Neue Haas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nillaVTI" id="{54D376C6-1C9B-4C6B-8F3C-483BB307BB05}" vid="{7690D8A9-C071-45EF-BA7A-F7FA9779B11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64c5323-e590-4694-88b8-b70f18bb79bc">
      <Value>140</Value>
    </TaxCatchAll>
    <lcf76f155ced4ddcb4097134ff3c332f xmlns="e07487ca-8af2-4ba9-95ad-28bc9f790e81">
      <Terms xmlns="http://schemas.microsoft.com/office/infopath/2007/PartnerControls"/>
    </lcf76f155ced4ddcb4097134ff3c332f>
    <g85ad6c1fdb84a88bf22edcb73289444 xmlns="bdfd5778-519a-4722-ad48-aada4e16b890">
      <Terms xmlns="http://schemas.microsoft.com/office/infopath/2007/PartnerControls">
        <TermInfo xmlns="http://schemas.microsoft.com/office/infopath/2007/PartnerControls">
          <TermName xmlns="http://schemas.microsoft.com/office/infopath/2007/PartnerControls">deployment</TermName>
          <TermId xmlns="http://schemas.microsoft.com/office/infopath/2007/PartnerControls">4ef1d71d-20b2-4743-a50d-287aa3ec55a4</TermId>
        </TermInfo>
      </Terms>
    </g85ad6c1fdb84a88bf22edcb73289444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E550E605A422846AE09D5FE2C1CD02D" ma:contentTypeVersion="18" ma:contentTypeDescription="Create a new document." ma:contentTypeScope="" ma:versionID="12253f1220d11c2f656e8fc9618aeda7">
  <xsd:schema xmlns:xsd="http://www.w3.org/2001/XMLSchema" xmlns:xs="http://www.w3.org/2001/XMLSchema" xmlns:p="http://schemas.microsoft.com/office/2006/metadata/properties" xmlns:ns2="bdfd5778-519a-4722-ad48-aada4e16b890" xmlns:ns3="264c5323-e590-4694-88b8-b70f18bb79bc" xmlns:ns4="e07487ca-8af2-4ba9-95ad-28bc9f790e81" targetNamespace="http://schemas.microsoft.com/office/2006/metadata/properties" ma:root="true" ma:fieldsID="6c0bf7c20b856e71181fb92e6c587fb0" ns2:_="" ns3:_="" ns4:_="">
    <xsd:import namespace="bdfd5778-519a-4722-ad48-aada4e16b890"/>
    <xsd:import namespace="264c5323-e590-4694-88b8-b70f18bb79bc"/>
    <xsd:import namespace="e07487ca-8af2-4ba9-95ad-28bc9f790e81"/>
    <xsd:element name="properties">
      <xsd:complexType>
        <xsd:sequence>
          <xsd:element name="documentManagement">
            <xsd:complexType>
              <xsd:all>
                <xsd:element ref="ns2:g85ad6c1fdb84a88bf22edcb73289444" minOccurs="0"/>
                <xsd:element ref="ns3:TaxCatchAll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  <xsd:element ref="ns2:SharedWithUsers" minOccurs="0"/>
                <xsd:element ref="ns2:SharedWithDetails" minOccurs="0"/>
                <xsd:element ref="ns4:MediaServiceObjectDetectorVersions" minOccurs="0"/>
                <xsd:element ref="ns4:MediaServiceDateTaken" minOccurs="0"/>
                <xsd:element ref="ns4:MediaServiceGenerationTime" minOccurs="0"/>
                <xsd:element ref="ns4:MediaServiceEventHashCode" minOccurs="0"/>
                <xsd:element ref="ns4:MediaLengthInSeconds" minOccurs="0"/>
                <xsd:element ref="ns4:MediaServiceSearchProperties" minOccurs="0"/>
                <xsd:element ref="ns4:lcf76f155ced4ddcb4097134ff3c332f" minOccurs="0"/>
                <xsd:element ref="ns4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fd5778-519a-4722-ad48-aada4e16b890" elementFormDefault="qualified">
    <xsd:import namespace="http://schemas.microsoft.com/office/2006/documentManagement/types"/>
    <xsd:import namespace="http://schemas.microsoft.com/office/infopath/2007/PartnerControls"/>
    <xsd:element name="g85ad6c1fdb84a88bf22edcb73289444" ma:index="9" nillable="true" ma:taxonomy="true" ma:internalName="g85ad6c1fdb84a88bf22edcb73289444" ma:taxonomyFieldName="SchoolsEdSubject" ma:displayName="SchoolsEdSubject" ma:default="" ma:fieldId="{085ad6c1-fdb8-4a88-bf22-edcb73289444}" ma:taxonomyMulti="true" ma:sspId="a91404d7-7751-41e8-a4ee-909c4e7c55f3" ma:termSetId="a18b1c26-9bca-4ff9-9ecd-065d8018f68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4c5323-e590-4694-88b8-b70f18bb79bc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9a00d15d-c185-4848-ada3-f7f08076f188}" ma:internalName="TaxCatchAll" ma:showField="CatchAllData" ma:web="bdfd5778-519a-4722-ad48-aada4e16b89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7487ca-8af2-4ba9-95ad-28bc9f790e8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a91404d7-7751-41e8-a4ee-909c4e7c55f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A19C0E6-7CF9-4286-BEFC-20B6529A9622}">
  <ds:schemaRefs>
    <ds:schemaRef ds:uri="e07487ca-8af2-4ba9-95ad-28bc9f790e81"/>
    <ds:schemaRef ds:uri="http://purl.org/dc/dcmitype/"/>
    <ds:schemaRef ds:uri="bdfd5778-519a-4722-ad48-aada4e16b890"/>
    <ds:schemaRef ds:uri="http://purl.org/dc/elements/1.1/"/>
    <ds:schemaRef ds:uri="264c5323-e590-4694-88b8-b70f18bb79bc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D835E56C-91D6-4DA4-A875-0D79789358A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94C734D-7AE1-4EB0-970C-75979DF7B195}">
  <ds:schemaRefs>
    <ds:schemaRef ds:uri="264c5323-e590-4694-88b8-b70f18bb79bc"/>
    <ds:schemaRef ds:uri="bdfd5778-519a-4722-ad48-aada4e16b890"/>
    <ds:schemaRef ds:uri="e07487ca-8af2-4ba9-95ad-28bc9f790e8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>
  <clbl:label id="{f969a52f-42c0-40f1-98ba-daed6c43087c}" enabled="0" method="" siteId="{f969a52f-42c0-40f1-98ba-daed6c43087c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671</Words>
  <Application>Microsoft Office PowerPoint</Application>
  <PresentationFormat>Widescreen</PresentationFormat>
  <Paragraphs>84</Paragraphs>
  <Slides>11</Slides>
  <Notes>10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Neue Haas Grotesk Text Pro</vt:lpstr>
      <vt:lpstr>Calibri Light</vt:lpstr>
      <vt:lpstr>Calibri</vt:lpstr>
      <vt:lpstr>Arial</vt:lpstr>
      <vt:lpstr>Wingdings</vt:lpstr>
      <vt:lpstr>Josefin Sans</vt:lpstr>
      <vt:lpstr>VanillaVTI</vt:lpstr>
      <vt:lpstr>Parental Engagement Evening</vt:lpstr>
      <vt:lpstr>Our Aim</vt:lpstr>
      <vt:lpstr>Our Vision</vt:lpstr>
      <vt:lpstr>Jamf Parent - setting iPad restrictions at home</vt:lpstr>
      <vt:lpstr>Showbie - viewing your child’s schoolwork at home</vt:lpstr>
      <vt:lpstr>Parental Agreement</vt:lpstr>
      <vt:lpstr>Damage - Repair/Replacement Costs</vt:lpstr>
      <vt:lpstr>School Expectations</vt:lpstr>
      <vt:lpstr>School Expectations</vt:lpstr>
      <vt:lpstr>Supporting each other 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Transforming Learning - Parental Engagement Evening</dc:title>
  <dc:creator>Mr Smart</dc:creator>
  <cp:lastModifiedBy>Karyn Rennie-Wd</cp:lastModifiedBy>
  <cp:revision>3</cp:revision>
  <dcterms:created xsi:type="dcterms:W3CDTF">2025-06-23T15:05:09Z</dcterms:created>
  <dcterms:modified xsi:type="dcterms:W3CDTF">2025-09-11T16:07:02Z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0x0101006E550E605A422846AE09D5FE2C1CD02D</vt:lpwstr>
  </property>
  <property fmtid="{D5CDD505-2E9C-101B-9397-08002B2CF9AE}" pid="3" name="MediaServiceImageTags">
    <vt:lpwstr/>
  </property>
  <property fmtid="{D5CDD505-2E9C-101B-9397-08002B2CF9AE}" pid="4" name="SchoolsEdSubject">
    <vt:lpwstr>140;#deployment|4ef1d71d-20b2-4743-a50d-287aa3ec55a4</vt:lpwstr>
  </property>
</Properties>
</file>