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3" r:id="rId5"/>
    <p:sldId id="257" r:id="rId6"/>
    <p:sldId id="279" r:id="rId7"/>
    <p:sldId id="274" r:id="rId8"/>
    <p:sldId id="263" r:id="rId9"/>
    <p:sldId id="258" r:id="rId10"/>
    <p:sldId id="278" r:id="rId11"/>
    <p:sldId id="282" r:id="rId12"/>
    <p:sldId id="287" r:id="rId13"/>
    <p:sldId id="283" r:id="rId14"/>
    <p:sldId id="288" r:id="rId15"/>
    <p:sldId id="284" r:id="rId16"/>
    <p:sldId id="289" r:id="rId17"/>
    <p:sldId id="292" r:id="rId18"/>
    <p:sldId id="290" r:id="rId19"/>
    <p:sldId id="277" r:id="rId20"/>
    <p:sldId id="276" r:id="rId21"/>
    <p:sldId id="261" r:id="rId22"/>
    <p:sldId id="295" r:id="rId23"/>
    <p:sldId id="280" r:id="rId24"/>
    <p:sldId id="29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autoAdjust="0"/>
    <p:restoredTop sz="90146" autoAdjust="0"/>
  </p:normalViewPr>
  <p:slideViewPr>
    <p:cSldViewPr>
      <p:cViewPr varScale="1">
        <p:scale>
          <a:sx n="52" d="100"/>
          <a:sy n="52" d="100"/>
        </p:scale>
        <p:origin x="708" y="6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29/08/2025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3 slides covering learning at Third/Fourth Level. Because the material on Third/Fourth is organised on one page, with indications of progression, learning develops from Third to Fourth level Experiences and Outcomes with associated Benchmarks. In terms of some aspects of the learning that is introduced at Third/Fourth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and how does the RSHP resource help young people to learn about pornography?</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319290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356530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16</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it is suggested that you guide parents/carers through the resource. Focus on a Level that is relevant to the age of children – or across Levels if this is the case. Select an Activity Plan as an example, use one that you are confident about delivering. Explain that each Level is structured so that you know where to begin, where to progress to, and then to progress to again. The progression supports the development of the learning of knowledge, skills, values and behaviours we associate with RSHP education.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19</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20</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 here to the full set of films which you may find useful. </a:t>
            </a:r>
          </a:p>
        </p:txBody>
      </p:sp>
      <p:sp>
        <p:nvSpPr>
          <p:cNvPr id="4" name="Slide Number Placeholder 3"/>
          <p:cNvSpPr>
            <a:spLocks noGrp="1"/>
          </p:cNvSpPr>
          <p:nvPr>
            <p:ph type="sldNum" sz="quarter" idx="5"/>
          </p:nvPr>
        </p:nvSpPr>
        <p:spPr/>
        <p:txBody>
          <a:bodyPr/>
          <a:lstStyle/>
          <a:p>
            <a:fld id="{8A6337EB-F787-43CF-A4FE-CF89730A212E}" type="slidenum">
              <a:rPr lang="en-GB" smtClean="0"/>
              <a:pPr/>
              <a:t>21</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mn-lt"/>
                <a:ea typeface="+mn-ea"/>
                <a:cs typeface="+mn-cs"/>
              </a:rPr>
              <a:t>Learners have identified inconsistencies and gaps in the delivery and quality of RSHP education in numerous consultation and engagement exercises, research studies and evaluations. The RSHP resource was developed as a result of identified need for RSHP education to be fully modernised, a recommendation of the Scottish Parliament’s Education and Skills Committee in their report ‘Let’s Talk about Personal and Social Education’. </a:t>
            </a:r>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29/08/2025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29/08/2025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729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rshp.sco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showcase/631042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3"/>
              </a:rPr>
              <a:t>https://rshp.scot/second-level/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196752"/>
            <a:ext cx="8229600" cy="5246043"/>
          </a:xfrm>
        </p:spPr>
        <p:txBody>
          <a:bodyPr>
            <a:normAutofit fontScale="55000" lnSpcReduction="20000"/>
          </a:bodyPr>
          <a:lstStyle/>
          <a:p>
            <a:pPr marL="0" indent="0">
              <a:buNone/>
            </a:pPr>
            <a:r>
              <a:rPr lang="en-GB" dirty="0"/>
              <a:t>When it comes to </a:t>
            </a:r>
            <a:r>
              <a:rPr lang="en-GB" b="1" dirty="0"/>
              <a:t>relationships</a:t>
            </a:r>
            <a:r>
              <a:rPr lang="en-GB" dirty="0"/>
              <a:t> young people learn about: </a:t>
            </a:r>
          </a:p>
          <a:p>
            <a:pPr lvl="0"/>
            <a:r>
              <a:rPr lang="en-GB" dirty="0"/>
              <a:t>Loving relationships and being attracted to others </a:t>
            </a:r>
          </a:p>
          <a:p>
            <a:pPr lvl="0"/>
            <a:r>
              <a:rPr lang="en-GB" dirty="0"/>
              <a:t>Making relationships work </a:t>
            </a:r>
          </a:p>
          <a:p>
            <a:pPr lvl="0"/>
            <a:r>
              <a:rPr lang="en-GB" dirty="0"/>
              <a:t>Respect for others and the importance of being kind – in our face-to-face relationships and online.   </a:t>
            </a:r>
          </a:p>
          <a:p>
            <a:pPr marL="0" indent="0">
              <a:buNone/>
            </a:pPr>
            <a:r>
              <a:rPr lang="en-GB" dirty="0"/>
              <a:t> </a:t>
            </a:r>
          </a:p>
          <a:p>
            <a:pPr marL="0" indent="0">
              <a:buNone/>
            </a:pPr>
            <a:r>
              <a:rPr lang="en-GB" dirty="0"/>
              <a:t>When it comes to </a:t>
            </a:r>
            <a:r>
              <a:rPr lang="en-GB" b="1" dirty="0"/>
              <a:t>being safe</a:t>
            </a:r>
            <a:r>
              <a:rPr lang="en-GB" dirty="0"/>
              <a:t> young people learn about: </a:t>
            </a:r>
          </a:p>
          <a:p>
            <a:pPr lvl="0"/>
            <a:r>
              <a:rPr lang="en-GB" dirty="0"/>
              <a:t>Social media and being safe and smart online </a:t>
            </a:r>
          </a:p>
          <a:p>
            <a:pPr lvl="0"/>
            <a:r>
              <a:rPr lang="en-GB" dirty="0"/>
              <a:t>What we mean by consent </a:t>
            </a:r>
          </a:p>
          <a:p>
            <a:pPr lvl="0"/>
            <a:r>
              <a:rPr lang="en-GB" dirty="0"/>
              <a:t>Abuse in relationships – considering grooming, sexual exploitation, partner control, coercion and violence </a:t>
            </a:r>
          </a:p>
          <a:p>
            <a:pPr lvl="0"/>
            <a:r>
              <a:rPr lang="en-GB" dirty="0"/>
              <a:t>Pornography – what it is and what harm it does </a:t>
            </a:r>
          </a:p>
          <a:p>
            <a:pPr lvl="0"/>
            <a:r>
              <a:rPr lang="en-GB" dirty="0"/>
              <a:t>Sexually Transmitted Infections (STIs) </a:t>
            </a:r>
          </a:p>
          <a:p>
            <a:pPr lvl="0"/>
            <a:r>
              <a:rPr lang="en-GB" dirty="0"/>
              <a:t>Who they can go to for help and support, including Sexual Health Services. </a:t>
            </a:r>
          </a:p>
          <a:p>
            <a:pPr marL="0" indent="0">
              <a:buNone/>
            </a:pPr>
            <a:endParaRPr lang="en-GB" dirty="0"/>
          </a:p>
          <a:p>
            <a:pPr marL="0" indent="0">
              <a:buNone/>
            </a:pPr>
            <a:r>
              <a:rPr lang="en-GB" dirty="0"/>
              <a:t>When it comes to </a:t>
            </a:r>
            <a:r>
              <a:rPr lang="en-GB" b="1" dirty="0"/>
              <a:t>growing up and learning about their body</a:t>
            </a:r>
            <a:r>
              <a:rPr lang="en-GB" dirty="0"/>
              <a:t> young people learn about: </a:t>
            </a:r>
          </a:p>
          <a:p>
            <a:pPr lvl="0"/>
            <a:r>
              <a:rPr lang="en-GB" dirty="0"/>
              <a:t>Puberty and how the bodies and emotions of both girls and boys change as they grow – this includes menstruation (periods) and masturbation.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13419"/>
            <a:ext cx="1725092" cy="588561"/>
          </a:xfrm>
          <a:prstGeom prst="rect">
            <a:avLst/>
          </a:prstGeom>
        </p:spPr>
      </p:pic>
    </p:spTree>
    <p:extLst>
      <p:ext uri="{BB962C8B-B14F-4D97-AF65-F5344CB8AC3E}">
        <p14:creationId xmlns:p14="http://schemas.microsoft.com/office/powerpoint/2010/main" val="20259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24"/>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Third/Fourth Level?</a:t>
            </a:r>
          </a:p>
        </p:txBody>
      </p:sp>
      <p:sp>
        <p:nvSpPr>
          <p:cNvPr id="3" name="Content Placeholder 2"/>
          <p:cNvSpPr>
            <a:spLocks noGrp="1"/>
          </p:cNvSpPr>
          <p:nvPr>
            <p:ph idx="1"/>
          </p:nvPr>
        </p:nvSpPr>
        <p:spPr>
          <a:xfrm>
            <a:off x="457200" y="1340762"/>
            <a:ext cx="8229600" cy="5102033"/>
          </a:xfrm>
        </p:spPr>
        <p:txBody>
          <a:bodyPr>
            <a:normAutofit fontScale="55000" lnSpcReduction="20000"/>
          </a:bodyPr>
          <a:lstStyle/>
          <a:p>
            <a:pPr marL="0" indent="0">
              <a:buNone/>
            </a:pPr>
            <a:r>
              <a:rPr lang="en-GB" dirty="0"/>
              <a:t>When it comes to </a:t>
            </a:r>
            <a:r>
              <a:rPr lang="en-GB" b="1" dirty="0"/>
              <a:t>emotional wellbeing</a:t>
            </a:r>
            <a:r>
              <a:rPr lang="en-GB" dirty="0"/>
              <a:t> young people learn about: </a:t>
            </a:r>
          </a:p>
          <a:p>
            <a:pPr lvl="0"/>
            <a:r>
              <a:rPr lang="en-GB" dirty="0"/>
              <a:t>Feeling emotional </a:t>
            </a:r>
          </a:p>
          <a:p>
            <a:pPr lvl="0"/>
            <a:r>
              <a:rPr lang="en-GB" dirty="0"/>
              <a:t>Looking after themselves and others </a:t>
            </a:r>
          </a:p>
          <a:p>
            <a:pPr lvl="0"/>
            <a:r>
              <a:rPr lang="en-GB" dirty="0"/>
              <a:t>Body image and the pressures on young people.  </a:t>
            </a:r>
          </a:p>
          <a:p>
            <a:pPr marL="0" indent="0">
              <a:buNone/>
            </a:pPr>
            <a:r>
              <a:rPr lang="en-GB" dirty="0"/>
              <a:t> </a:t>
            </a:r>
          </a:p>
          <a:p>
            <a:pPr marL="0" indent="0">
              <a:buNone/>
            </a:pPr>
            <a:r>
              <a:rPr lang="en-GB" dirty="0"/>
              <a:t>When it comes to </a:t>
            </a:r>
            <a:r>
              <a:rPr lang="en-GB" b="1" dirty="0"/>
              <a:t>gender</a:t>
            </a:r>
            <a:r>
              <a:rPr lang="en-GB" dirty="0"/>
              <a:t> young people learn about: </a:t>
            </a:r>
          </a:p>
          <a:p>
            <a:pPr lvl="0"/>
            <a:r>
              <a:rPr lang="en-GB" dirty="0"/>
              <a:t>Gender stereotypes </a:t>
            </a:r>
          </a:p>
          <a:p>
            <a:pPr lvl="0"/>
            <a:r>
              <a:rPr lang="en-GB" dirty="0"/>
              <a:t>Equality  </a:t>
            </a:r>
          </a:p>
          <a:p>
            <a:pPr lvl="0"/>
            <a:r>
              <a:rPr lang="en-GB" dirty="0"/>
              <a:t>That they can be any kind of boy or girl they want to be </a:t>
            </a:r>
          </a:p>
          <a:p>
            <a:pPr lvl="0"/>
            <a:r>
              <a:rPr lang="en-GB" dirty="0"/>
              <a:t>Feminism </a:t>
            </a:r>
          </a:p>
          <a:p>
            <a:pPr lvl="0"/>
            <a:r>
              <a:rPr lang="en-GB" dirty="0"/>
              <a:t>Sexual harassment.</a:t>
            </a:r>
          </a:p>
          <a:p>
            <a:pPr marL="0" indent="0">
              <a:buNone/>
            </a:pPr>
            <a:r>
              <a:rPr lang="en-GB" dirty="0"/>
              <a:t> </a:t>
            </a:r>
          </a:p>
          <a:p>
            <a:pPr marL="0" indent="0">
              <a:buNone/>
            </a:pPr>
            <a:r>
              <a:rPr lang="en-GB" dirty="0"/>
              <a:t>When it comes to </a:t>
            </a:r>
            <a:r>
              <a:rPr lang="en-GB" b="1" dirty="0"/>
              <a:t>being a parent/carer</a:t>
            </a:r>
            <a:r>
              <a:rPr lang="en-GB" dirty="0"/>
              <a:t> young people learn about: </a:t>
            </a:r>
          </a:p>
          <a:p>
            <a:pPr lvl="0"/>
            <a:r>
              <a:rPr lang="en-GB" dirty="0"/>
              <a:t>Being a parent and thinking about what kind of parent they would be </a:t>
            </a:r>
          </a:p>
          <a:p>
            <a:pPr lvl="0"/>
            <a:r>
              <a:rPr lang="en-GB" dirty="0"/>
              <a:t>How having a baby changes the parent’s life </a:t>
            </a:r>
          </a:p>
          <a:p>
            <a:pPr lvl="0"/>
            <a:r>
              <a:rPr lang="en-GB" dirty="0"/>
              <a:t>Important things about child development including the importance of nurture and play for babies and children.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87197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a16="http://schemas.microsoft.com/office/drawing/2014/main" id="{AD9CD6E1-7445-5B41-A6A9-EBA1E34552A3}"/>
              </a:ext>
            </a:extLst>
          </p:cNvPr>
          <p:cNvPicPr>
            <a:picLocks noChangeAspect="1"/>
          </p:cNvPicPr>
          <p:nvPr/>
        </p:nvPicPr>
        <p:blipFill>
          <a:blip r:embed="rId5"/>
          <a:stretch>
            <a:fillRect/>
          </a:stretch>
        </p:blipFill>
        <p:spPr>
          <a:xfrm>
            <a:off x="533400" y="1155700"/>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a16="http://schemas.microsoft.com/office/drawing/2014/main"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a:latin typeface="Calibri Light" panose="020F0302020204030204" pitchFamily="34" charset="0"/>
                <a:cs typeface="Calibri Light" panose="020F0302020204030204" pitchFamily="34" charset="0"/>
              </a:rPr>
              <a:t>Let’s look at the resource….</a:t>
            </a:r>
          </a:p>
        </p:txBody>
      </p:sp>
      <p:sp>
        <p:nvSpPr>
          <p:cNvPr id="8" name="TextBox 7">
            <a:extLst>
              <a:ext uri="{FF2B5EF4-FFF2-40B4-BE49-F238E27FC236}">
                <a16:creationId xmlns:a16="http://schemas.microsoft.com/office/drawing/2014/main"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spTree>
    <p:extLst>
      <p:ext uri="{BB962C8B-B14F-4D97-AF65-F5344CB8AC3E}">
        <p14:creationId xmlns:p14="http://schemas.microsoft.com/office/powerpoint/2010/main" val="426686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pic>
        <p:nvPicPr>
          <p:cNvPr id="4" name="Picture 3">
            <a:extLst>
              <a:ext uri="{FF2B5EF4-FFF2-40B4-BE49-F238E27FC236}">
                <a16:creationId xmlns:a16="http://schemas.microsoft.com/office/drawing/2014/main"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dirty="0">
                <a:latin typeface="Calibri Light" panose="020F0302020204030204" pitchFamily="34" charset="0"/>
                <a:cs typeface="Calibri Light" panose="020F0302020204030204" pitchFamily="34" charset="0"/>
              </a:rPr>
              <a:t>Welcome</a:t>
            </a: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a:t>This information is about what we do in a part of our Health and Wellbeing curriculum that we call </a:t>
            </a:r>
            <a:r>
              <a:rPr lang="en-GB" sz="2400" i="1" dirty="0">
                <a:cs typeface="Calibri Light" panose="020F0302020204030204" pitchFamily="34" charset="0"/>
              </a:rPr>
              <a:t>Relationships, Sexual Health and Parenthood (RSHP) </a:t>
            </a:r>
            <a:r>
              <a:rPr lang="en-GB" sz="2400" dirty="0">
                <a:cs typeface="Calibri Light" panose="020F0302020204030204" pitchFamily="34" charset="0"/>
              </a:rPr>
              <a:t>education.</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At Denbeath Primary we have decided to use a new national resource that you can see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Our RSHP curriculum has been in place for some years, it is part of Curriculum for Excellence. This is resource, designed to help us to deliver the existing RSHP curriculum. </a:t>
            </a:r>
          </a:p>
          <a:p>
            <a:pPr marL="0" indent="0">
              <a:buNone/>
            </a:pPr>
            <a:endParaRPr lang="en-GB" sz="2400" dirty="0"/>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213F-BF6C-4B28-B738-3E6C3DEF8180}"/>
              </a:ext>
            </a:extLst>
          </p:cNvPr>
          <p:cNvSpPr>
            <a:spLocks noGrp="1"/>
          </p:cNvSpPr>
          <p:nvPr>
            <p:ph type="title"/>
          </p:nvPr>
        </p:nvSpPr>
        <p:spPr/>
        <p:txBody>
          <a:bodyPr/>
          <a:lstStyle/>
          <a:p>
            <a:r>
              <a:rPr lang="en-GB" dirty="0"/>
              <a:t>RSHP resource films</a:t>
            </a:r>
          </a:p>
        </p:txBody>
      </p:sp>
      <p:sp>
        <p:nvSpPr>
          <p:cNvPr id="3" name="Content Placeholder 2">
            <a:extLst>
              <a:ext uri="{FF2B5EF4-FFF2-40B4-BE49-F238E27FC236}">
                <a16:creationId xmlns:a16="http://schemas.microsoft.com/office/drawing/2014/main" id="{1E7BC84F-ACC9-4C1E-AC72-6DF39F2AEA00}"/>
              </a:ext>
            </a:extLst>
          </p:cNvPr>
          <p:cNvSpPr>
            <a:spLocks noGrp="1"/>
          </p:cNvSpPr>
          <p:nvPr>
            <p:ph idx="1"/>
          </p:nvPr>
        </p:nvSpPr>
        <p:spPr>
          <a:xfrm>
            <a:off x="457200" y="1417638"/>
            <a:ext cx="8229600" cy="4525963"/>
          </a:xfrm>
        </p:spPr>
        <p:txBody>
          <a:bodyPr>
            <a:normAutofit fontScale="70000" lnSpcReduction="20000"/>
          </a:bodyPr>
          <a:lstStyle/>
          <a:p>
            <a:pPr marL="0" indent="0">
              <a:buNone/>
            </a:pPr>
            <a:r>
              <a:rPr lang="en-GB" dirty="0">
                <a:hlinkClick r:id="rId3"/>
              </a:rPr>
              <a:t>https://vimeo.com/showcase/6310425</a:t>
            </a:r>
            <a:r>
              <a:rPr lang="en-GB" dirty="0"/>
              <a:t> </a:t>
            </a:r>
          </a:p>
          <a:p>
            <a:pPr marL="0" indent="0">
              <a:buNone/>
            </a:pPr>
            <a:r>
              <a:rPr lang="en-GB" dirty="0"/>
              <a:t>The series of short films made, some of which are part of this presentation, are all available here. </a:t>
            </a:r>
          </a:p>
          <a:p>
            <a:pPr lvl="0"/>
            <a:r>
              <a:rPr lang="en-GB" dirty="0"/>
              <a:t>Why does RSHP matter?</a:t>
            </a:r>
          </a:p>
          <a:p>
            <a:pPr lvl="0"/>
            <a:r>
              <a:rPr lang="en-GB" dirty="0"/>
              <a:t>Who should receive RSHP?</a:t>
            </a:r>
          </a:p>
          <a:p>
            <a:pPr lvl="0"/>
            <a:r>
              <a:rPr lang="en-GB" dirty="0"/>
              <a:t>What does RSHP equip children and young people to deal with?</a:t>
            </a:r>
          </a:p>
          <a:p>
            <a:pPr lvl="0"/>
            <a:r>
              <a:rPr lang="en-GB" dirty="0"/>
              <a:t>What is my responsibility and what support is available in local areas?</a:t>
            </a:r>
          </a:p>
          <a:p>
            <a:pPr lvl="0"/>
            <a:r>
              <a:rPr lang="en-GB" dirty="0"/>
              <a:t>How do we acknowledge an respond ot concerns about RSHP?</a:t>
            </a:r>
          </a:p>
          <a:p>
            <a:pPr lvl="0"/>
            <a:r>
              <a:rPr lang="en-GB" dirty="0"/>
              <a:t>Is the new teaching resource age and stage appropriate?</a:t>
            </a:r>
          </a:p>
          <a:p>
            <a:pPr lvl="0"/>
            <a:r>
              <a:rPr lang="en-GB" dirty="0"/>
              <a:t>What is the role of parents and carers within RSHP?</a:t>
            </a:r>
          </a:p>
          <a:p>
            <a:pPr lvl="0"/>
            <a:r>
              <a:rPr lang="en-GB" dirty="0"/>
              <a:t>What do children and young people want from their RSHP?</a:t>
            </a:r>
          </a:p>
          <a:p>
            <a:pPr lvl="0"/>
            <a:r>
              <a:rPr lang="en-GB" dirty="0"/>
              <a:t>What practical learning do children and young people receive from RSHP education?</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will I find in the resource?</a:t>
            </a: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a:t>The resource is made up of a series of Activity Plans that describe how a teacher can approach an aspect of RSHP education.</a:t>
            </a:r>
          </a:p>
          <a:p>
            <a:r>
              <a:rPr lang="en-GB" sz="2000" dirty="0"/>
              <a:t>The Activity Plans are supported by PowerPoints or other resources the lesson might need. </a:t>
            </a:r>
          </a:p>
          <a:p>
            <a:r>
              <a:rPr lang="en-GB" sz="2000" dirty="0"/>
              <a:t>There is information for parents and carers, ideas about communicating between school and home, reading lists for school libraries and reading at home.</a:t>
            </a:r>
          </a:p>
          <a:p>
            <a:r>
              <a:rPr lang="en-GB" sz="2000" dirty="0"/>
              <a:t>The resource is accessible and open to everyone; parents and carers can see what is being delivered in school. </a:t>
            </a:r>
          </a:p>
          <a:p>
            <a:r>
              <a:rPr lang="en-GB" sz="2000" dirty="0"/>
              <a:t>The resource was developed by a partnership of Local Authorities and Health Boards, with advice from Education Scotland and Scottish Government. </a:t>
            </a:r>
          </a:p>
        </p:txBody>
      </p:sp>
      <p:cxnSp>
        <p:nvCxnSpPr>
          <p:cNvPr id="5" name="Straight Connector 4">
            <a:extLst>
              <a:ext uri="{FF2B5EF4-FFF2-40B4-BE49-F238E27FC236}">
                <a16:creationId xmlns:a16="http://schemas.microsoft.com/office/drawing/2014/main"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a:latin typeface="Calibri Light" panose="020F0302020204030204" pitchFamily="34" charset="0"/>
                <a:cs typeface="Calibri Light" panose="020F0302020204030204" pitchFamily="34" charset="0"/>
              </a:rPr>
              <a:t>Why has it been developed?</a:t>
            </a: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a:t>There is a need to improve the quality, relevance, consistency and coverage of RSHP education.</a:t>
            </a:r>
          </a:p>
          <a:p>
            <a:r>
              <a:rPr lang="en-GB" sz="2000" dirty="0"/>
              <a:t>We need to deliver RSHP education that helps protect children and young people from harm and supports them to understand that friendships and personal relationships should be healthy, happy and safe. </a:t>
            </a:r>
          </a:p>
          <a:p>
            <a:r>
              <a:rPr lang="en-GB" sz="2000" dirty="0"/>
              <a:t>The resource helps teachers to source material that is age and stage appropriate, so that they can focus on building relationships with learners. </a:t>
            </a:r>
          </a:p>
          <a:p>
            <a:r>
              <a:rPr lang="en-GB" sz="2000" dirty="0"/>
              <a:t>We need our RSHP education to reflect a modern and inclusive Scotland where we value and respect the human rights of everyone.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a16="http://schemas.microsoft.com/office/drawing/2014/main"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pic>
        <p:nvPicPr>
          <p:cNvPr id="5" name="Picture 4">
            <a:extLst>
              <a:ext uri="{FF2B5EF4-FFF2-40B4-BE49-F238E27FC236}">
                <a16:creationId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D2640FA1F97499844528502CE04CE" ma:contentTypeVersion="18" ma:contentTypeDescription="Create a new document." ma:contentTypeScope="" ma:versionID="b7e6e0dd14fc69391005cae691fc77c9">
  <xsd:schema xmlns:xsd="http://www.w3.org/2001/XMLSchema" xmlns:xs="http://www.w3.org/2001/XMLSchema" xmlns:p="http://schemas.microsoft.com/office/2006/metadata/properties" xmlns:ns3="a24b56f9-be0c-4527-825d-7228a13e64e4" xmlns:ns4="a6bef47b-a521-48d4-b0cc-fe54ad03903c" targetNamespace="http://schemas.microsoft.com/office/2006/metadata/properties" ma:root="true" ma:fieldsID="d22a69a39cb15dad2434babe42f69e1a" ns3:_="" ns4:_="">
    <xsd:import namespace="a24b56f9-be0c-4527-825d-7228a13e64e4"/>
    <xsd:import namespace="a6bef47b-a521-48d4-b0cc-fe54ad0390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b56f9-be0c-4527-825d-7228a13e64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bef47b-a521-48d4-b0cc-fe54ad0390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24b56f9-be0c-4527-825d-7228a13e64e4" xsi:nil="true"/>
  </documentManagement>
</p:properties>
</file>

<file path=customXml/itemProps1.xml><?xml version="1.0" encoding="utf-8"?>
<ds:datastoreItem xmlns:ds="http://schemas.openxmlformats.org/officeDocument/2006/customXml" ds:itemID="{4DA1FEB8-769A-40EF-861E-581BD2778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b56f9-be0c-4527-825d-7228a13e64e4"/>
    <ds:schemaRef ds:uri="a6bef47b-a521-48d4-b0cc-fe54ad0390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2A9ABE-39AA-4093-A548-9B1B78590192}">
  <ds:schemaRefs>
    <ds:schemaRef ds:uri="http://schemas.microsoft.com/sharepoint/v3/contenttype/forms"/>
  </ds:schemaRefs>
</ds:datastoreItem>
</file>

<file path=customXml/itemProps3.xml><?xml version="1.0" encoding="utf-8"?>
<ds:datastoreItem xmlns:ds="http://schemas.openxmlformats.org/officeDocument/2006/customXml" ds:itemID="{02E0EB61-D200-4CC3-855C-F5B4C5815083}">
  <ds:schemaRefs>
    <ds:schemaRef ds:uri="http://schemas.microsoft.com/office/2006/metadata/properties"/>
    <ds:schemaRef ds:uri="http://purl.org/dc/terms/"/>
    <ds:schemaRef ds:uri="http://schemas.microsoft.com/office/2006/documentManagement/types"/>
    <ds:schemaRef ds:uri="a6bef47b-a521-48d4-b0cc-fe54ad03903c"/>
    <ds:schemaRef ds:uri="http://schemas.microsoft.com/office/infopath/2007/PartnerControls"/>
    <ds:schemaRef ds:uri="http://schemas.openxmlformats.org/package/2006/metadata/core-properties"/>
    <ds:schemaRef ds:uri="http://purl.org/dc/elements/1.1/"/>
    <ds:schemaRef ds:uri="a24b56f9-be0c-4527-825d-7228a13e64e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TotalTime>
  <Words>2878</Words>
  <Application>Microsoft Office PowerPoint</Application>
  <PresentationFormat>On-screen Show (4:3)</PresentationFormat>
  <Paragraphs>203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Nunito</vt:lpstr>
      <vt:lpstr>Office Theme</vt:lpstr>
      <vt:lpstr>PowerPoint Presentation</vt:lpstr>
      <vt:lpstr>Welcome</vt:lpstr>
      <vt:lpstr>What is the resource?</vt:lpstr>
      <vt:lpstr>Why does RSHP matter?</vt:lpstr>
      <vt:lpstr>What will I find in the resource?</vt:lpstr>
      <vt:lpstr>Why has it been developed?</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What do we do at Third/Fourth Level?</vt:lpstr>
      <vt:lpstr>What do we do at Third/Fourth Level?</vt:lpstr>
      <vt:lpstr> What do children and young people want from their RSHP education? </vt:lpstr>
      <vt:lpstr>Let’s look at the resource….</vt:lpstr>
      <vt:lpstr>Parents and Carers</vt:lpstr>
      <vt:lpstr>What is the role of parents and carers in  RSHP education?</vt:lpstr>
      <vt:lpstr>PowerPoint Presentation</vt:lpstr>
      <vt:lpstr>RSHP resource films</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Lindsey Manton</cp:lastModifiedBy>
  <cp:revision>58</cp:revision>
  <dcterms:created xsi:type="dcterms:W3CDTF">2019-07-03T20:37:23Z</dcterms:created>
  <dcterms:modified xsi:type="dcterms:W3CDTF">2025-08-29T13:39:40Z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0x010100692D2640FA1F97499844528502CE04CE</vt:lpwstr>
  </property>
</Properties>
</file>