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Default Extension="png" ContentType="image/png"/>
  <Override PartName="/customXml/itemProps1.xml" ContentType="application/vnd.openxmlformats-officedocument.customXmlProperties+xml"/>
  <Override PartName="/ppt/slideMasters/slideMaster1.xml" ContentType="application/vnd.openxmlformats-officedocument.presentationml.slideMaster+xml"/>
  <Override PartName="/ppt/presProps.xml" ContentType="application/vnd.openxmlformats-officedocument.presentationml.presProps+xml"/>
  <Override PartName="/ppt/drawings/drawing1.xml" ContentType="application/vnd.openxmlformats-officedocument.drawingml.chartshapes+xml"/>
  <Override PartName="/ppt/slides/slide1.xml" ContentType="application/vnd.openxmlformats-officedocument.presentationml.slide+xml"/>
  <Override PartName="/ppt/theme/theme1.xml" ContentType="application/vnd.openxmlformats-officedocument.theme+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changesInfos/changesInfo1.xml" ContentType="application/vnd.ms-powerpoint.changesinfo+xml"/>
  <Override PartName="/ppt/viewProps.xml" ContentType="application/vnd.openxmlformats-officedocument.presentationml.viewProps+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61" r:id="rId5"/>
  </p:sldIdLst>
  <p:sldSz cx="30275213" cy="42811700"/>
  <p:notesSz cx="9926638" cy="14355763"/>
  <p:defaultTextStyle>
    <a:defPPr>
      <a:defRPr lang="en-US"/>
    </a:defPPr>
    <a:lvl1pPr marL="0" algn="l" defTabSz="2087958" rtl="0" eaLnBrk="1" latinLnBrk="0" hangingPunct="1">
      <a:defRPr sz="8200" kern="1200">
        <a:solidFill>
          <a:schemeClr val="tx1"/>
        </a:solidFill>
        <a:latin typeface="+mn-lt"/>
        <a:ea typeface="+mn-ea"/>
        <a:cs typeface="+mn-cs"/>
      </a:defRPr>
    </a:lvl1pPr>
    <a:lvl2pPr marL="2087958" algn="l" defTabSz="2087958" rtl="0" eaLnBrk="1" latinLnBrk="0" hangingPunct="1">
      <a:defRPr sz="8200" kern="1200">
        <a:solidFill>
          <a:schemeClr val="tx1"/>
        </a:solidFill>
        <a:latin typeface="+mn-lt"/>
        <a:ea typeface="+mn-ea"/>
        <a:cs typeface="+mn-cs"/>
      </a:defRPr>
    </a:lvl2pPr>
    <a:lvl3pPr marL="4175918" algn="l" defTabSz="2087958" rtl="0" eaLnBrk="1" latinLnBrk="0" hangingPunct="1">
      <a:defRPr sz="8200" kern="1200">
        <a:solidFill>
          <a:schemeClr val="tx1"/>
        </a:solidFill>
        <a:latin typeface="+mn-lt"/>
        <a:ea typeface="+mn-ea"/>
        <a:cs typeface="+mn-cs"/>
      </a:defRPr>
    </a:lvl3pPr>
    <a:lvl4pPr marL="6263873" algn="l" defTabSz="2087958" rtl="0" eaLnBrk="1" latinLnBrk="0" hangingPunct="1">
      <a:defRPr sz="8200" kern="1200">
        <a:solidFill>
          <a:schemeClr val="tx1"/>
        </a:solidFill>
        <a:latin typeface="+mn-lt"/>
        <a:ea typeface="+mn-ea"/>
        <a:cs typeface="+mn-cs"/>
      </a:defRPr>
    </a:lvl4pPr>
    <a:lvl5pPr marL="8351833" algn="l" defTabSz="2087958" rtl="0" eaLnBrk="1" latinLnBrk="0" hangingPunct="1">
      <a:defRPr sz="8200" kern="1200">
        <a:solidFill>
          <a:schemeClr val="tx1"/>
        </a:solidFill>
        <a:latin typeface="+mn-lt"/>
        <a:ea typeface="+mn-ea"/>
        <a:cs typeface="+mn-cs"/>
      </a:defRPr>
    </a:lvl5pPr>
    <a:lvl6pPr marL="10439791" algn="l" defTabSz="2087958" rtl="0" eaLnBrk="1" latinLnBrk="0" hangingPunct="1">
      <a:defRPr sz="8200" kern="1200">
        <a:solidFill>
          <a:schemeClr val="tx1"/>
        </a:solidFill>
        <a:latin typeface="+mn-lt"/>
        <a:ea typeface="+mn-ea"/>
        <a:cs typeface="+mn-cs"/>
      </a:defRPr>
    </a:lvl6pPr>
    <a:lvl7pPr marL="12527751" algn="l" defTabSz="2087958" rtl="0" eaLnBrk="1" latinLnBrk="0" hangingPunct="1">
      <a:defRPr sz="8200" kern="1200">
        <a:solidFill>
          <a:schemeClr val="tx1"/>
        </a:solidFill>
        <a:latin typeface="+mn-lt"/>
        <a:ea typeface="+mn-ea"/>
        <a:cs typeface="+mn-cs"/>
      </a:defRPr>
    </a:lvl7pPr>
    <a:lvl8pPr marL="14615707" algn="l" defTabSz="2087958" rtl="0" eaLnBrk="1" latinLnBrk="0" hangingPunct="1">
      <a:defRPr sz="8200" kern="1200">
        <a:solidFill>
          <a:schemeClr val="tx1"/>
        </a:solidFill>
        <a:latin typeface="+mn-lt"/>
        <a:ea typeface="+mn-ea"/>
        <a:cs typeface="+mn-cs"/>
      </a:defRPr>
    </a:lvl8pPr>
    <a:lvl9pPr marL="16703666" algn="l" defTabSz="2087958"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5366" userDrawn="1">
          <p15:clr>
            <a:srgbClr val="A4A3A4"/>
          </p15:clr>
        </p15:guide>
        <p15:guide id="2" pos="6849" userDrawn="1">
          <p15:clr>
            <a:srgbClr val="A4A3A4"/>
          </p15:clr>
        </p15:guide>
        <p15:guide id="3" orient="horz" pos="21469">
          <p15:clr>
            <a:srgbClr val="A4A3A4"/>
          </p15:clr>
        </p15:guide>
        <p15:guide id="4" pos="95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F82D2"/>
    <a:srgbClr val="491966"/>
    <a:srgbClr val="FF5050"/>
    <a:srgbClr val="0D84C4"/>
    <a:srgbClr val="002D5B"/>
    <a:srgbClr val="491862"/>
    <a:srgbClr val="63AF3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25828" autoAdjust="0"/>
    <p:restoredTop sz="99872" autoAdjust="0"/>
  </p:normalViewPr>
  <p:slideViewPr>
    <p:cSldViewPr snapToGrid="0">
      <p:cViewPr>
        <p:scale>
          <a:sx n="40" d="100"/>
          <a:sy n="40" d="100"/>
        </p:scale>
        <p:origin x="-768" y="5826"/>
      </p:cViewPr>
      <p:guideLst>
        <p:guide orient="horz" pos="15366"/>
        <p:guide orient="horz" pos="21469"/>
        <p:guide pos="6849"/>
        <p:guide pos="9536"/>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antha Smith" userId="f14179a6-d916-4f17-9935-a034356b25eb" providerId="ADAL" clId="{08C957D2-0C44-4F23-900A-E520F47831B8}"/>
    <pc:docChg chg="custSel modSld">
      <pc:chgData name="Samantha Smith" userId="f14179a6-d916-4f17-9935-a034356b25eb" providerId="ADAL" clId="{08C957D2-0C44-4F23-900A-E520F47831B8}" dt="2018-03-29T12:34:14.271" v="28" actId="20577"/>
      <pc:docMkLst>
        <pc:docMk/>
      </pc:docMkLst>
      <pc:sldChg chg="delSp modSp">
        <pc:chgData name="Samantha Smith" userId="f14179a6-d916-4f17-9935-a034356b25eb" providerId="ADAL" clId="{08C957D2-0C44-4F23-900A-E520F47831B8}" dt="2018-03-29T12:34:14.271" v="28" actId="20577"/>
        <pc:sldMkLst>
          <pc:docMk/>
          <pc:sldMk cId="3750820729" sldId="261"/>
        </pc:sldMkLst>
        <pc:spChg chg="del">
          <ac:chgData name="Samantha Smith" userId="f14179a6-d916-4f17-9935-a034356b25eb" providerId="ADAL" clId="{08C957D2-0C44-4F23-900A-E520F47831B8}" dt="2018-03-29T12:33:58.986" v="0" actId="478"/>
          <ac:spMkLst>
            <pc:docMk/>
            <pc:sldMk cId="3750820729" sldId="261"/>
            <ac:spMk id="5" creationId="{00000000-0000-0000-0000-000000000000}"/>
          </ac:spMkLst>
        </pc:spChg>
        <pc:spChg chg="del">
          <ac:chgData name="Samantha Smith" userId="f14179a6-d916-4f17-9935-a034356b25eb" providerId="ADAL" clId="{08C957D2-0C44-4F23-900A-E520F47831B8}" dt="2018-03-29T12:34:00.259" v="1" actId="478"/>
          <ac:spMkLst>
            <pc:docMk/>
            <pc:sldMk cId="3750820729" sldId="261"/>
            <ac:spMk id="7" creationId="{00000000-0000-0000-0000-000000000000}"/>
          </ac:spMkLst>
        </pc:spChg>
        <pc:spChg chg="mod">
          <ac:chgData name="Samantha Smith" userId="f14179a6-d916-4f17-9935-a034356b25eb" providerId="ADAL" clId="{08C957D2-0C44-4F23-900A-E520F47831B8}" dt="2018-03-29T12:34:14.271" v="28" actId="20577"/>
          <ac:spMkLst>
            <pc:docMk/>
            <pc:sldMk cId="3750820729" sldId="261"/>
            <ac:spMk id="8" creationId="{00000000-0000-0000-0000-000000000000}"/>
          </ac:spMkLst>
        </pc:spChg>
      </pc:sldChg>
    </pc:docChg>
  </pc:docChgLst>
</pc:chgInfo>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lynebankdc1\public\CYP%20OT\Working%20Groups\A%20-%20NEW%20Working%20Groups\Early%20Intervention%20&amp;%20Prevention%20group\Parental%20enquiry%20line\ScIL%20Practice%20Data%20for%20QI%20Chart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LYNEbankdc1\Public\CYP%20OT\Working%20Groups\A%20-%20NEW%20Working%20Groups\Early%20Intervention%20&amp;%20Prevention%20group\Parental%20enquiry%20line\Project%20QI%20tools\22%2001%2027%20Referral%20Source%20OT%20Pareto%20JAN%2021-DEC21%20TR.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200" b="1" i="0" u="none" strike="noStrike" baseline="0">
                <a:solidFill>
                  <a:srgbClr val="000000"/>
                </a:solidFill>
                <a:latin typeface="Arial"/>
                <a:ea typeface="Arial"/>
                <a:cs typeface="Arial"/>
              </a:defRPr>
            </a:pPr>
            <a:r>
              <a:rPr lang="en-GB" sz="1200" b="1"/>
              <a:t>This chart represents the time in days for an outcome of universal advice  from Fife's Children &amp; Young People's Occupational Therapy Service's  RfA forms and Parental Advice Line (PAL) 03/03/21-28/07/22</a:t>
            </a:r>
            <a:endParaRPr lang="en-US" sz="1200"/>
          </a:p>
          <a:p>
            <a:pPr>
              <a:defRPr sz="1200" b="1" i="0" u="none" strike="noStrike" baseline="0">
                <a:solidFill>
                  <a:srgbClr val="000000"/>
                </a:solidFill>
                <a:latin typeface="Arial"/>
                <a:ea typeface="Arial"/>
                <a:cs typeface="Arial"/>
              </a:defRPr>
            </a:pPr>
            <a:r>
              <a:rPr lang="en-US" sz="1200" b="1"/>
              <a:t>(self requests only)</a:t>
            </a:r>
            <a:endParaRPr lang="en-US" sz="1200"/>
          </a:p>
          <a:p>
            <a:pPr>
              <a:defRPr sz="1200" b="1" i="0" u="none" strike="noStrike" baseline="0">
                <a:solidFill>
                  <a:srgbClr val="000000"/>
                </a:solidFill>
                <a:latin typeface="Arial"/>
                <a:ea typeface="Arial"/>
                <a:cs typeface="Arial"/>
              </a:defRPr>
            </a:pPr>
            <a:endParaRPr lang="en-US"/>
          </a:p>
        </c:rich>
      </c:tx>
      <c:layout>
        <c:manualLayout>
          <c:xMode val="edge"/>
          <c:yMode val="edge"/>
          <c:x val="0.13915625388653341"/>
          <c:y val="3.2775788859028661E-2"/>
        </c:manualLayout>
      </c:layout>
      <c:spPr>
        <a:noFill/>
        <a:ln w="25400">
          <a:noFill/>
        </a:ln>
      </c:spPr>
    </c:title>
    <c:plotArea>
      <c:layout>
        <c:manualLayout>
          <c:layoutTarget val="inner"/>
          <c:xMode val="edge"/>
          <c:yMode val="edge"/>
          <c:x val="0.10135950590862959"/>
          <c:y val="0.16062302149716856"/>
          <c:w val="0.84027963692038765"/>
          <c:h val="0.70399255648599712"/>
        </c:manualLayout>
      </c:layout>
      <c:lineChart>
        <c:grouping val="standard"/>
        <c:ser>
          <c:idx val="0"/>
          <c:order val="0"/>
          <c:tx>
            <c:v>Subgroup</c:v>
          </c:tx>
          <c:spPr>
            <a:ln w="25400">
              <a:solidFill>
                <a:srgbClr val="99CCFF"/>
              </a:solidFill>
              <a:prstDash val="solid"/>
            </a:ln>
          </c:spPr>
          <c:marker>
            <c:symbol val="circle"/>
            <c:size val="6"/>
            <c:spPr>
              <a:solidFill>
                <a:srgbClr val="003366"/>
              </a:solidFill>
              <a:ln>
                <a:solidFill>
                  <a:srgbClr val="000080"/>
                </a:solidFill>
                <a:prstDash val="solid"/>
              </a:ln>
            </c:spPr>
          </c:marker>
          <c:cat>
            <c:strRef>
              <c:f>wksDatabase01!$B$62:$B$122</c:f>
              <c:strCache>
                <c:ptCount val="61"/>
                <c:pt idx="0">
                  <c:v>03/03/22</c:v>
                </c:pt>
                <c:pt idx="1">
                  <c:v>07/03/22</c:v>
                </c:pt>
                <c:pt idx="2">
                  <c:v>07/03/22</c:v>
                </c:pt>
                <c:pt idx="3">
                  <c:v>08/03/22</c:v>
                </c:pt>
                <c:pt idx="4">
                  <c:v>09/03/22</c:v>
                </c:pt>
                <c:pt idx="5">
                  <c:v>10/03/22</c:v>
                </c:pt>
                <c:pt idx="6">
                  <c:v>14/03/22</c:v>
                </c:pt>
                <c:pt idx="7">
                  <c:v>18/03/22</c:v>
                </c:pt>
                <c:pt idx="8">
                  <c:v>21/03/22</c:v>
                </c:pt>
                <c:pt idx="9">
                  <c:v>22/03/22</c:v>
                </c:pt>
                <c:pt idx="10">
                  <c:v>23/03/22</c:v>
                </c:pt>
                <c:pt idx="11">
                  <c:v>23/03/22</c:v>
                </c:pt>
                <c:pt idx="12">
                  <c:v>25/03/22</c:v>
                </c:pt>
                <c:pt idx="13">
                  <c:v>30/03/22</c:v>
                </c:pt>
                <c:pt idx="14">
                  <c:v>01/04/22</c:v>
                </c:pt>
                <c:pt idx="15">
                  <c:v>01/04/22</c:v>
                </c:pt>
                <c:pt idx="16">
                  <c:v>18/04/22</c:v>
                </c:pt>
                <c:pt idx="17">
                  <c:v>16/03/22</c:v>
                </c:pt>
                <c:pt idx="18">
                  <c:v>17.5.22</c:v>
                </c:pt>
                <c:pt idx="19">
                  <c:v>24.5.22</c:v>
                </c:pt>
                <c:pt idx="20">
                  <c:v>26.5.22</c:v>
                </c:pt>
                <c:pt idx="21">
                  <c:v>26.5.22</c:v>
                </c:pt>
                <c:pt idx="22">
                  <c:v>30.5.22</c:v>
                </c:pt>
                <c:pt idx="23">
                  <c:v>01/06/22</c:v>
                </c:pt>
                <c:pt idx="24">
                  <c:v>06/06/22</c:v>
                </c:pt>
                <c:pt idx="25">
                  <c:v>06/06/22</c:v>
                </c:pt>
                <c:pt idx="26">
                  <c:v>08/06/22</c:v>
                </c:pt>
                <c:pt idx="27">
                  <c:v>13/06/22</c:v>
                </c:pt>
                <c:pt idx="28">
                  <c:v>13/06/22</c:v>
                </c:pt>
                <c:pt idx="29">
                  <c:v>15/06/22</c:v>
                </c:pt>
                <c:pt idx="30">
                  <c:v>20/06/22</c:v>
                </c:pt>
                <c:pt idx="31">
                  <c:v>20/06/22</c:v>
                </c:pt>
                <c:pt idx="32">
                  <c:v>22/06/22</c:v>
                </c:pt>
                <c:pt idx="33">
                  <c:v>22/06/22</c:v>
                </c:pt>
                <c:pt idx="34">
                  <c:v>22/06/22</c:v>
                </c:pt>
                <c:pt idx="35">
                  <c:v>22/06/22</c:v>
                </c:pt>
                <c:pt idx="36">
                  <c:v>22/06/22</c:v>
                </c:pt>
                <c:pt idx="37">
                  <c:v>22/06/22</c:v>
                </c:pt>
                <c:pt idx="38">
                  <c:v>25/06/22</c:v>
                </c:pt>
                <c:pt idx="39">
                  <c:v>27/06/22</c:v>
                </c:pt>
                <c:pt idx="40">
                  <c:v>27/06/22</c:v>
                </c:pt>
                <c:pt idx="41">
                  <c:v>29/06/22</c:v>
                </c:pt>
                <c:pt idx="42">
                  <c:v>29/06/22</c:v>
                </c:pt>
                <c:pt idx="43">
                  <c:v>29/06/22</c:v>
                </c:pt>
                <c:pt idx="44">
                  <c:v>29/06/22</c:v>
                </c:pt>
                <c:pt idx="45">
                  <c:v>04/07/22</c:v>
                </c:pt>
                <c:pt idx="46">
                  <c:v>04/07/22</c:v>
                </c:pt>
                <c:pt idx="47">
                  <c:v>04/07/22</c:v>
                </c:pt>
                <c:pt idx="48">
                  <c:v>04/07/22</c:v>
                </c:pt>
                <c:pt idx="49">
                  <c:v>04/07/22</c:v>
                </c:pt>
                <c:pt idx="50">
                  <c:v>04/07/22</c:v>
                </c:pt>
                <c:pt idx="51">
                  <c:v>06/07/22</c:v>
                </c:pt>
                <c:pt idx="52">
                  <c:v>06/07/22</c:v>
                </c:pt>
                <c:pt idx="53">
                  <c:v>11/07/22</c:v>
                </c:pt>
                <c:pt idx="54">
                  <c:v>15/07/22</c:v>
                </c:pt>
                <c:pt idx="55">
                  <c:v>18/07/22</c:v>
                </c:pt>
                <c:pt idx="56">
                  <c:v>20/07/22</c:v>
                </c:pt>
                <c:pt idx="57">
                  <c:v>25/07/2022</c:v>
                </c:pt>
                <c:pt idx="58">
                  <c:v>27/07/2022</c:v>
                </c:pt>
                <c:pt idx="59">
                  <c:v>27/07/2022</c:v>
                </c:pt>
                <c:pt idx="60">
                  <c:v>28/07/2022</c:v>
                </c:pt>
              </c:strCache>
            </c:strRef>
          </c:cat>
          <c:val>
            <c:numRef>
              <c:f>wksDatabase01!$C$62:$C$122</c:f>
              <c:numCache>
                <c:formatCode>General</c:formatCode>
                <c:ptCount val="61"/>
                <c:pt idx="0">
                  <c:v>15</c:v>
                </c:pt>
                <c:pt idx="1">
                  <c:v>38</c:v>
                </c:pt>
                <c:pt idx="2">
                  <c:v>71</c:v>
                </c:pt>
                <c:pt idx="3">
                  <c:v>58</c:v>
                </c:pt>
                <c:pt idx="4">
                  <c:v>1</c:v>
                </c:pt>
                <c:pt idx="5">
                  <c:v>25</c:v>
                </c:pt>
                <c:pt idx="6">
                  <c:v>18</c:v>
                </c:pt>
                <c:pt idx="7">
                  <c:v>42</c:v>
                </c:pt>
                <c:pt idx="8">
                  <c:v>15</c:v>
                </c:pt>
                <c:pt idx="9">
                  <c:v>66</c:v>
                </c:pt>
                <c:pt idx="10">
                  <c:v>92</c:v>
                </c:pt>
                <c:pt idx="11">
                  <c:v>63</c:v>
                </c:pt>
                <c:pt idx="12">
                  <c:v>32</c:v>
                </c:pt>
                <c:pt idx="13">
                  <c:v>61</c:v>
                </c:pt>
                <c:pt idx="14">
                  <c:v>42</c:v>
                </c:pt>
                <c:pt idx="15">
                  <c:v>19</c:v>
                </c:pt>
                <c:pt idx="16">
                  <c:v>30</c:v>
                </c:pt>
                <c:pt idx="17">
                  <c:v>90</c:v>
                </c:pt>
                <c:pt idx="18">
                  <c:v>56</c:v>
                </c:pt>
                <c:pt idx="19">
                  <c:v>57</c:v>
                </c:pt>
                <c:pt idx="20">
                  <c:v>50</c:v>
                </c:pt>
                <c:pt idx="21">
                  <c:v>14</c:v>
                </c:pt>
                <c:pt idx="22">
                  <c:v>0</c:v>
                </c:pt>
                <c:pt idx="23">
                  <c:v>0</c:v>
                </c:pt>
                <c:pt idx="24">
                  <c:v>15</c:v>
                </c:pt>
                <c:pt idx="25">
                  <c:v>0</c:v>
                </c:pt>
                <c:pt idx="26">
                  <c:v>0</c:v>
                </c:pt>
                <c:pt idx="27">
                  <c:v>32</c:v>
                </c:pt>
                <c:pt idx="28">
                  <c:v>0</c:v>
                </c:pt>
                <c:pt idx="29">
                  <c:v>0</c:v>
                </c:pt>
                <c:pt idx="30">
                  <c:v>0</c:v>
                </c:pt>
                <c:pt idx="31">
                  <c:v>0</c:v>
                </c:pt>
                <c:pt idx="32">
                  <c:v>27</c:v>
                </c:pt>
                <c:pt idx="33">
                  <c:v>0</c:v>
                </c:pt>
                <c:pt idx="34">
                  <c:v>0</c:v>
                </c:pt>
                <c:pt idx="35">
                  <c:v>0</c:v>
                </c:pt>
                <c:pt idx="36">
                  <c:v>0</c:v>
                </c:pt>
                <c:pt idx="37">
                  <c:v>0</c:v>
                </c:pt>
                <c:pt idx="38">
                  <c:v>76</c:v>
                </c:pt>
                <c:pt idx="39">
                  <c:v>0</c:v>
                </c:pt>
                <c:pt idx="40">
                  <c:v>0</c:v>
                </c:pt>
                <c:pt idx="41">
                  <c:v>0</c:v>
                </c:pt>
                <c:pt idx="42">
                  <c:v>0</c:v>
                </c:pt>
                <c:pt idx="43">
                  <c:v>0</c:v>
                </c:pt>
                <c:pt idx="44">
                  <c:v>0</c:v>
                </c:pt>
                <c:pt idx="45">
                  <c:v>0</c:v>
                </c:pt>
                <c:pt idx="46">
                  <c:v>0</c:v>
                </c:pt>
                <c:pt idx="47">
                  <c:v>0</c:v>
                </c:pt>
                <c:pt idx="48">
                  <c:v>8</c:v>
                </c:pt>
                <c:pt idx="49">
                  <c:v>0</c:v>
                </c:pt>
                <c:pt idx="50">
                  <c:v>0</c:v>
                </c:pt>
                <c:pt idx="51">
                  <c:v>0</c:v>
                </c:pt>
                <c:pt idx="52">
                  <c:v>0</c:v>
                </c:pt>
                <c:pt idx="53">
                  <c:v>0</c:v>
                </c:pt>
                <c:pt idx="54">
                  <c:v>12</c:v>
                </c:pt>
                <c:pt idx="55">
                  <c:v>0</c:v>
                </c:pt>
                <c:pt idx="56">
                  <c:v>0</c:v>
                </c:pt>
                <c:pt idx="57">
                  <c:v>0</c:v>
                </c:pt>
                <c:pt idx="58">
                  <c:v>12</c:v>
                </c:pt>
                <c:pt idx="59">
                  <c:v>0</c:v>
                </c:pt>
                <c:pt idx="60">
                  <c:v>6</c:v>
                </c:pt>
              </c:numCache>
            </c:numRef>
          </c:val>
        </c:ser>
        <c:ser>
          <c:idx val="1"/>
          <c:order val="1"/>
          <c:tx>
            <c:v>Center</c:v>
          </c:tx>
          <c:spPr>
            <a:ln w="12700">
              <a:solidFill>
                <a:srgbClr val="FF0000"/>
              </a:solidFill>
              <a:prstDash val="solid"/>
            </a:ln>
          </c:spPr>
          <c:marker>
            <c:symbol val="none"/>
          </c:marker>
          <c:cat>
            <c:strRef>
              <c:f>wksDatabase01!$B$62:$B$122</c:f>
              <c:strCache>
                <c:ptCount val="61"/>
                <c:pt idx="0">
                  <c:v>03/03/22</c:v>
                </c:pt>
                <c:pt idx="1">
                  <c:v>07/03/22</c:v>
                </c:pt>
                <c:pt idx="2">
                  <c:v>07/03/22</c:v>
                </c:pt>
                <c:pt idx="3">
                  <c:v>08/03/22</c:v>
                </c:pt>
                <c:pt idx="4">
                  <c:v>09/03/22</c:v>
                </c:pt>
                <c:pt idx="5">
                  <c:v>10/03/22</c:v>
                </c:pt>
                <c:pt idx="6">
                  <c:v>14/03/22</c:v>
                </c:pt>
                <c:pt idx="7">
                  <c:v>18/03/22</c:v>
                </c:pt>
                <c:pt idx="8">
                  <c:v>21/03/22</c:v>
                </c:pt>
                <c:pt idx="9">
                  <c:v>22/03/22</c:v>
                </c:pt>
                <c:pt idx="10">
                  <c:v>23/03/22</c:v>
                </c:pt>
                <c:pt idx="11">
                  <c:v>23/03/22</c:v>
                </c:pt>
                <c:pt idx="12">
                  <c:v>25/03/22</c:v>
                </c:pt>
                <c:pt idx="13">
                  <c:v>30/03/22</c:v>
                </c:pt>
                <c:pt idx="14">
                  <c:v>01/04/22</c:v>
                </c:pt>
                <c:pt idx="15">
                  <c:v>01/04/22</c:v>
                </c:pt>
                <c:pt idx="16">
                  <c:v>18/04/22</c:v>
                </c:pt>
                <c:pt idx="17">
                  <c:v>16/03/22</c:v>
                </c:pt>
                <c:pt idx="18">
                  <c:v>17.5.22</c:v>
                </c:pt>
                <c:pt idx="19">
                  <c:v>24.5.22</c:v>
                </c:pt>
                <c:pt idx="20">
                  <c:v>26.5.22</c:v>
                </c:pt>
                <c:pt idx="21">
                  <c:v>26.5.22</c:v>
                </c:pt>
                <c:pt idx="22">
                  <c:v>30.5.22</c:v>
                </c:pt>
                <c:pt idx="23">
                  <c:v>01/06/22</c:v>
                </c:pt>
                <c:pt idx="24">
                  <c:v>06/06/22</c:v>
                </c:pt>
                <c:pt idx="25">
                  <c:v>06/06/22</c:v>
                </c:pt>
                <c:pt idx="26">
                  <c:v>08/06/22</c:v>
                </c:pt>
                <c:pt idx="27">
                  <c:v>13/06/22</c:v>
                </c:pt>
                <c:pt idx="28">
                  <c:v>13/06/22</c:v>
                </c:pt>
                <c:pt idx="29">
                  <c:v>15/06/22</c:v>
                </c:pt>
                <c:pt idx="30">
                  <c:v>20/06/22</c:v>
                </c:pt>
                <c:pt idx="31">
                  <c:v>20/06/22</c:v>
                </c:pt>
                <c:pt idx="32">
                  <c:v>22/06/22</c:v>
                </c:pt>
                <c:pt idx="33">
                  <c:v>22/06/22</c:v>
                </c:pt>
                <c:pt idx="34">
                  <c:v>22/06/22</c:v>
                </c:pt>
                <c:pt idx="35">
                  <c:v>22/06/22</c:v>
                </c:pt>
                <c:pt idx="36">
                  <c:v>22/06/22</c:v>
                </c:pt>
                <c:pt idx="37">
                  <c:v>22/06/22</c:v>
                </c:pt>
                <c:pt idx="38">
                  <c:v>25/06/22</c:v>
                </c:pt>
                <c:pt idx="39">
                  <c:v>27/06/22</c:v>
                </c:pt>
                <c:pt idx="40">
                  <c:v>27/06/22</c:v>
                </c:pt>
                <c:pt idx="41">
                  <c:v>29/06/22</c:v>
                </c:pt>
                <c:pt idx="42">
                  <c:v>29/06/22</c:v>
                </c:pt>
                <c:pt idx="43">
                  <c:v>29/06/22</c:v>
                </c:pt>
                <c:pt idx="44">
                  <c:v>29/06/22</c:v>
                </c:pt>
                <c:pt idx="45">
                  <c:v>04/07/22</c:v>
                </c:pt>
                <c:pt idx="46">
                  <c:v>04/07/22</c:v>
                </c:pt>
                <c:pt idx="47">
                  <c:v>04/07/22</c:v>
                </c:pt>
                <c:pt idx="48">
                  <c:v>04/07/22</c:v>
                </c:pt>
                <c:pt idx="49">
                  <c:v>04/07/22</c:v>
                </c:pt>
                <c:pt idx="50">
                  <c:v>04/07/22</c:v>
                </c:pt>
                <c:pt idx="51">
                  <c:v>06/07/22</c:v>
                </c:pt>
                <c:pt idx="52">
                  <c:v>06/07/22</c:v>
                </c:pt>
                <c:pt idx="53">
                  <c:v>11/07/22</c:v>
                </c:pt>
                <c:pt idx="54">
                  <c:v>15/07/22</c:v>
                </c:pt>
                <c:pt idx="55">
                  <c:v>18/07/22</c:v>
                </c:pt>
                <c:pt idx="56">
                  <c:v>20/07/22</c:v>
                </c:pt>
                <c:pt idx="57">
                  <c:v>25/07/2022</c:v>
                </c:pt>
                <c:pt idx="58">
                  <c:v>27/07/2022</c:v>
                </c:pt>
                <c:pt idx="59">
                  <c:v>27/07/2022</c:v>
                </c:pt>
                <c:pt idx="60">
                  <c:v>28/07/2022</c:v>
                </c:pt>
              </c:strCache>
            </c:strRef>
          </c:cat>
          <c:val>
            <c:numRef>
              <c:f>wksDatabase01!$L$62:$L$122</c:f>
              <c:numCache>
                <c:formatCode>0.0</c:formatCode>
                <c:ptCount val="61"/>
                <c:pt idx="0">
                  <c:v>43.409090909090907</c:v>
                </c:pt>
                <c:pt idx="1">
                  <c:v>43.409090909090907</c:v>
                </c:pt>
                <c:pt idx="2">
                  <c:v>43.409090909090907</c:v>
                </c:pt>
                <c:pt idx="3">
                  <c:v>43.409090909090907</c:v>
                </c:pt>
                <c:pt idx="4">
                  <c:v>43.409090909090907</c:v>
                </c:pt>
                <c:pt idx="5">
                  <c:v>43.409090909090907</c:v>
                </c:pt>
                <c:pt idx="6">
                  <c:v>43.409090909090907</c:v>
                </c:pt>
                <c:pt idx="7">
                  <c:v>43.409090909090907</c:v>
                </c:pt>
                <c:pt idx="8">
                  <c:v>43.409090909090907</c:v>
                </c:pt>
                <c:pt idx="9">
                  <c:v>43.409090909090907</c:v>
                </c:pt>
                <c:pt idx="10">
                  <c:v>43.409090909090907</c:v>
                </c:pt>
                <c:pt idx="11">
                  <c:v>43.409090909090907</c:v>
                </c:pt>
                <c:pt idx="12">
                  <c:v>43.409090909090907</c:v>
                </c:pt>
                <c:pt idx="13">
                  <c:v>43.409090909090907</c:v>
                </c:pt>
                <c:pt idx="14">
                  <c:v>43.409090909090907</c:v>
                </c:pt>
                <c:pt idx="15">
                  <c:v>43.409090909090907</c:v>
                </c:pt>
                <c:pt idx="16">
                  <c:v>43.409090909090907</c:v>
                </c:pt>
                <c:pt idx="17">
                  <c:v>43.409090909090907</c:v>
                </c:pt>
                <c:pt idx="18">
                  <c:v>43.409090909090907</c:v>
                </c:pt>
                <c:pt idx="19">
                  <c:v>43.409090909090907</c:v>
                </c:pt>
                <c:pt idx="20">
                  <c:v>43.409090909090907</c:v>
                </c:pt>
                <c:pt idx="21">
                  <c:v>43.409090909090907</c:v>
                </c:pt>
                <c:pt idx="22">
                  <c:v>4.8205128205128061</c:v>
                </c:pt>
                <c:pt idx="23">
                  <c:v>4.8205128205128061</c:v>
                </c:pt>
                <c:pt idx="24">
                  <c:v>4.8205128205128061</c:v>
                </c:pt>
                <c:pt idx="25">
                  <c:v>4.8205128205128061</c:v>
                </c:pt>
                <c:pt idx="26">
                  <c:v>4.8205128205128061</c:v>
                </c:pt>
                <c:pt idx="27">
                  <c:v>4.8205128205128061</c:v>
                </c:pt>
                <c:pt idx="28">
                  <c:v>4.8205128205128061</c:v>
                </c:pt>
                <c:pt idx="29">
                  <c:v>4.8205128205128061</c:v>
                </c:pt>
                <c:pt idx="30">
                  <c:v>4.8205128205128061</c:v>
                </c:pt>
                <c:pt idx="31">
                  <c:v>4.8205128205128061</c:v>
                </c:pt>
                <c:pt idx="32">
                  <c:v>4.8205128205128061</c:v>
                </c:pt>
                <c:pt idx="33">
                  <c:v>4.8205128205128061</c:v>
                </c:pt>
                <c:pt idx="34">
                  <c:v>4.8205128205128061</c:v>
                </c:pt>
                <c:pt idx="35">
                  <c:v>4.8205128205128061</c:v>
                </c:pt>
                <c:pt idx="36">
                  <c:v>4.8205128205128061</c:v>
                </c:pt>
                <c:pt idx="37">
                  <c:v>4.8205128205128061</c:v>
                </c:pt>
                <c:pt idx="38">
                  <c:v>4.8205128205128061</c:v>
                </c:pt>
                <c:pt idx="39">
                  <c:v>4.8205128205128061</c:v>
                </c:pt>
                <c:pt idx="40">
                  <c:v>4.8205128205128061</c:v>
                </c:pt>
                <c:pt idx="41">
                  <c:v>4.8205128205128061</c:v>
                </c:pt>
                <c:pt idx="42">
                  <c:v>4.8205128205128061</c:v>
                </c:pt>
                <c:pt idx="43">
                  <c:v>4.8205128205128061</c:v>
                </c:pt>
                <c:pt idx="44">
                  <c:v>4.8205128205128061</c:v>
                </c:pt>
                <c:pt idx="45">
                  <c:v>4.8205128205128061</c:v>
                </c:pt>
                <c:pt idx="46">
                  <c:v>4.8205128205128061</c:v>
                </c:pt>
                <c:pt idx="47">
                  <c:v>4.8205128205128061</c:v>
                </c:pt>
                <c:pt idx="48">
                  <c:v>4.8205128205128061</c:v>
                </c:pt>
                <c:pt idx="49">
                  <c:v>4.8205128205128061</c:v>
                </c:pt>
                <c:pt idx="50">
                  <c:v>4.8205128205128061</c:v>
                </c:pt>
                <c:pt idx="51">
                  <c:v>4.8205128205128061</c:v>
                </c:pt>
                <c:pt idx="52">
                  <c:v>4.8205128205128061</c:v>
                </c:pt>
                <c:pt idx="53">
                  <c:v>4.8205128205128061</c:v>
                </c:pt>
                <c:pt idx="54">
                  <c:v>4.8205128205128061</c:v>
                </c:pt>
                <c:pt idx="55">
                  <c:v>4.8205128205128061</c:v>
                </c:pt>
                <c:pt idx="56">
                  <c:v>4.8205128205128061</c:v>
                </c:pt>
                <c:pt idx="57">
                  <c:v>4.8205128205128061</c:v>
                </c:pt>
                <c:pt idx="58">
                  <c:v>4.8205128205128061</c:v>
                </c:pt>
                <c:pt idx="59">
                  <c:v>4.8205128205128061</c:v>
                </c:pt>
                <c:pt idx="60">
                  <c:v>4.8205128205128061</c:v>
                </c:pt>
              </c:numCache>
            </c:numRef>
          </c:val>
        </c:ser>
        <c:ser>
          <c:idx val="2"/>
          <c:order val="2"/>
          <c:tx>
            <c:v>UCL</c:v>
          </c:tx>
          <c:spPr>
            <a:ln w="12700">
              <a:solidFill>
                <a:srgbClr val="000000"/>
              </a:solidFill>
              <a:prstDash val="sysDash"/>
            </a:ln>
          </c:spPr>
          <c:marker>
            <c:symbol val="none"/>
          </c:marker>
          <c:dLbls>
            <c:dLbl>
              <c:idx val="1"/>
              <c:layout/>
              <c:spPr>
                <a:solidFill>
                  <a:srgbClr val="FFFFFF"/>
                </a:solidFill>
                <a:ln w="25400">
                  <a:noFill/>
                </a:ln>
              </c:spPr>
              <c:txPr>
                <a:bodyPr/>
                <a:lstStyle/>
                <a:p>
                  <a:pPr>
                    <a:defRPr sz="600" b="0" i="0" u="none" strike="noStrike" baseline="0">
                      <a:solidFill>
                        <a:srgbClr val="000000"/>
                      </a:solidFill>
                      <a:latin typeface="Arial"/>
                      <a:ea typeface="Arial"/>
                      <a:cs typeface="Arial"/>
                    </a:defRPr>
                  </a:pPr>
                  <a:endParaRPr lang="en-US"/>
                </a:p>
              </c:txPr>
              <c:dLblPos val="ctr"/>
              <c:showSerName val="1"/>
            </c:dLbl>
            <c:delete val="1"/>
          </c:dLbls>
          <c:cat>
            <c:strRef>
              <c:f>wksDatabase01!$B$62:$B$122</c:f>
              <c:strCache>
                <c:ptCount val="61"/>
                <c:pt idx="0">
                  <c:v>03/03/22</c:v>
                </c:pt>
                <c:pt idx="1">
                  <c:v>07/03/22</c:v>
                </c:pt>
                <c:pt idx="2">
                  <c:v>07/03/22</c:v>
                </c:pt>
                <c:pt idx="3">
                  <c:v>08/03/22</c:v>
                </c:pt>
                <c:pt idx="4">
                  <c:v>09/03/22</c:v>
                </c:pt>
                <c:pt idx="5">
                  <c:v>10/03/22</c:v>
                </c:pt>
                <c:pt idx="6">
                  <c:v>14/03/22</c:v>
                </c:pt>
                <c:pt idx="7">
                  <c:v>18/03/22</c:v>
                </c:pt>
                <c:pt idx="8">
                  <c:v>21/03/22</c:v>
                </c:pt>
                <c:pt idx="9">
                  <c:v>22/03/22</c:v>
                </c:pt>
                <c:pt idx="10">
                  <c:v>23/03/22</c:v>
                </c:pt>
                <c:pt idx="11">
                  <c:v>23/03/22</c:v>
                </c:pt>
                <c:pt idx="12">
                  <c:v>25/03/22</c:v>
                </c:pt>
                <c:pt idx="13">
                  <c:v>30/03/22</c:v>
                </c:pt>
                <c:pt idx="14">
                  <c:v>01/04/22</c:v>
                </c:pt>
                <c:pt idx="15">
                  <c:v>01/04/22</c:v>
                </c:pt>
                <c:pt idx="16">
                  <c:v>18/04/22</c:v>
                </c:pt>
                <c:pt idx="17">
                  <c:v>16/03/22</c:v>
                </c:pt>
                <c:pt idx="18">
                  <c:v>17.5.22</c:v>
                </c:pt>
                <c:pt idx="19">
                  <c:v>24.5.22</c:v>
                </c:pt>
                <c:pt idx="20">
                  <c:v>26.5.22</c:v>
                </c:pt>
                <c:pt idx="21">
                  <c:v>26.5.22</c:v>
                </c:pt>
                <c:pt idx="22">
                  <c:v>30.5.22</c:v>
                </c:pt>
                <c:pt idx="23">
                  <c:v>01/06/22</c:v>
                </c:pt>
                <c:pt idx="24">
                  <c:v>06/06/22</c:v>
                </c:pt>
                <c:pt idx="25">
                  <c:v>06/06/22</c:v>
                </c:pt>
                <c:pt idx="26">
                  <c:v>08/06/22</c:v>
                </c:pt>
                <c:pt idx="27">
                  <c:v>13/06/22</c:v>
                </c:pt>
                <c:pt idx="28">
                  <c:v>13/06/22</c:v>
                </c:pt>
                <c:pt idx="29">
                  <c:v>15/06/22</c:v>
                </c:pt>
                <c:pt idx="30">
                  <c:v>20/06/22</c:v>
                </c:pt>
                <c:pt idx="31">
                  <c:v>20/06/22</c:v>
                </c:pt>
                <c:pt idx="32">
                  <c:v>22/06/22</c:v>
                </c:pt>
                <c:pt idx="33">
                  <c:v>22/06/22</c:v>
                </c:pt>
                <c:pt idx="34">
                  <c:v>22/06/22</c:v>
                </c:pt>
                <c:pt idx="35">
                  <c:v>22/06/22</c:v>
                </c:pt>
                <c:pt idx="36">
                  <c:v>22/06/22</c:v>
                </c:pt>
                <c:pt idx="37">
                  <c:v>22/06/22</c:v>
                </c:pt>
                <c:pt idx="38">
                  <c:v>25/06/22</c:v>
                </c:pt>
                <c:pt idx="39">
                  <c:v>27/06/22</c:v>
                </c:pt>
                <c:pt idx="40">
                  <c:v>27/06/22</c:v>
                </c:pt>
                <c:pt idx="41">
                  <c:v>29/06/22</c:v>
                </c:pt>
                <c:pt idx="42">
                  <c:v>29/06/22</c:v>
                </c:pt>
                <c:pt idx="43">
                  <c:v>29/06/22</c:v>
                </c:pt>
                <c:pt idx="44">
                  <c:v>29/06/22</c:v>
                </c:pt>
                <c:pt idx="45">
                  <c:v>04/07/22</c:v>
                </c:pt>
                <c:pt idx="46">
                  <c:v>04/07/22</c:v>
                </c:pt>
                <c:pt idx="47">
                  <c:v>04/07/22</c:v>
                </c:pt>
                <c:pt idx="48">
                  <c:v>04/07/22</c:v>
                </c:pt>
                <c:pt idx="49">
                  <c:v>04/07/22</c:v>
                </c:pt>
                <c:pt idx="50">
                  <c:v>04/07/22</c:v>
                </c:pt>
                <c:pt idx="51">
                  <c:v>06/07/22</c:v>
                </c:pt>
                <c:pt idx="52">
                  <c:v>06/07/22</c:v>
                </c:pt>
                <c:pt idx="53">
                  <c:v>11/07/22</c:v>
                </c:pt>
                <c:pt idx="54">
                  <c:v>15/07/22</c:v>
                </c:pt>
                <c:pt idx="55">
                  <c:v>18/07/22</c:v>
                </c:pt>
                <c:pt idx="56">
                  <c:v>20/07/22</c:v>
                </c:pt>
                <c:pt idx="57">
                  <c:v>25/07/2022</c:v>
                </c:pt>
                <c:pt idx="58">
                  <c:v>27/07/2022</c:v>
                </c:pt>
                <c:pt idx="59">
                  <c:v>27/07/2022</c:v>
                </c:pt>
                <c:pt idx="60">
                  <c:v>28/07/2022</c:v>
                </c:pt>
              </c:strCache>
            </c:strRef>
          </c:cat>
          <c:val>
            <c:numRef>
              <c:f>wksDatabase01!$M$62:$M$122</c:f>
              <c:numCache>
                <c:formatCode>0.0</c:formatCode>
                <c:ptCount val="61"/>
                <c:pt idx="0">
                  <c:v>#N/A</c:v>
                </c:pt>
                <c:pt idx="1">
                  <c:v>114.9643087409045</c:v>
                </c:pt>
                <c:pt idx="2">
                  <c:v>114.9643087409045</c:v>
                </c:pt>
                <c:pt idx="3">
                  <c:v>114.9643087409045</c:v>
                </c:pt>
                <c:pt idx="4">
                  <c:v>114.9643087409045</c:v>
                </c:pt>
                <c:pt idx="5">
                  <c:v>114.9643087409045</c:v>
                </c:pt>
                <c:pt idx="6">
                  <c:v>114.9643087409045</c:v>
                </c:pt>
                <c:pt idx="7">
                  <c:v>114.9643087409045</c:v>
                </c:pt>
                <c:pt idx="8">
                  <c:v>114.9643087409045</c:v>
                </c:pt>
                <c:pt idx="9">
                  <c:v>114.9643087409045</c:v>
                </c:pt>
                <c:pt idx="10">
                  <c:v>114.9643087409045</c:v>
                </c:pt>
                <c:pt idx="11">
                  <c:v>114.9643087409045</c:v>
                </c:pt>
                <c:pt idx="12">
                  <c:v>114.9643087409045</c:v>
                </c:pt>
                <c:pt idx="13">
                  <c:v>114.9643087409045</c:v>
                </c:pt>
                <c:pt idx="14">
                  <c:v>114.9643087409045</c:v>
                </c:pt>
                <c:pt idx="15">
                  <c:v>114.9643087409045</c:v>
                </c:pt>
                <c:pt idx="16">
                  <c:v>114.9643087409045</c:v>
                </c:pt>
                <c:pt idx="17">
                  <c:v>114.9643087409045</c:v>
                </c:pt>
                <c:pt idx="18">
                  <c:v>114.9643087409045</c:v>
                </c:pt>
                <c:pt idx="19">
                  <c:v>114.9643087409045</c:v>
                </c:pt>
                <c:pt idx="20">
                  <c:v>114.9643087409045</c:v>
                </c:pt>
                <c:pt idx="21">
                  <c:v>114.9643087409045</c:v>
                </c:pt>
                <c:pt idx="22">
                  <c:v>#N/A</c:v>
                </c:pt>
                <c:pt idx="23">
                  <c:v>21.496763539316689</c:v>
                </c:pt>
                <c:pt idx="24">
                  <c:v>21.496763539316689</c:v>
                </c:pt>
                <c:pt idx="25">
                  <c:v>21.496763539316689</c:v>
                </c:pt>
                <c:pt idx="26">
                  <c:v>21.496763539316689</c:v>
                </c:pt>
                <c:pt idx="27">
                  <c:v>21.496763539316689</c:v>
                </c:pt>
                <c:pt idx="28">
                  <c:v>21.496763539316689</c:v>
                </c:pt>
                <c:pt idx="29">
                  <c:v>21.496763539316689</c:v>
                </c:pt>
                <c:pt idx="30">
                  <c:v>21.496763539316689</c:v>
                </c:pt>
                <c:pt idx="31">
                  <c:v>21.496763539316689</c:v>
                </c:pt>
                <c:pt idx="32">
                  <c:v>21.496763539316689</c:v>
                </c:pt>
                <c:pt idx="33">
                  <c:v>21.496763539316689</c:v>
                </c:pt>
                <c:pt idx="34">
                  <c:v>21.496763539316689</c:v>
                </c:pt>
                <c:pt idx="35">
                  <c:v>21.496763539316689</c:v>
                </c:pt>
                <c:pt idx="36">
                  <c:v>21.496763539316689</c:v>
                </c:pt>
                <c:pt idx="37">
                  <c:v>21.496763539316689</c:v>
                </c:pt>
                <c:pt idx="38">
                  <c:v>21.496763539316689</c:v>
                </c:pt>
                <c:pt idx="39">
                  <c:v>21.496763539316689</c:v>
                </c:pt>
                <c:pt idx="40">
                  <c:v>21.496763539316689</c:v>
                </c:pt>
                <c:pt idx="41">
                  <c:v>21.496763539316689</c:v>
                </c:pt>
                <c:pt idx="42">
                  <c:v>21.496763539316689</c:v>
                </c:pt>
                <c:pt idx="43">
                  <c:v>21.496763539316689</c:v>
                </c:pt>
                <c:pt idx="44">
                  <c:v>21.496763539316689</c:v>
                </c:pt>
                <c:pt idx="45">
                  <c:v>21.496763539316689</c:v>
                </c:pt>
                <c:pt idx="46">
                  <c:v>21.496763539316689</c:v>
                </c:pt>
                <c:pt idx="47">
                  <c:v>21.496763539316689</c:v>
                </c:pt>
                <c:pt idx="48">
                  <c:v>21.496763539316689</c:v>
                </c:pt>
                <c:pt idx="49">
                  <c:v>21.496763539316689</c:v>
                </c:pt>
                <c:pt idx="50">
                  <c:v>21.496763539316689</c:v>
                </c:pt>
                <c:pt idx="51">
                  <c:v>21.496763539316689</c:v>
                </c:pt>
                <c:pt idx="52">
                  <c:v>21.496763539316689</c:v>
                </c:pt>
                <c:pt idx="53">
                  <c:v>21.496763539316689</c:v>
                </c:pt>
                <c:pt idx="54">
                  <c:v>21.496763539316689</c:v>
                </c:pt>
                <c:pt idx="55">
                  <c:v>21.496763539316689</c:v>
                </c:pt>
                <c:pt idx="56">
                  <c:v>21.496763539316689</c:v>
                </c:pt>
                <c:pt idx="57">
                  <c:v>21.496763539316689</c:v>
                </c:pt>
                <c:pt idx="58">
                  <c:v>21.496763539316689</c:v>
                </c:pt>
                <c:pt idx="59">
                  <c:v>21.496763539316689</c:v>
                </c:pt>
                <c:pt idx="60">
                  <c:v>21.496763539316689</c:v>
                </c:pt>
              </c:numCache>
            </c:numRef>
          </c:val>
        </c:ser>
        <c:ser>
          <c:idx val="3"/>
          <c:order val="3"/>
          <c:tx>
            <c:v>LCL</c:v>
          </c:tx>
          <c:spPr>
            <a:ln w="12700">
              <a:solidFill>
                <a:srgbClr val="000000"/>
              </a:solidFill>
              <a:prstDash val="sysDash"/>
            </a:ln>
          </c:spPr>
          <c:marker>
            <c:symbol val="none"/>
          </c:marker>
          <c:dLbls>
            <c:dLbl>
              <c:idx val="1"/>
              <c:layout/>
              <c:spPr>
                <a:solidFill>
                  <a:srgbClr val="FFFFFF"/>
                </a:solidFill>
                <a:ln w="25400">
                  <a:noFill/>
                </a:ln>
              </c:spPr>
              <c:txPr>
                <a:bodyPr/>
                <a:lstStyle/>
                <a:p>
                  <a:pPr>
                    <a:defRPr sz="600" b="0" i="0" u="none" strike="noStrike" baseline="0">
                      <a:solidFill>
                        <a:srgbClr val="000000"/>
                      </a:solidFill>
                      <a:latin typeface="Arial"/>
                      <a:ea typeface="Arial"/>
                      <a:cs typeface="Arial"/>
                    </a:defRPr>
                  </a:pPr>
                  <a:endParaRPr lang="en-US"/>
                </a:p>
              </c:txPr>
              <c:dLblPos val="ctr"/>
              <c:showSerName val="1"/>
            </c:dLbl>
            <c:delete val="1"/>
          </c:dLbls>
          <c:cat>
            <c:strRef>
              <c:f>wksDatabase01!$B$62:$B$122</c:f>
              <c:strCache>
                <c:ptCount val="61"/>
                <c:pt idx="0">
                  <c:v>03/03/22</c:v>
                </c:pt>
                <c:pt idx="1">
                  <c:v>07/03/22</c:v>
                </c:pt>
                <c:pt idx="2">
                  <c:v>07/03/22</c:v>
                </c:pt>
                <c:pt idx="3">
                  <c:v>08/03/22</c:v>
                </c:pt>
                <c:pt idx="4">
                  <c:v>09/03/22</c:v>
                </c:pt>
                <c:pt idx="5">
                  <c:v>10/03/22</c:v>
                </c:pt>
                <c:pt idx="6">
                  <c:v>14/03/22</c:v>
                </c:pt>
                <c:pt idx="7">
                  <c:v>18/03/22</c:v>
                </c:pt>
                <c:pt idx="8">
                  <c:v>21/03/22</c:v>
                </c:pt>
                <c:pt idx="9">
                  <c:v>22/03/22</c:v>
                </c:pt>
                <c:pt idx="10">
                  <c:v>23/03/22</c:v>
                </c:pt>
                <c:pt idx="11">
                  <c:v>23/03/22</c:v>
                </c:pt>
                <c:pt idx="12">
                  <c:v>25/03/22</c:v>
                </c:pt>
                <c:pt idx="13">
                  <c:v>30/03/22</c:v>
                </c:pt>
                <c:pt idx="14">
                  <c:v>01/04/22</c:v>
                </c:pt>
                <c:pt idx="15">
                  <c:v>01/04/22</c:v>
                </c:pt>
                <c:pt idx="16">
                  <c:v>18/04/22</c:v>
                </c:pt>
                <c:pt idx="17">
                  <c:v>16/03/22</c:v>
                </c:pt>
                <c:pt idx="18">
                  <c:v>17.5.22</c:v>
                </c:pt>
                <c:pt idx="19">
                  <c:v>24.5.22</c:v>
                </c:pt>
                <c:pt idx="20">
                  <c:v>26.5.22</c:v>
                </c:pt>
                <c:pt idx="21">
                  <c:v>26.5.22</c:v>
                </c:pt>
                <c:pt idx="22">
                  <c:v>30.5.22</c:v>
                </c:pt>
                <c:pt idx="23">
                  <c:v>01/06/22</c:v>
                </c:pt>
                <c:pt idx="24">
                  <c:v>06/06/22</c:v>
                </c:pt>
                <c:pt idx="25">
                  <c:v>06/06/22</c:v>
                </c:pt>
                <c:pt idx="26">
                  <c:v>08/06/22</c:v>
                </c:pt>
                <c:pt idx="27">
                  <c:v>13/06/22</c:v>
                </c:pt>
                <c:pt idx="28">
                  <c:v>13/06/22</c:v>
                </c:pt>
                <c:pt idx="29">
                  <c:v>15/06/22</c:v>
                </c:pt>
                <c:pt idx="30">
                  <c:v>20/06/22</c:v>
                </c:pt>
                <c:pt idx="31">
                  <c:v>20/06/22</c:v>
                </c:pt>
                <c:pt idx="32">
                  <c:v>22/06/22</c:v>
                </c:pt>
                <c:pt idx="33">
                  <c:v>22/06/22</c:v>
                </c:pt>
                <c:pt idx="34">
                  <c:v>22/06/22</c:v>
                </c:pt>
                <c:pt idx="35">
                  <c:v>22/06/22</c:v>
                </c:pt>
                <c:pt idx="36">
                  <c:v>22/06/22</c:v>
                </c:pt>
                <c:pt idx="37">
                  <c:v>22/06/22</c:v>
                </c:pt>
                <c:pt idx="38">
                  <c:v>25/06/22</c:v>
                </c:pt>
                <c:pt idx="39">
                  <c:v>27/06/22</c:v>
                </c:pt>
                <c:pt idx="40">
                  <c:v>27/06/22</c:v>
                </c:pt>
                <c:pt idx="41">
                  <c:v>29/06/22</c:v>
                </c:pt>
                <c:pt idx="42">
                  <c:v>29/06/22</c:v>
                </c:pt>
                <c:pt idx="43">
                  <c:v>29/06/22</c:v>
                </c:pt>
                <c:pt idx="44">
                  <c:v>29/06/22</c:v>
                </c:pt>
                <c:pt idx="45">
                  <c:v>04/07/22</c:v>
                </c:pt>
                <c:pt idx="46">
                  <c:v>04/07/22</c:v>
                </c:pt>
                <c:pt idx="47">
                  <c:v>04/07/22</c:v>
                </c:pt>
                <c:pt idx="48">
                  <c:v>04/07/22</c:v>
                </c:pt>
                <c:pt idx="49">
                  <c:v>04/07/22</c:v>
                </c:pt>
                <c:pt idx="50">
                  <c:v>04/07/22</c:v>
                </c:pt>
                <c:pt idx="51">
                  <c:v>06/07/22</c:v>
                </c:pt>
                <c:pt idx="52">
                  <c:v>06/07/22</c:v>
                </c:pt>
                <c:pt idx="53">
                  <c:v>11/07/22</c:v>
                </c:pt>
                <c:pt idx="54">
                  <c:v>15/07/22</c:v>
                </c:pt>
                <c:pt idx="55">
                  <c:v>18/07/22</c:v>
                </c:pt>
                <c:pt idx="56">
                  <c:v>20/07/22</c:v>
                </c:pt>
                <c:pt idx="57">
                  <c:v>25/07/2022</c:v>
                </c:pt>
                <c:pt idx="58">
                  <c:v>27/07/2022</c:v>
                </c:pt>
                <c:pt idx="59">
                  <c:v>27/07/2022</c:v>
                </c:pt>
                <c:pt idx="60">
                  <c:v>28/07/2022</c:v>
                </c:pt>
              </c:strCache>
            </c:strRef>
          </c:cat>
          <c:val>
            <c:numRef>
              <c:f>wksDatabase01!$N$62:$N$122</c:f>
              <c:numCache>
                <c:formatCode>0.0</c:formatCode>
                <c:ptCount val="61"/>
                <c:pt idx="0">
                  <c:v>#N/A</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#N/A</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numCache>
            </c:numRef>
          </c:val>
        </c:ser>
        <c:marker val="1"/>
        <c:axId val="101037184"/>
        <c:axId val="101038720"/>
      </c:lineChart>
      <c:catAx>
        <c:axId val="101037184"/>
        <c:scaling>
          <c:orientation val="minMax"/>
        </c:scaling>
        <c:axPos val="b"/>
        <c:numFmt formatCode="m/d/yy" sourceLinked="0"/>
        <c:tickLblPos val="nextTo"/>
        <c:spPr>
          <a:ln w="3175">
            <a:solidFill>
              <a:srgbClr val="000000"/>
            </a:solidFill>
            <a:prstDash val="solid"/>
          </a:ln>
        </c:spPr>
        <c:txPr>
          <a:bodyPr rot="-5400000" vert="horz"/>
          <a:lstStyle/>
          <a:p>
            <a:pPr>
              <a:defRPr sz="900" b="0" i="0" u="none" strike="noStrike" baseline="0">
                <a:solidFill>
                  <a:srgbClr val="000000"/>
                </a:solidFill>
                <a:latin typeface="Arial"/>
                <a:ea typeface="Arial"/>
                <a:cs typeface="Arial"/>
              </a:defRPr>
            </a:pPr>
            <a:endParaRPr lang="en-US"/>
          </a:p>
        </c:txPr>
        <c:crossAx val="101038720"/>
        <c:crosses val="autoZero"/>
        <c:lblAlgn val="ctr"/>
        <c:lblOffset val="100"/>
        <c:tickLblSkip val="1"/>
        <c:tickMarkSkip val="1"/>
      </c:catAx>
      <c:valAx>
        <c:axId val="101038720"/>
        <c:scaling>
          <c:orientation val="minMax"/>
        </c:scaling>
        <c:axPos val="l"/>
        <c:numFmt formatCode="General" sourceLinked="1"/>
        <c:majorTickMark val="cross"/>
        <c:minorTickMark val="in"/>
        <c:tickLblPos val="nextTo"/>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en-US"/>
          </a:p>
        </c:txPr>
        <c:crossAx val="101037184"/>
        <c:crosses val="autoZero"/>
        <c:crossBetween val="between"/>
      </c:valAx>
      <c:spPr>
        <a:noFill/>
        <a:ln w="25400">
          <a:noFill/>
        </a:ln>
      </c:spPr>
    </c:plotArea>
    <c:plotVisOnly val="1"/>
    <c:dispBlanksAs val="gap"/>
  </c:chart>
  <c:spPr>
    <a:solidFill>
      <a:srgbClr val="FFFFFF"/>
    </a:solidFill>
    <a:ln w="3175">
      <a:solidFill>
        <a:srgbClr val="000000"/>
      </a:solidFill>
      <a:prstDash val="solid"/>
    </a:ln>
  </c:spPr>
  <c:txPr>
    <a:bodyPr/>
    <a:lstStyle/>
    <a:p>
      <a:pPr>
        <a:defRPr sz="500" b="0" i="0" u="none" strike="noStrike" baseline="0">
          <a:solidFill>
            <a:srgbClr val="000000"/>
          </a:solidFill>
          <a:latin typeface="Arial"/>
          <a:ea typeface="Arial"/>
          <a:cs typeface="Arial"/>
        </a:defRPr>
      </a:pPr>
      <a:endParaRPr lang="en-US"/>
    </a:p>
  </c:txPr>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lang val="en-US"/>
  <c:chart>
    <c:title>
      <c:tx>
        <c:strRef>
          <c:f>'OT Referral Source'!$B$2:$E$2</c:f>
          <c:strCache>
            <c:ptCount val="1"/>
            <c:pt idx="0">
              <c:v>Referrals (OT) Jan 21-Dec 21</c:v>
            </c:pt>
          </c:strCache>
        </c:strRef>
      </c:tx>
      <c:layout>
        <c:manualLayout>
          <c:xMode val="edge"/>
          <c:yMode val="edge"/>
          <c:x val="0.40839226135318524"/>
          <c:y val="2.2155085599194397E-2"/>
        </c:manualLayout>
      </c:layout>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en-US"/>
        </a:p>
      </c:txPr>
    </c:title>
    <c:plotArea>
      <c:layout/>
      <c:barChart>
        <c:barDir val="col"/>
        <c:grouping val="clustered"/>
        <c:ser>
          <c:idx val="0"/>
          <c:order val="0"/>
          <c:tx>
            <c:strRef>
              <c:f>'OT Referral Source'!$C$3</c:f>
              <c:strCache>
                <c:ptCount val="1"/>
                <c:pt idx="0">
                  <c:v>No. of Failures</c:v>
                </c:pt>
              </c:strCache>
            </c:strRef>
          </c:tx>
          <c:spPr>
            <a:solidFill>
              <a:schemeClr val="accent1"/>
            </a:solidFill>
            <a:ln>
              <a:noFill/>
            </a:ln>
            <a:effectLst>
              <a:outerShdw blurRad="50800" dist="38100" dir="2700000" sx="101000" sy="101000" algn="tl" rotWithShape="0">
                <a:prstClr val="black">
                  <a:alpha val="57000"/>
                </a:prstClr>
              </a:outerShdw>
            </a:effectLst>
          </c:spPr>
          <c:cat>
            <c:strRef>
              <c:f>'OT Referral Source'!$B$4:$B$18</c:f>
              <c:strCache>
                <c:ptCount val="15"/>
                <c:pt idx="0">
                  <c:v>Self referral</c:v>
                </c:pt>
                <c:pt idx="1">
                  <c:v>Education</c:v>
                </c:pt>
                <c:pt idx="2">
                  <c:v>Consultant at this Health Board/ Health Care Provider</c:v>
                </c:pt>
                <c:pt idx="3">
                  <c:v>Nursing &amp; Midwifery</c:v>
                </c:pt>
                <c:pt idx="4">
                  <c:v>Community Health Service (excluding Optometrist/Optician and AHP)</c:v>
                </c:pt>
                <c:pt idx="5">
                  <c:v>Allied Health Professional (AHP)</c:v>
                </c:pt>
                <c:pt idx="6">
                  <c:v>Healthcare Professional</c:v>
                </c:pt>
                <c:pt idx="7">
                  <c:v>Local Authority/Voluntary Agency</c:v>
                </c:pt>
                <c:pt idx="8">
                  <c:v>GP</c:v>
                </c:pt>
                <c:pt idx="9">
                  <c:v>Social Care</c:v>
                </c:pt>
                <c:pt idx="10">
                  <c:v>Consultant from a Health Board/ Health Care Provider outwith this Health Board area</c:v>
                </c:pt>
                <c:pt idx="11">
                  <c:v>Psychology</c:v>
                </c:pt>
                <c:pt idx="12">
                  <c:v>Unknown</c:v>
                </c:pt>
                <c:pt idx="13">
                  <c:v>Hospital</c:v>
                </c:pt>
                <c:pt idx="14">
                  <c:v>Other (includes Armed Forces)</c:v>
                </c:pt>
              </c:strCache>
            </c:strRef>
          </c:cat>
          <c:val>
            <c:numRef>
              <c:f>'OT Referral Source'!$C$4:$C$18</c:f>
              <c:numCache>
                <c:formatCode>General</c:formatCode>
                <c:ptCount val="15"/>
                <c:pt idx="0">
                  <c:v>185</c:v>
                </c:pt>
                <c:pt idx="1">
                  <c:v>168</c:v>
                </c:pt>
                <c:pt idx="2">
                  <c:v>66</c:v>
                </c:pt>
                <c:pt idx="3">
                  <c:v>62</c:v>
                </c:pt>
                <c:pt idx="4">
                  <c:v>27</c:v>
                </c:pt>
                <c:pt idx="5">
                  <c:v>23</c:v>
                </c:pt>
                <c:pt idx="6">
                  <c:v>22</c:v>
                </c:pt>
                <c:pt idx="7">
                  <c:v>12</c:v>
                </c:pt>
                <c:pt idx="8">
                  <c:v>11</c:v>
                </c:pt>
                <c:pt idx="9">
                  <c:v>9</c:v>
                </c:pt>
                <c:pt idx="10">
                  <c:v>7</c:v>
                </c:pt>
                <c:pt idx="11">
                  <c:v>7</c:v>
                </c:pt>
                <c:pt idx="12">
                  <c:v>1</c:v>
                </c:pt>
                <c:pt idx="13">
                  <c:v>1</c:v>
                </c:pt>
                <c:pt idx="14">
                  <c:v>0</c:v>
                </c:pt>
              </c:numCache>
            </c:numRef>
          </c:val>
          <c:extLst xmlns:c16r2="http://schemas.microsoft.com/office/drawing/2015/06/chart">
            <c:ext xmlns:c16="http://schemas.microsoft.com/office/drawing/2014/chart" uri="{C3380CC4-5D6E-409C-BE32-E72D297353CC}">
              <c16:uniqueId val="{00000000-B17E-4982-9E49-69E9F6C196CF}"/>
            </c:ext>
          </c:extLst>
        </c:ser>
        <c:gapWidth val="20"/>
        <c:axId val="81396480"/>
        <c:axId val="81398400"/>
      </c:barChart>
      <c:lineChart>
        <c:grouping val="standard"/>
        <c:ser>
          <c:idx val="1"/>
          <c:order val="1"/>
          <c:tx>
            <c:strRef>
              <c:f>'OT Referral Source'!$D$3</c:f>
              <c:strCache>
                <c:ptCount val="1"/>
                <c:pt idx="0">
                  <c:v>Cumulative % </c:v>
                </c:pt>
              </c:strCache>
            </c:strRef>
          </c:tx>
          <c:spPr>
            <a:ln w="28575" cap="rnd">
              <a:solidFill>
                <a:schemeClr val="accent2"/>
              </a:solidFill>
              <a:round/>
            </a:ln>
            <a:effectLst/>
          </c:spPr>
          <c:marker>
            <c:symbol val="square"/>
            <c:size val="5"/>
            <c:spPr>
              <a:solidFill>
                <a:schemeClr val="accent2"/>
              </a:solidFill>
              <a:ln w="9525">
                <a:solidFill>
                  <a:schemeClr val="accent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showVal val="1"/>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'OT Referral Source'!$B$4:$B$18</c:f>
              <c:strCache>
                <c:ptCount val="15"/>
                <c:pt idx="0">
                  <c:v>Self referral</c:v>
                </c:pt>
                <c:pt idx="1">
                  <c:v>Education</c:v>
                </c:pt>
                <c:pt idx="2">
                  <c:v>Consultant at this Health Board/ Health Care Provider</c:v>
                </c:pt>
                <c:pt idx="3">
                  <c:v>Nursing &amp; Midwifery</c:v>
                </c:pt>
                <c:pt idx="4">
                  <c:v>Community Health Service (excluding Optometrist/Optician and AHP)</c:v>
                </c:pt>
                <c:pt idx="5">
                  <c:v>Allied Health Professional (AHP)</c:v>
                </c:pt>
                <c:pt idx="6">
                  <c:v>Healthcare Professional</c:v>
                </c:pt>
                <c:pt idx="7">
                  <c:v>Local Authority/Voluntary Agency</c:v>
                </c:pt>
                <c:pt idx="8">
                  <c:v>GP</c:v>
                </c:pt>
                <c:pt idx="9">
                  <c:v>Social Care</c:v>
                </c:pt>
                <c:pt idx="10">
                  <c:v>Consultant from a Health Board/ Health Care Provider outwith this Health Board area</c:v>
                </c:pt>
                <c:pt idx="11">
                  <c:v>Psychology</c:v>
                </c:pt>
                <c:pt idx="12">
                  <c:v>Unknown</c:v>
                </c:pt>
                <c:pt idx="13">
                  <c:v>Hospital</c:v>
                </c:pt>
                <c:pt idx="14">
                  <c:v>Other (includes Armed Forces)</c:v>
                </c:pt>
              </c:strCache>
            </c:strRef>
          </c:cat>
          <c:val>
            <c:numRef>
              <c:f>'OT Referral Source'!$D$4:$D$18</c:f>
              <c:numCache>
                <c:formatCode>0%</c:formatCode>
                <c:ptCount val="15"/>
                <c:pt idx="0">
                  <c:v>0.30782029950083217</c:v>
                </c:pt>
                <c:pt idx="1">
                  <c:v>0.58735440931780358</c:v>
                </c:pt>
                <c:pt idx="2">
                  <c:v>0.6971713810316138</c:v>
                </c:pt>
                <c:pt idx="3">
                  <c:v>0.80033277870216257</c:v>
                </c:pt>
                <c:pt idx="4">
                  <c:v>0.84525790349417673</c:v>
                </c:pt>
                <c:pt idx="5">
                  <c:v>0.88352745424292822</c:v>
                </c:pt>
                <c:pt idx="6">
                  <c:v>0.92013311148086518</c:v>
                </c:pt>
                <c:pt idx="7">
                  <c:v>0.94009983361064942</c:v>
                </c:pt>
                <c:pt idx="8">
                  <c:v>0.95840266222961734</c:v>
                </c:pt>
                <c:pt idx="9">
                  <c:v>0.97337770382695488</c:v>
                </c:pt>
                <c:pt idx="10">
                  <c:v>0.98502495840266202</c:v>
                </c:pt>
                <c:pt idx="11">
                  <c:v>0.99667221297836961</c:v>
                </c:pt>
                <c:pt idx="12">
                  <c:v>0.99833610648918469</c:v>
                </c:pt>
                <c:pt idx="13">
                  <c:v>1</c:v>
                </c:pt>
                <c:pt idx="14">
                  <c:v>1</c:v>
                </c:pt>
              </c:numCache>
            </c:numRef>
          </c:val>
          <c:smooth val="1"/>
          <c:extLst xmlns:c16r2="http://schemas.microsoft.com/office/drawing/2015/06/chart">
            <c:ext xmlns:c16="http://schemas.microsoft.com/office/drawing/2014/chart" uri="{C3380CC4-5D6E-409C-BE32-E72D297353CC}">
              <c16:uniqueId val="{00000001-B17E-4982-9E49-69E9F6C196CF}"/>
            </c:ext>
          </c:extLst>
        </c:ser>
        <c:ser>
          <c:idx val="2"/>
          <c:order val="2"/>
          <c:tx>
            <c:strRef>
              <c:f>'OT Referral Source'!$E$3</c:f>
              <c:strCache>
                <c:ptCount val="1"/>
                <c:pt idx="0">
                  <c:v>Cumulative Count </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f>'OT Referral Source'!$B$4:$B$18</c:f>
              <c:strCache>
                <c:ptCount val="15"/>
                <c:pt idx="0">
                  <c:v>Self referral</c:v>
                </c:pt>
                <c:pt idx="1">
                  <c:v>Education</c:v>
                </c:pt>
                <c:pt idx="2">
                  <c:v>Consultant at this Health Board/ Health Care Provider</c:v>
                </c:pt>
                <c:pt idx="3">
                  <c:v>Nursing &amp; Midwifery</c:v>
                </c:pt>
                <c:pt idx="4">
                  <c:v>Community Health Service (excluding Optometrist/Optician and AHP)</c:v>
                </c:pt>
                <c:pt idx="5">
                  <c:v>Allied Health Professional (AHP)</c:v>
                </c:pt>
                <c:pt idx="6">
                  <c:v>Healthcare Professional</c:v>
                </c:pt>
                <c:pt idx="7">
                  <c:v>Local Authority/Voluntary Agency</c:v>
                </c:pt>
                <c:pt idx="8">
                  <c:v>GP</c:v>
                </c:pt>
                <c:pt idx="9">
                  <c:v>Social Care</c:v>
                </c:pt>
                <c:pt idx="10">
                  <c:v>Consultant from a Health Board/ Health Care Provider outwith this Health Board area</c:v>
                </c:pt>
                <c:pt idx="11">
                  <c:v>Psychology</c:v>
                </c:pt>
                <c:pt idx="12">
                  <c:v>Unknown</c:v>
                </c:pt>
                <c:pt idx="13">
                  <c:v>Hospital</c:v>
                </c:pt>
                <c:pt idx="14">
                  <c:v>Other (includes Armed Forces)</c:v>
                </c:pt>
              </c:strCache>
            </c:strRef>
          </c:cat>
          <c:val>
            <c:numRef>
              <c:f>'OT Referral Source'!$E$4:$E$18</c:f>
              <c:numCache>
                <c:formatCode>General</c:formatCode>
                <c:ptCount val="15"/>
                <c:pt idx="0">
                  <c:v>185</c:v>
                </c:pt>
                <c:pt idx="1">
                  <c:v>353</c:v>
                </c:pt>
                <c:pt idx="2">
                  <c:v>419</c:v>
                </c:pt>
                <c:pt idx="3">
                  <c:v>481</c:v>
                </c:pt>
                <c:pt idx="4">
                  <c:v>508</c:v>
                </c:pt>
                <c:pt idx="5">
                  <c:v>531</c:v>
                </c:pt>
                <c:pt idx="6">
                  <c:v>553</c:v>
                </c:pt>
                <c:pt idx="7">
                  <c:v>565</c:v>
                </c:pt>
                <c:pt idx="8">
                  <c:v>576</c:v>
                </c:pt>
                <c:pt idx="9">
                  <c:v>585</c:v>
                </c:pt>
                <c:pt idx="10">
                  <c:v>592</c:v>
                </c:pt>
                <c:pt idx="11">
                  <c:v>599</c:v>
                </c:pt>
                <c:pt idx="12">
                  <c:v>600</c:v>
                </c:pt>
                <c:pt idx="13">
                  <c:v>601</c:v>
                </c:pt>
                <c:pt idx="14">
                  <c:v>601</c:v>
                </c:pt>
              </c:numCache>
            </c:numRef>
          </c:val>
          <c:extLst xmlns:c16r2="http://schemas.microsoft.com/office/drawing/2015/06/chart">
            <c:ext xmlns:c16="http://schemas.microsoft.com/office/drawing/2014/chart" uri="{C3380CC4-5D6E-409C-BE32-E72D297353CC}">
              <c16:uniqueId val="{00000000-D528-4247-A026-CF2131C9A730}"/>
            </c:ext>
          </c:extLst>
        </c:ser>
        <c:marker val="1"/>
        <c:axId val="81422976"/>
        <c:axId val="81421056"/>
      </c:lineChart>
      <c:catAx>
        <c:axId val="81396480"/>
        <c:scaling>
          <c:orientation val="minMax"/>
        </c:scaling>
        <c:axPos val="b"/>
        <c:title>
          <c:tx>
            <c:strRef>
              <c:f>'OT Referral Source'!$B$3</c:f>
              <c:strCache>
                <c:ptCount val="1"/>
                <c:pt idx="0">
                  <c:v>Referral Source</c:v>
                </c:pt>
              </c:strCache>
            </c:strRef>
          </c:tx>
          <c:layout/>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81398400"/>
        <c:crosses val="autoZero"/>
        <c:auto val="1"/>
        <c:lblAlgn val="ctr"/>
        <c:lblOffset val="100"/>
      </c:catAx>
      <c:valAx>
        <c:axId val="81398400"/>
        <c:scaling>
          <c:orientation val="minMax"/>
        </c:scaling>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Referral Source</a:t>
                </a:r>
              </a:p>
            </c:rich>
          </c:tx>
          <c:layout/>
          <c:spPr>
            <a:noFill/>
            <a:ln>
              <a:noFill/>
            </a:ln>
            <a:effectLst/>
          </c:spPr>
        </c:title>
        <c:numFmt formatCode="General" sourceLinked="1"/>
        <c:maj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81396480"/>
        <c:crosses val="autoZero"/>
        <c:crossBetween val="between"/>
      </c:valAx>
      <c:valAx>
        <c:axId val="81421056"/>
        <c:scaling>
          <c:orientation val="minMax"/>
          <c:max val="1"/>
        </c:scaling>
        <c:axPos val="r"/>
        <c:title>
          <c:tx>
            <c:strRef>
              <c:f>'OT Referral Source'!$D$3</c:f>
              <c:strCache>
                <c:ptCount val="1"/>
                <c:pt idx="0">
                  <c:v>Cumulative % </c:v>
                </c:pt>
              </c:strCache>
            </c:strRef>
          </c:tx>
          <c:layout/>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in"/>
        <c:minorTickMark val="in"/>
        <c:tickLblPos val="nextTo"/>
        <c:spPr>
          <a:noFill/>
          <a:ln>
            <a:solidFill>
              <a:schemeClr val="accent1"/>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1422976"/>
        <c:crosses val="max"/>
        <c:crossBetween val="between"/>
      </c:valAx>
      <c:catAx>
        <c:axId val="81422976"/>
        <c:scaling>
          <c:orientation val="minMax"/>
        </c:scaling>
        <c:delete val="1"/>
        <c:axPos val="b"/>
        <c:numFmt formatCode="General" sourceLinked="1"/>
        <c:tickLblPos val="none"/>
        <c:crossAx val="81421056"/>
        <c:crosses val="autoZero"/>
        <c:auto val="1"/>
        <c:lblAlgn val="ctr"/>
        <c:lblOffset val="100"/>
      </c:catAx>
      <c:spPr>
        <a:noFill/>
        <a:ln>
          <a:noFill/>
        </a:ln>
        <a:effectLst/>
      </c:spPr>
    </c:plotArea>
    <c:legend>
      <c:legendPos val="b"/>
      <c:layout/>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chartSpace>
</file>

<file path=ppt/drawings/_rels/drawing1.xml.rels><?xml version="1.0" encoding="UTF-8" standalone="yes"?>
<Relationships xmlns="http://schemas.openxmlformats.org/package/2006/relationships"><Relationship Id="rId1" Type="http://schemas.openxmlformats.org/officeDocument/2006/relationships/image" Target="../media/image3.png"/></Relationships>
</file>

<file path=ppt/drawings/drawing1.xml><?xml version="1.0" encoding="utf-8"?>
<c:userShapes xmlns:c="http://schemas.openxmlformats.org/drawingml/2006/chart">
  <cdr:relSizeAnchor xmlns:cdr="http://schemas.openxmlformats.org/drawingml/2006/chartDrawing">
    <cdr:from>
      <cdr:x>0.01896</cdr:x>
      <cdr:y>0.20914</cdr:y>
    </cdr:from>
    <cdr:to>
      <cdr:x>0.07137</cdr:x>
      <cdr:y>0.6116</cdr:y>
    </cdr:to>
    <cdr:sp macro="" textlink="">
      <cdr:nvSpPr>
        <cdr:cNvPr id="34817" name="Text Box 1"/>
        <cdr:cNvSpPr txBox="1">
          <a:spLocks xmlns:a="http://schemas.openxmlformats.org/drawingml/2006/main" noChangeArrowheads="1"/>
        </cdr:cNvSpPr>
      </cdr:nvSpPr>
      <cdr:spPr bwMode="auto">
        <a:xfrm xmlns:a="http://schemas.openxmlformats.org/drawingml/2006/main">
          <a:off x="207026" y="1030431"/>
          <a:ext cx="572293" cy="1982932"/>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cdr:spPr>
      <cdr:txBody>
        <a:bodyPr xmlns:a="http://schemas.openxmlformats.org/drawingml/2006/main" vertOverflow="clip" wrap="square" lIns="27432" tIns="22860" rIns="0" bIns="22860" anchor="ctr" upright="1"/>
        <a:lstStyle xmlns:a="http://schemas.openxmlformats.org/drawingml/2006/main"/>
        <a:p xmlns:a="http://schemas.openxmlformats.org/drawingml/2006/main">
          <a:pPr algn="l" rtl="0">
            <a:defRPr sz="1000"/>
          </a:pPr>
          <a:r>
            <a:rPr lang="en-US" sz="800" b="1" i="0" u="none" strike="noStrike" baseline="0">
              <a:solidFill>
                <a:srgbClr val="000000"/>
              </a:solidFill>
              <a:latin typeface="Arial"/>
              <a:cs typeface="Arial"/>
            </a:rPr>
            <a:t>Number </a:t>
          </a:r>
        </a:p>
        <a:p xmlns:a="http://schemas.openxmlformats.org/drawingml/2006/main">
          <a:pPr algn="l" rtl="0">
            <a:defRPr sz="1000"/>
          </a:pPr>
          <a:r>
            <a:rPr lang="en-US" sz="800" b="1" i="0" u="none" strike="noStrike" baseline="0">
              <a:solidFill>
                <a:srgbClr val="000000"/>
              </a:solidFill>
              <a:latin typeface="Arial"/>
              <a:cs typeface="Arial"/>
            </a:rPr>
            <a:t>of </a:t>
          </a:r>
        </a:p>
        <a:p xmlns:a="http://schemas.openxmlformats.org/drawingml/2006/main">
          <a:pPr algn="l" rtl="0">
            <a:defRPr sz="1000"/>
          </a:pPr>
          <a:r>
            <a:rPr lang="en-US" sz="800" b="1" i="0" u="none" strike="noStrike" baseline="0">
              <a:solidFill>
                <a:srgbClr val="000000"/>
              </a:solidFill>
              <a:latin typeface="Arial"/>
              <a:cs typeface="Arial"/>
            </a:rPr>
            <a:t>days</a:t>
          </a:r>
        </a:p>
      </cdr:txBody>
    </cdr:sp>
  </cdr:relSizeAnchor>
  <cdr:relSizeAnchor xmlns:cdr="http://schemas.openxmlformats.org/drawingml/2006/chartDrawing">
    <cdr:from>
      <cdr:x>0.67101</cdr:x>
      <cdr:y>0.24348</cdr:y>
    </cdr:from>
    <cdr:to>
      <cdr:x>0.78923</cdr:x>
      <cdr:y>0.32691</cdr:y>
    </cdr:to>
    <cdr:sp macro="" textlink="">
      <cdr:nvSpPr>
        <cdr:cNvPr id="4" name="TextBox 1"/>
        <cdr:cNvSpPr txBox="1"/>
      </cdr:nvSpPr>
      <cdr:spPr>
        <a:xfrm xmlns:a="http://schemas.openxmlformats.org/drawingml/2006/main">
          <a:off x="9444110" y="1761931"/>
          <a:ext cx="1663944" cy="603725"/>
        </a:xfrm>
        <a:prstGeom xmlns:a="http://schemas.openxmlformats.org/drawingml/2006/main" prst="rect">
          <a:avLst/>
        </a:prstGeom>
        <a:ln xmlns:a="http://schemas.openxmlformats.org/drawingml/2006/main">
          <a:solidFill>
            <a:srgbClr val="000080"/>
          </a:solidFill>
        </a:l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000" dirty="0"/>
            <a:t>Difficulties</a:t>
          </a:r>
          <a:r>
            <a:rPr lang="en-US" sz="1000" baseline="0" dirty="0"/>
            <a:t> contacting family after RFA form received</a:t>
          </a:r>
          <a:endParaRPr lang="en-US" sz="1000" dirty="0"/>
        </a:p>
      </cdr:txBody>
    </cdr:sp>
  </cdr:relSizeAnchor>
  <cdr:relSizeAnchor xmlns:cdr="http://schemas.openxmlformats.org/drawingml/2006/chartDrawing">
    <cdr:from>
      <cdr:x>0.76458</cdr:x>
      <cdr:y>0.39351</cdr:y>
    </cdr:from>
    <cdr:to>
      <cdr:x>0.97859</cdr:x>
      <cdr:y>0.49903</cdr:y>
    </cdr:to>
    <cdr:sp macro="" textlink="">
      <cdr:nvSpPr>
        <cdr:cNvPr id="5" name="TextBox 1"/>
        <cdr:cNvSpPr txBox="1"/>
      </cdr:nvSpPr>
      <cdr:spPr>
        <a:xfrm xmlns:a="http://schemas.openxmlformats.org/drawingml/2006/main">
          <a:off x="10761051" y="2847585"/>
          <a:ext cx="3012075" cy="763548"/>
        </a:xfrm>
        <a:prstGeom xmlns:a="http://schemas.openxmlformats.org/drawingml/2006/main" prst="rect">
          <a:avLst/>
        </a:prstGeom>
        <a:ln xmlns:a="http://schemas.openxmlformats.org/drawingml/2006/main">
          <a:solidFill>
            <a:srgbClr val="002060"/>
          </a:solidFill>
        </a:ln>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marL="0" marR="0" indent="0" algn="just" defTabSz="914400" rtl="0" eaLnBrk="1" fontAlgn="auto" latinLnBrk="0" hangingPunct="1">
            <a:lnSpc>
              <a:spcPct val="100000"/>
            </a:lnSpc>
            <a:spcBef>
              <a:spcPts val="0"/>
            </a:spcBef>
            <a:spcAft>
              <a:spcPts val="0"/>
            </a:spcAft>
            <a:buClrTx/>
            <a:buSzTx/>
            <a:buFontTx/>
            <a:buNone/>
            <a:tabLst/>
            <a:defRPr/>
          </a:pPr>
          <a:r>
            <a:rPr lang="en-GB" sz="1100" b="1" i="0" u="sng" baseline="0" dirty="0">
              <a:latin typeface="Calibri"/>
            </a:rPr>
            <a:t>All data points above zero represent the waiting times for an outcome of universal advice through the </a:t>
          </a:r>
          <a:r>
            <a:rPr lang="en-GB" sz="1100" b="1" i="0" u="sng" baseline="0" dirty="0" err="1">
              <a:latin typeface="Calibri"/>
            </a:rPr>
            <a:t>RfA</a:t>
          </a:r>
          <a:r>
            <a:rPr lang="en-GB" sz="1100" b="1" i="0" u="sng" baseline="0" dirty="0">
              <a:latin typeface="Calibri"/>
            </a:rPr>
            <a:t> process </a:t>
          </a:r>
          <a:endParaRPr lang="en-US" b="1" u="sng" dirty="0"/>
        </a:p>
        <a:p xmlns:a="http://schemas.openxmlformats.org/drawingml/2006/main">
          <a:endParaRPr lang="en-US" sz="1100" dirty="0"/>
        </a:p>
      </cdr:txBody>
    </cdr:sp>
  </cdr:relSizeAnchor>
  <cdr:relSizeAnchor xmlns:cdr="http://schemas.openxmlformats.org/drawingml/2006/chartDrawing">
    <cdr:from>
      <cdr:x>0.45421</cdr:x>
      <cdr:y>0.33563</cdr:y>
    </cdr:from>
    <cdr:to>
      <cdr:x>0.5989</cdr:x>
      <cdr:y>0.47627</cdr:y>
    </cdr:to>
    <cdr:sp macro="" textlink="">
      <cdr:nvSpPr>
        <cdr:cNvPr id="6" name="TextBox 1"/>
        <cdr:cNvSpPr txBox="1"/>
      </cdr:nvSpPr>
      <cdr:spPr>
        <a:xfrm xmlns:a="http://schemas.openxmlformats.org/drawingml/2006/main">
          <a:off x="6392760" y="2428718"/>
          <a:ext cx="2036434" cy="1017747"/>
        </a:xfrm>
        <a:prstGeom xmlns:a="http://schemas.openxmlformats.org/drawingml/2006/main" prst="rect">
          <a:avLst/>
        </a:prstGeom>
        <a:ln xmlns:a="http://schemas.openxmlformats.org/drawingml/2006/main">
          <a:solidFill>
            <a:srgbClr val="000080"/>
          </a:solidFill>
        </a:ln>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marL="0" marR="0" indent="0" algn="just" defTabSz="914400" rtl="0" eaLnBrk="1" fontAlgn="auto" latinLnBrk="0" hangingPunct="1">
            <a:lnSpc>
              <a:spcPct val="100000"/>
            </a:lnSpc>
            <a:spcBef>
              <a:spcPts val="0"/>
            </a:spcBef>
            <a:spcAft>
              <a:spcPts val="0"/>
            </a:spcAft>
            <a:buClrTx/>
            <a:buSzTx/>
            <a:buFontTx/>
            <a:buNone/>
            <a:tabLst/>
            <a:defRPr/>
          </a:pPr>
          <a:r>
            <a:rPr lang="en-US" sz="1000" b="1" u="sng" dirty="0"/>
            <a:t>Parental Advice Line launched 30.5.22.  </a:t>
          </a:r>
          <a:r>
            <a:rPr lang="en-GB" sz="1000" b="1" i="0" u="sng" baseline="0" dirty="0">
              <a:latin typeface="Calibri"/>
            </a:rPr>
            <a:t>All zero data points represent callers accessing the PAL  </a:t>
          </a:r>
          <a:r>
            <a:rPr lang="en-GB" sz="1000" b="1" i="0" u="sng" baseline="0" dirty="0" smtClean="0">
              <a:latin typeface="Calibri"/>
            </a:rPr>
            <a:t>-</a:t>
          </a:r>
          <a:r>
            <a:rPr lang="en-GB" sz="1000" b="1" i="0" u="sng" dirty="0" smtClean="0">
              <a:latin typeface="Calibri"/>
            </a:rPr>
            <a:t> with </a:t>
          </a:r>
          <a:r>
            <a:rPr lang="en-GB" sz="1000" b="1" i="0" u="sng" baseline="0" dirty="0" smtClean="0">
              <a:latin typeface="Calibri"/>
            </a:rPr>
            <a:t>outcome </a:t>
          </a:r>
          <a:r>
            <a:rPr lang="en-GB" sz="1000" b="1" i="0" u="sng" baseline="0" dirty="0">
              <a:latin typeface="Calibri"/>
            </a:rPr>
            <a:t>of universal </a:t>
          </a:r>
          <a:r>
            <a:rPr lang="en-GB" sz="1100" b="1" i="0" u="sng" baseline="0" dirty="0">
              <a:latin typeface="Calibri"/>
            </a:rPr>
            <a:t>advice given in real time</a:t>
          </a:r>
          <a:endParaRPr lang="en-US" b="1" u="sng" dirty="0"/>
        </a:p>
        <a:p xmlns:a="http://schemas.openxmlformats.org/drawingml/2006/main">
          <a:endParaRPr lang="en-US" sz="1100" dirty="0"/>
        </a:p>
      </cdr:txBody>
    </cdr:sp>
  </cdr:relSizeAnchor>
  <cdr:relSizeAnchor xmlns:cdr="http://schemas.openxmlformats.org/drawingml/2006/chartDrawing">
    <cdr:from>
      <cdr:x>0.17526</cdr:x>
      <cdr:y>0.21265</cdr:y>
    </cdr:from>
    <cdr:to>
      <cdr:x>0.31642</cdr:x>
      <cdr:y>0.27241</cdr:y>
    </cdr:to>
    <cdr:sp macro="" textlink="">
      <cdr:nvSpPr>
        <cdr:cNvPr id="7" name="TextBox 6"/>
        <cdr:cNvSpPr txBox="1"/>
      </cdr:nvSpPr>
      <cdr:spPr>
        <a:xfrm xmlns:a="http://schemas.openxmlformats.org/drawingml/2006/main">
          <a:off x="1913660" y="1047750"/>
          <a:ext cx="1541318" cy="29440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a:t>Baseline data</a:t>
          </a:r>
        </a:p>
      </cdr:txBody>
    </cdr:sp>
  </cdr:relSizeAnchor>
  <cdr:relSizeAnchor xmlns:cdr="http://schemas.openxmlformats.org/drawingml/2006/chartDrawing">
    <cdr:from>
      <cdr:x>0.43061</cdr:x>
      <cdr:y>0.48506</cdr:y>
    </cdr:from>
    <cdr:to>
      <cdr:x>0.47185</cdr:x>
      <cdr:y>0.86819</cdr:y>
    </cdr:to>
    <cdr:sp macro="" textlink="">
      <cdr:nvSpPr>
        <cdr:cNvPr id="9" name="Straight Arrow Connector 8"/>
        <cdr:cNvSpPr/>
      </cdr:nvSpPr>
      <cdr:spPr>
        <a:xfrm xmlns:a="http://schemas.openxmlformats.org/drawingml/2006/main" flipH="1">
          <a:off x="4701887" y="2389909"/>
          <a:ext cx="450273" cy="1887681"/>
        </a:xfrm>
        <a:prstGeom xmlns:a="http://schemas.openxmlformats.org/drawingml/2006/main" prst="straightConnector1">
          <a:avLst/>
        </a:prstGeom>
        <a:ln xmlns:a="http://schemas.openxmlformats.org/drawingml/2006/main">
          <a:solidFill>
            <a:srgbClr val="00B050"/>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0.63353</cdr:x>
      <cdr:y>0.33563</cdr:y>
    </cdr:from>
    <cdr:to>
      <cdr:x>0.69066</cdr:x>
      <cdr:y>0.49467</cdr:y>
    </cdr:to>
    <cdr:sp macro="" textlink="">
      <cdr:nvSpPr>
        <cdr:cNvPr id="11" name="Straight Arrow Connector 10"/>
        <cdr:cNvSpPr/>
      </cdr:nvSpPr>
      <cdr:spPr>
        <a:xfrm xmlns:a="http://schemas.openxmlformats.org/drawingml/2006/main" flipH="1">
          <a:off x="8916646" y="2428719"/>
          <a:ext cx="804041" cy="1150882"/>
        </a:xfrm>
        <a:prstGeom xmlns:a="http://schemas.openxmlformats.org/drawingml/2006/main" prst="straightConnector1">
          <a:avLst/>
        </a:prstGeom>
        <a:ln xmlns:a="http://schemas.openxmlformats.org/drawingml/2006/main">
          <a:solidFill>
            <a:srgbClr val="00B050"/>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0.626</cdr:x>
      <cdr:y>0.8465</cdr:y>
    </cdr:from>
    <cdr:to>
      <cdr:x>0.76775</cdr:x>
      <cdr:y>0.88516</cdr:y>
    </cdr:to>
    <cdr:sp macro="" textlink="">
      <cdr:nvSpPr>
        <cdr:cNvPr id="12" name="Oval 11"/>
        <cdr:cNvSpPr/>
      </cdr:nvSpPr>
      <cdr:spPr>
        <a:xfrm xmlns:a="http://schemas.openxmlformats.org/drawingml/2006/main">
          <a:off x="5724128" y="5805264"/>
          <a:ext cx="1296144" cy="265130"/>
        </a:xfrm>
        <a:prstGeom xmlns:a="http://schemas.openxmlformats.org/drawingml/2006/main" prst="ellipse">
          <a:avLst/>
        </a:prstGeom>
        <a:noFill xmlns:a="http://schemas.openxmlformats.org/drawingml/2006/main"/>
        <a:ln xmlns:a="http://schemas.openxmlformats.org/drawingml/2006/main">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0.7383</cdr:x>
      <cdr:y>0.61511</cdr:y>
    </cdr:from>
    <cdr:to>
      <cdr:x>0.8295</cdr:x>
      <cdr:y>0.75044</cdr:y>
    </cdr:to>
    <cdr:sp macro="" textlink="">
      <cdr:nvSpPr>
        <cdr:cNvPr id="13" name="TextBox 12"/>
        <cdr:cNvSpPr txBox="1"/>
      </cdr:nvSpPr>
      <cdr:spPr>
        <a:xfrm xmlns:a="http://schemas.openxmlformats.org/drawingml/2006/main">
          <a:off x="8061615" y="3030682"/>
          <a:ext cx="995795" cy="666750"/>
        </a:xfrm>
        <a:prstGeom xmlns:a="http://schemas.openxmlformats.org/drawingml/2006/main" prst="rect">
          <a:avLst/>
        </a:prstGeom>
        <a:ln xmlns:a="http://schemas.openxmlformats.org/drawingml/2006/main">
          <a:solidFill>
            <a:srgbClr val="002060"/>
          </a:solidFill>
        </a:ln>
      </cdr:spPr>
      <cdr:txBody>
        <a:bodyPr xmlns:a="http://schemas.openxmlformats.org/drawingml/2006/main" vertOverflow="clip" wrap="square" rtlCol="0"/>
        <a:lstStyle xmlns:a="http://schemas.openxmlformats.org/drawingml/2006/main"/>
        <a:p xmlns:a="http://schemas.openxmlformats.org/drawingml/2006/main">
          <a:r>
            <a:rPr lang="en-US" sz="900" dirty="0" smtClean="0"/>
            <a:t>Shift - 8 </a:t>
          </a:r>
          <a:r>
            <a:rPr lang="en-US" sz="900" dirty="0"/>
            <a:t>or more </a:t>
          </a:r>
          <a:r>
            <a:rPr lang="en-US" sz="900" dirty="0" smtClean="0"/>
            <a:t>consecutive </a:t>
          </a:r>
          <a:r>
            <a:rPr lang="en-US" sz="900" dirty="0"/>
            <a:t>points above or below center line</a:t>
          </a:r>
        </a:p>
      </cdr:txBody>
    </cdr:sp>
  </cdr:relSizeAnchor>
  <cdr:relSizeAnchor xmlns:cdr="http://schemas.openxmlformats.org/drawingml/2006/chartDrawing">
    <cdr:from>
      <cdr:x>0.54716</cdr:x>
      <cdr:y>0.61358</cdr:y>
    </cdr:from>
    <cdr:to>
      <cdr:x>0.55058</cdr:x>
      <cdr:y>0.71001</cdr:y>
    </cdr:to>
    <cdr:sp macro="" textlink="">
      <cdr:nvSpPr>
        <cdr:cNvPr id="14" name="Straight Arrow Connector 13"/>
        <cdr:cNvSpPr/>
      </cdr:nvSpPr>
      <cdr:spPr>
        <a:xfrm xmlns:a="http://schemas.openxmlformats.org/drawingml/2006/main">
          <a:off x="7701039" y="4440067"/>
          <a:ext cx="48128" cy="697832"/>
        </a:xfrm>
        <a:prstGeom xmlns:a="http://schemas.openxmlformats.org/drawingml/2006/main" prst="straightConnector1">
          <a:avLst/>
        </a:prstGeom>
        <a:noFill xmlns:a="http://schemas.openxmlformats.org/drawingml/2006/main"/>
        <a:ln xmlns:a="http://schemas.openxmlformats.org/drawingml/2006/main" w="9525" cap="flat" cmpd="sng" algn="ctr">
          <a:solidFill>
            <a:srgbClr val="00B050"/>
          </a:solidFill>
          <a:prstDash val="solid"/>
          <a:tailEnd type="arrow"/>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a:p>
      </cdr:txBody>
    </cdr:sp>
  </cdr:relSizeAnchor>
  <cdr:relSizeAnchor xmlns:cdr="http://schemas.openxmlformats.org/drawingml/2006/chartDrawing">
    <cdr:from>
      <cdr:x>0.74941</cdr:x>
      <cdr:y>0.74692</cdr:y>
    </cdr:from>
    <cdr:to>
      <cdr:x>0.75892</cdr:x>
      <cdr:y>0.84885</cdr:y>
    </cdr:to>
    <cdr:sp macro="" textlink="">
      <cdr:nvSpPr>
        <cdr:cNvPr id="15" name="Straight Arrow Connector 14"/>
        <cdr:cNvSpPr/>
      </cdr:nvSpPr>
      <cdr:spPr>
        <a:xfrm xmlns:a="http://schemas.openxmlformats.org/drawingml/2006/main" flipH="1">
          <a:off x="8182841" y="3680113"/>
          <a:ext cx="103895" cy="502208"/>
        </a:xfrm>
        <a:prstGeom xmlns:a="http://schemas.openxmlformats.org/drawingml/2006/main" prst="straightConnector1">
          <a:avLst/>
        </a:prstGeom>
        <a:noFill xmlns:a="http://schemas.openxmlformats.org/drawingml/2006/main"/>
        <a:ln xmlns:a="http://schemas.openxmlformats.org/drawingml/2006/main" w="9525" cap="flat" cmpd="sng" algn="ctr">
          <a:solidFill>
            <a:srgbClr val="00B050"/>
          </a:solidFill>
          <a:prstDash val="solid"/>
          <a:tailEnd type="arrow"/>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a:p>
      </cdr:txBody>
    </cdr:sp>
  </cdr:relSizeAnchor>
  <cdr:relSizeAnchor xmlns:cdr="http://schemas.openxmlformats.org/drawingml/2006/chartDrawing">
    <cdr:from>
      <cdr:x>0.16098</cdr:x>
      <cdr:y>0.43058</cdr:y>
    </cdr:from>
    <cdr:to>
      <cdr:x>0.22125</cdr:x>
      <cdr:y>0.48506</cdr:y>
    </cdr:to>
    <cdr:sp macro="" textlink="">
      <cdr:nvSpPr>
        <cdr:cNvPr id="16" name="TextBox 15"/>
        <cdr:cNvSpPr txBox="1"/>
      </cdr:nvSpPr>
      <cdr:spPr>
        <a:xfrm xmlns:a="http://schemas.openxmlformats.org/drawingml/2006/main">
          <a:off x="1757796" y="2121476"/>
          <a:ext cx="658091" cy="268433"/>
        </a:xfrm>
        <a:prstGeom xmlns:a="http://schemas.openxmlformats.org/drawingml/2006/main" prst="rect">
          <a:avLst/>
        </a:prstGeom>
        <a:ln xmlns:a="http://schemas.openxmlformats.org/drawingml/2006/main">
          <a:solidFill>
            <a:srgbClr val="FF0000"/>
          </a:solidFill>
        </a:ln>
      </cdr:spPr>
      <cdr:txBody>
        <a:bodyPr xmlns:a="http://schemas.openxmlformats.org/drawingml/2006/main" vertOverflow="clip" wrap="square" rtlCol="0"/>
        <a:lstStyle xmlns:a="http://schemas.openxmlformats.org/drawingml/2006/main"/>
        <a:p xmlns:a="http://schemas.openxmlformats.org/drawingml/2006/main">
          <a:r>
            <a:rPr lang="en-US" sz="800" b="1"/>
            <a:t>Mean 43.4 </a:t>
          </a:r>
        </a:p>
      </cdr:txBody>
    </cdr:sp>
  </cdr:relSizeAnchor>
  <cdr:relSizeAnchor xmlns:cdr="http://schemas.openxmlformats.org/drawingml/2006/chartDrawing">
    <cdr:from>
      <cdr:x>0.18002</cdr:x>
      <cdr:y>0.48682</cdr:y>
    </cdr:from>
    <cdr:to>
      <cdr:x>0.18398</cdr:x>
      <cdr:y>0.63972</cdr:y>
    </cdr:to>
    <cdr:sp macro="" textlink="">
      <cdr:nvSpPr>
        <cdr:cNvPr id="18" name="Straight Arrow Connector 17"/>
        <cdr:cNvSpPr/>
      </cdr:nvSpPr>
      <cdr:spPr>
        <a:xfrm xmlns:a="http://schemas.openxmlformats.org/drawingml/2006/main" flipH="1">
          <a:off x="1965615" y="2398568"/>
          <a:ext cx="43295" cy="753341"/>
        </a:xfrm>
        <a:prstGeom xmlns:a="http://schemas.openxmlformats.org/drawingml/2006/main" prst="straightConnector1">
          <a:avLst/>
        </a:prstGeom>
        <a:ln xmlns:a="http://schemas.openxmlformats.org/drawingml/2006/main">
          <a:solidFill>
            <a:srgbClr val="00B050"/>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0.52126</cdr:x>
      <cdr:y>0.56158</cdr:y>
    </cdr:from>
    <cdr:to>
      <cdr:x>0.58153</cdr:x>
      <cdr:y>0.61606</cdr:y>
    </cdr:to>
    <cdr:sp macro="" textlink="">
      <cdr:nvSpPr>
        <cdr:cNvPr id="19" name="TextBox 1"/>
        <cdr:cNvSpPr txBox="1"/>
      </cdr:nvSpPr>
      <cdr:spPr>
        <a:xfrm xmlns:a="http://schemas.openxmlformats.org/drawingml/2006/main">
          <a:off x="7336444" y="4063826"/>
          <a:ext cx="848268" cy="394238"/>
        </a:xfrm>
        <a:prstGeom xmlns:a="http://schemas.openxmlformats.org/drawingml/2006/main" prst="rect">
          <a:avLst/>
        </a:prstGeom>
        <a:ln xmlns:a="http://schemas.openxmlformats.org/drawingml/2006/main">
          <a:solidFill>
            <a:srgbClr val="FF0000"/>
          </a:solidFill>
        </a:l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800" b="1" dirty="0"/>
            <a:t>Mean 4.8 </a:t>
          </a:r>
        </a:p>
      </cdr:txBody>
    </cdr:sp>
  </cdr:relSizeAnchor>
  <cdr:relSizeAnchor xmlns:cdr="http://schemas.openxmlformats.org/drawingml/2006/chartDrawing">
    <cdr:from>
      <cdr:x>0.44251</cdr:x>
      <cdr:y>0.9641</cdr:y>
    </cdr:from>
    <cdr:to>
      <cdr:x>0.5838</cdr:x>
      <cdr:y>1</cdr:y>
    </cdr:to>
    <cdr:pic>
      <cdr:nvPicPr>
        <cdr:cNvPr id="21"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4831773" y="4883728"/>
          <a:ext cx="1542857" cy="181841"/>
        </a:xfrm>
        <a:prstGeom xmlns:a="http://schemas.openxmlformats.org/drawingml/2006/main" prst="rect">
          <a:avLst/>
        </a:prstGeom>
      </cdr:spPr>
    </cdr:pic>
  </cdr:relSizeAnchor>
  <cdr:relSizeAnchor xmlns:cdr="http://schemas.openxmlformats.org/drawingml/2006/chartDrawing">
    <cdr:from>
      <cdr:x>0.10626</cdr:x>
      <cdr:y>0.3845</cdr:y>
    </cdr:from>
    <cdr:to>
      <cdr:x>0.42125</cdr:x>
      <cdr:y>0.87799</cdr:y>
    </cdr:to>
    <cdr:sp macro="" textlink="">
      <cdr:nvSpPr>
        <cdr:cNvPr id="17" name="Oval 16"/>
        <cdr:cNvSpPr/>
      </cdr:nvSpPr>
      <cdr:spPr>
        <a:xfrm xmlns:a="http://schemas.openxmlformats.org/drawingml/2006/main">
          <a:off x="971600" y="2636912"/>
          <a:ext cx="2880320" cy="3384376"/>
        </a:xfrm>
        <a:prstGeom xmlns:a="http://schemas.openxmlformats.org/drawingml/2006/main" prst="ellipse">
          <a:avLst/>
        </a:prstGeom>
        <a:noFill xmlns:a="http://schemas.openxmlformats.org/drawingml/2006/main"/>
        <a:ln xmlns:a="http://schemas.openxmlformats.org/drawingml/2006/main">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0.82567</cdr:x>
      <cdr:y>0.15686</cdr:y>
    </cdr:from>
    <cdr:to>
      <cdr:x>0.95285</cdr:x>
      <cdr:y>0.2079</cdr:y>
    </cdr:to>
    <cdr:sp macro="" textlink="">
      <cdr:nvSpPr>
        <cdr:cNvPr id="20" name="TextBox 4"/>
        <cdr:cNvSpPr txBox="1"/>
      </cdr:nvSpPr>
      <cdr:spPr>
        <a:xfrm xmlns:a="http://schemas.openxmlformats.org/drawingml/2006/main">
          <a:off x="10752083" y="1135117"/>
          <a:ext cx="1656184" cy="3693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ysClr val="windowText" lastClr="000000"/>
              </a:solidFill>
              <a:latin typeface="Trebuchet MS"/>
            </a:defRPr>
          </a:lvl1pPr>
          <a:lvl2pPr marL="457200" algn="l" defTabSz="914400" rtl="0" eaLnBrk="1" latinLnBrk="0" hangingPunct="1">
            <a:defRPr sz="1800" kern="1200">
              <a:solidFill>
                <a:sysClr val="windowText" lastClr="000000"/>
              </a:solidFill>
              <a:latin typeface="Trebuchet MS"/>
            </a:defRPr>
          </a:lvl2pPr>
          <a:lvl3pPr marL="914400" algn="l" defTabSz="914400" rtl="0" eaLnBrk="1" latinLnBrk="0" hangingPunct="1">
            <a:defRPr sz="1800" kern="1200">
              <a:solidFill>
                <a:sysClr val="windowText" lastClr="000000"/>
              </a:solidFill>
              <a:latin typeface="Trebuchet MS"/>
            </a:defRPr>
          </a:lvl3pPr>
          <a:lvl4pPr marL="1371600" algn="l" defTabSz="914400" rtl="0" eaLnBrk="1" latinLnBrk="0" hangingPunct="1">
            <a:defRPr sz="1800" kern="1200">
              <a:solidFill>
                <a:sysClr val="windowText" lastClr="000000"/>
              </a:solidFill>
              <a:latin typeface="Trebuchet MS"/>
            </a:defRPr>
          </a:lvl4pPr>
          <a:lvl5pPr marL="1828800" algn="l" defTabSz="914400" rtl="0" eaLnBrk="1" latinLnBrk="0" hangingPunct="1">
            <a:defRPr sz="1800" kern="1200">
              <a:solidFill>
                <a:sysClr val="windowText" lastClr="000000"/>
              </a:solidFill>
              <a:latin typeface="Trebuchet MS"/>
            </a:defRPr>
          </a:lvl5pPr>
          <a:lvl6pPr marL="2286000" algn="l" defTabSz="914400" rtl="0" eaLnBrk="1" latinLnBrk="0" hangingPunct="1">
            <a:defRPr sz="1800" kern="1200">
              <a:solidFill>
                <a:sysClr val="windowText" lastClr="000000"/>
              </a:solidFill>
              <a:latin typeface="Trebuchet MS"/>
            </a:defRPr>
          </a:lvl6pPr>
          <a:lvl7pPr marL="2743200" algn="l" defTabSz="914400" rtl="0" eaLnBrk="1" latinLnBrk="0" hangingPunct="1">
            <a:defRPr sz="1800" kern="1200">
              <a:solidFill>
                <a:sysClr val="windowText" lastClr="000000"/>
              </a:solidFill>
              <a:latin typeface="Trebuchet MS"/>
            </a:defRPr>
          </a:lvl7pPr>
          <a:lvl8pPr marL="3200400" algn="l" defTabSz="914400" rtl="0" eaLnBrk="1" latinLnBrk="0" hangingPunct="1">
            <a:defRPr sz="1800" kern="1200">
              <a:solidFill>
                <a:sysClr val="windowText" lastClr="000000"/>
              </a:solidFill>
              <a:latin typeface="Trebuchet MS"/>
            </a:defRPr>
          </a:lvl8pPr>
          <a:lvl9pPr marL="3657600" algn="l" defTabSz="914400" rtl="0" eaLnBrk="1" latinLnBrk="0" hangingPunct="1">
            <a:defRPr sz="1800" kern="1200">
              <a:solidFill>
                <a:sysClr val="windowText" lastClr="000000"/>
              </a:solidFill>
              <a:latin typeface="Trebuchet MS"/>
            </a:defRPr>
          </a:lvl9pPr>
        </a:lstStyle>
        <a:p xmlns:a="http://schemas.openxmlformats.org/drawingml/2006/main">
          <a:r>
            <a:rPr lang="en-GB" dirty="0" smtClean="0"/>
            <a:t>Down is good</a:t>
          </a:r>
          <a:endParaRPr lang="en-GB" dirty="0"/>
        </a:p>
      </cdr:txBody>
    </cdr:sp>
  </cdr:relSizeAnchor>
  <cdr:relSizeAnchor xmlns:cdr="http://schemas.openxmlformats.org/drawingml/2006/chartDrawing">
    <cdr:from>
      <cdr:x>0.8614</cdr:x>
      <cdr:y>0.55338</cdr:y>
    </cdr:from>
    <cdr:to>
      <cdr:x>0.98638</cdr:x>
      <cdr:y>0.62757</cdr:y>
    </cdr:to>
    <cdr:sp macro="" textlink="">
      <cdr:nvSpPr>
        <cdr:cNvPr id="22" name="TextBox 1"/>
        <cdr:cNvSpPr txBox="1"/>
      </cdr:nvSpPr>
      <cdr:spPr>
        <a:xfrm xmlns:a="http://schemas.openxmlformats.org/drawingml/2006/main">
          <a:off x="12123683" y="4004442"/>
          <a:ext cx="1759101" cy="536856"/>
        </a:xfrm>
        <a:prstGeom xmlns:a="http://schemas.openxmlformats.org/drawingml/2006/main" prst="rect">
          <a:avLst/>
        </a:prstGeom>
        <a:ln xmlns:a="http://schemas.openxmlformats.org/drawingml/2006/main">
          <a:solidFill>
            <a:srgbClr val="000080"/>
          </a:solidFill>
        </a:ln>
      </cdr:spPr>
      <cdr:txBody>
        <a:bodyPr xmlns:a="http://schemas.openxmlformats.org/drawingml/2006/main" wrap="square" rtlCol="0"/>
        <a:lstStyle xmlns:a="http://schemas.openxmlformats.org/drawingml/2006/main">
          <a:lvl1pPr marL="0" indent="0">
            <a:defRPr sz="1100">
              <a:latin typeface="Arial"/>
            </a:defRPr>
          </a:lvl1pPr>
          <a:lvl2pPr marL="457200" indent="0">
            <a:defRPr sz="1100">
              <a:latin typeface="Arial"/>
            </a:defRPr>
          </a:lvl2pPr>
          <a:lvl3pPr marL="914400" indent="0">
            <a:defRPr sz="1100">
              <a:latin typeface="Arial"/>
            </a:defRPr>
          </a:lvl3pPr>
          <a:lvl4pPr marL="1371600" indent="0">
            <a:defRPr sz="1100">
              <a:latin typeface="Arial"/>
            </a:defRPr>
          </a:lvl4pPr>
          <a:lvl5pPr marL="1828800" indent="0">
            <a:defRPr sz="1100">
              <a:latin typeface="Arial"/>
            </a:defRPr>
          </a:lvl5pPr>
          <a:lvl6pPr marL="2286000" indent="0">
            <a:defRPr sz="1100">
              <a:latin typeface="Arial"/>
            </a:defRPr>
          </a:lvl6pPr>
          <a:lvl7pPr marL="2743200" indent="0">
            <a:defRPr sz="1100">
              <a:latin typeface="Arial"/>
            </a:defRPr>
          </a:lvl7pPr>
          <a:lvl8pPr marL="3200400" indent="0">
            <a:defRPr sz="1100">
              <a:latin typeface="Arial"/>
            </a:defRPr>
          </a:lvl8pPr>
          <a:lvl9pPr marL="3657600" indent="0">
            <a:defRPr sz="1100">
              <a:latin typeface="Arial"/>
            </a:defRPr>
          </a:lvl9pPr>
        </a:lstStyle>
        <a:p xmlns:a="http://schemas.openxmlformats.org/drawingml/2006/main">
          <a:r>
            <a:rPr lang="en-US" sz="1000" dirty="0" smtClean="0"/>
            <a:t>CYPOT website updated to promote accessing service via PAL first.</a:t>
          </a:r>
          <a:endParaRPr lang="en-US" sz="1000" dirty="0"/>
        </a:p>
      </cdr:txBody>
    </cdr:sp>
  </cdr:relSizeAnchor>
  <cdr:relSizeAnchor xmlns:cdr="http://schemas.openxmlformats.org/drawingml/2006/chartDrawing">
    <cdr:from>
      <cdr:x>0.91649</cdr:x>
      <cdr:y>0.63399</cdr:y>
    </cdr:from>
    <cdr:to>
      <cdr:x>0.92141</cdr:x>
      <cdr:y>0.85632</cdr:y>
    </cdr:to>
    <cdr:sp macro="" textlink="">
      <cdr:nvSpPr>
        <cdr:cNvPr id="23" name="Straight Arrow Connector 22"/>
        <cdr:cNvSpPr/>
      </cdr:nvSpPr>
      <cdr:spPr>
        <a:xfrm xmlns:a="http://schemas.openxmlformats.org/drawingml/2006/main">
          <a:off x="12899058" y="4587765"/>
          <a:ext cx="69325" cy="1608912"/>
        </a:xfrm>
        <a:prstGeom xmlns:a="http://schemas.openxmlformats.org/drawingml/2006/main" prst="straightConnector1">
          <a:avLst/>
        </a:prstGeom>
        <a:noFill xmlns:a="http://schemas.openxmlformats.org/drawingml/2006/main"/>
        <a:ln xmlns:a="http://schemas.openxmlformats.org/drawingml/2006/main" w="9525" cap="flat" cmpd="sng" algn="ctr">
          <a:solidFill>
            <a:srgbClr val="00B050"/>
          </a:solidFill>
          <a:prstDash val="solid"/>
          <a:tailEnd type="arrow"/>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Arial"/>
            </a:defRPr>
          </a:lvl1pPr>
          <a:lvl2pPr marL="457200" indent="0">
            <a:defRPr sz="1100">
              <a:solidFill>
                <a:sysClr val="windowText" lastClr="000000"/>
              </a:solidFill>
              <a:latin typeface="Arial"/>
            </a:defRPr>
          </a:lvl2pPr>
          <a:lvl3pPr marL="914400" indent="0">
            <a:defRPr sz="1100">
              <a:solidFill>
                <a:sysClr val="windowText" lastClr="000000"/>
              </a:solidFill>
              <a:latin typeface="Arial"/>
            </a:defRPr>
          </a:lvl3pPr>
          <a:lvl4pPr marL="1371600" indent="0">
            <a:defRPr sz="1100">
              <a:solidFill>
                <a:sysClr val="windowText" lastClr="000000"/>
              </a:solidFill>
              <a:latin typeface="Arial"/>
            </a:defRPr>
          </a:lvl4pPr>
          <a:lvl5pPr marL="1828800" indent="0">
            <a:defRPr sz="1100">
              <a:solidFill>
                <a:sysClr val="windowText" lastClr="000000"/>
              </a:solidFill>
              <a:latin typeface="Arial"/>
            </a:defRPr>
          </a:lvl5pPr>
          <a:lvl6pPr marL="2286000" indent="0">
            <a:defRPr sz="1100">
              <a:solidFill>
                <a:sysClr val="windowText" lastClr="000000"/>
              </a:solidFill>
              <a:latin typeface="Arial"/>
            </a:defRPr>
          </a:lvl6pPr>
          <a:lvl7pPr marL="2743200" indent="0">
            <a:defRPr sz="1100">
              <a:solidFill>
                <a:sysClr val="windowText" lastClr="000000"/>
              </a:solidFill>
              <a:latin typeface="Arial"/>
            </a:defRPr>
          </a:lvl7pPr>
          <a:lvl8pPr marL="3200400" indent="0">
            <a:defRPr sz="1100">
              <a:solidFill>
                <a:sysClr val="windowText" lastClr="000000"/>
              </a:solidFill>
              <a:latin typeface="Arial"/>
            </a:defRPr>
          </a:lvl8pPr>
          <a:lvl9pPr marL="3657600" indent="0">
            <a:defRPr sz="1100">
              <a:solidFill>
                <a:sysClr val="windowText" lastClr="000000"/>
              </a:solidFill>
              <a:latin typeface="Arial"/>
            </a:defRPr>
          </a:lvl9pPr>
        </a:lstStyle>
        <a:p xmlns:a="http://schemas.openxmlformats.org/drawingml/2006/main">
          <a:endParaRPr lang="en-US"/>
        </a:p>
      </cdr:txBody>
    </cdr:sp>
  </cdr:relSizeAnchor>
</c:userShap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0" y="388"/>
            <a:ext cx="30275213" cy="7704423"/>
          </a:xfrm>
          <a:prstGeom prst="rect">
            <a:avLst/>
          </a:prstGeom>
        </p:spPr>
      </p:pic>
      <p:sp>
        <p:nvSpPr>
          <p:cNvPr id="22" name="Rectangle 21"/>
          <p:cNvSpPr/>
          <p:nvPr userDrawn="1"/>
        </p:nvSpPr>
        <p:spPr>
          <a:xfrm>
            <a:off x="0" y="38059548"/>
            <a:ext cx="30275213" cy="4752151"/>
          </a:xfrm>
          <a:prstGeom prst="rect">
            <a:avLst/>
          </a:prstGeom>
          <a:solidFill>
            <a:srgbClr val="0F82D2"/>
          </a:solidFill>
        </p:spPr>
        <p:style>
          <a:lnRef idx="1">
            <a:schemeClr val="accent1"/>
          </a:lnRef>
          <a:fillRef idx="3">
            <a:schemeClr val="accent1"/>
          </a:fillRef>
          <a:effectRef idx="2">
            <a:schemeClr val="accent1"/>
          </a:effectRef>
          <a:fontRef idx="minor">
            <a:schemeClr val="lt1"/>
          </a:fontRef>
        </p:style>
        <p:txBody>
          <a:bodyPr lIns="127568" tIns="63784" rIns="127568" bIns="63784" rtlCol="0" anchor="ctr"/>
          <a:lstStyle/>
          <a:p>
            <a:pPr algn="ctr"/>
            <a:endParaRPr lang="en-US"/>
          </a:p>
        </p:txBody>
      </p:sp>
      <p:pic>
        <p:nvPicPr>
          <p:cNvPr id="7" name="Picture 6" descr="ScIL.master-White.eps"/>
          <p:cNvPicPr>
            <a:picLocks noChangeAspect="1"/>
          </p:cNvPicPr>
          <p:nvPr userDrawn="1"/>
        </p:nvPicPr>
        <p:blipFill rotWithShape="1">
          <a:blip r:embed="rId3">
            <a:extLst>
              <a:ext uri="{28A0092B-C50C-407E-A947-70E740481C1C}">
                <a14:useLocalDpi xmlns:a14="http://schemas.microsoft.com/office/drawing/2010/main" xmlns="" val="0"/>
              </a:ext>
            </a:extLst>
          </a:blip>
          <a:srcRect l="2725" t="17600" r="-7951" b="15806"/>
          <a:stretch/>
        </p:blipFill>
        <p:spPr>
          <a:xfrm>
            <a:off x="17522456" y="38532391"/>
            <a:ext cx="12752757" cy="4279308"/>
          </a:xfrm>
          <a:prstGeom prst="rect">
            <a:avLst/>
          </a:prstGeom>
        </p:spPr>
      </p:pic>
      <p:sp>
        <p:nvSpPr>
          <p:cNvPr id="18" name="Rectangle 17"/>
          <p:cNvSpPr/>
          <p:nvPr userDrawn="1"/>
        </p:nvSpPr>
        <p:spPr>
          <a:xfrm>
            <a:off x="1777219" y="38863920"/>
            <a:ext cx="12786211" cy="2855579"/>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66783498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13764" y="1714455"/>
            <a:ext cx="27247691" cy="7135284"/>
          </a:xfrm>
          <a:prstGeom prst="rect">
            <a:avLst/>
          </a:prstGeom>
        </p:spPr>
        <p:txBody>
          <a:bodyPr vert="horz" lIns="417591" tIns="208795" rIns="417591" bIns="208795" rtlCol="0" anchor="ctr">
            <a:normAutofit/>
          </a:bodyPr>
          <a:lstStyle/>
          <a:p>
            <a:r>
              <a:rPr lang="en-GB" dirty="0"/>
              <a:t>Click to edit Master title style</a:t>
            </a:r>
            <a:endParaRPr lang="en-US" dirty="0"/>
          </a:p>
        </p:txBody>
      </p:sp>
      <p:sp>
        <p:nvSpPr>
          <p:cNvPr id="3" name="Text Placeholder 2"/>
          <p:cNvSpPr>
            <a:spLocks noGrp="1"/>
          </p:cNvSpPr>
          <p:nvPr>
            <p:ph type="body" idx="1"/>
          </p:nvPr>
        </p:nvSpPr>
        <p:spPr>
          <a:xfrm>
            <a:off x="1513764" y="9989402"/>
            <a:ext cx="27247691" cy="28253742"/>
          </a:xfrm>
          <a:prstGeom prst="rect">
            <a:avLst/>
          </a:prstGeom>
        </p:spPr>
        <p:txBody>
          <a:bodyPr vert="horz" lIns="417591" tIns="208795" rIns="417591" bIns="208795"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1513759" y="39680108"/>
            <a:ext cx="7064217" cy="2279327"/>
          </a:xfrm>
          <a:prstGeom prst="rect">
            <a:avLst/>
          </a:prstGeom>
        </p:spPr>
        <p:txBody>
          <a:bodyPr vert="horz" lIns="417591" tIns="208795" rIns="417591" bIns="208795" rtlCol="0" anchor="ctr"/>
          <a:lstStyle>
            <a:lvl1pPr algn="l">
              <a:defRPr sz="5400">
                <a:solidFill>
                  <a:schemeClr val="tx1">
                    <a:tint val="75000"/>
                  </a:schemeClr>
                </a:solidFill>
              </a:defRPr>
            </a:lvl1pPr>
          </a:lstStyle>
          <a:p>
            <a:fld id="{D5029462-6821-7649-BF2A-4FC82C9ABF0F}" type="datetimeFigureOut">
              <a:rPr lang="en-US" smtClean="0"/>
              <a:pPr/>
              <a:t>11/1/2022</a:t>
            </a:fld>
            <a:endParaRPr lang="en-US"/>
          </a:p>
        </p:txBody>
      </p:sp>
      <p:sp>
        <p:nvSpPr>
          <p:cNvPr id="5" name="Footer Placeholder 4"/>
          <p:cNvSpPr>
            <a:spLocks noGrp="1"/>
          </p:cNvSpPr>
          <p:nvPr>
            <p:ph type="ftr" sz="quarter" idx="3"/>
          </p:nvPr>
        </p:nvSpPr>
        <p:spPr>
          <a:xfrm>
            <a:off x="10344033" y="39680108"/>
            <a:ext cx="9587152" cy="2279327"/>
          </a:xfrm>
          <a:prstGeom prst="rect">
            <a:avLst/>
          </a:prstGeom>
        </p:spPr>
        <p:txBody>
          <a:bodyPr vert="horz" lIns="417591" tIns="208795" rIns="417591" bIns="208795" rtlCol="0" anchor="ctr"/>
          <a:lstStyle>
            <a:lvl1pPr algn="ctr">
              <a:defRPr sz="54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1697237" y="39680108"/>
            <a:ext cx="7064217" cy="2279327"/>
          </a:xfrm>
          <a:prstGeom prst="rect">
            <a:avLst/>
          </a:prstGeom>
        </p:spPr>
        <p:txBody>
          <a:bodyPr vert="horz" lIns="417591" tIns="208795" rIns="417591" bIns="208795" rtlCol="0" anchor="ctr"/>
          <a:lstStyle>
            <a:lvl1pPr algn="r">
              <a:defRPr sz="5400">
                <a:solidFill>
                  <a:schemeClr val="tx1">
                    <a:tint val="75000"/>
                  </a:schemeClr>
                </a:solidFill>
              </a:defRPr>
            </a:lvl1pPr>
          </a:lstStyle>
          <a:p>
            <a:fld id="{2E109D46-A6D0-6A4B-84B3-7524ACC4F8FE}" type="slidenum">
              <a:rPr lang="en-US" smtClean="0"/>
              <a:pPr/>
              <a:t>‹#›</a:t>
            </a:fld>
            <a:endParaRPr lang="en-US"/>
          </a:p>
        </p:txBody>
      </p:sp>
    </p:spTree>
    <p:extLst>
      <p:ext uri="{BB962C8B-B14F-4D97-AF65-F5344CB8AC3E}">
        <p14:creationId xmlns:p14="http://schemas.microsoft.com/office/powerpoint/2010/main" xmlns="" val="3929032863"/>
      </p:ext>
    </p:extLst>
  </p:cSld>
  <p:clrMap bg1="lt1" tx1="dk1" bg2="lt2" tx2="dk2" accent1="accent1" accent2="accent2" accent3="accent3" accent4="accent4" accent5="accent5" accent6="accent6" hlink="hlink" folHlink="folHlink"/>
  <p:sldLayoutIdLst>
    <p:sldLayoutId id="2147483652" r:id="rId1"/>
  </p:sldLayoutIdLst>
  <p:txStyles>
    <p:titleStyle>
      <a:lvl1pPr algn="ctr" defTabSz="2087958" rtl="0" eaLnBrk="1" latinLnBrk="0" hangingPunct="1">
        <a:spcBef>
          <a:spcPct val="0"/>
        </a:spcBef>
        <a:buNone/>
        <a:defRPr sz="10000" b="1" kern="1200">
          <a:solidFill>
            <a:schemeClr val="tx1"/>
          </a:solidFill>
          <a:latin typeface="+mj-lt"/>
          <a:ea typeface="+mj-ea"/>
          <a:cs typeface="+mj-cs"/>
        </a:defRPr>
      </a:lvl1pPr>
    </p:titleStyle>
    <p:bodyStyle>
      <a:lvl1pPr marL="0" indent="0" algn="l" defTabSz="2087958" rtl="0" eaLnBrk="1" latinLnBrk="0" hangingPunct="1">
        <a:spcBef>
          <a:spcPct val="20000"/>
        </a:spcBef>
        <a:buFont typeface="Arial"/>
        <a:buNone/>
        <a:defRPr sz="5600" b="1" kern="1200">
          <a:solidFill>
            <a:schemeClr val="tx1"/>
          </a:solidFill>
          <a:latin typeface="+mn-lt"/>
          <a:ea typeface="+mn-ea"/>
          <a:cs typeface="+mn-cs"/>
        </a:defRPr>
      </a:lvl1pPr>
      <a:lvl2pPr marL="0" indent="0" algn="l" defTabSz="2087958" rtl="0" eaLnBrk="1" latinLnBrk="0" hangingPunct="1">
        <a:spcBef>
          <a:spcPct val="20000"/>
        </a:spcBef>
        <a:buFont typeface="Arial"/>
        <a:buNone/>
        <a:defRPr sz="4500" kern="1200">
          <a:solidFill>
            <a:schemeClr val="tx1"/>
          </a:solidFill>
          <a:latin typeface="+mn-lt"/>
          <a:ea typeface="+mn-ea"/>
          <a:cs typeface="+mn-cs"/>
        </a:defRPr>
      </a:lvl2pPr>
      <a:lvl3pPr marL="0" indent="0" algn="l" defTabSz="2087958" rtl="0" eaLnBrk="1" latinLnBrk="0" hangingPunct="1">
        <a:spcBef>
          <a:spcPct val="20000"/>
        </a:spcBef>
        <a:buFont typeface="Arial"/>
        <a:buNone/>
        <a:defRPr sz="3300" kern="1200">
          <a:solidFill>
            <a:schemeClr val="tx1"/>
          </a:solidFill>
          <a:latin typeface="+mn-lt"/>
          <a:ea typeface="+mn-ea"/>
          <a:cs typeface="+mn-cs"/>
        </a:defRPr>
      </a:lvl3pPr>
      <a:lvl4pPr marL="533366" indent="-533366" algn="l" defTabSz="2087958" rtl="0" eaLnBrk="1" latinLnBrk="0" hangingPunct="1">
        <a:spcBef>
          <a:spcPct val="20000"/>
        </a:spcBef>
        <a:buFont typeface="Arial"/>
        <a:buChar char="•"/>
        <a:defRPr sz="3300" kern="1200">
          <a:solidFill>
            <a:schemeClr val="tx1"/>
          </a:solidFill>
          <a:latin typeface="+mn-lt"/>
          <a:ea typeface="+mn-ea"/>
          <a:cs typeface="+mn-cs"/>
        </a:defRPr>
      </a:lvl4pPr>
      <a:lvl5pPr marL="1005528" indent="-494022" algn="l" defTabSz="2087958" rtl="0" eaLnBrk="1" latinLnBrk="0" hangingPunct="1">
        <a:spcBef>
          <a:spcPct val="20000"/>
        </a:spcBef>
        <a:buFont typeface="Arial"/>
        <a:buChar char="•"/>
        <a:defRPr sz="3300" kern="1200">
          <a:solidFill>
            <a:schemeClr val="tx1"/>
          </a:solidFill>
          <a:latin typeface="+mn-lt"/>
          <a:ea typeface="+mn-ea"/>
          <a:cs typeface="+mn-cs"/>
        </a:defRPr>
      </a:lvl5pPr>
      <a:lvl6pPr marL="11483770" indent="-1043978" algn="l" defTabSz="2087958" rtl="0" eaLnBrk="1" latinLnBrk="0" hangingPunct="1">
        <a:spcBef>
          <a:spcPct val="20000"/>
        </a:spcBef>
        <a:buFont typeface="Arial"/>
        <a:buChar char="•"/>
        <a:defRPr sz="9100" kern="1200">
          <a:solidFill>
            <a:schemeClr val="tx1"/>
          </a:solidFill>
          <a:latin typeface="+mn-lt"/>
          <a:ea typeface="+mn-ea"/>
          <a:cs typeface="+mn-cs"/>
        </a:defRPr>
      </a:lvl6pPr>
      <a:lvl7pPr marL="13571728" indent="-1043978" algn="l" defTabSz="2087958" rtl="0" eaLnBrk="1" latinLnBrk="0" hangingPunct="1">
        <a:spcBef>
          <a:spcPct val="20000"/>
        </a:spcBef>
        <a:buFont typeface="Arial"/>
        <a:buChar char="•"/>
        <a:defRPr sz="9100" kern="1200">
          <a:solidFill>
            <a:schemeClr val="tx1"/>
          </a:solidFill>
          <a:latin typeface="+mn-lt"/>
          <a:ea typeface="+mn-ea"/>
          <a:cs typeface="+mn-cs"/>
        </a:defRPr>
      </a:lvl7pPr>
      <a:lvl8pPr marL="15659688" indent="-1043978" algn="l" defTabSz="2087958" rtl="0" eaLnBrk="1" latinLnBrk="0" hangingPunct="1">
        <a:spcBef>
          <a:spcPct val="20000"/>
        </a:spcBef>
        <a:buFont typeface="Arial"/>
        <a:buChar char="•"/>
        <a:defRPr sz="9100" kern="1200">
          <a:solidFill>
            <a:schemeClr val="tx1"/>
          </a:solidFill>
          <a:latin typeface="+mn-lt"/>
          <a:ea typeface="+mn-ea"/>
          <a:cs typeface="+mn-cs"/>
        </a:defRPr>
      </a:lvl8pPr>
      <a:lvl9pPr marL="17747643" indent="-1043978" algn="l" defTabSz="2087958" rtl="0" eaLnBrk="1" latinLnBrk="0" hangingPunct="1">
        <a:spcBef>
          <a:spcPct val="20000"/>
        </a:spcBef>
        <a:buFont typeface="Arial"/>
        <a:buChar char="•"/>
        <a:defRPr sz="9100" kern="1200">
          <a:solidFill>
            <a:schemeClr val="tx1"/>
          </a:solidFill>
          <a:latin typeface="+mn-lt"/>
          <a:ea typeface="+mn-ea"/>
          <a:cs typeface="+mn-cs"/>
        </a:defRPr>
      </a:lvl9pPr>
    </p:bodyStyle>
    <p:otherStyle>
      <a:defPPr>
        <a:defRPr lang="en-US"/>
      </a:defPPr>
      <a:lvl1pPr marL="0" algn="l" defTabSz="2087958" rtl="0" eaLnBrk="1" latinLnBrk="0" hangingPunct="1">
        <a:defRPr sz="8200" kern="1200">
          <a:solidFill>
            <a:schemeClr val="tx1"/>
          </a:solidFill>
          <a:latin typeface="+mn-lt"/>
          <a:ea typeface="+mn-ea"/>
          <a:cs typeface="+mn-cs"/>
        </a:defRPr>
      </a:lvl1pPr>
      <a:lvl2pPr marL="2087958" algn="l" defTabSz="2087958" rtl="0" eaLnBrk="1" latinLnBrk="0" hangingPunct="1">
        <a:defRPr sz="8200" kern="1200">
          <a:solidFill>
            <a:schemeClr val="tx1"/>
          </a:solidFill>
          <a:latin typeface="+mn-lt"/>
          <a:ea typeface="+mn-ea"/>
          <a:cs typeface="+mn-cs"/>
        </a:defRPr>
      </a:lvl2pPr>
      <a:lvl3pPr marL="4175918" algn="l" defTabSz="2087958" rtl="0" eaLnBrk="1" latinLnBrk="0" hangingPunct="1">
        <a:defRPr sz="8200" kern="1200">
          <a:solidFill>
            <a:schemeClr val="tx1"/>
          </a:solidFill>
          <a:latin typeface="+mn-lt"/>
          <a:ea typeface="+mn-ea"/>
          <a:cs typeface="+mn-cs"/>
        </a:defRPr>
      </a:lvl3pPr>
      <a:lvl4pPr marL="6263873" algn="l" defTabSz="2087958" rtl="0" eaLnBrk="1" latinLnBrk="0" hangingPunct="1">
        <a:defRPr sz="8200" kern="1200">
          <a:solidFill>
            <a:schemeClr val="tx1"/>
          </a:solidFill>
          <a:latin typeface="+mn-lt"/>
          <a:ea typeface="+mn-ea"/>
          <a:cs typeface="+mn-cs"/>
        </a:defRPr>
      </a:lvl4pPr>
      <a:lvl5pPr marL="8351833" algn="l" defTabSz="2087958" rtl="0" eaLnBrk="1" latinLnBrk="0" hangingPunct="1">
        <a:defRPr sz="8200" kern="1200">
          <a:solidFill>
            <a:schemeClr val="tx1"/>
          </a:solidFill>
          <a:latin typeface="+mn-lt"/>
          <a:ea typeface="+mn-ea"/>
          <a:cs typeface="+mn-cs"/>
        </a:defRPr>
      </a:lvl5pPr>
      <a:lvl6pPr marL="10439791" algn="l" defTabSz="2087958" rtl="0" eaLnBrk="1" latinLnBrk="0" hangingPunct="1">
        <a:defRPr sz="8200" kern="1200">
          <a:solidFill>
            <a:schemeClr val="tx1"/>
          </a:solidFill>
          <a:latin typeface="+mn-lt"/>
          <a:ea typeface="+mn-ea"/>
          <a:cs typeface="+mn-cs"/>
        </a:defRPr>
      </a:lvl6pPr>
      <a:lvl7pPr marL="12527751" algn="l" defTabSz="2087958" rtl="0" eaLnBrk="1" latinLnBrk="0" hangingPunct="1">
        <a:defRPr sz="8200" kern="1200">
          <a:solidFill>
            <a:schemeClr val="tx1"/>
          </a:solidFill>
          <a:latin typeface="+mn-lt"/>
          <a:ea typeface="+mn-ea"/>
          <a:cs typeface="+mn-cs"/>
        </a:defRPr>
      </a:lvl7pPr>
      <a:lvl8pPr marL="14615707" algn="l" defTabSz="2087958" rtl="0" eaLnBrk="1" latinLnBrk="0" hangingPunct="1">
        <a:defRPr sz="8200" kern="1200">
          <a:solidFill>
            <a:schemeClr val="tx1"/>
          </a:solidFill>
          <a:latin typeface="+mn-lt"/>
          <a:ea typeface="+mn-ea"/>
          <a:cs typeface="+mn-cs"/>
        </a:defRPr>
      </a:lvl8pPr>
      <a:lvl9pPr marL="16703666" algn="l" defTabSz="2087958"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idx="4294967295"/>
          </p:nvPr>
        </p:nvSpPr>
        <p:spPr>
          <a:xfrm>
            <a:off x="7812143" y="1750348"/>
            <a:ext cx="22180167" cy="2500041"/>
          </a:xfrm>
        </p:spPr>
        <p:txBody>
          <a:bodyPr>
            <a:noAutofit/>
          </a:bodyPr>
          <a:lstStyle/>
          <a:p>
            <a:pPr algn="l"/>
            <a:r>
              <a:rPr lang="en-GB" sz="8800" dirty="0" smtClean="0">
                <a:solidFill>
                  <a:schemeClr val="bg1"/>
                </a:solidFill>
                <a:latin typeface="Source Sans Pro Black"/>
                <a:cs typeface="Source Sans Pro Black"/>
              </a:rPr>
              <a:t>Parental Advice Line</a:t>
            </a:r>
            <a:endParaRPr lang="en-US" sz="8800" dirty="0">
              <a:solidFill>
                <a:schemeClr val="bg1"/>
              </a:solidFill>
              <a:latin typeface="Source Sans Pro Black"/>
              <a:cs typeface="Source Sans Pro Black"/>
            </a:endParaRPr>
          </a:p>
        </p:txBody>
      </p:sp>
      <p:sp>
        <p:nvSpPr>
          <p:cNvPr id="9" name="Subtitle 8"/>
          <p:cNvSpPr>
            <a:spLocks noGrp="1"/>
          </p:cNvSpPr>
          <p:nvPr>
            <p:ph type="subTitle" idx="4294967295"/>
          </p:nvPr>
        </p:nvSpPr>
        <p:spPr>
          <a:xfrm>
            <a:off x="7949845" y="3833483"/>
            <a:ext cx="18961457" cy="2766333"/>
          </a:xfrm>
        </p:spPr>
        <p:txBody>
          <a:bodyPr>
            <a:normAutofit lnSpcReduction="10000"/>
          </a:bodyPr>
          <a:lstStyle/>
          <a:p>
            <a:endParaRPr lang="en-GB" sz="2100" dirty="0"/>
          </a:p>
          <a:p>
            <a:endParaRPr lang="en-GB" sz="2100" dirty="0"/>
          </a:p>
          <a:p>
            <a:r>
              <a:rPr lang="en-GB" sz="5400" dirty="0" smtClean="0">
                <a:solidFill>
                  <a:schemeClr val="bg1"/>
                </a:solidFill>
              </a:rPr>
              <a:t>Early Intervention &amp; Prevention in Fife’s Children &amp; Young People’s occupational Therapy Service</a:t>
            </a:r>
            <a:endParaRPr lang="en-US" sz="5400" dirty="0" smtClean="0">
              <a:solidFill>
                <a:schemeClr val="bg1"/>
              </a:solidFill>
              <a:latin typeface="Source Sans Pro"/>
              <a:cs typeface="Source Sans Pro"/>
            </a:endParaRPr>
          </a:p>
          <a:p>
            <a:endParaRPr lang="en-US" sz="3300" dirty="0"/>
          </a:p>
        </p:txBody>
      </p:sp>
      <p:sp>
        <p:nvSpPr>
          <p:cNvPr id="8" name="Text Placeholder 8"/>
          <p:cNvSpPr>
            <a:spLocks noGrp="1"/>
          </p:cNvSpPr>
          <p:nvPr/>
        </p:nvSpPr>
        <p:spPr>
          <a:xfrm>
            <a:off x="2212278" y="38966651"/>
            <a:ext cx="11895803" cy="2794000"/>
          </a:xfrm>
          <a:prstGeom prst="rect">
            <a:avLst/>
          </a:prstGeom>
        </p:spPr>
        <p:txBody>
          <a:bodyPr vert="horz" lIns="417591" tIns="208795" rIns="417591" bIns="208795" rtlCol="0">
            <a:normAutofit/>
          </a:bodyPr>
          <a:lstStyle>
            <a:lvl1pPr marL="0" indent="0" algn="l" defTabSz="2087958" rtl="0" eaLnBrk="1" latinLnBrk="0" hangingPunct="1">
              <a:spcBef>
                <a:spcPct val="20000"/>
              </a:spcBef>
              <a:buFont typeface="Arial"/>
              <a:buNone/>
              <a:defRPr sz="5600" b="1" kern="1200">
                <a:solidFill>
                  <a:schemeClr val="tx1"/>
                </a:solidFill>
                <a:latin typeface="+mn-lt"/>
                <a:ea typeface="+mn-ea"/>
                <a:cs typeface="+mn-cs"/>
              </a:defRPr>
            </a:lvl1pPr>
            <a:lvl2pPr marL="0" indent="0" algn="l" defTabSz="2087958" rtl="0" eaLnBrk="1" latinLnBrk="0" hangingPunct="1">
              <a:spcBef>
                <a:spcPct val="20000"/>
              </a:spcBef>
              <a:buFont typeface="Arial"/>
              <a:buNone/>
              <a:defRPr sz="4500" kern="1200">
                <a:solidFill>
                  <a:schemeClr val="tx1"/>
                </a:solidFill>
                <a:latin typeface="+mn-lt"/>
                <a:ea typeface="+mn-ea"/>
                <a:cs typeface="+mn-cs"/>
              </a:defRPr>
            </a:lvl2pPr>
            <a:lvl3pPr marL="0" indent="0" algn="l" defTabSz="2087958" rtl="0" eaLnBrk="1" latinLnBrk="0" hangingPunct="1">
              <a:spcBef>
                <a:spcPct val="20000"/>
              </a:spcBef>
              <a:buFont typeface="Arial"/>
              <a:buNone/>
              <a:defRPr sz="3300" kern="1200">
                <a:solidFill>
                  <a:schemeClr val="tx1"/>
                </a:solidFill>
                <a:latin typeface="+mn-lt"/>
                <a:ea typeface="+mn-ea"/>
                <a:cs typeface="+mn-cs"/>
              </a:defRPr>
            </a:lvl3pPr>
            <a:lvl4pPr marL="533366" indent="-533366" algn="l" defTabSz="2087958" rtl="0" eaLnBrk="1" latinLnBrk="0" hangingPunct="1">
              <a:spcBef>
                <a:spcPct val="20000"/>
              </a:spcBef>
              <a:buFont typeface="Arial"/>
              <a:buChar char="•"/>
              <a:defRPr sz="3300" kern="1200">
                <a:solidFill>
                  <a:schemeClr val="tx1"/>
                </a:solidFill>
                <a:latin typeface="+mn-lt"/>
                <a:ea typeface="+mn-ea"/>
                <a:cs typeface="+mn-cs"/>
              </a:defRPr>
            </a:lvl4pPr>
            <a:lvl5pPr marL="1005528" indent="-494022" algn="l" defTabSz="2087958" rtl="0" eaLnBrk="1" latinLnBrk="0" hangingPunct="1">
              <a:spcBef>
                <a:spcPct val="20000"/>
              </a:spcBef>
              <a:buFont typeface="Arial"/>
              <a:buChar char="•"/>
              <a:defRPr sz="3300" kern="1200">
                <a:solidFill>
                  <a:schemeClr val="tx1"/>
                </a:solidFill>
                <a:latin typeface="+mn-lt"/>
                <a:ea typeface="+mn-ea"/>
                <a:cs typeface="+mn-cs"/>
              </a:defRPr>
            </a:lvl5pPr>
            <a:lvl6pPr marL="11483770" indent="-1043978" algn="l" defTabSz="2087958" rtl="0" eaLnBrk="1" latinLnBrk="0" hangingPunct="1">
              <a:spcBef>
                <a:spcPct val="20000"/>
              </a:spcBef>
              <a:buFont typeface="Arial"/>
              <a:buChar char="•"/>
              <a:defRPr sz="9100" kern="1200">
                <a:solidFill>
                  <a:schemeClr val="tx1"/>
                </a:solidFill>
                <a:latin typeface="+mn-lt"/>
                <a:ea typeface="+mn-ea"/>
                <a:cs typeface="+mn-cs"/>
              </a:defRPr>
            </a:lvl6pPr>
            <a:lvl7pPr marL="13571728" indent="-1043978" algn="l" defTabSz="2087958" rtl="0" eaLnBrk="1" latinLnBrk="0" hangingPunct="1">
              <a:spcBef>
                <a:spcPct val="20000"/>
              </a:spcBef>
              <a:buFont typeface="Arial"/>
              <a:buChar char="•"/>
              <a:defRPr sz="9100" kern="1200">
                <a:solidFill>
                  <a:schemeClr val="tx1"/>
                </a:solidFill>
                <a:latin typeface="+mn-lt"/>
                <a:ea typeface="+mn-ea"/>
                <a:cs typeface="+mn-cs"/>
              </a:defRPr>
            </a:lvl7pPr>
            <a:lvl8pPr marL="15659688" indent="-1043978" algn="l" defTabSz="2087958" rtl="0" eaLnBrk="1" latinLnBrk="0" hangingPunct="1">
              <a:spcBef>
                <a:spcPct val="20000"/>
              </a:spcBef>
              <a:buFont typeface="Arial"/>
              <a:buChar char="•"/>
              <a:defRPr sz="9100" kern="1200">
                <a:solidFill>
                  <a:schemeClr val="tx1"/>
                </a:solidFill>
                <a:latin typeface="+mn-lt"/>
                <a:ea typeface="+mn-ea"/>
                <a:cs typeface="+mn-cs"/>
              </a:defRPr>
            </a:lvl8pPr>
            <a:lvl9pPr marL="17747643" indent="-1043978" algn="l" defTabSz="2087958" rtl="0" eaLnBrk="1" latinLnBrk="0" hangingPunct="1">
              <a:spcBef>
                <a:spcPct val="20000"/>
              </a:spcBef>
              <a:buFont typeface="Arial"/>
              <a:buChar char="•"/>
              <a:defRPr sz="9100" kern="1200">
                <a:solidFill>
                  <a:schemeClr val="tx1"/>
                </a:solidFill>
                <a:latin typeface="+mn-lt"/>
                <a:ea typeface="+mn-ea"/>
                <a:cs typeface="+mn-cs"/>
              </a:defRPr>
            </a:lvl9pPr>
          </a:lstStyle>
          <a:p>
            <a:pPr lvl="0"/>
            <a:r>
              <a:rPr lang="en-GB" dirty="0"/>
              <a:t>Contact</a:t>
            </a:r>
            <a:r>
              <a:rPr lang="en-GB" dirty="0" smtClean="0"/>
              <a:t>: </a:t>
            </a:r>
            <a:endParaRPr lang="en-GB" dirty="0"/>
          </a:p>
          <a:p>
            <a:pPr lvl="1"/>
            <a:r>
              <a:rPr lang="en-GB" dirty="0" smtClean="0"/>
              <a:t>tracey.ratcliffe@nhs.scot</a:t>
            </a:r>
            <a:endParaRPr lang="en-GB" dirty="0"/>
          </a:p>
        </p:txBody>
      </p:sp>
      <p:sp>
        <p:nvSpPr>
          <p:cNvPr id="5" name="Rectangle 4"/>
          <p:cNvSpPr/>
          <p:nvPr/>
        </p:nvSpPr>
        <p:spPr>
          <a:xfrm>
            <a:off x="378373" y="7748337"/>
            <a:ext cx="29411816" cy="6001643"/>
          </a:xfrm>
          <a:prstGeom prst="rect">
            <a:avLst/>
          </a:prstGeom>
        </p:spPr>
        <p:txBody>
          <a:bodyPr wrap="square">
            <a:spAutoFit/>
          </a:bodyPr>
          <a:lstStyle/>
          <a:p>
            <a:pPr algn="just"/>
            <a:r>
              <a:rPr lang="en-GB" altLang="en-US" sz="4000" dirty="0" smtClean="0">
                <a:solidFill>
                  <a:srgbClr val="7030A0"/>
                </a:solidFill>
                <a:ea typeface="Helvetica" pitchFamily="2" charset="0"/>
                <a:cs typeface="Calibri" pitchFamily="34" charset="0"/>
                <a:sym typeface="Helvetica" pitchFamily="2" charset="0"/>
              </a:rPr>
              <a:t>I</a:t>
            </a:r>
            <a:r>
              <a:rPr lang="en-GB" altLang="en-US" sz="4400" dirty="0" smtClean="0">
                <a:solidFill>
                  <a:srgbClr val="7030A0"/>
                </a:solidFill>
                <a:ea typeface="Helvetica" pitchFamily="2" charset="0"/>
                <a:cs typeface="Calibri" pitchFamily="34" charset="0"/>
                <a:sym typeface="Helvetica" pitchFamily="2" charset="0"/>
              </a:rPr>
              <a:t>ntroduction</a:t>
            </a:r>
          </a:p>
          <a:p>
            <a:pPr algn="just"/>
            <a:r>
              <a:rPr lang="en-GB" sz="3200" dirty="0" smtClean="0"/>
              <a:t>The Christie report (2011) indicated that 40% of requests to Health and Social Care services could be effectively supported through self management with advice, expert reassurance and signposting.  Support is historically accessed via referrals and/or requests for </a:t>
            </a:r>
            <a:r>
              <a:rPr lang="en-GB" sz="3200" dirty="0" smtClean="0"/>
              <a:t>assistance forms </a:t>
            </a:r>
            <a:r>
              <a:rPr lang="en-GB" sz="3200" dirty="0" smtClean="0"/>
              <a:t>which </a:t>
            </a:r>
            <a:r>
              <a:rPr lang="en-GB" sz="3200" dirty="0" smtClean="0"/>
              <a:t>contribute </a:t>
            </a:r>
            <a:r>
              <a:rPr lang="en-GB" sz="3200" dirty="0" smtClean="0"/>
              <a:t>to waiting  lists and delay’s in accessing the right level of support</a:t>
            </a:r>
            <a:r>
              <a:rPr lang="en-GB" sz="3200" dirty="0" smtClean="0"/>
              <a:t>. Whist </a:t>
            </a:r>
            <a:r>
              <a:rPr lang="en-GB" sz="3200" dirty="0" smtClean="0"/>
              <a:t>children and young people (CYP) are on waiting lists their concerns and risks are not managed and delays can further exacerbate these. The historical refer, assess, treat model does not meet the varying needs and outcomes of the CYP population. </a:t>
            </a:r>
            <a:r>
              <a:rPr lang="en-GB" sz="3200" dirty="0" smtClean="0"/>
              <a:t>Our </a:t>
            </a:r>
            <a:r>
              <a:rPr lang="en-GB" sz="3200" dirty="0" smtClean="0"/>
              <a:t>goal is for </a:t>
            </a:r>
            <a:r>
              <a:rPr lang="en-GB" sz="3200" dirty="0" smtClean="0"/>
              <a:t>CYP, </a:t>
            </a:r>
            <a:r>
              <a:rPr lang="en-GB" sz="3200" dirty="0" smtClean="0"/>
              <a:t>their parents, carers and families in Fife to have timely access to an occupational therapist to support self management through advice, expert reassurance and signposting.  </a:t>
            </a:r>
            <a:endParaRPr lang="en-GB" altLang="en-US" sz="3200" dirty="0" smtClean="0">
              <a:ea typeface="Helvetica" pitchFamily="2" charset="0"/>
              <a:cs typeface="Calibri" pitchFamily="34" charset="0"/>
              <a:sym typeface="Helvetica" pitchFamily="2" charset="0"/>
            </a:endParaRPr>
          </a:p>
          <a:p>
            <a:pPr algn="just"/>
            <a:r>
              <a:rPr lang="en-GB" altLang="en-US" sz="4400" dirty="0" smtClean="0">
                <a:solidFill>
                  <a:srgbClr val="7030A0"/>
                </a:solidFill>
                <a:ea typeface="Helvetica" pitchFamily="2" charset="0"/>
                <a:cs typeface="Calibri" pitchFamily="34" charset="0"/>
                <a:sym typeface="Helvetica" pitchFamily="2" charset="0"/>
              </a:rPr>
              <a:t>Aim</a:t>
            </a:r>
          </a:p>
          <a:p>
            <a:pPr algn="just"/>
            <a:r>
              <a:rPr lang="en-GB" sz="3200" b="1" i="1" dirty="0" smtClean="0"/>
              <a:t>By October 2022, Children &amp; Young people’s occupational therapy (CYPOT) will reduce waiting times for families requiring universal support to 20 days (baseline </a:t>
            </a:r>
            <a:r>
              <a:rPr lang="en-GB" sz="3200" b="1" i="1" dirty="0" smtClean="0"/>
              <a:t>43.4 days 3/3/22-29/5/22)</a:t>
            </a:r>
            <a:endParaRPr lang="en-GB" altLang="en-US" sz="3200" dirty="0" smtClean="0">
              <a:ea typeface="Helvetica" pitchFamily="2" charset="0"/>
              <a:cs typeface="Calibri" pitchFamily="34" charset="0"/>
              <a:sym typeface="Helvetica" pitchFamily="2" charset="0"/>
            </a:endParaRPr>
          </a:p>
          <a:p>
            <a:pPr algn="just"/>
            <a:endParaRPr lang="en-GB" altLang="en-US" sz="4000" dirty="0">
              <a:ea typeface="Helvetica" pitchFamily="2" charset="0"/>
              <a:cs typeface="Calibri" pitchFamily="34" charset="0"/>
              <a:sym typeface="Helvetica" pitchFamily="2" charset="0"/>
            </a:endParaRPr>
          </a:p>
        </p:txBody>
      </p:sp>
      <p:sp>
        <p:nvSpPr>
          <p:cNvPr id="1025" name="Rectangle 1"/>
          <p:cNvSpPr>
            <a:spLocks noChangeArrowheads="1"/>
          </p:cNvSpPr>
          <p:nvPr/>
        </p:nvSpPr>
        <p:spPr bwMode="auto">
          <a:xfrm>
            <a:off x="0" y="97795"/>
            <a:ext cx="10374956"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0" i="1" u="none" strike="noStrike" cap="none" normalizeH="0" baseline="0" smtClean="0">
                <a:ln>
                  <a:noFill/>
                </a:ln>
                <a:effectLst/>
                <a:latin typeface="Calibri" pitchFamily="34" charset="0"/>
                <a:ea typeface="Times New Roman" pitchFamily="18" charset="0"/>
                <a:cs typeface="Times New Roman" pitchFamily="18" charset="0"/>
              </a:rPr>
              <a:t>By October 2022, Children &amp; Young people’s occupational therapy (CYPOT) will reduce waiting times for families requiring universal support to 20 days (baseline 40 days Nov 2021)</a:t>
            </a:r>
            <a:endParaRPr kumimoji="0" lang="en-GB" sz="1800" b="0" i="0" u="none" strike="noStrike" cap="none" normalizeH="0" baseline="0" smtClean="0">
              <a:ln>
                <a:noFill/>
              </a:ln>
              <a:effectLst/>
              <a:latin typeface="Arial" pitchFamily="34" charset="0"/>
              <a:cs typeface="Arial" pitchFamily="34" charset="0"/>
            </a:endParaRPr>
          </a:p>
        </p:txBody>
      </p:sp>
      <p:sp>
        <p:nvSpPr>
          <p:cNvPr id="1026" name="Rectangle 2"/>
          <p:cNvSpPr>
            <a:spLocks noChangeArrowheads="1"/>
          </p:cNvSpPr>
          <p:nvPr/>
        </p:nvSpPr>
        <p:spPr bwMode="auto">
          <a:xfrm>
            <a:off x="0" y="97795"/>
            <a:ext cx="10374956"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0" i="1" u="none" strike="noStrike" cap="none" normalizeH="0" baseline="0" smtClean="0">
                <a:ln>
                  <a:noFill/>
                </a:ln>
                <a:effectLst/>
                <a:latin typeface="Calibri" pitchFamily="34" charset="0"/>
                <a:ea typeface="Times New Roman" pitchFamily="18" charset="0"/>
                <a:cs typeface="Times New Roman" pitchFamily="18" charset="0"/>
              </a:rPr>
              <a:t>By October 2022, Children &amp; Young people’s occupational therapy (CYPOT) will reduce waiting times for families requiring universal support to 20 days (baseline 40 days Nov 2021)</a:t>
            </a:r>
            <a:endParaRPr kumimoji="0" lang="en-GB" sz="1800" b="0" i="0" u="none" strike="noStrike" cap="none" normalizeH="0" baseline="0" smtClean="0">
              <a:ln>
                <a:noFill/>
              </a:ln>
              <a:effectLst/>
              <a:latin typeface="Arial" pitchFamily="34" charset="0"/>
              <a:cs typeface="Arial" pitchFamily="34" charset="0"/>
            </a:endParaRPr>
          </a:p>
        </p:txBody>
      </p:sp>
      <p:sp>
        <p:nvSpPr>
          <p:cNvPr id="1027" name="Rectangle 3"/>
          <p:cNvSpPr>
            <a:spLocks noChangeArrowheads="1"/>
          </p:cNvSpPr>
          <p:nvPr/>
        </p:nvSpPr>
        <p:spPr bwMode="auto">
          <a:xfrm>
            <a:off x="0" y="97795"/>
            <a:ext cx="10374956"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0" i="1" u="none" strike="noStrike" cap="none" normalizeH="0" baseline="0" smtClean="0">
                <a:ln>
                  <a:noFill/>
                </a:ln>
                <a:effectLst/>
                <a:latin typeface="Calibri" pitchFamily="34" charset="0"/>
                <a:ea typeface="Times New Roman" pitchFamily="18" charset="0"/>
                <a:cs typeface="Times New Roman" pitchFamily="18" charset="0"/>
              </a:rPr>
              <a:t>By October 2022, Children &amp; Young people’s occupational therapy (CYPOT) will reduce waiting times for families requiring universal support to 20 days (baseline 40 days Nov 2021)</a:t>
            </a:r>
            <a:endParaRPr kumimoji="0" lang="en-GB" sz="1800" b="0" i="0" u="none" strike="noStrike" cap="none" normalizeH="0" baseline="0" smtClean="0">
              <a:ln>
                <a:noFill/>
              </a:ln>
              <a:effectLst/>
              <a:latin typeface="Arial" pitchFamily="34" charset="0"/>
              <a:cs typeface="Arial" pitchFamily="34" charset="0"/>
            </a:endParaRPr>
          </a:p>
        </p:txBody>
      </p:sp>
      <p:sp>
        <p:nvSpPr>
          <p:cNvPr id="1028" name="Rectangle 4"/>
          <p:cNvSpPr>
            <a:spLocks noChangeArrowheads="1"/>
          </p:cNvSpPr>
          <p:nvPr/>
        </p:nvSpPr>
        <p:spPr bwMode="auto">
          <a:xfrm>
            <a:off x="0" y="0"/>
            <a:ext cx="3027521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0" i="1"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By October 2022, Children &amp; Young people’s occupational therapy (CYPOT) will reduce waiting times for families requiring universal support to 20 days (baseline 40 days Nov 2021)</a:t>
            </a:r>
            <a:endParaRPr kumimoji="0" lang="en-GB"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TextBox 10"/>
          <p:cNvSpPr txBox="1"/>
          <p:nvPr/>
        </p:nvSpPr>
        <p:spPr>
          <a:xfrm>
            <a:off x="536027" y="13090358"/>
            <a:ext cx="13400689" cy="9417963"/>
          </a:xfrm>
          <a:prstGeom prst="rect">
            <a:avLst/>
          </a:prstGeom>
          <a:noFill/>
        </p:spPr>
        <p:txBody>
          <a:bodyPr wrap="square" rtlCol="0">
            <a:spAutoFit/>
          </a:bodyPr>
          <a:lstStyle/>
          <a:p>
            <a:r>
              <a:rPr lang="en-GB" altLang="en-US" sz="4400" dirty="0" smtClean="0">
                <a:solidFill>
                  <a:srgbClr val="7030A0"/>
                </a:solidFill>
              </a:rPr>
              <a:t>Method</a:t>
            </a:r>
          </a:p>
          <a:p>
            <a:pPr algn="just"/>
            <a:r>
              <a:rPr lang="en-GB" altLang="en-US" sz="2800" dirty="0" smtClean="0"/>
              <a:t>An improvement team was formed consisting of 2 CYPOT therapist’s who would lead the </a:t>
            </a:r>
            <a:r>
              <a:rPr lang="en-GB" altLang="en-US" sz="2800" dirty="0" smtClean="0"/>
              <a:t>quality improvement (QI) project. We used  QI </a:t>
            </a:r>
            <a:r>
              <a:rPr lang="en-GB" altLang="en-US" sz="2800" dirty="0" smtClean="0"/>
              <a:t>tools to help us understand our system, to create aims &amp; measures and to generate change ideas.  A Pareto chart highlighted who our biggest requestors were.  </a:t>
            </a:r>
            <a:r>
              <a:rPr lang="en-GB" altLang="en-US" sz="2800" dirty="0" smtClean="0"/>
              <a:t>Further data </a:t>
            </a:r>
            <a:r>
              <a:rPr lang="en-GB" altLang="en-US" sz="2800" dirty="0" smtClean="0"/>
              <a:t>analysis </a:t>
            </a:r>
            <a:r>
              <a:rPr lang="en-GB" altLang="en-US" sz="2800" dirty="0" smtClean="0"/>
              <a:t>highlighted </a:t>
            </a:r>
            <a:r>
              <a:rPr lang="en-GB" altLang="en-US" sz="2800" dirty="0" smtClean="0"/>
              <a:t>huge variations in times for  families </a:t>
            </a:r>
            <a:r>
              <a:rPr lang="en-GB" altLang="en-US" sz="2800" dirty="0" smtClean="0"/>
              <a:t>universal outcomes </a:t>
            </a:r>
            <a:r>
              <a:rPr lang="en-GB" altLang="en-US" sz="2800" dirty="0" smtClean="0"/>
              <a:t>to be achieved. </a:t>
            </a:r>
          </a:p>
          <a:p>
            <a:endParaRPr lang="en-GB" altLang="en-US" sz="3200" dirty="0" smtClean="0"/>
          </a:p>
          <a:p>
            <a:endParaRPr lang="en-GB" altLang="en-US" sz="3200" dirty="0" smtClean="0"/>
          </a:p>
          <a:p>
            <a:endParaRPr lang="en-GB" altLang="en-US" sz="3200" dirty="0" smtClean="0"/>
          </a:p>
          <a:p>
            <a:endParaRPr lang="en-GB" altLang="en-US" sz="3200" dirty="0" smtClean="0"/>
          </a:p>
          <a:p>
            <a:endParaRPr lang="en-GB" altLang="en-US" sz="3200" dirty="0" smtClean="0"/>
          </a:p>
          <a:p>
            <a:endParaRPr lang="en-GB" altLang="en-US" sz="3200" dirty="0" smtClean="0"/>
          </a:p>
          <a:p>
            <a:endParaRPr lang="en-GB" altLang="en-US" sz="3200" dirty="0" smtClean="0"/>
          </a:p>
          <a:p>
            <a:pPr algn="just"/>
            <a:r>
              <a:rPr lang="en-GB" altLang="en-US" sz="2800" dirty="0" smtClean="0"/>
              <a:t>We </a:t>
            </a:r>
            <a:r>
              <a:rPr lang="en-GB" altLang="en-US" sz="2800" dirty="0" smtClean="0"/>
              <a:t>used information from an engagement and participation survey shared with families and education services in Fife to establish what would be required to ensure an advice line met their needs</a:t>
            </a:r>
            <a:r>
              <a:rPr lang="en-GB" altLang="en-US" sz="2800" dirty="0" smtClean="0"/>
              <a:t>.</a:t>
            </a:r>
          </a:p>
          <a:p>
            <a:pPr algn="just"/>
            <a:endParaRPr lang="en-GB" altLang="en-US" sz="2800" dirty="0" smtClean="0"/>
          </a:p>
          <a:p>
            <a:pPr algn="just"/>
            <a:r>
              <a:rPr lang="en-GB" altLang="en-US" sz="2800" dirty="0" smtClean="0"/>
              <a:t>Our driver diagram highlighted several change ideas for testing to improve our system.  The parental advice line (PAL) was chosen as the priority focus by the team due to the success of our professionals enquiry line</a:t>
            </a:r>
            <a:r>
              <a:rPr lang="en-GB" altLang="en-US" sz="3000" dirty="0" smtClean="0"/>
              <a:t> </a:t>
            </a:r>
            <a:r>
              <a:rPr lang="en-GB" altLang="en-US" sz="2800" dirty="0" smtClean="0"/>
              <a:t>in a previous QI </a:t>
            </a:r>
            <a:r>
              <a:rPr lang="en-GB" altLang="en-US" sz="3000" dirty="0" smtClean="0"/>
              <a:t>initiative.</a:t>
            </a:r>
            <a:endParaRPr lang="en-GB" altLang="en-US" sz="3200" dirty="0" smtClean="0"/>
          </a:p>
        </p:txBody>
      </p:sp>
      <p:sp>
        <p:nvSpPr>
          <p:cNvPr id="14" name="TextBox 13"/>
          <p:cNvSpPr txBox="1"/>
          <p:nvPr/>
        </p:nvSpPr>
        <p:spPr>
          <a:xfrm>
            <a:off x="504497" y="20149164"/>
            <a:ext cx="8639503" cy="3108543"/>
          </a:xfrm>
          <a:prstGeom prst="rect">
            <a:avLst/>
          </a:prstGeom>
          <a:noFill/>
        </p:spPr>
        <p:txBody>
          <a:bodyPr wrap="square" rtlCol="0">
            <a:spAutoFit/>
          </a:bodyPr>
          <a:lstStyle/>
          <a:p>
            <a:endParaRPr lang="en-GB" sz="3600" dirty="0" smtClean="0">
              <a:solidFill>
                <a:srgbClr val="7030A0"/>
              </a:solidFill>
            </a:endParaRPr>
          </a:p>
          <a:p>
            <a:endParaRPr lang="en-GB" sz="3600" dirty="0" smtClean="0">
              <a:solidFill>
                <a:srgbClr val="7030A0"/>
              </a:solidFill>
            </a:endParaRPr>
          </a:p>
          <a:p>
            <a:endParaRPr lang="en-GB" sz="3600" dirty="0" smtClean="0">
              <a:solidFill>
                <a:srgbClr val="7030A0"/>
              </a:solidFill>
            </a:endParaRPr>
          </a:p>
          <a:p>
            <a:endParaRPr lang="en-GB" sz="4400" dirty="0" smtClean="0">
              <a:solidFill>
                <a:srgbClr val="7030A0"/>
              </a:solidFill>
            </a:endParaRPr>
          </a:p>
          <a:p>
            <a:r>
              <a:rPr lang="en-GB" sz="4400" dirty="0" smtClean="0">
                <a:solidFill>
                  <a:srgbClr val="7030A0"/>
                </a:solidFill>
              </a:rPr>
              <a:t>Process </a:t>
            </a:r>
            <a:r>
              <a:rPr lang="en-GB" sz="4400" dirty="0" smtClean="0">
                <a:solidFill>
                  <a:srgbClr val="7030A0"/>
                </a:solidFill>
              </a:rPr>
              <a:t>Changes</a:t>
            </a:r>
            <a:endParaRPr lang="en-US" sz="4400" dirty="0">
              <a:solidFill>
                <a:srgbClr val="7030A0"/>
              </a:solidFill>
            </a:endParaRPr>
          </a:p>
        </p:txBody>
      </p:sp>
      <p:graphicFrame>
        <p:nvGraphicFramePr>
          <p:cNvPr id="17" name="CCT_145390_1"/>
          <p:cNvGraphicFramePr>
            <a:graphicFrameLocks/>
          </p:cNvGraphicFramePr>
          <p:nvPr/>
        </p:nvGraphicFramePr>
        <p:xfrm>
          <a:off x="15062706" y="20104355"/>
          <a:ext cx="14074460" cy="7236371"/>
        </p:xfrm>
        <a:graphic>
          <a:graphicData uri="http://schemas.openxmlformats.org/drawingml/2006/chart">
            <c:chart xmlns:c="http://schemas.openxmlformats.org/drawingml/2006/chart" xmlns:r="http://schemas.openxmlformats.org/officeDocument/2006/relationships" r:id="rId2"/>
          </a:graphicData>
        </a:graphic>
      </p:graphicFrame>
      <p:sp>
        <p:nvSpPr>
          <p:cNvPr id="19" name="TextBox 18"/>
          <p:cNvSpPr txBox="1"/>
          <p:nvPr/>
        </p:nvSpPr>
        <p:spPr>
          <a:xfrm>
            <a:off x="409903" y="23148759"/>
            <a:ext cx="13400690" cy="4401205"/>
          </a:xfrm>
          <a:prstGeom prst="rect">
            <a:avLst/>
          </a:prstGeom>
          <a:noFill/>
        </p:spPr>
        <p:txBody>
          <a:bodyPr wrap="square" rtlCol="0">
            <a:spAutoFit/>
          </a:bodyPr>
          <a:lstStyle/>
          <a:p>
            <a:pPr algn="just">
              <a:buFont typeface="Arial" pitchFamily="34" charset="0"/>
              <a:buChar char="•"/>
            </a:pPr>
            <a:r>
              <a:rPr lang="en-GB" altLang="en-US" sz="2800" dirty="0" smtClean="0"/>
              <a:t>T</a:t>
            </a:r>
            <a:r>
              <a:rPr lang="en-GB" altLang="en-US" sz="2800" dirty="0" smtClean="0"/>
              <a:t>he </a:t>
            </a:r>
            <a:r>
              <a:rPr lang="en-GB" altLang="en-US" sz="2800" dirty="0" smtClean="0"/>
              <a:t>team linked with speech &amp; language therapy </a:t>
            </a:r>
            <a:r>
              <a:rPr lang="en-GB" altLang="en-US" sz="2800" dirty="0" smtClean="0"/>
              <a:t>colleagues </a:t>
            </a:r>
            <a:r>
              <a:rPr lang="en-GB" altLang="en-US" sz="2800" dirty="0" smtClean="0"/>
              <a:t>to test </a:t>
            </a:r>
            <a:r>
              <a:rPr lang="en-GB" altLang="en-US" sz="2800" dirty="0" smtClean="0"/>
              <a:t>the CYPOT PAL change </a:t>
            </a:r>
            <a:r>
              <a:rPr lang="en-GB" altLang="en-US" sz="2800" dirty="0" smtClean="0"/>
              <a:t>idea alongside their </a:t>
            </a:r>
            <a:r>
              <a:rPr lang="en-GB" altLang="en-US" sz="2800" dirty="0" smtClean="0"/>
              <a:t>well established </a:t>
            </a:r>
            <a:r>
              <a:rPr lang="en-GB" altLang="en-US" sz="2800" dirty="0" smtClean="0"/>
              <a:t>PAL.</a:t>
            </a:r>
          </a:p>
          <a:p>
            <a:pPr algn="just">
              <a:buFont typeface="Arial" pitchFamily="34" charset="0"/>
              <a:buChar char="•"/>
            </a:pPr>
            <a:r>
              <a:rPr lang="en-GB" altLang="en-US" sz="2800" dirty="0" smtClean="0"/>
              <a:t>We </a:t>
            </a:r>
            <a:r>
              <a:rPr lang="en-GB" altLang="en-US" sz="2800" dirty="0" smtClean="0"/>
              <a:t>created data collection tools using Microsoft forms. </a:t>
            </a:r>
            <a:r>
              <a:rPr lang="en-GB" altLang="en-US" sz="2800" dirty="0" smtClean="0"/>
              <a:t>These allowed </a:t>
            </a:r>
            <a:r>
              <a:rPr lang="en-GB" altLang="en-US" sz="2800" dirty="0" smtClean="0"/>
              <a:t>us to easily capture information on numbers of calls vs. paper requests and to test the effectiveness of the enquiry line e.g. caller satisfaction, length of time waiting for call to be answered and the outcome.  </a:t>
            </a:r>
          </a:p>
          <a:p>
            <a:pPr algn="just">
              <a:buFont typeface="Arial" pitchFamily="34" charset="0"/>
              <a:buChar char="•"/>
            </a:pPr>
            <a:r>
              <a:rPr lang="en-GB" altLang="en-US" sz="2800" dirty="0" smtClean="0"/>
              <a:t>We advertised the advice line through SLT’s existing social media and through NHS Fife's Twitter &amp; FB and emailed existing networks</a:t>
            </a:r>
            <a:r>
              <a:rPr lang="en-GB" altLang="en-US" sz="2800" dirty="0" smtClean="0"/>
              <a:t>.</a:t>
            </a:r>
          </a:p>
          <a:p>
            <a:pPr algn="just">
              <a:buFont typeface="Arial" pitchFamily="34" charset="0"/>
              <a:buChar char="•"/>
            </a:pPr>
            <a:r>
              <a:rPr lang="en-GB" altLang="en-US" sz="2800" dirty="0" smtClean="0"/>
              <a:t>During the testing of the PAL other change ideas were implemented including updating the website and scheduling of diaries.</a:t>
            </a:r>
            <a:endParaRPr lang="en-GB" altLang="en-US" sz="2800" dirty="0" smtClean="0"/>
          </a:p>
        </p:txBody>
      </p:sp>
      <p:sp>
        <p:nvSpPr>
          <p:cNvPr id="20" name="Rounded Rectangular Callout 19"/>
          <p:cNvSpPr/>
          <p:nvPr/>
        </p:nvSpPr>
        <p:spPr>
          <a:xfrm>
            <a:off x="15765518" y="13455454"/>
            <a:ext cx="3990335" cy="1824651"/>
          </a:xfrm>
          <a:prstGeom prst="wedgeRoundRectCallou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smtClean="0">
                <a:solidFill>
                  <a:schemeClr val="tx1"/>
                </a:solidFill>
              </a:rPr>
              <a:t>“</a:t>
            </a:r>
            <a:r>
              <a:rPr lang="en-US" sz="2400" b="1" dirty="0" smtClean="0">
                <a:solidFill>
                  <a:schemeClr val="tx1"/>
                </a:solidFill>
              </a:rPr>
              <a:t>Thank you so much I feel so much better for talking to you</a:t>
            </a:r>
            <a:r>
              <a:rPr lang="en-US" sz="2400" b="1" dirty="0" smtClean="0">
                <a:solidFill>
                  <a:schemeClr val="tx1"/>
                </a:solidFill>
              </a:rPr>
              <a:t>”</a:t>
            </a:r>
          </a:p>
          <a:p>
            <a:pPr algn="ctr"/>
            <a:r>
              <a:rPr lang="en-GB" sz="2400" b="1" dirty="0" smtClean="0">
                <a:solidFill>
                  <a:schemeClr val="tx1"/>
                </a:solidFill>
              </a:rPr>
              <a:t>Parent</a:t>
            </a:r>
            <a:endParaRPr lang="en-US" sz="2400" b="1" dirty="0">
              <a:solidFill>
                <a:schemeClr val="tx1"/>
              </a:solidFill>
            </a:endParaRPr>
          </a:p>
        </p:txBody>
      </p:sp>
      <p:sp>
        <p:nvSpPr>
          <p:cNvPr id="21" name="Rounded Rectangular Callout 20"/>
          <p:cNvSpPr/>
          <p:nvPr/>
        </p:nvSpPr>
        <p:spPr>
          <a:xfrm>
            <a:off x="22555477" y="13259631"/>
            <a:ext cx="4924649" cy="2381421"/>
          </a:xfrm>
          <a:prstGeom prst="wedgeRoundRectCallout">
            <a:avLst/>
          </a:prstGeom>
          <a:solidFill>
            <a:srgbClr val="FFC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tx1"/>
                </a:solidFill>
              </a:rPr>
              <a:t>'I wasn't calling thinking I'd get a diagnosis, but you've given me things to try and that’s exactly what  I wanted</a:t>
            </a:r>
            <a:r>
              <a:rPr lang="en-US" sz="2400" b="1" dirty="0" smtClean="0">
                <a:solidFill>
                  <a:schemeClr val="tx1"/>
                </a:solidFill>
              </a:rPr>
              <a:t>”</a:t>
            </a:r>
          </a:p>
          <a:p>
            <a:pPr algn="ctr"/>
            <a:r>
              <a:rPr lang="en-GB" sz="2400" b="1" dirty="0" smtClean="0">
                <a:solidFill>
                  <a:schemeClr val="tx1"/>
                </a:solidFill>
              </a:rPr>
              <a:t>Parent</a:t>
            </a:r>
            <a:endParaRPr lang="en-US" sz="2400" dirty="0"/>
          </a:p>
        </p:txBody>
      </p:sp>
      <p:sp>
        <p:nvSpPr>
          <p:cNvPr id="22" name="Rounded Rectangular Callout 21"/>
          <p:cNvSpPr/>
          <p:nvPr/>
        </p:nvSpPr>
        <p:spPr>
          <a:xfrm>
            <a:off x="15953045" y="15943917"/>
            <a:ext cx="3706556" cy="1886883"/>
          </a:xfrm>
          <a:prstGeom prst="wedgeRoundRectCallou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2400" b="1" dirty="0" smtClean="0">
                <a:solidFill>
                  <a:schemeClr val="tx1"/>
                </a:solidFill>
              </a:rPr>
              <a:t>“So relieved, feels good to talk to someone</a:t>
            </a:r>
            <a:r>
              <a:rPr lang="en-GB" sz="2400" b="1" dirty="0" smtClean="0">
                <a:solidFill>
                  <a:schemeClr val="tx1"/>
                </a:solidFill>
              </a:rPr>
              <a:t>”</a:t>
            </a:r>
          </a:p>
          <a:p>
            <a:pPr algn="ctr"/>
            <a:r>
              <a:rPr lang="en-GB" sz="2400" b="1" dirty="0" smtClean="0">
                <a:solidFill>
                  <a:schemeClr val="tx1"/>
                </a:solidFill>
              </a:rPr>
              <a:t>Grandparent</a:t>
            </a:r>
            <a:endParaRPr lang="en-US" sz="2400" dirty="0"/>
          </a:p>
        </p:txBody>
      </p:sp>
      <p:sp>
        <p:nvSpPr>
          <p:cNvPr id="23" name="Rounded Rectangular Callout 22"/>
          <p:cNvSpPr/>
          <p:nvPr/>
        </p:nvSpPr>
        <p:spPr>
          <a:xfrm>
            <a:off x="22570412" y="16362117"/>
            <a:ext cx="4091567" cy="1324304"/>
          </a:xfrm>
          <a:prstGeom prst="wedgeRoundRectCallout">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3200" dirty="0" smtClean="0">
                <a:solidFill>
                  <a:schemeClr val="tx1"/>
                </a:solidFill>
              </a:rPr>
              <a:t>“</a:t>
            </a:r>
            <a:r>
              <a:rPr lang="en-GB" sz="2400" b="1" dirty="0" smtClean="0">
                <a:solidFill>
                  <a:schemeClr val="tx1"/>
                </a:solidFill>
              </a:rPr>
              <a:t>Great call, got exactly what I needed</a:t>
            </a:r>
            <a:r>
              <a:rPr lang="en-GB" sz="2400" b="1" dirty="0" smtClean="0">
                <a:solidFill>
                  <a:schemeClr val="tx1"/>
                </a:solidFill>
              </a:rPr>
              <a:t>”</a:t>
            </a:r>
          </a:p>
          <a:p>
            <a:pPr algn="ctr"/>
            <a:r>
              <a:rPr lang="en-GB" sz="2400" b="1" dirty="0" smtClean="0">
                <a:solidFill>
                  <a:schemeClr val="tx1"/>
                </a:solidFill>
              </a:rPr>
              <a:t>Parent</a:t>
            </a:r>
            <a:endParaRPr lang="en-US" sz="2400" b="1" dirty="0">
              <a:solidFill>
                <a:schemeClr val="tx1"/>
              </a:solidFill>
            </a:endParaRPr>
          </a:p>
        </p:txBody>
      </p:sp>
      <p:sp>
        <p:nvSpPr>
          <p:cNvPr id="24" name="TextBox 23"/>
          <p:cNvSpPr txBox="1"/>
          <p:nvPr/>
        </p:nvSpPr>
        <p:spPr>
          <a:xfrm>
            <a:off x="385840" y="34522335"/>
            <a:ext cx="13311351" cy="3908762"/>
          </a:xfrm>
          <a:prstGeom prst="rect">
            <a:avLst/>
          </a:prstGeom>
          <a:noFill/>
        </p:spPr>
        <p:txBody>
          <a:bodyPr wrap="square" rtlCol="0">
            <a:spAutoFit/>
          </a:bodyPr>
          <a:lstStyle/>
          <a:p>
            <a:r>
              <a:rPr lang="en-GB" altLang="en-US" sz="4400" dirty="0" smtClean="0">
                <a:solidFill>
                  <a:srgbClr val="7030A0"/>
                </a:solidFill>
                <a:sym typeface="Arial" pitchFamily="34" charset="0"/>
              </a:rPr>
              <a:t>Achievements</a:t>
            </a:r>
            <a:endParaRPr lang="en-US" altLang="en-US" sz="4400" dirty="0" smtClean="0">
              <a:solidFill>
                <a:srgbClr val="7030A0"/>
              </a:solidFill>
              <a:sym typeface="Arial" pitchFamily="34" charset="0"/>
            </a:endParaRPr>
          </a:p>
          <a:p>
            <a:pPr algn="just">
              <a:buFont typeface="Arial" pitchFamily="34" charset="0"/>
              <a:buChar char="•"/>
            </a:pPr>
            <a:r>
              <a:rPr lang="en-GB" altLang="en-US" sz="2800" b="1" u="sng" dirty="0" smtClean="0">
                <a:sym typeface="Arial" pitchFamily="34" charset="0"/>
              </a:rPr>
              <a:t>Average wait time for families requiring universal and targeted  outcomes has went from </a:t>
            </a:r>
            <a:r>
              <a:rPr lang="en-GB" altLang="en-US" sz="2800" b="1" u="sng" dirty="0" smtClean="0">
                <a:sym typeface="Arial" pitchFamily="34" charset="0"/>
              </a:rPr>
              <a:t>43.4 </a:t>
            </a:r>
            <a:r>
              <a:rPr lang="en-GB" altLang="en-US" sz="2800" b="1" u="sng" dirty="0" smtClean="0">
                <a:sym typeface="Arial" pitchFamily="34" charset="0"/>
              </a:rPr>
              <a:t>days to 4.8 days </a:t>
            </a:r>
          </a:p>
          <a:p>
            <a:pPr algn="just">
              <a:buFont typeface="Arial" pitchFamily="34" charset="0"/>
              <a:buChar char="•"/>
            </a:pPr>
            <a:r>
              <a:rPr lang="en-GB" altLang="en-US" sz="2800" dirty="0" smtClean="0"/>
              <a:t>From 30/5/22 to 27/10/2022 there have been 92 calls to the advice line.</a:t>
            </a:r>
          </a:p>
          <a:p>
            <a:pPr algn="just">
              <a:buFont typeface="Arial" pitchFamily="34" charset="0"/>
              <a:buChar char="•"/>
            </a:pPr>
            <a:r>
              <a:rPr lang="en-GB" altLang="en-US" sz="2800" dirty="0" smtClean="0"/>
              <a:t>94% of callers concerns have been supported at a universal level.</a:t>
            </a:r>
          </a:p>
          <a:p>
            <a:pPr algn="just">
              <a:buFont typeface="Arial" pitchFamily="34" charset="0"/>
              <a:buChar char="•"/>
            </a:pPr>
            <a:r>
              <a:rPr lang="en-GB" altLang="en-US" sz="2800" dirty="0" smtClean="0"/>
              <a:t>Training has commenced to bring more CYPOT therapist’s onto to support lines.</a:t>
            </a:r>
          </a:p>
          <a:p>
            <a:pPr algn="just">
              <a:buFont typeface="Arial" pitchFamily="34" charset="0"/>
              <a:buChar char="•"/>
            </a:pPr>
            <a:r>
              <a:rPr lang="en-GB" altLang="en-US" sz="2800" dirty="0" smtClean="0"/>
              <a:t>83% of callers rated the service as 5/5 with the remaining 17% rating 4/5</a:t>
            </a:r>
          </a:p>
          <a:p>
            <a:endParaRPr lang="en-GB" altLang="en-US" sz="3600" dirty="0"/>
          </a:p>
        </p:txBody>
      </p:sp>
      <p:sp>
        <p:nvSpPr>
          <p:cNvPr id="25" name="TextBox 24"/>
          <p:cNvSpPr txBox="1"/>
          <p:nvPr/>
        </p:nvSpPr>
        <p:spPr>
          <a:xfrm>
            <a:off x="14999646" y="18093006"/>
            <a:ext cx="11540358" cy="769441"/>
          </a:xfrm>
          <a:prstGeom prst="rect">
            <a:avLst/>
          </a:prstGeom>
          <a:noFill/>
        </p:spPr>
        <p:txBody>
          <a:bodyPr wrap="square" rtlCol="0">
            <a:spAutoFit/>
          </a:bodyPr>
          <a:lstStyle/>
          <a:p>
            <a:r>
              <a:rPr lang="en-GB" sz="4400" dirty="0" smtClean="0">
                <a:solidFill>
                  <a:srgbClr val="7030A0"/>
                </a:solidFill>
              </a:rPr>
              <a:t>Results</a:t>
            </a:r>
            <a:endParaRPr lang="en-US" sz="4400" dirty="0">
              <a:solidFill>
                <a:srgbClr val="7030A0"/>
              </a:solidFill>
            </a:endParaRPr>
          </a:p>
        </p:txBody>
      </p:sp>
      <p:sp>
        <p:nvSpPr>
          <p:cNvPr id="26" name="TextBox 25"/>
          <p:cNvSpPr txBox="1"/>
          <p:nvPr/>
        </p:nvSpPr>
        <p:spPr>
          <a:xfrm>
            <a:off x="15071835" y="27865137"/>
            <a:ext cx="14409682" cy="5940088"/>
          </a:xfrm>
          <a:prstGeom prst="rect">
            <a:avLst/>
          </a:prstGeom>
          <a:noFill/>
        </p:spPr>
        <p:txBody>
          <a:bodyPr wrap="square" rtlCol="0">
            <a:spAutoFit/>
          </a:bodyPr>
          <a:lstStyle/>
          <a:p>
            <a:pPr algn="just"/>
            <a:r>
              <a:rPr lang="en-GB" altLang="en-US" sz="4400" dirty="0" smtClean="0">
                <a:solidFill>
                  <a:srgbClr val="7030A0"/>
                </a:solidFill>
              </a:rPr>
              <a:t>Conclusions</a:t>
            </a:r>
            <a:endParaRPr lang="en-GB" altLang="en-US" sz="3000" dirty="0" smtClean="0"/>
          </a:p>
          <a:p>
            <a:pPr algn="just">
              <a:buFont typeface="Arial" pitchFamily="34" charset="0"/>
              <a:buChar char="•"/>
            </a:pPr>
            <a:r>
              <a:rPr lang="en-GB" altLang="en-US" sz="2800" dirty="0" smtClean="0"/>
              <a:t>Families accessing the enquiry line found this a positive experience and felt an agreed outcome was reached </a:t>
            </a:r>
          </a:p>
          <a:p>
            <a:pPr algn="just">
              <a:buFont typeface="Arial" pitchFamily="34" charset="0"/>
              <a:buChar char="•"/>
            </a:pPr>
            <a:r>
              <a:rPr lang="en-GB" altLang="en-US" sz="2800" dirty="0" smtClean="0"/>
              <a:t> Qualitative comments regarding user experiences of the line have been very positive</a:t>
            </a:r>
            <a:endParaRPr lang="en-GB" altLang="en-US" sz="2800" i="1" dirty="0" smtClean="0"/>
          </a:p>
          <a:p>
            <a:pPr algn="just">
              <a:buFont typeface="Arial" pitchFamily="34" charset="0"/>
              <a:buChar char="•"/>
            </a:pPr>
            <a:r>
              <a:rPr lang="en-GB" altLang="en-US" sz="2800" dirty="0" smtClean="0"/>
              <a:t>CYPOT surpassed their initial aim of reducing </a:t>
            </a:r>
            <a:r>
              <a:rPr lang="en-GB" altLang="en-US" sz="2800" dirty="0" smtClean="0">
                <a:sym typeface="Helvetica" pitchFamily="2" charset="0"/>
              </a:rPr>
              <a:t>waiting times for families requiring universal support  by more than 15 days</a:t>
            </a:r>
          </a:p>
          <a:p>
            <a:pPr algn="just">
              <a:buFont typeface="Arial" pitchFamily="34" charset="0"/>
              <a:buChar char="•"/>
            </a:pPr>
            <a:r>
              <a:rPr lang="en-GB" altLang="en-US" sz="2800" dirty="0" smtClean="0"/>
              <a:t>The advice line has become the primary point of access for parents since it’s launch with 92 calls compared to 67 via paper requests (13 of these were recommended during a call to advice line</a:t>
            </a:r>
            <a:r>
              <a:rPr lang="en-GB" altLang="en-US" sz="2800" dirty="0" smtClean="0"/>
              <a:t>). Data as of 27/10/22.</a:t>
            </a:r>
            <a:endParaRPr lang="en-GB" altLang="en-US" sz="2800" dirty="0" smtClean="0"/>
          </a:p>
          <a:p>
            <a:pPr>
              <a:buFont typeface="Arial" pitchFamily="34" charset="0"/>
              <a:buChar char="•"/>
            </a:pPr>
            <a:endParaRPr lang="en-GB" altLang="en-US" sz="3000" dirty="0" smtClean="0">
              <a:sym typeface="Helvetica" pitchFamily="2" charset="0"/>
            </a:endParaRPr>
          </a:p>
          <a:p>
            <a:endParaRPr lang="en-US" dirty="0"/>
          </a:p>
        </p:txBody>
      </p:sp>
      <p:cxnSp>
        <p:nvCxnSpPr>
          <p:cNvPr id="28" name="Straight Connector 27"/>
          <p:cNvCxnSpPr/>
          <p:nvPr/>
        </p:nvCxnSpPr>
        <p:spPr>
          <a:xfrm>
            <a:off x="14346623" y="13526814"/>
            <a:ext cx="157653" cy="24247365"/>
          </a:xfrm>
          <a:prstGeom prst="line">
            <a:avLst/>
          </a:prstGeom>
        </p:spPr>
        <p:style>
          <a:lnRef idx="2">
            <a:schemeClr val="accent1"/>
          </a:lnRef>
          <a:fillRef idx="0">
            <a:schemeClr val="accent1"/>
          </a:fillRef>
          <a:effectRef idx="1">
            <a:schemeClr val="accent1"/>
          </a:effectRef>
          <a:fontRef idx="minor">
            <a:schemeClr val="tx1"/>
          </a:fontRef>
        </p:style>
      </p:cxnSp>
      <p:sp>
        <p:nvSpPr>
          <p:cNvPr id="31" name="TextBox 30"/>
          <p:cNvSpPr txBox="1"/>
          <p:nvPr/>
        </p:nvSpPr>
        <p:spPr>
          <a:xfrm>
            <a:off x="15103366" y="32148379"/>
            <a:ext cx="14062841" cy="5078313"/>
          </a:xfrm>
          <a:prstGeom prst="rect">
            <a:avLst/>
          </a:prstGeom>
          <a:noFill/>
        </p:spPr>
        <p:txBody>
          <a:bodyPr wrap="square" rtlCol="0">
            <a:spAutoFit/>
          </a:bodyPr>
          <a:lstStyle/>
          <a:p>
            <a:r>
              <a:rPr lang="en-GB" altLang="en-US" sz="4400" dirty="0" smtClean="0">
                <a:solidFill>
                  <a:srgbClr val="7030A0"/>
                </a:solidFill>
                <a:sym typeface="Arial" pitchFamily="34" charset="0"/>
              </a:rPr>
              <a:t>Next Steps</a:t>
            </a:r>
            <a:endParaRPr lang="en-GB" altLang="en-US" sz="3000" dirty="0" smtClean="0">
              <a:sym typeface="Arial" pitchFamily="34" charset="0"/>
            </a:endParaRPr>
          </a:p>
          <a:p>
            <a:pPr algn="just">
              <a:buFont typeface="Arial" pitchFamily="34" charset="0"/>
              <a:buChar char="•"/>
            </a:pPr>
            <a:r>
              <a:rPr lang="en-GB" altLang="en-US" sz="2800" dirty="0" smtClean="0">
                <a:sym typeface="Arial" pitchFamily="34" charset="0"/>
              </a:rPr>
              <a:t>Ongoing training of CYPOT therapists to maintain the line in future</a:t>
            </a:r>
          </a:p>
          <a:p>
            <a:pPr algn="just">
              <a:buFont typeface="Arial" pitchFamily="34" charset="0"/>
              <a:buChar char="•"/>
            </a:pPr>
            <a:r>
              <a:rPr lang="en-GB" altLang="en-US" sz="2800" dirty="0" smtClean="0">
                <a:sym typeface="Arial" pitchFamily="34" charset="0"/>
              </a:rPr>
              <a:t>Plan for extending the PAL to include children’s physiotherapy</a:t>
            </a:r>
          </a:p>
          <a:p>
            <a:pPr algn="just">
              <a:buFont typeface="Arial" pitchFamily="34" charset="0"/>
              <a:buChar char="•"/>
            </a:pPr>
            <a:r>
              <a:rPr lang="en-GB" altLang="en-US" sz="2800" dirty="0" smtClean="0">
                <a:sym typeface="Arial" pitchFamily="34" charset="0"/>
              </a:rPr>
              <a:t>Explore the expansion the range of professions/services who could provide families universal supports via the PAL</a:t>
            </a:r>
          </a:p>
          <a:p>
            <a:pPr algn="just">
              <a:buFont typeface="Arial" pitchFamily="34" charset="0"/>
              <a:buChar char="•"/>
            </a:pPr>
            <a:r>
              <a:rPr lang="en-GB" altLang="en-US" sz="2800" dirty="0" smtClean="0">
                <a:sym typeface="Arial" pitchFamily="34" charset="0"/>
              </a:rPr>
              <a:t>Explore the use of text messaging as an alternative to voice calls and other forms of communication</a:t>
            </a:r>
            <a:r>
              <a:rPr lang="en-GB" altLang="en-US" sz="2800" dirty="0" smtClean="0">
                <a:sym typeface="Arial" pitchFamily="34" charset="0"/>
              </a:rPr>
              <a:t>.</a:t>
            </a:r>
          </a:p>
          <a:p>
            <a:pPr algn="just">
              <a:buFont typeface="Arial" pitchFamily="34" charset="0"/>
              <a:buChar char="•"/>
            </a:pPr>
            <a:r>
              <a:rPr lang="en-GB" altLang="en-US" sz="2800" dirty="0" smtClean="0">
                <a:sym typeface="Arial" pitchFamily="34" charset="0"/>
              </a:rPr>
              <a:t>Utilise skills and knowledge for </a:t>
            </a:r>
            <a:r>
              <a:rPr lang="en-GB" altLang="en-US" sz="2800" dirty="0" err="1" smtClean="0">
                <a:sym typeface="Arial" pitchFamily="34" charset="0"/>
              </a:rPr>
              <a:t>ScIL</a:t>
            </a:r>
            <a:r>
              <a:rPr lang="en-GB" altLang="en-US" sz="2800" dirty="0" smtClean="0">
                <a:sym typeface="Arial" pitchFamily="34" charset="0"/>
              </a:rPr>
              <a:t> to support CYPOT , AHP colleagues and key partners undertake improvement projects</a:t>
            </a:r>
          </a:p>
          <a:p>
            <a:pPr algn="just">
              <a:buFont typeface="Arial" pitchFamily="34" charset="0"/>
              <a:buChar char="•"/>
            </a:pPr>
            <a:endParaRPr lang="en-GB" altLang="en-US" sz="2800" dirty="0" smtClean="0">
              <a:sym typeface="Arial" pitchFamily="34" charset="0"/>
            </a:endParaRPr>
          </a:p>
          <a:p>
            <a:pPr algn="just">
              <a:buFont typeface="Arial" pitchFamily="34" charset="0"/>
              <a:buChar char="•"/>
            </a:pPr>
            <a:endParaRPr lang="en-GB" altLang="en-US" sz="2800" dirty="0" smtClean="0">
              <a:sym typeface="Arial" pitchFamily="34" charset="0"/>
            </a:endParaRPr>
          </a:p>
        </p:txBody>
      </p:sp>
      <p:graphicFrame>
        <p:nvGraphicFramePr>
          <p:cNvPr id="139" name="Table 138"/>
          <p:cNvGraphicFramePr>
            <a:graphicFrameLocks noGrp="1"/>
          </p:cNvGraphicFramePr>
          <p:nvPr/>
        </p:nvGraphicFramePr>
        <p:xfrm>
          <a:off x="14832806" y="21310600"/>
          <a:ext cx="609600" cy="190500"/>
        </p:xfrm>
        <a:graphic>
          <a:graphicData uri="http://schemas.openxmlformats.org/drawingml/2006/table">
            <a:tbl>
              <a:tblPr/>
              <a:tblGrid>
                <a:gridCol w="609600"/>
              </a:tblGrid>
              <a:tr h="190500">
                <a:tc>
                  <a:txBody>
                    <a:bodyPr/>
                    <a:lstStyle/>
                    <a:p>
                      <a:pPr algn="l" fontAlgn="b"/>
                      <a:endParaRPr lang="en-US" sz="1100" b="0" i="0" u="none" strike="noStrike" dirty="0">
                        <a:solidFill>
                          <a:srgbClr val="000000"/>
                        </a:solidFill>
                        <a:latin typeface="Calibri"/>
                      </a:endParaRPr>
                    </a:p>
                  </a:txBody>
                  <a:tcPr marL="0" marR="0" marT="0" marB="0" anchor="b">
                    <a:lnL>
                      <a:noFill/>
                    </a:lnL>
                    <a:lnR>
                      <a:noFill/>
                    </a:lnR>
                    <a:lnT>
                      <a:noFill/>
                    </a:lnT>
                    <a:lnB>
                      <a:noFill/>
                    </a:lnB>
                  </a:tcPr>
                </a:tc>
              </a:tr>
            </a:tbl>
          </a:graphicData>
        </a:graphic>
      </p:graphicFrame>
      <p:sp>
        <p:nvSpPr>
          <p:cNvPr id="140" name="Down Arrow 139"/>
          <p:cNvSpPr/>
          <p:nvPr/>
        </p:nvSpPr>
        <p:spPr>
          <a:xfrm>
            <a:off x="27423549" y="21694129"/>
            <a:ext cx="444077" cy="80077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extBox 26"/>
          <p:cNvSpPr txBox="1"/>
          <p:nvPr/>
        </p:nvSpPr>
        <p:spPr>
          <a:xfrm>
            <a:off x="625642" y="29068295"/>
            <a:ext cx="11357811" cy="1354217"/>
          </a:xfrm>
          <a:prstGeom prst="rect">
            <a:avLst/>
          </a:prstGeom>
          <a:noFill/>
        </p:spPr>
        <p:txBody>
          <a:bodyPr wrap="square" rtlCol="0">
            <a:spAutoFit/>
          </a:bodyPr>
          <a:lstStyle/>
          <a:p>
            <a:endParaRPr lang="en-GB" dirty="0"/>
          </a:p>
        </p:txBody>
      </p:sp>
      <p:grpSp>
        <p:nvGrpSpPr>
          <p:cNvPr id="262" name="Group 261"/>
          <p:cNvGrpSpPr/>
          <p:nvPr/>
        </p:nvGrpSpPr>
        <p:grpSpPr>
          <a:xfrm>
            <a:off x="851338" y="27768884"/>
            <a:ext cx="12580883" cy="6841688"/>
            <a:chOff x="339963" y="319459"/>
            <a:chExt cx="10951814" cy="6736961"/>
          </a:xfrm>
        </p:grpSpPr>
        <p:sp>
          <p:nvSpPr>
            <p:cNvPr id="263" name="Rounded Rectangle 4"/>
            <p:cNvSpPr txBox="1"/>
            <p:nvPr/>
          </p:nvSpPr>
          <p:spPr>
            <a:xfrm>
              <a:off x="422338" y="1239837"/>
              <a:ext cx="1357625" cy="4182767"/>
            </a:xfrm>
            <a:prstGeom prst="rect">
              <a:avLst/>
            </a:prstGeom>
            <a:solidFill>
              <a:srgbClr val="002060"/>
            </a:solidFill>
            <a:ln>
              <a:solidFill>
                <a:srgbClr val="002060"/>
              </a:solidFill>
            </a:ln>
          </p:spPr>
          <p:style>
            <a:lnRef idx="0">
              <a:scrgbClr r="0" g="0" b="0"/>
            </a:lnRef>
            <a:fillRef idx="0">
              <a:scrgbClr r="0" g="0" b="0"/>
            </a:fillRef>
            <a:effectRef idx="0">
              <a:scrgbClr r="0" g="0" b="0"/>
            </a:effectRef>
            <a:fontRef idx="minor">
              <a:schemeClr val="lt1"/>
            </a:fontRef>
          </p:style>
          <p:txBody>
            <a:bodyPr spcFirstLastPara="0" vert="horz" wrap="square" lIns="72000" tIns="72000" rIns="72000" bIns="72000" numCol="1" spcCol="1270" anchor="ctr" anchorCtr="0">
              <a:noAutofit/>
            </a:bodyPr>
            <a:lstStyle/>
            <a:p>
              <a:pPr algn="ctr">
                <a:defRPr/>
              </a:pPr>
              <a:r>
                <a:rPr lang="en-GB" sz="1600" b="1" i="1" dirty="0" smtClean="0">
                  <a:solidFill>
                    <a:schemeClr val="bg1"/>
                  </a:solidFill>
                </a:rPr>
                <a:t>By October 2022, Children &amp; Young people’s occupational therapy (CYPOT) will reduce waiting times for families requiring universal support to 20 days (baseline 40 days Nov 2021)</a:t>
              </a:r>
              <a:r>
                <a:rPr lang="en-GB" sz="1600" dirty="0" smtClean="0">
                  <a:solidFill>
                    <a:schemeClr val="bg1"/>
                  </a:solidFill>
                </a:rPr>
                <a:t> </a:t>
              </a:r>
              <a:endParaRPr lang="en-US" sz="1600" dirty="0">
                <a:solidFill>
                  <a:schemeClr val="bg1"/>
                </a:solidFill>
              </a:endParaRPr>
            </a:p>
          </p:txBody>
        </p:sp>
        <p:grpSp>
          <p:nvGrpSpPr>
            <p:cNvPr id="264" name="Group 10"/>
            <p:cNvGrpSpPr/>
            <p:nvPr/>
          </p:nvGrpSpPr>
          <p:grpSpPr>
            <a:xfrm>
              <a:off x="1881961" y="3859619"/>
              <a:ext cx="1913861" cy="1881962"/>
              <a:chOff x="2243989" y="206894"/>
              <a:chExt cx="1008521" cy="729322"/>
            </a:xfrm>
            <a:solidFill>
              <a:srgbClr val="8F45C7"/>
            </a:solidFill>
          </p:grpSpPr>
          <p:sp>
            <p:nvSpPr>
              <p:cNvPr id="375" name="Rounded Rectangle 11"/>
              <p:cNvSpPr/>
              <p:nvPr/>
            </p:nvSpPr>
            <p:spPr>
              <a:xfrm>
                <a:off x="2243989" y="206894"/>
                <a:ext cx="1008521" cy="729322"/>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376" name="Rounded Rectangle 4"/>
              <p:cNvSpPr txBox="1"/>
              <p:nvPr/>
            </p:nvSpPr>
            <p:spPr>
              <a:xfrm>
                <a:off x="2265350" y="228255"/>
                <a:ext cx="965799" cy="68660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7620" tIns="7620" rIns="7620" bIns="7620" numCol="1" spcCol="1270" anchor="ctr" anchorCtr="0">
                <a:noAutofit/>
              </a:bodyPr>
              <a:lstStyle/>
              <a:p>
                <a:pPr algn="ctr" defTabSz="533400">
                  <a:lnSpc>
                    <a:spcPct val="90000"/>
                  </a:lnSpc>
                  <a:spcBef>
                    <a:spcPct val="0"/>
                  </a:spcBef>
                  <a:spcAft>
                    <a:spcPct val="35000"/>
                  </a:spcAft>
                </a:pPr>
                <a:endParaRPr lang="en-US" sz="1400" b="1" dirty="0"/>
              </a:p>
            </p:txBody>
          </p:sp>
        </p:grpSp>
        <p:grpSp>
          <p:nvGrpSpPr>
            <p:cNvPr id="265" name="Group 13"/>
            <p:cNvGrpSpPr/>
            <p:nvPr/>
          </p:nvGrpSpPr>
          <p:grpSpPr>
            <a:xfrm>
              <a:off x="1860698" y="5762848"/>
              <a:ext cx="1892595" cy="1211565"/>
              <a:chOff x="2243989" y="206894"/>
              <a:chExt cx="1008521" cy="913245"/>
            </a:xfrm>
            <a:solidFill>
              <a:srgbClr val="FF0000"/>
            </a:solidFill>
          </p:grpSpPr>
          <p:sp>
            <p:nvSpPr>
              <p:cNvPr id="373" name="Rounded Rectangle 14"/>
              <p:cNvSpPr/>
              <p:nvPr/>
            </p:nvSpPr>
            <p:spPr>
              <a:xfrm>
                <a:off x="2243989" y="206894"/>
                <a:ext cx="1008521" cy="729322"/>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374" name="Rounded Rectangle 4"/>
              <p:cNvSpPr txBox="1"/>
              <p:nvPr/>
            </p:nvSpPr>
            <p:spPr>
              <a:xfrm>
                <a:off x="2265351" y="228255"/>
                <a:ext cx="965799" cy="89188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endParaRPr lang="en-US" sz="1400" b="1" dirty="0"/>
              </a:p>
            </p:txBody>
          </p:sp>
        </p:grpSp>
        <p:grpSp>
          <p:nvGrpSpPr>
            <p:cNvPr id="266" name="Group 16"/>
            <p:cNvGrpSpPr/>
            <p:nvPr/>
          </p:nvGrpSpPr>
          <p:grpSpPr>
            <a:xfrm>
              <a:off x="1935125" y="2498651"/>
              <a:ext cx="1860697" cy="1318437"/>
              <a:chOff x="2243989" y="206894"/>
              <a:chExt cx="1008521" cy="729322"/>
            </a:xfrm>
            <a:solidFill>
              <a:srgbClr val="0070C0"/>
            </a:solidFill>
          </p:grpSpPr>
          <p:sp>
            <p:nvSpPr>
              <p:cNvPr id="371" name="Rounded Rectangle 17"/>
              <p:cNvSpPr/>
              <p:nvPr/>
            </p:nvSpPr>
            <p:spPr>
              <a:xfrm>
                <a:off x="2243989" y="206894"/>
                <a:ext cx="1008521" cy="729322"/>
              </a:xfrm>
              <a:prstGeom prst="roundRect">
                <a:avLst>
                  <a:gd name="adj" fmla="val 10000"/>
                </a:avLst>
              </a:prstGeom>
              <a:grpFill/>
            </p:spPr>
            <p:style>
              <a:lnRef idx="1">
                <a:schemeClr val="accent5"/>
              </a:lnRef>
              <a:fillRef idx="3">
                <a:schemeClr val="accent5"/>
              </a:fillRef>
              <a:effectRef idx="2">
                <a:schemeClr val="accent5"/>
              </a:effectRef>
              <a:fontRef idx="minor">
                <a:schemeClr val="lt1"/>
              </a:fontRef>
            </p:style>
          </p:sp>
          <p:sp>
            <p:nvSpPr>
              <p:cNvPr id="372" name="Rounded Rectangle 4"/>
              <p:cNvSpPr txBox="1"/>
              <p:nvPr/>
            </p:nvSpPr>
            <p:spPr>
              <a:xfrm>
                <a:off x="2265350" y="228255"/>
                <a:ext cx="965799" cy="686600"/>
              </a:xfrm>
              <a:prstGeom prst="rect">
                <a:avLst/>
              </a:prstGeom>
              <a:grpFill/>
            </p:spPr>
            <p:style>
              <a:lnRef idx="1">
                <a:schemeClr val="accent5"/>
              </a:lnRef>
              <a:fillRef idx="3">
                <a:schemeClr val="accent5"/>
              </a:fillRef>
              <a:effectRef idx="2">
                <a:schemeClr val="accent5"/>
              </a:effectRef>
              <a:fontRef idx="minor">
                <a:schemeClr val="lt1"/>
              </a:fontRef>
            </p:style>
            <p:txBody>
              <a:bodyPr spcFirstLastPara="0" vert="horz" wrap="square" lIns="7620" tIns="7620" rIns="7620" bIns="7620" numCol="1" spcCol="1270" anchor="ctr" anchorCtr="0">
                <a:noAutofit/>
              </a:bodyPr>
              <a:lstStyle/>
              <a:p>
                <a:pPr algn="ctr" defTabSz="533400">
                  <a:lnSpc>
                    <a:spcPct val="90000"/>
                  </a:lnSpc>
                  <a:spcBef>
                    <a:spcPct val="0"/>
                  </a:spcBef>
                  <a:spcAft>
                    <a:spcPct val="35000"/>
                  </a:spcAft>
                </a:pPr>
                <a:endParaRPr lang="en-US" sz="1400" b="1" dirty="0"/>
              </a:p>
            </p:txBody>
          </p:sp>
        </p:grpSp>
        <p:grpSp>
          <p:nvGrpSpPr>
            <p:cNvPr id="267" name="Group 19"/>
            <p:cNvGrpSpPr/>
            <p:nvPr/>
          </p:nvGrpSpPr>
          <p:grpSpPr>
            <a:xfrm>
              <a:off x="1860698" y="520995"/>
              <a:ext cx="1903228" cy="1839433"/>
              <a:chOff x="2243989" y="206894"/>
              <a:chExt cx="1008521" cy="729322"/>
            </a:xfrm>
          </p:grpSpPr>
          <p:sp>
            <p:nvSpPr>
              <p:cNvPr id="369" name="Rounded Rectangle 20"/>
              <p:cNvSpPr/>
              <p:nvPr/>
            </p:nvSpPr>
            <p:spPr>
              <a:xfrm>
                <a:off x="2243989" y="206894"/>
                <a:ext cx="1008521" cy="729322"/>
              </a:xfrm>
              <a:prstGeom prst="roundRect">
                <a:avLst>
                  <a:gd name="adj" fmla="val 10000"/>
                </a:avLst>
              </a:prstGeom>
              <a:solidFill>
                <a:schemeClr val="accent4"/>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370" name="Rounded Rectangle 4"/>
              <p:cNvSpPr txBox="1"/>
              <p:nvPr/>
            </p:nvSpPr>
            <p:spPr>
              <a:xfrm>
                <a:off x="2265350" y="228255"/>
                <a:ext cx="965799" cy="6866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endParaRPr lang="en-US" sz="1400" b="1" kern="1200" dirty="0"/>
              </a:p>
            </p:txBody>
          </p:sp>
        </p:grpSp>
        <p:grpSp>
          <p:nvGrpSpPr>
            <p:cNvPr id="269" name="Group 83"/>
            <p:cNvGrpSpPr/>
            <p:nvPr/>
          </p:nvGrpSpPr>
          <p:grpSpPr>
            <a:xfrm>
              <a:off x="3930373" y="2204273"/>
              <a:ext cx="3377670" cy="485764"/>
              <a:chOff x="4736466" y="0"/>
              <a:chExt cx="3573137" cy="188060"/>
            </a:xfrm>
            <a:solidFill>
              <a:srgbClr val="4BD0FF"/>
            </a:solidFill>
          </p:grpSpPr>
          <p:sp>
            <p:nvSpPr>
              <p:cNvPr id="367" name="Rounded Rectangle 366"/>
              <p:cNvSpPr/>
              <p:nvPr/>
            </p:nvSpPr>
            <p:spPr>
              <a:xfrm>
                <a:off x="4736466" y="0"/>
                <a:ext cx="3573137" cy="188060"/>
              </a:xfrm>
              <a:prstGeom prst="roundRect">
                <a:avLst>
                  <a:gd name="adj" fmla="val 10000"/>
                </a:avLst>
              </a:prstGeom>
              <a:grpFill/>
              <a:ln>
                <a:solidFill>
                  <a:srgbClr val="4BD0FF"/>
                </a:solidFill>
              </a:ln>
            </p:spPr>
            <p:style>
              <a:lnRef idx="1">
                <a:schemeClr val="accent4"/>
              </a:lnRef>
              <a:fillRef idx="2">
                <a:schemeClr val="accent4"/>
              </a:fillRef>
              <a:effectRef idx="1">
                <a:schemeClr val="accent4"/>
              </a:effectRef>
              <a:fontRef idx="minor">
                <a:schemeClr val="dk1"/>
              </a:fontRef>
            </p:style>
          </p:sp>
          <p:sp>
            <p:nvSpPr>
              <p:cNvPr id="368" name="Rounded Rectangle 4"/>
              <p:cNvSpPr txBox="1"/>
              <p:nvPr/>
            </p:nvSpPr>
            <p:spPr>
              <a:xfrm>
                <a:off x="4741974" y="5508"/>
                <a:ext cx="3562121" cy="177044"/>
              </a:xfrm>
              <a:prstGeom prst="rect">
                <a:avLst/>
              </a:prstGeom>
              <a:grpFill/>
              <a:ln>
                <a:solidFill>
                  <a:srgbClr val="4BD0FF"/>
                </a:solidFill>
              </a:ln>
            </p:spPr>
            <p:style>
              <a:lnRef idx="0">
                <a:scrgbClr r="0" g="0" b="0"/>
              </a:lnRef>
              <a:fillRef idx="0">
                <a:scrgbClr r="0" g="0" b="0"/>
              </a:fillRef>
              <a:effectRef idx="0">
                <a:scrgbClr r="0" g="0" b="0"/>
              </a:effectRef>
              <a:fontRef idx="minor">
                <a:schemeClr val="dk1"/>
              </a:fontRef>
            </p:style>
            <p:txBody>
              <a:bodyPr spcFirstLastPara="0" vert="horz" wrap="square" lIns="72000" tIns="6350" rIns="6350" bIns="6350" numCol="1" spcCol="1270" anchor="ctr" anchorCtr="0">
                <a:noAutofit/>
              </a:bodyPr>
              <a:lstStyle/>
              <a:p>
                <a:pPr lvl="0" algn="l" defTabSz="444500">
                  <a:lnSpc>
                    <a:spcPct val="90000"/>
                  </a:lnSpc>
                  <a:spcBef>
                    <a:spcPct val="0"/>
                  </a:spcBef>
                  <a:spcAft>
                    <a:spcPct val="35000"/>
                  </a:spcAft>
                </a:pPr>
                <a:endParaRPr lang="en-US" sz="1000" kern="1200" dirty="0"/>
              </a:p>
            </p:txBody>
          </p:sp>
        </p:grpSp>
        <p:grpSp>
          <p:nvGrpSpPr>
            <p:cNvPr id="270" name="Group 86"/>
            <p:cNvGrpSpPr/>
            <p:nvPr/>
          </p:nvGrpSpPr>
          <p:grpSpPr>
            <a:xfrm>
              <a:off x="3919737" y="2721338"/>
              <a:ext cx="3377670" cy="596020"/>
              <a:chOff x="4736466" y="0"/>
              <a:chExt cx="3573137" cy="188060"/>
            </a:xfrm>
            <a:solidFill>
              <a:srgbClr val="4BD0FF"/>
            </a:solidFill>
          </p:grpSpPr>
          <p:sp>
            <p:nvSpPr>
              <p:cNvPr id="365" name="Rounded Rectangle 364"/>
              <p:cNvSpPr/>
              <p:nvPr/>
            </p:nvSpPr>
            <p:spPr>
              <a:xfrm>
                <a:off x="4736466" y="0"/>
                <a:ext cx="3573137" cy="188060"/>
              </a:xfrm>
              <a:prstGeom prst="roundRect">
                <a:avLst>
                  <a:gd name="adj" fmla="val 10000"/>
                </a:avLst>
              </a:prstGeom>
              <a:grpFill/>
              <a:ln>
                <a:solidFill>
                  <a:srgbClr val="4BD0FF"/>
                </a:solidFill>
              </a:ln>
            </p:spPr>
            <p:style>
              <a:lnRef idx="1">
                <a:schemeClr val="accent4"/>
              </a:lnRef>
              <a:fillRef idx="2">
                <a:schemeClr val="accent4"/>
              </a:fillRef>
              <a:effectRef idx="1">
                <a:schemeClr val="accent4"/>
              </a:effectRef>
              <a:fontRef idx="minor">
                <a:schemeClr val="dk1"/>
              </a:fontRef>
            </p:style>
          </p:sp>
          <p:sp>
            <p:nvSpPr>
              <p:cNvPr id="366" name="Rounded Rectangle 4"/>
              <p:cNvSpPr txBox="1"/>
              <p:nvPr/>
            </p:nvSpPr>
            <p:spPr>
              <a:xfrm>
                <a:off x="4741974" y="5508"/>
                <a:ext cx="3562121" cy="177044"/>
              </a:xfrm>
              <a:prstGeom prst="rect">
                <a:avLst/>
              </a:prstGeom>
              <a:grpFill/>
              <a:ln>
                <a:solidFill>
                  <a:srgbClr val="4BD0FF"/>
                </a:solidFill>
              </a:ln>
            </p:spPr>
            <p:style>
              <a:lnRef idx="0">
                <a:scrgbClr r="0" g="0" b="0"/>
              </a:lnRef>
              <a:fillRef idx="0">
                <a:scrgbClr r="0" g="0" b="0"/>
              </a:fillRef>
              <a:effectRef idx="0">
                <a:scrgbClr r="0" g="0" b="0"/>
              </a:effectRef>
              <a:fontRef idx="minor">
                <a:schemeClr val="dk1"/>
              </a:fontRef>
            </p:style>
            <p:txBody>
              <a:bodyPr spcFirstLastPara="0" vert="horz" wrap="square" lIns="72000" tIns="6350" rIns="6350" bIns="6350" numCol="1" spcCol="1270" anchor="ctr" anchorCtr="0">
                <a:noAutofit/>
              </a:bodyPr>
              <a:lstStyle/>
              <a:p>
                <a:pPr lvl="0" algn="l" defTabSz="444500">
                  <a:lnSpc>
                    <a:spcPct val="90000"/>
                  </a:lnSpc>
                  <a:spcBef>
                    <a:spcPct val="0"/>
                  </a:spcBef>
                  <a:spcAft>
                    <a:spcPct val="35000"/>
                  </a:spcAft>
                </a:pPr>
                <a:endParaRPr lang="en-US" sz="1000" kern="1200" dirty="0"/>
              </a:p>
            </p:txBody>
          </p:sp>
        </p:grpSp>
        <p:grpSp>
          <p:nvGrpSpPr>
            <p:cNvPr id="271" name="Group 107"/>
            <p:cNvGrpSpPr/>
            <p:nvPr/>
          </p:nvGrpSpPr>
          <p:grpSpPr>
            <a:xfrm>
              <a:off x="3941003" y="3373960"/>
              <a:ext cx="3374198" cy="347435"/>
              <a:chOff x="4736466" y="0"/>
              <a:chExt cx="3573137" cy="188060"/>
            </a:xfrm>
            <a:solidFill>
              <a:srgbClr val="4BD0FF"/>
            </a:solidFill>
          </p:grpSpPr>
          <p:sp>
            <p:nvSpPr>
              <p:cNvPr id="363" name="Rounded Rectangle 362"/>
              <p:cNvSpPr/>
              <p:nvPr/>
            </p:nvSpPr>
            <p:spPr>
              <a:xfrm>
                <a:off x="4736466" y="0"/>
                <a:ext cx="3573137" cy="188060"/>
              </a:xfrm>
              <a:prstGeom prst="roundRect">
                <a:avLst>
                  <a:gd name="adj" fmla="val 10000"/>
                </a:avLst>
              </a:prstGeom>
              <a:grpFill/>
              <a:ln>
                <a:solidFill>
                  <a:srgbClr val="4BD0FF"/>
                </a:solidFill>
              </a:ln>
            </p:spPr>
            <p:style>
              <a:lnRef idx="1">
                <a:schemeClr val="accent4"/>
              </a:lnRef>
              <a:fillRef idx="2">
                <a:schemeClr val="accent4"/>
              </a:fillRef>
              <a:effectRef idx="1">
                <a:schemeClr val="accent4"/>
              </a:effectRef>
              <a:fontRef idx="minor">
                <a:schemeClr val="dk1"/>
              </a:fontRef>
            </p:style>
          </p:sp>
          <p:sp>
            <p:nvSpPr>
              <p:cNvPr id="364" name="Rounded Rectangle 4"/>
              <p:cNvSpPr txBox="1"/>
              <p:nvPr/>
            </p:nvSpPr>
            <p:spPr>
              <a:xfrm>
                <a:off x="4741974" y="5508"/>
                <a:ext cx="3562121" cy="177044"/>
              </a:xfrm>
              <a:prstGeom prst="rect">
                <a:avLst/>
              </a:prstGeom>
              <a:grpFill/>
              <a:ln>
                <a:solidFill>
                  <a:srgbClr val="4BD0FF"/>
                </a:solidFill>
              </a:ln>
            </p:spPr>
            <p:style>
              <a:lnRef idx="0">
                <a:scrgbClr r="0" g="0" b="0"/>
              </a:lnRef>
              <a:fillRef idx="0">
                <a:scrgbClr r="0" g="0" b="0"/>
              </a:fillRef>
              <a:effectRef idx="0">
                <a:scrgbClr r="0" g="0" b="0"/>
              </a:effectRef>
              <a:fontRef idx="minor">
                <a:schemeClr val="dk1"/>
              </a:fontRef>
            </p:style>
            <p:txBody>
              <a:bodyPr spcFirstLastPara="0" vert="horz" wrap="square" lIns="72000" tIns="6350" rIns="6350" bIns="6350" numCol="1" spcCol="1270" anchor="ctr" anchorCtr="0">
                <a:noAutofit/>
              </a:bodyPr>
              <a:lstStyle/>
              <a:p>
                <a:pPr lvl="0" algn="l" defTabSz="444500">
                  <a:lnSpc>
                    <a:spcPct val="90000"/>
                  </a:lnSpc>
                  <a:spcBef>
                    <a:spcPct val="0"/>
                  </a:spcBef>
                  <a:spcAft>
                    <a:spcPct val="35000"/>
                  </a:spcAft>
                </a:pPr>
                <a:endParaRPr lang="en-US" sz="1000" kern="1200" dirty="0"/>
              </a:p>
            </p:txBody>
          </p:sp>
        </p:grpSp>
        <p:grpSp>
          <p:nvGrpSpPr>
            <p:cNvPr id="272" name="Group 146"/>
            <p:cNvGrpSpPr/>
            <p:nvPr/>
          </p:nvGrpSpPr>
          <p:grpSpPr>
            <a:xfrm>
              <a:off x="3987510" y="5135525"/>
              <a:ext cx="3377670" cy="606056"/>
              <a:chOff x="4736466" y="0"/>
              <a:chExt cx="3573137" cy="188060"/>
            </a:xfrm>
            <a:solidFill>
              <a:srgbClr val="FB7E71"/>
            </a:solidFill>
          </p:grpSpPr>
          <p:sp>
            <p:nvSpPr>
              <p:cNvPr id="361" name="Rounded Rectangle 360"/>
              <p:cNvSpPr/>
              <p:nvPr/>
            </p:nvSpPr>
            <p:spPr>
              <a:xfrm>
                <a:off x="4736466" y="0"/>
                <a:ext cx="3573137" cy="188060"/>
              </a:xfrm>
              <a:prstGeom prst="roundRect">
                <a:avLst>
                  <a:gd name="adj" fmla="val 10000"/>
                </a:avLst>
              </a:prstGeom>
              <a:grpFill/>
              <a:ln>
                <a:solidFill>
                  <a:srgbClr val="FB7E71"/>
                </a:solidFill>
              </a:ln>
            </p:spPr>
            <p:style>
              <a:lnRef idx="1">
                <a:schemeClr val="accent4"/>
              </a:lnRef>
              <a:fillRef idx="2">
                <a:schemeClr val="accent4"/>
              </a:fillRef>
              <a:effectRef idx="1">
                <a:schemeClr val="accent4"/>
              </a:effectRef>
              <a:fontRef idx="minor">
                <a:schemeClr val="dk1"/>
              </a:fontRef>
            </p:style>
          </p:sp>
          <p:sp>
            <p:nvSpPr>
              <p:cNvPr id="362" name="Rounded Rectangle 4"/>
              <p:cNvSpPr txBox="1"/>
              <p:nvPr/>
            </p:nvSpPr>
            <p:spPr>
              <a:xfrm>
                <a:off x="4741974" y="5508"/>
                <a:ext cx="3562121" cy="177044"/>
              </a:xfrm>
              <a:prstGeom prst="rect">
                <a:avLst/>
              </a:prstGeom>
              <a:grpFill/>
              <a:ln>
                <a:solidFill>
                  <a:srgbClr val="FB7E71"/>
                </a:solidFill>
              </a:ln>
            </p:spPr>
            <p:style>
              <a:lnRef idx="0">
                <a:scrgbClr r="0" g="0" b="0"/>
              </a:lnRef>
              <a:fillRef idx="0">
                <a:scrgbClr r="0" g="0" b="0"/>
              </a:fillRef>
              <a:effectRef idx="0">
                <a:scrgbClr r="0" g="0" b="0"/>
              </a:effectRef>
              <a:fontRef idx="minor">
                <a:schemeClr val="dk1"/>
              </a:fontRef>
            </p:style>
            <p:txBody>
              <a:bodyPr spcFirstLastPara="0" vert="horz" wrap="square" lIns="72000" tIns="6350" rIns="6350" bIns="6350" numCol="1" spcCol="1270" anchor="ctr" anchorCtr="0">
                <a:noAutofit/>
              </a:bodyPr>
              <a:lstStyle/>
              <a:p>
                <a:pPr lvl="0" algn="l" defTabSz="444500">
                  <a:lnSpc>
                    <a:spcPct val="90000"/>
                  </a:lnSpc>
                  <a:spcBef>
                    <a:spcPct val="0"/>
                  </a:spcBef>
                  <a:spcAft>
                    <a:spcPct val="35000"/>
                  </a:spcAft>
                </a:pPr>
                <a:endParaRPr lang="en-US" sz="1000" kern="1200" dirty="0"/>
              </a:p>
            </p:txBody>
          </p:sp>
        </p:grpSp>
        <p:grpSp>
          <p:nvGrpSpPr>
            <p:cNvPr id="273" name="Group 152"/>
            <p:cNvGrpSpPr/>
            <p:nvPr/>
          </p:nvGrpSpPr>
          <p:grpSpPr>
            <a:xfrm>
              <a:off x="4008182" y="5902890"/>
              <a:ext cx="3377670" cy="436109"/>
              <a:chOff x="4758337" y="55827"/>
              <a:chExt cx="3573137" cy="188135"/>
            </a:xfrm>
            <a:solidFill>
              <a:srgbClr val="FB7E71"/>
            </a:solidFill>
          </p:grpSpPr>
          <p:sp>
            <p:nvSpPr>
              <p:cNvPr id="359" name="Rounded Rectangle 358"/>
              <p:cNvSpPr/>
              <p:nvPr/>
            </p:nvSpPr>
            <p:spPr>
              <a:xfrm>
                <a:off x="4758337" y="55827"/>
                <a:ext cx="3573137" cy="188060"/>
              </a:xfrm>
              <a:prstGeom prst="roundRect">
                <a:avLst>
                  <a:gd name="adj" fmla="val 10000"/>
                </a:avLst>
              </a:prstGeom>
              <a:grpFill/>
              <a:ln>
                <a:solidFill>
                  <a:srgbClr val="FB7E71"/>
                </a:solidFill>
              </a:ln>
            </p:spPr>
            <p:style>
              <a:lnRef idx="1">
                <a:schemeClr val="accent4"/>
              </a:lnRef>
              <a:fillRef idx="2">
                <a:schemeClr val="accent4"/>
              </a:fillRef>
              <a:effectRef idx="1">
                <a:schemeClr val="accent4"/>
              </a:effectRef>
              <a:fontRef idx="minor">
                <a:schemeClr val="dk1"/>
              </a:fontRef>
            </p:style>
          </p:sp>
          <p:sp>
            <p:nvSpPr>
              <p:cNvPr id="360" name="Rounded Rectangle 4"/>
              <p:cNvSpPr txBox="1"/>
              <p:nvPr/>
            </p:nvSpPr>
            <p:spPr>
              <a:xfrm>
                <a:off x="4763846" y="66918"/>
                <a:ext cx="3562121" cy="177044"/>
              </a:xfrm>
              <a:prstGeom prst="rect">
                <a:avLst/>
              </a:prstGeom>
              <a:grpFill/>
              <a:ln>
                <a:solidFill>
                  <a:srgbClr val="FB7E71"/>
                </a:solidFill>
              </a:ln>
            </p:spPr>
            <p:style>
              <a:lnRef idx="0">
                <a:scrgbClr r="0" g="0" b="0"/>
              </a:lnRef>
              <a:fillRef idx="0">
                <a:scrgbClr r="0" g="0" b="0"/>
              </a:fillRef>
              <a:effectRef idx="0">
                <a:scrgbClr r="0" g="0" b="0"/>
              </a:effectRef>
              <a:fontRef idx="minor">
                <a:schemeClr val="dk1"/>
              </a:fontRef>
            </p:style>
            <p:txBody>
              <a:bodyPr spcFirstLastPara="0" vert="horz" wrap="square" lIns="72000" tIns="6350" rIns="6350" bIns="6350" numCol="1" spcCol="1270" anchor="ctr" anchorCtr="0">
                <a:noAutofit/>
              </a:bodyPr>
              <a:lstStyle/>
              <a:p>
                <a:pPr lvl="0" algn="l" defTabSz="444500">
                  <a:lnSpc>
                    <a:spcPct val="90000"/>
                  </a:lnSpc>
                  <a:spcBef>
                    <a:spcPct val="0"/>
                  </a:spcBef>
                  <a:spcAft>
                    <a:spcPct val="35000"/>
                  </a:spcAft>
                </a:pPr>
                <a:endParaRPr lang="en-US" sz="1000" kern="1200" dirty="0"/>
              </a:p>
            </p:txBody>
          </p:sp>
        </p:grpSp>
        <p:grpSp>
          <p:nvGrpSpPr>
            <p:cNvPr id="274" name="Group 155"/>
            <p:cNvGrpSpPr/>
            <p:nvPr/>
          </p:nvGrpSpPr>
          <p:grpSpPr>
            <a:xfrm>
              <a:off x="3999374" y="6470064"/>
              <a:ext cx="3393138" cy="546636"/>
              <a:chOff x="4741974" y="85481"/>
              <a:chExt cx="3589500" cy="225204"/>
            </a:xfrm>
            <a:solidFill>
              <a:srgbClr val="FB7E71"/>
            </a:solidFill>
          </p:grpSpPr>
          <p:sp>
            <p:nvSpPr>
              <p:cNvPr id="357" name="Rounded Rectangle 356"/>
              <p:cNvSpPr/>
              <p:nvPr/>
            </p:nvSpPr>
            <p:spPr>
              <a:xfrm>
                <a:off x="4758337" y="122625"/>
                <a:ext cx="3573137" cy="188060"/>
              </a:xfrm>
              <a:prstGeom prst="roundRect">
                <a:avLst>
                  <a:gd name="adj" fmla="val 10000"/>
                </a:avLst>
              </a:prstGeom>
              <a:grpFill/>
              <a:ln>
                <a:solidFill>
                  <a:srgbClr val="FB7E71"/>
                </a:solidFill>
              </a:ln>
            </p:spPr>
            <p:style>
              <a:lnRef idx="1">
                <a:schemeClr val="accent4"/>
              </a:lnRef>
              <a:fillRef idx="2">
                <a:schemeClr val="accent4"/>
              </a:fillRef>
              <a:effectRef idx="1">
                <a:schemeClr val="accent4"/>
              </a:effectRef>
              <a:fontRef idx="minor">
                <a:schemeClr val="dk1"/>
              </a:fontRef>
            </p:style>
          </p:sp>
          <p:sp>
            <p:nvSpPr>
              <p:cNvPr id="358" name="Rounded Rectangle 4"/>
              <p:cNvSpPr txBox="1"/>
              <p:nvPr/>
            </p:nvSpPr>
            <p:spPr>
              <a:xfrm>
                <a:off x="4741974" y="85481"/>
                <a:ext cx="3562121" cy="177044"/>
              </a:xfrm>
              <a:prstGeom prst="rect">
                <a:avLst/>
              </a:prstGeom>
              <a:grpFill/>
              <a:ln>
                <a:solidFill>
                  <a:srgbClr val="FB7E71"/>
                </a:solidFill>
              </a:ln>
            </p:spPr>
            <p:style>
              <a:lnRef idx="0">
                <a:scrgbClr r="0" g="0" b="0"/>
              </a:lnRef>
              <a:fillRef idx="0">
                <a:scrgbClr r="0" g="0" b="0"/>
              </a:fillRef>
              <a:effectRef idx="0">
                <a:scrgbClr r="0" g="0" b="0"/>
              </a:effectRef>
              <a:fontRef idx="minor">
                <a:schemeClr val="dk1"/>
              </a:fontRef>
            </p:style>
            <p:txBody>
              <a:bodyPr spcFirstLastPara="0" vert="horz" wrap="square" lIns="72000" tIns="6350" rIns="6350" bIns="6350" numCol="1" spcCol="1270" anchor="ctr" anchorCtr="0">
                <a:noAutofit/>
              </a:bodyPr>
              <a:lstStyle/>
              <a:p>
                <a:pPr lvl="0" algn="l" defTabSz="444500">
                  <a:lnSpc>
                    <a:spcPct val="90000"/>
                  </a:lnSpc>
                  <a:spcBef>
                    <a:spcPct val="0"/>
                  </a:spcBef>
                  <a:spcAft>
                    <a:spcPct val="35000"/>
                  </a:spcAft>
                </a:pPr>
                <a:endParaRPr lang="en-US" sz="1000" kern="1200" dirty="0"/>
              </a:p>
            </p:txBody>
          </p:sp>
        </p:grpSp>
        <p:grpSp>
          <p:nvGrpSpPr>
            <p:cNvPr id="275" name="Group 158"/>
            <p:cNvGrpSpPr/>
            <p:nvPr/>
          </p:nvGrpSpPr>
          <p:grpSpPr>
            <a:xfrm>
              <a:off x="3966245" y="3763925"/>
              <a:ext cx="3377670" cy="701749"/>
              <a:chOff x="4736466" y="0"/>
              <a:chExt cx="3573137" cy="188060"/>
            </a:xfrm>
            <a:solidFill>
              <a:srgbClr val="B576D8"/>
            </a:solidFill>
          </p:grpSpPr>
          <p:sp>
            <p:nvSpPr>
              <p:cNvPr id="355" name="Rounded Rectangle 354"/>
              <p:cNvSpPr/>
              <p:nvPr/>
            </p:nvSpPr>
            <p:spPr>
              <a:xfrm>
                <a:off x="4736466" y="0"/>
                <a:ext cx="3573137" cy="188060"/>
              </a:xfrm>
              <a:prstGeom prst="roundRect">
                <a:avLst>
                  <a:gd name="adj" fmla="val 10000"/>
                </a:avLst>
              </a:prstGeom>
              <a:grpFill/>
              <a:ln>
                <a:solidFill>
                  <a:srgbClr val="B576D8"/>
                </a:solidFill>
              </a:ln>
            </p:spPr>
            <p:style>
              <a:lnRef idx="1">
                <a:schemeClr val="accent4"/>
              </a:lnRef>
              <a:fillRef idx="2">
                <a:schemeClr val="accent4"/>
              </a:fillRef>
              <a:effectRef idx="1">
                <a:schemeClr val="accent4"/>
              </a:effectRef>
              <a:fontRef idx="minor">
                <a:schemeClr val="dk1"/>
              </a:fontRef>
            </p:style>
          </p:sp>
          <p:sp>
            <p:nvSpPr>
              <p:cNvPr id="356" name="Rounded Rectangle 4"/>
              <p:cNvSpPr txBox="1"/>
              <p:nvPr/>
            </p:nvSpPr>
            <p:spPr>
              <a:xfrm>
                <a:off x="4741974" y="5508"/>
                <a:ext cx="3562121" cy="177044"/>
              </a:xfrm>
              <a:prstGeom prst="rect">
                <a:avLst/>
              </a:prstGeom>
              <a:grpFill/>
              <a:ln>
                <a:solidFill>
                  <a:srgbClr val="B576D8"/>
                </a:solidFill>
              </a:ln>
            </p:spPr>
            <p:style>
              <a:lnRef idx="0">
                <a:scrgbClr r="0" g="0" b="0"/>
              </a:lnRef>
              <a:fillRef idx="0">
                <a:scrgbClr r="0" g="0" b="0"/>
              </a:fillRef>
              <a:effectRef idx="0">
                <a:scrgbClr r="0" g="0" b="0"/>
              </a:effectRef>
              <a:fontRef idx="minor">
                <a:schemeClr val="dk1"/>
              </a:fontRef>
            </p:style>
            <p:txBody>
              <a:bodyPr spcFirstLastPara="0" vert="horz" wrap="square" lIns="72000" tIns="6350" rIns="6350" bIns="6350" numCol="1" spcCol="1270" anchor="ctr" anchorCtr="0">
                <a:noAutofit/>
              </a:bodyPr>
              <a:lstStyle/>
              <a:p>
                <a:pPr lvl="0" algn="l" defTabSz="444500">
                  <a:lnSpc>
                    <a:spcPct val="90000"/>
                  </a:lnSpc>
                  <a:spcBef>
                    <a:spcPct val="0"/>
                  </a:spcBef>
                  <a:spcAft>
                    <a:spcPct val="35000"/>
                  </a:spcAft>
                </a:pPr>
                <a:endParaRPr lang="en-US" sz="1000" kern="1200" dirty="0"/>
              </a:p>
            </p:txBody>
          </p:sp>
        </p:grpSp>
        <p:grpSp>
          <p:nvGrpSpPr>
            <p:cNvPr id="276" name="Group 167"/>
            <p:cNvGrpSpPr/>
            <p:nvPr/>
          </p:nvGrpSpPr>
          <p:grpSpPr>
            <a:xfrm>
              <a:off x="3983535" y="4540103"/>
              <a:ext cx="3377670" cy="542879"/>
              <a:chOff x="4736466" y="0"/>
              <a:chExt cx="3573137" cy="188060"/>
            </a:xfrm>
            <a:solidFill>
              <a:srgbClr val="B576D8"/>
            </a:solidFill>
          </p:grpSpPr>
          <p:sp>
            <p:nvSpPr>
              <p:cNvPr id="353" name="Rounded Rectangle 352"/>
              <p:cNvSpPr/>
              <p:nvPr/>
            </p:nvSpPr>
            <p:spPr>
              <a:xfrm>
                <a:off x="4736466" y="0"/>
                <a:ext cx="3573137" cy="188060"/>
              </a:xfrm>
              <a:prstGeom prst="roundRect">
                <a:avLst>
                  <a:gd name="adj" fmla="val 10000"/>
                </a:avLst>
              </a:prstGeom>
              <a:grpFill/>
              <a:ln>
                <a:solidFill>
                  <a:srgbClr val="B576D8"/>
                </a:solidFill>
              </a:ln>
            </p:spPr>
            <p:style>
              <a:lnRef idx="1">
                <a:schemeClr val="accent4"/>
              </a:lnRef>
              <a:fillRef idx="2">
                <a:schemeClr val="accent4"/>
              </a:fillRef>
              <a:effectRef idx="1">
                <a:schemeClr val="accent4"/>
              </a:effectRef>
              <a:fontRef idx="minor">
                <a:schemeClr val="dk1"/>
              </a:fontRef>
            </p:style>
          </p:sp>
          <p:sp>
            <p:nvSpPr>
              <p:cNvPr id="354" name="Rounded Rectangle 4"/>
              <p:cNvSpPr txBox="1"/>
              <p:nvPr/>
            </p:nvSpPr>
            <p:spPr>
              <a:xfrm>
                <a:off x="4741974" y="5508"/>
                <a:ext cx="3562121" cy="177044"/>
              </a:xfrm>
              <a:prstGeom prst="rect">
                <a:avLst/>
              </a:prstGeom>
              <a:grpFill/>
              <a:ln>
                <a:solidFill>
                  <a:srgbClr val="B576D8"/>
                </a:solidFill>
              </a:ln>
            </p:spPr>
            <p:style>
              <a:lnRef idx="0">
                <a:scrgbClr r="0" g="0" b="0"/>
              </a:lnRef>
              <a:fillRef idx="0">
                <a:scrgbClr r="0" g="0" b="0"/>
              </a:fillRef>
              <a:effectRef idx="0">
                <a:scrgbClr r="0" g="0" b="0"/>
              </a:effectRef>
              <a:fontRef idx="minor">
                <a:schemeClr val="dk1"/>
              </a:fontRef>
            </p:style>
            <p:txBody>
              <a:bodyPr spcFirstLastPara="0" vert="horz" wrap="square" lIns="72000" tIns="6350" rIns="6350" bIns="6350" numCol="1" spcCol="1270" anchor="ctr" anchorCtr="0">
                <a:noAutofit/>
              </a:bodyPr>
              <a:lstStyle/>
              <a:p>
                <a:pPr lvl="0" algn="l" defTabSz="444500">
                  <a:lnSpc>
                    <a:spcPct val="90000"/>
                  </a:lnSpc>
                  <a:spcBef>
                    <a:spcPct val="0"/>
                  </a:spcBef>
                  <a:spcAft>
                    <a:spcPct val="35000"/>
                  </a:spcAft>
                </a:pPr>
                <a:endParaRPr lang="en-US" sz="1000" kern="1200" dirty="0"/>
              </a:p>
            </p:txBody>
          </p:sp>
        </p:grpSp>
        <p:grpSp>
          <p:nvGrpSpPr>
            <p:cNvPr id="277" name="Group 170"/>
            <p:cNvGrpSpPr/>
            <p:nvPr/>
          </p:nvGrpSpPr>
          <p:grpSpPr>
            <a:xfrm>
              <a:off x="3987510" y="563782"/>
              <a:ext cx="3377670" cy="850347"/>
              <a:chOff x="4736466" y="0"/>
              <a:chExt cx="3573137" cy="188060"/>
            </a:xfrm>
            <a:solidFill>
              <a:schemeClr val="accent4">
                <a:lumMod val="60000"/>
                <a:lumOff val="40000"/>
              </a:schemeClr>
            </a:solidFill>
          </p:grpSpPr>
          <p:sp>
            <p:nvSpPr>
              <p:cNvPr id="351" name="Rounded Rectangle 350"/>
              <p:cNvSpPr/>
              <p:nvPr/>
            </p:nvSpPr>
            <p:spPr>
              <a:xfrm>
                <a:off x="4736466" y="0"/>
                <a:ext cx="3573137" cy="188060"/>
              </a:xfrm>
              <a:prstGeom prst="roundRect">
                <a:avLst>
                  <a:gd name="adj" fmla="val 10000"/>
                </a:avLst>
              </a:prstGeom>
              <a:grpFill/>
              <a:ln>
                <a:solidFill>
                  <a:schemeClr val="accent4">
                    <a:lumMod val="60000"/>
                    <a:lumOff val="40000"/>
                  </a:schemeClr>
                </a:solidFill>
              </a:ln>
            </p:spPr>
            <p:style>
              <a:lnRef idx="1">
                <a:schemeClr val="accent4"/>
              </a:lnRef>
              <a:fillRef idx="2">
                <a:schemeClr val="accent4"/>
              </a:fillRef>
              <a:effectRef idx="1">
                <a:schemeClr val="accent4"/>
              </a:effectRef>
              <a:fontRef idx="minor">
                <a:schemeClr val="dk1"/>
              </a:fontRef>
            </p:style>
          </p:sp>
          <p:sp>
            <p:nvSpPr>
              <p:cNvPr id="352" name="Rounded Rectangle 4"/>
              <p:cNvSpPr txBox="1"/>
              <p:nvPr/>
            </p:nvSpPr>
            <p:spPr>
              <a:xfrm>
                <a:off x="4741974" y="5508"/>
                <a:ext cx="3562121" cy="177044"/>
              </a:xfrm>
              <a:prstGeom prst="rect">
                <a:avLst/>
              </a:prstGeom>
              <a:grpFill/>
              <a:ln>
                <a:solidFill>
                  <a:schemeClr val="accent4">
                    <a:lumMod val="60000"/>
                    <a:lumOff val="40000"/>
                  </a:schemeClr>
                </a:solidFill>
              </a:ln>
            </p:spPr>
            <p:style>
              <a:lnRef idx="0">
                <a:scrgbClr r="0" g="0" b="0"/>
              </a:lnRef>
              <a:fillRef idx="0">
                <a:scrgbClr r="0" g="0" b="0"/>
              </a:fillRef>
              <a:effectRef idx="0">
                <a:scrgbClr r="0" g="0" b="0"/>
              </a:effectRef>
              <a:fontRef idx="minor">
                <a:schemeClr val="dk1"/>
              </a:fontRef>
            </p:style>
            <p:txBody>
              <a:bodyPr spcFirstLastPara="0" vert="horz" wrap="square" lIns="72000" tIns="6350" rIns="6350" bIns="6350" numCol="1" spcCol="1270" anchor="ctr" anchorCtr="0">
                <a:noAutofit/>
              </a:bodyPr>
              <a:lstStyle/>
              <a:p>
                <a:pPr lvl="0" algn="l" defTabSz="444500">
                  <a:lnSpc>
                    <a:spcPct val="90000"/>
                  </a:lnSpc>
                  <a:spcBef>
                    <a:spcPct val="0"/>
                  </a:spcBef>
                  <a:spcAft>
                    <a:spcPct val="35000"/>
                  </a:spcAft>
                </a:pPr>
                <a:endParaRPr lang="en-US" sz="1000" kern="1200" dirty="0"/>
              </a:p>
            </p:txBody>
          </p:sp>
        </p:grpSp>
        <p:grpSp>
          <p:nvGrpSpPr>
            <p:cNvPr id="278" name="Group 176"/>
            <p:cNvGrpSpPr/>
            <p:nvPr/>
          </p:nvGrpSpPr>
          <p:grpSpPr>
            <a:xfrm>
              <a:off x="3976876" y="1542083"/>
              <a:ext cx="3377670" cy="531265"/>
              <a:chOff x="4736466" y="0"/>
              <a:chExt cx="3573137" cy="188060"/>
            </a:xfrm>
            <a:solidFill>
              <a:schemeClr val="accent4">
                <a:lumMod val="60000"/>
                <a:lumOff val="40000"/>
              </a:schemeClr>
            </a:solidFill>
          </p:grpSpPr>
          <p:sp>
            <p:nvSpPr>
              <p:cNvPr id="349" name="Rounded Rectangle 348"/>
              <p:cNvSpPr/>
              <p:nvPr/>
            </p:nvSpPr>
            <p:spPr>
              <a:xfrm>
                <a:off x="4736466" y="0"/>
                <a:ext cx="3573137" cy="188060"/>
              </a:xfrm>
              <a:prstGeom prst="roundRect">
                <a:avLst>
                  <a:gd name="adj" fmla="val 10000"/>
                </a:avLst>
              </a:prstGeom>
              <a:grpFill/>
              <a:ln>
                <a:solidFill>
                  <a:schemeClr val="accent4">
                    <a:lumMod val="60000"/>
                    <a:lumOff val="40000"/>
                  </a:schemeClr>
                </a:solidFill>
              </a:ln>
            </p:spPr>
            <p:style>
              <a:lnRef idx="1">
                <a:schemeClr val="accent4"/>
              </a:lnRef>
              <a:fillRef idx="2">
                <a:schemeClr val="accent4"/>
              </a:fillRef>
              <a:effectRef idx="1">
                <a:schemeClr val="accent4"/>
              </a:effectRef>
              <a:fontRef idx="minor">
                <a:schemeClr val="dk1"/>
              </a:fontRef>
            </p:style>
          </p:sp>
          <p:sp>
            <p:nvSpPr>
              <p:cNvPr id="350" name="Rounded Rectangle 4"/>
              <p:cNvSpPr txBox="1"/>
              <p:nvPr/>
            </p:nvSpPr>
            <p:spPr>
              <a:xfrm>
                <a:off x="4741974" y="5508"/>
                <a:ext cx="3562121" cy="177044"/>
              </a:xfrm>
              <a:prstGeom prst="rect">
                <a:avLst/>
              </a:prstGeom>
              <a:grpFill/>
              <a:ln>
                <a:solidFill>
                  <a:schemeClr val="accent4">
                    <a:lumMod val="60000"/>
                    <a:lumOff val="40000"/>
                  </a:schemeClr>
                </a:solidFill>
              </a:ln>
            </p:spPr>
            <p:style>
              <a:lnRef idx="0">
                <a:scrgbClr r="0" g="0" b="0"/>
              </a:lnRef>
              <a:fillRef idx="0">
                <a:scrgbClr r="0" g="0" b="0"/>
              </a:fillRef>
              <a:effectRef idx="0">
                <a:scrgbClr r="0" g="0" b="0"/>
              </a:effectRef>
              <a:fontRef idx="minor">
                <a:schemeClr val="dk1"/>
              </a:fontRef>
            </p:style>
            <p:txBody>
              <a:bodyPr spcFirstLastPara="0" vert="horz" wrap="square" lIns="72000" tIns="6350" rIns="6350" bIns="6350" numCol="1" spcCol="1270" anchor="ctr" anchorCtr="0">
                <a:noAutofit/>
              </a:bodyPr>
              <a:lstStyle/>
              <a:p>
                <a:pPr lvl="0" algn="l" defTabSz="444500">
                  <a:lnSpc>
                    <a:spcPct val="90000"/>
                  </a:lnSpc>
                  <a:spcBef>
                    <a:spcPct val="0"/>
                  </a:spcBef>
                  <a:spcAft>
                    <a:spcPct val="35000"/>
                  </a:spcAft>
                </a:pPr>
                <a:endParaRPr lang="en-US" sz="1000" kern="1200" dirty="0"/>
              </a:p>
            </p:txBody>
          </p:sp>
        </p:grpSp>
        <p:grpSp>
          <p:nvGrpSpPr>
            <p:cNvPr id="279" name="Group 182"/>
            <p:cNvGrpSpPr/>
            <p:nvPr/>
          </p:nvGrpSpPr>
          <p:grpSpPr>
            <a:xfrm>
              <a:off x="7783046" y="2243018"/>
              <a:ext cx="3377670" cy="220950"/>
              <a:chOff x="4736466" y="0"/>
              <a:chExt cx="3573137" cy="188060"/>
            </a:xfrm>
            <a:solidFill>
              <a:schemeClr val="accent5">
                <a:lumMod val="20000"/>
                <a:lumOff val="80000"/>
              </a:schemeClr>
            </a:solidFill>
          </p:grpSpPr>
          <p:sp>
            <p:nvSpPr>
              <p:cNvPr id="347" name="Rounded Rectangle 346"/>
              <p:cNvSpPr/>
              <p:nvPr/>
            </p:nvSpPr>
            <p:spPr>
              <a:xfrm>
                <a:off x="4736466" y="0"/>
                <a:ext cx="3573137" cy="188060"/>
              </a:xfrm>
              <a:prstGeom prst="roundRect">
                <a:avLst>
                  <a:gd name="adj" fmla="val 10000"/>
                </a:avLst>
              </a:prstGeom>
              <a:grpFill/>
              <a:ln>
                <a:solidFill>
                  <a:srgbClr val="4BD0FF"/>
                </a:solidFill>
              </a:ln>
            </p:spPr>
            <p:style>
              <a:lnRef idx="1">
                <a:schemeClr val="accent4"/>
              </a:lnRef>
              <a:fillRef idx="2">
                <a:schemeClr val="accent4"/>
              </a:fillRef>
              <a:effectRef idx="1">
                <a:schemeClr val="accent4"/>
              </a:effectRef>
              <a:fontRef idx="minor">
                <a:schemeClr val="dk1"/>
              </a:fontRef>
            </p:style>
          </p:sp>
          <p:sp>
            <p:nvSpPr>
              <p:cNvPr id="348" name="Rounded Rectangle 4"/>
              <p:cNvSpPr txBox="1"/>
              <p:nvPr/>
            </p:nvSpPr>
            <p:spPr>
              <a:xfrm>
                <a:off x="4741974" y="5508"/>
                <a:ext cx="3562121" cy="177044"/>
              </a:xfrm>
              <a:prstGeom prst="rect">
                <a:avLst/>
              </a:prstGeom>
              <a:grpFill/>
              <a:ln>
                <a:solidFill>
                  <a:srgbClr val="4BD0FF"/>
                </a:solidFill>
              </a:ln>
            </p:spPr>
            <p:style>
              <a:lnRef idx="0">
                <a:scrgbClr r="0" g="0" b="0"/>
              </a:lnRef>
              <a:fillRef idx="0">
                <a:scrgbClr r="0" g="0" b="0"/>
              </a:fillRef>
              <a:effectRef idx="0">
                <a:scrgbClr r="0" g="0" b="0"/>
              </a:effectRef>
              <a:fontRef idx="minor">
                <a:schemeClr val="dk1"/>
              </a:fontRef>
            </p:style>
            <p:txBody>
              <a:bodyPr spcFirstLastPara="0" vert="horz" wrap="square" lIns="72000" tIns="6350" rIns="6350" bIns="6350" numCol="1" spcCol="1270" anchor="ctr" anchorCtr="0">
                <a:noAutofit/>
              </a:bodyPr>
              <a:lstStyle/>
              <a:p>
                <a:pPr lvl="0" algn="l" defTabSz="444500">
                  <a:lnSpc>
                    <a:spcPct val="90000"/>
                  </a:lnSpc>
                  <a:spcBef>
                    <a:spcPct val="0"/>
                  </a:spcBef>
                  <a:spcAft>
                    <a:spcPct val="35000"/>
                  </a:spcAft>
                </a:pPr>
                <a:endParaRPr lang="en-US" sz="1000" kern="1200" dirty="0"/>
              </a:p>
            </p:txBody>
          </p:sp>
        </p:grpSp>
        <p:grpSp>
          <p:nvGrpSpPr>
            <p:cNvPr id="280" name="Group 185"/>
            <p:cNvGrpSpPr/>
            <p:nvPr/>
          </p:nvGrpSpPr>
          <p:grpSpPr>
            <a:xfrm>
              <a:off x="7814944" y="2526166"/>
              <a:ext cx="3377670" cy="429686"/>
              <a:chOff x="4736466" y="0"/>
              <a:chExt cx="3573137" cy="188060"/>
            </a:xfrm>
            <a:solidFill>
              <a:schemeClr val="accent5">
                <a:lumMod val="20000"/>
                <a:lumOff val="80000"/>
              </a:schemeClr>
            </a:solidFill>
          </p:grpSpPr>
          <p:sp>
            <p:nvSpPr>
              <p:cNvPr id="345" name="Rounded Rectangle 344"/>
              <p:cNvSpPr/>
              <p:nvPr/>
            </p:nvSpPr>
            <p:spPr>
              <a:xfrm>
                <a:off x="4736466" y="0"/>
                <a:ext cx="3573137" cy="188060"/>
              </a:xfrm>
              <a:prstGeom prst="roundRect">
                <a:avLst>
                  <a:gd name="adj" fmla="val 10000"/>
                </a:avLst>
              </a:prstGeom>
              <a:grpFill/>
              <a:ln>
                <a:solidFill>
                  <a:srgbClr val="4BD0FF"/>
                </a:solidFill>
              </a:ln>
            </p:spPr>
            <p:style>
              <a:lnRef idx="1">
                <a:schemeClr val="accent4"/>
              </a:lnRef>
              <a:fillRef idx="2">
                <a:schemeClr val="accent4"/>
              </a:fillRef>
              <a:effectRef idx="1">
                <a:schemeClr val="accent4"/>
              </a:effectRef>
              <a:fontRef idx="minor">
                <a:schemeClr val="dk1"/>
              </a:fontRef>
            </p:style>
          </p:sp>
          <p:sp>
            <p:nvSpPr>
              <p:cNvPr id="346" name="Rounded Rectangle 4"/>
              <p:cNvSpPr txBox="1"/>
              <p:nvPr/>
            </p:nvSpPr>
            <p:spPr>
              <a:xfrm>
                <a:off x="4741974" y="5508"/>
                <a:ext cx="3562121" cy="177044"/>
              </a:xfrm>
              <a:prstGeom prst="rect">
                <a:avLst/>
              </a:prstGeom>
              <a:grpFill/>
              <a:ln>
                <a:solidFill>
                  <a:srgbClr val="4BD0FF"/>
                </a:solidFill>
              </a:ln>
            </p:spPr>
            <p:style>
              <a:lnRef idx="0">
                <a:scrgbClr r="0" g="0" b="0"/>
              </a:lnRef>
              <a:fillRef idx="0">
                <a:scrgbClr r="0" g="0" b="0"/>
              </a:fillRef>
              <a:effectRef idx="0">
                <a:scrgbClr r="0" g="0" b="0"/>
              </a:effectRef>
              <a:fontRef idx="minor">
                <a:schemeClr val="dk1"/>
              </a:fontRef>
            </p:style>
            <p:txBody>
              <a:bodyPr spcFirstLastPara="0" vert="horz" wrap="square" lIns="72000" tIns="6350" rIns="6350" bIns="6350" numCol="1" spcCol="1270" anchor="ctr" anchorCtr="0">
                <a:noAutofit/>
              </a:bodyPr>
              <a:lstStyle/>
              <a:p>
                <a:pPr lvl="0" algn="l" defTabSz="444500">
                  <a:lnSpc>
                    <a:spcPct val="90000"/>
                  </a:lnSpc>
                  <a:spcBef>
                    <a:spcPct val="0"/>
                  </a:spcBef>
                  <a:spcAft>
                    <a:spcPct val="35000"/>
                  </a:spcAft>
                </a:pPr>
                <a:endParaRPr lang="en-US" sz="1000" kern="1200" dirty="0"/>
              </a:p>
            </p:txBody>
          </p:sp>
        </p:grpSp>
        <p:grpSp>
          <p:nvGrpSpPr>
            <p:cNvPr id="281" name="Group 188"/>
            <p:cNvGrpSpPr/>
            <p:nvPr/>
          </p:nvGrpSpPr>
          <p:grpSpPr>
            <a:xfrm>
              <a:off x="7783044" y="3040911"/>
              <a:ext cx="3377670" cy="390725"/>
              <a:chOff x="4736466" y="0"/>
              <a:chExt cx="3573137" cy="188060"/>
            </a:xfrm>
            <a:solidFill>
              <a:schemeClr val="accent5">
                <a:lumMod val="20000"/>
                <a:lumOff val="80000"/>
              </a:schemeClr>
            </a:solidFill>
          </p:grpSpPr>
          <p:sp>
            <p:nvSpPr>
              <p:cNvPr id="343" name="Rounded Rectangle 342"/>
              <p:cNvSpPr/>
              <p:nvPr/>
            </p:nvSpPr>
            <p:spPr>
              <a:xfrm>
                <a:off x="4736466" y="0"/>
                <a:ext cx="3573137" cy="188060"/>
              </a:xfrm>
              <a:prstGeom prst="roundRect">
                <a:avLst>
                  <a:gd name="adj" fmla="val 10000"/>
                </a:avLst>
              </a:prstGeom>
              <a:grpFill/>
              <a:ln>
                <a:solidFill>
                  <a:srgbClr val="4BD0FF"/>
                </a:solidFill>
              </a:ln>
            </p:spPr>
            <p:style>
              <a:lnRef idx="1">
                <a:schemeClr val="accent4"/>
              </a:lnRef>
              <a:fillRef idx="2">
                <a:schemeClr val="accent4"/>
              </a:fillRef>
              <a:effectRef idx="1">
                <a:schemeClr val="accent4"/>
              </a:effectRef>
              <a:fontRef idx="minor">
                <a:schemeClr val="dk1"/>
              </a:fontRef>
            </p:style>
          </p:sp>
          <p:sp>
            <p:nvSpPr>
              <p:cNvPr id="344" name="Rounded Rectangle 4"/>
              <p:cNvSpPr txBox="1"/>
              <p:nvPr/>
            </p:nvSpPr>
            <p:spPr>
              <a:xfrm>
                <a:off x="4741974" y="5508"/>
                <a:ext cx="3562121" cy="177044"/>
              </a:xfrm>
              <a:prstGeom prst="rect">
                <a:avLst/>
              </a:prstGeom>
              <a:grpFill/>
              <a:ln>
                <a:solidFill>
                  <a:srgbClr val="4BD0FF"/>
                </a:solidFill>
              </a:ln>
            </p:spPr>
            <p:style>
              <a:lnRef idx="0">
                <a:scrgbClr r="0" g="0" b="0"/>
              </a:lnRef>
              <a:fillRef idx="0">
                <a:scrgbClr r="0" g="0" b="0"/>
              </a:fillRef>
              <a:effectRef idx="0">
                <a:scrgbClr r="0" g="0" b="0"/>
              </a:effectRef>
              <a:fontRef idx="minor">
                <a:schemeClr val="dk1"/>
              </a:fontRef>
            </p:style>
            <p:txBody>
              <a:bodyPr spcFirstLastPara="0" vert="horz" wrap="square" lIns="72000" tIns="6350" rIns="6350" bIns="6350" numCol="1" spcCol="1270" anchor="ctr" anchorCtr="0">
                <a:noAutofit/>
              </a:bodyPr>
              <a:lstStyle/>
              <a:p>
                <a:pPr lvl="0" algn="l" defTabSz="444500">
                  <a:lnSpc>
                    <a:spcPct val="90000"/>
                  </a:lnSpc>
                  <a:spcBef>
                    <a:spcPct val="0"/>
                  </a:spcBef>
                  <a:spcAft>
                    <a:spcPct val="35000"/>
                  </a:spcAft>
                </a:pPr>
                <a:endParaRPr lang="en-US" sz="1000" kern="1200" dirty="0"/>
              </a:p>
            </p:txBody>
          </p:sp>
        </p:grpSp>
        <p:grpSp>
          <p:nvGrpSpPr>
            <p:cNvPr id="282" name="Group 191"/>
            <p:cNvGrpSpPr/>
            <p:nvPr/>
          </p:nvGrpSpPr>
          <p:grpSpPr>
            <a:xfrm>
              <a:off x="7821601" y="3455006"/>
              <a:ext cx="3377670" cy="468407"/>
              <a:chOff x="4736466" y="0"/>
              <a:chExt cx="3573137" cy="188060"/>
            </a:xfrm>
            <a:solidFill>
              <a:schemeClr val="accent5">
                <a:lumMod val="20000"/>
                <a:lumOff val="80000"/>
              </a:schemeClr>
            </a:solidFill>
          </p:grpSpPr>
          <p:sp>
            <p:nvSpPr>
              <p:cNvPr id="341" name="Rounded Rectangle 340"/>
              <p:cNvSpPr/>
              <p:nvPr/>
            </p:nvSpPr>
            <p:spPr>
              <a:xfrm>
                <a:off x="4736466" y="0"/>
                <a:ext cx="3573137" cy="188060"/>
              </a:xfrm>
              <a:prstGeom prst="roundRect">
                <a:avLst>
                  <a:gd name="adj" fmla="val 10000"/>
                </a:avLst>
              </a:prstGeom>
              <a:grpFill/>
              <a:ln>
                <a:solidFill>
                  <a:srgbClr val="4BD0FF"/>
                </a:solidFill>
              </a:ln>
            </p:spPr>
            <p:style>
              <a:lnRef idx="1">
                <a:schemeClr val="accent4"/>
              </a:lnRef>
              <a:fillRef idx="2">
                <a:schemeClr val="accent4"/>
              </a:fillRef>
              <a:effectRef idx="1">
                <a:schemeClr val="accent4"/>
              </a:effectRef>
              <a:fontRef idx="minor">
                <a:schemeClr val="dk1"/>
              </a:fontRef>
            </p:style>
          </p:sp>
          <p:sp>
            <p:nvSpPr>
              <p:cNvPr id="342" name="Rounded Rectangle 4"/>
              <p:cNvSpPr txBox="1"/>
              <p:nvPr/>
            </p:nvSpPr>
            <p:spPr>
              <a:xfrm>
                <a:off x="4741974" y="5508"/>
                <a:ext cx="3562121" cy="177044"/>
              </a:xfrm>
              <a:prstGeom prst="rect">
                <a:avLst/>
              </a:prstGeom>
              <a:grpFill/>
              <a:ln>
                <a:solidFill>
                  <a:srgbClr val="4BD0FF"/>
                </a:solidFill>
              </a:ln>
            </p:spPr>
            <p:style>
              <a:lnRef idx="0">
                <a:scrgbClr r="0" g="0" b="0"/>
              </a:lnRef>
              <a:fillRef idx="0">
                <a:scrgbClr r="0" g="0" b="0"/>
              </a:fillRef>
              <a:effectRef idx="0">
                <a:scrgbClr r="0" g="0" b="0"/>
              </a:effectRef>
              <a:fontRef idx="minor">
                <a:schemeClr val="dk1"/>
              </a:fontRef>
            </p:style>
            <p:txBody>
              <a:bodyPr spcFirstLastPara="0" vert="horz" wrap="square" lIns="72000" tIns="6350" rIns="6350" bIns="6350" numCol="1" spcCol="1270" anchor="ctr" anchorCtr="0">
                <a:noAutofit/>
              </a:bodyPr>
              <a:lstStyle/>
              <a:p>
                <a:pPr lvl="0" algn="l" defTabSz="444500">
                  <a:lnSpc>
                    <a:spcPct val="90000"/>
                  </a:lnSpc>
                  <a:spcBef>
                    <a:spcPct val="0"/>
                  </a:spcBef>
                  <a:spcAft>
                    <a:spcPct val="35000"/>
                  </a:spcAft>
                </a:pPr>
                <a:endParaRPr lang="en-US" sz="1000" kern="1200" dirty="0"/>
              </a:p>
            </p:txBody>
          </p:sp>
        </p:grpSp>
        <p:sp>
          <p:nvSpPr>
            <p:cNvPr id="340" name="Rounded Rectangle 4"/>
            <p:cNvSpPr txBox="1"/>
            <p:nvPr/>
          </p:nvSpPr>
          <p:spPr>
            <a:xfrm>
              <a:off x="7824126" y="5381868"/>
              <a:ext cx="3367257" cy="512430"/>
            </a:xfrm>
            <a:prstGeom prst="rect">
              <a:avLst/>
            </a:prstGeom>
            <a:solidFill>
              <a:schemeClr val="accent2">
                <a:lumMod val="40000"/>
                <a:lumOff val="60000"/>
              </a:schemeClr>
            </a:solidFill>
            <a:ln>
              <a:solidFill>
                <a:srgbClr val="FB7E71"/>
              </a:solidFill>
            </a:ln>
          </p:spPr>
          <p:style>
            <a:lnRef idx="0">
              <a:scrgbClr r="0" g="0" b="0"/>
            </a:lnRef>
            <a:fillRef idx="0">
              <a:scrgbClr r="0" g="0" b="0"/>
            </a:fillRef>
            <a:effectRef idx="0">
              <a:scrgbClr r="0" g="0" b="0"/>
            </a:effectRef>
            <a:fontRef idx="minor">
              <a:schemeClr val="dk1"/>
            </a:fontRef>
          </p:style>
          <p:txBody>
            <a:bodyPr spcFirstLastPara="0" vert="horz" wrap="square" lIns="72000" tIns="6350" rIns="6350" bIns="6350" numCol="1" spcCol="1270" anchor="ctr" anchorCtr="0">
              <a:noAutofit/>
            </a:bodyPr>
            <a:lstStyle/>
            <a:p>
              <a:pPr lvl="0" algn="l" defTabSz="444500">
                <a:lnSpc>
                  <a:spcPct val="90000"/>
                </a:lnSpc>
                <a:spcBef>
                  <a:spcPct val="0"/>
                </a:spcBef>
                <a:spcAft>
                  <a:spcPct val="35000"/>
                </a:spcAft>
              </a:pPr>
              <a:endParaRPr lang="en-US" sz="1000" kern="1200" dirty="0"/>
            </a:p>
          </p:txBody>
        </p:sp>
        <p:sp>
          <p:nvSpPr>
            <p:cNvPr id="338" name="Rounded Rectangle 4"/>
            <p:cNvSpPr txBox="1"/>
            <p:nvPr/>
          </p:nvSpPr>
          <p:spPr>
            <a:xfrm>
              <a:off x="7823534" y="5985253"/>
              <a:ext cx="3367257" cy="542361"/>
            </a:xfrm>
            <a:prstGeom prst="rect">
              <a:avLst/>
            </a:prstGeom>
            <a:solidFill>
              <a:schemeClr val="accent2">
                <a:lumMod val="40000"/>
                <a:lumOff val="60000"/>
              </a:schemeClr>
            </a:solidFill>
            <a:ln>
              <a:solidFill>
                <a:srgbClr val="FB7E71"/>
              </a:solidFill>
            </a:ln>
          </p:spPr>
          <p:style>
            <a:lnRef idx="0">
              <a:scrgbClr r="0" g="0" b="0"/>
            </a:lnRef>
            <a:fillRef idx="0">
              <a:scrgbClr r="0" g="0" b="0"/>
            </a:fillRef>
            <a:effectRef idx="0">
              <a:scrgbClr r="0" g="0" b="0"/>
            </a:effectRef>
            <a:fontRef idx="minor">
              <a:schemeClr val="dk1"/>
            </a:fontRef>
          </p:style>
          <p:txBody>
            <a:bodyPr spcFirstLastPara="0" vert="horz" wrap="square" lIns="72000" tIns="6350" rIns="6350" bIns="6350" numCol="1" spcCol="1270" anchor="ctr" anchorCtr="0">
              <a:noAutofit/>
            </a:bodyPr>
            <a:lstStyle/>
            <a:p>
              <a:pPr lvl="0" algn="l" defTabSz="444500">
                <a:lnSpc>
                  <a:spcPct val="90000"/>
                </a:lnSpc>
                <a:spcBef>
                  <a:spcPct val="0"/>
                </a:spcBef>
                <a:spcAft>
                  <a:spcPct val="35000"/>
                </a:spcAft>
              </a:pPr>
              <a:endParaRPr lang="en-US" sz="1000" kern="1200" dirty="0"/>
            </a:p>
          </p:txBody>
        </p:sp>
        <p:sp>
          <p:nvSpPr>
            <p:cNvPr id="336" name="Rounded Rectangle 4"/>
            <p:cNvSpPr txBox="1"/>
            <p:nvPr/>
          </p:nvSpPr>
          <p:spPr>
            <a:xfrm>
              <a:off x="7841404" y="6646021"/>
              <a:ext cx="3360116" cy="410399"/>
            </a:xfrm>
            <a:prstGeom prst="rect">
              <a:avLst/>
            </a:prstGeom>
            <a:solidFill>
              <a:schemeClr val="accent2">
                <a:lumMod val="40000"/>
                <a:lumOff val="60000"/>
              </a:schemeClr>
            </a:solidFill>
            <a:ln>
              <a:solidFill>
                <a:srgbClr val="FB7E71"/>
              </a:solidFill>
            </a:ln>
          </p:spPr>
          <p:style>
            <a:lnRef idx="0">
              <a:scrgbClr r="0" g="0" b="0"/>
            </a:lnRef>
            <a:fillRef idx="0">
              <a:scrgbClr r="0" g="0" b="0"/>
            </a:fillRef>
            <a:effectRef idx="0">
              <a:scrgbClr r="0" g="0" b="0"/>
            </a:effectRef>
            <a:fontRef idx="minor">
              <a:schemeClr val="dk1"/>
            </a:fontRef>
          </p:style>
          <p:txBody>
            <a:bodyPr spcFirstLastPara="0" vert="horz" wrap="square" lIns="72000" tIns="6350" rIns="6350" bIns="6350" numCol="1" spcCol="1270" anchor="ctr" anchorCtr="0">
              <a:noAutofit/>
            </a:bodyPr>
            <a:lstStyle/>
            <a:p>
              <a:pPr lvl="0" algn="l" defTabSz="444500">
                <a:lnSpc>
                  <a:spcPct val="90000"/>
                </a:lnSpc>
                <a:spcBef>
                  <a:spcPct val="0"/>
                </a:spcBef>
                <a:spcAft>
                  <a:spcPct val="35000"/>
                </a:spcAft>
              </a:pPr>
              <a:endParaRPr lang="en-US" sz="1000" kern="1200" dirty="0"/>
            </a:p>
          </p:txBody>
        </p:sp>
        <p:grpSp>
          <p:nvGrpSpPr>
            <p:cNvPr id="286" name="Group 221"/>
            <p:cNvGrpSpPr/>
            <p:nvPr/>
          </p:nvGrpSpPr>
          <p:grpSpPr>
            <a:xfrm>
              <a:off x="7818919" y="3950668"/>
              <a:ext cx="3377670" cy="472475"/>
              <a:chOff x="4736466" y="0"/>
              <a:chExt cx="3573137" cy="188060"/>
            </a:xfrm>
            <a:solidFill>
              <a:srgbClr val="F0CDF7"/>
            </a:solidFill>
          </p:grpSpPr>
          <p:sp>
            <p:nvSpPr>
              <p:cNvPr id="333" name="Rounded Rectangle 332"/>
              <p:cNvSpPr/>
              <p:nvPr/>
            </p:nvSpPr>
            <p:spPr>
              <a:xfrm>
                <a:off x="4736466" y="0"/>
                <a:ext cx="3573137" cy="188060"/>
              </a:xfrm>
              <a:prstGeom prst="roundRect">
                <a:avLst>
                  <a:gd name="adj" fmla="val 10000"/>
                </a:avLst>
              </a:prstGeom>
              <a:grpFill/>
              <a:ln>
                <a:solidFill>
                  <a:srgbClr val="B576D8"/>
                </a:solidFill>
              </a:ln>
            </p:spPr>
            <p:style>
              <a:lnRef idx="1">
                <a:schemeClr val="accent4"/>
              </a:lnRef>
              <a:fillRef idx="2">
                <a:schemeClr val="accent4"/>
              </a:fillRef>
              <a:effectRef idx="1">
                <a:schemeClr val="accent4"/>
              </a:effectRef>
              <a:fontRef idx="minor">
                <a:schemeClr val="dk1"/>
              </a:fontRef>
            </p:style>
          </p:sp>
          <p:sp>
            <p:nvSpPr>
              <p:cNvPr id="334" name="Rounded Rectangle 4"/>
              <p:cNvSpPr txBox="1"/>
              <p:nvPr/>
            </p:nvSpPr>
            <p:spPr>
              <a:xfrm>
                <a:off x="4741974" y="5508"/>
                <a:ext cx="3562121" cy="177044"/>
              </a:xfrm>
              <a:prstGeom prst="rect">
                <a:avLst/>
              </a:prstGeom>
              <a:grpFill/>
              <a:ln>
                <a:solidFill>
                  <a:srgbClr val="B576D8"/>
                </a:solidFill>
              </a:ln>
            </p:spPr>
            <p:style>
              <a:lnRef idx="0">
                <a:scrgbClr r="0" g="0" b="0"/>
              </a:lnRef>
              <a:fillRef idx="0">
                <a:scrgbClr r="0" g="0" b="0"/>
              </a:fillRef>
              <a:effectRef idx="0">
                <a:scrgbClr r="0" g="0" b="0"/>
              </a:effectRef>
              <a:fontRef idx="minor">
                <a:schemeClr val="dk1"/>
              </a:fontRef>
            </p:style>
            <p:txBody>
              <a:bodyPr spcFirstLastPara="0" vert="horz" wrap="square" lIns="72000" tIns="6350" rIns="6350" bIns="6350" numCol="1" spcCol="1270" anchor="ctr" anchorCtr="0">
                <a:noAutofit/>
              </a:bodyPr>
              <a:lstStyle/>
              <a:p>
                <a:pPr lvl="0" algn="l" defTabSz="444500">
                  <a:lnSpc>
                    <a:spcPct val="90000"/>
                  </a:lnSpc>
                  <a:spcBef>
                    <a:spcPct val="0"/>
                  </a:spcBef>
                  <a:spcAft>
                    <a:spcPct val="35000"/>
                  </a:spcAft>
                </a:pPr>
                <a:endParaRPr lang="en-US" sz="1000" kern="1200" dirty="0"/>
              </a:p>
            </p:txBody>
          </p:sp>
        </p:grpSp>
        <p:grpSp>
          <p:nvGrpSpPr>
            <p:cNvPr id="287" name="Group 227"/>
            <p:cNvGrpSpPr/>
            <p:nvPr/>
          </p:nvGrpSpPr>
          <p:grpSpPr>
            <a:xfrm>
              <a:off x="7836209" y="4540103"/>
              <a:ext cx="3377670" cy="400869"/>
              <a:chOff x="4736466" y="0"/>
              <a:chExt cx="3573137" cy="188060"/>
            </a:xfrm>
            <a:solidFill>
              <a:srgbClr val="F0CDF7"/>
            </a:solidFill>
          </p:grpSpPr>
          <p:sp>
            <p:nvSpPr>
              <p:cNvPr id="331" name="Rounded Rectangle 330"/>
              <p:cNvSpPr/>
              <p:nvPr/>
            </p:nvSpPr>
            <p:spPr>
              <a:xfrm>
                <a:off x="4736466" y="0"/>
                <a:ext cx="3573137" cy="188060"/>
              </a:xfrm>
              <a:prstGeom prst="roundRect">
                <a:avLst>
                  <a:gd name="adj" fmla="val 10000"/>
                </a:avLst>
              </a:prstGeom>
              <a:grpFill/>
              <a:ln>
                <a:solidFill>
                  <a:srgbClr val="B576D8"/>
                </a:solidFill>
              </a:ln>
            </p:spPr>
            <p:style>
              <a:lnRef idx="1">
                <a:schemeClr val="accent4"/>
              </a:lnRef>
              <a:fillRef idx="2">
                <a:schemeClr val="accent4"/>
              </a:fillRef>
              <a:effectRef idx="1">
                <a:schemeClr val="accent4"/>
              </a:effectRef>
              <a:fontRef idx="minor">
                <a:schemeClr val="dk1"/>
              </a:fontRef>
            </p:style>
          </p:sp>
          <p:sp>
            <p:nvSpPr>
              <p:cNvPr id="332" name="Rounded Rectangle 4"/>
              <p:cNvSpPr txBox="1"/>
              <p:nvPr/>
            </p:nvSpPr>
            <p:spPr>
              <a:xfrm>
                <a:off x="4741974" y="5508"/>
                <a:ext cx="3562121" cy="177044"/>
              </a:xfrm>
              <a:prstGeom prst="rect">
                <a:avLst/>
              </a:prstGeom>
              <a:grpFill/>
              <a:ln>
                <a:solidFill>
                  <a:srgbClr val="B576D8"/>
                </a:solidFill>
              </a:ln>
            </p:spPr>
            <p:style>
              <a:lnRef idx="0">
                <a:scrgbClr r="0" g="0" b="0"/>
              </a:lnRef>
              <a:fillRef idx="0">
                <a:scrgbClr r="0" g="0" b="0"/>
              </a:fillRef>
              <a:effectRef idx="0">
                <a:scrgbClr r="0" g="0" b="0"/>
              </a:effectRef>
              <a:fontRef idx="minor">
                <a:schemeClr val="dk1"/>
              </a:fontRef>
            </p:style>
            <p:txBody>
              <a:bodyPr spcFirstLastPara="0" vert="horz" wrap="square" lIns="72000" tIns="6350" rIns="6350" bIns="6350" numCol="1" spcCol="1270" anchor="ctr" anchorCtr="0">
                <a:noAutofit/>
              </a:bodyPr>
              <a:lstStyle/>
              <a:p>
                <a:pPr lvl="0" algn="l" defTabSz="444500">
                  <a:lnSpc>
                    <a:spcPct val="90000"/>
                  </a:lnSpc>
                  <a:spcBef>
                    <a:spcPct val="0"/>
                  </a:spcBef>
                  <a:spcAft>
                    <a:spcPct val="35000"/>
                  </a:spcAft>
                </a:pPr>
                <a:endParaRPr lang="en-US" sz="1000" kern="1200" dirty="0"/>
              </a:p>
            </p:txBody>
          </p:sp>
        </p:grpSp>
        <p:grpSp>
          <p:nvGrpSpPr>
            <p:cNvPr id="288" name="Group 230"/>
            <p:cNvGrpSpPr/>
            <p:nvPr/>
          </p:nvGrpSpPr>
          <p:grpSpPr>
            <a:xfrm>
              <a:off x="7829552" y="570628"/>
              <a:ext cx="3377670" cy="609585"/>
              <a:chOff x="4736466" y="0"/>
              <a:chExt cx="3573137" cy="188060"/>
            </a:xfrm>
            <a:solidFill>
              <a:schemeClr val="accent4">
                <a:lumMod val="20000"/>
                <a:lumOff val="80000"/>
              </a:schemeClr>
            </a:solidFill>
          </p:grpSpPr>
          <p:sp>
            <p:nvSpPr>
              <p:cNvPr id="329" name="Rounded Rectangle 328"/>
              <p:cNvSpPr/>
              <p:nvPr/>
            </p:nvSpPr>
            <p:spPr>
              <a:xfrm>
                <a:off x="4736466" y="0"/>
                <a:ext cx="3573137" cy="188060"/>
              </a:xfrm>
              <a:prstGeom prst="roundRect">
                <a:avLst>
                  <a:gd name="adj" fmla="val 10000"/>
                </a:avLst>
              </a:prstGeom>
              <a:grpFill/>
              <a:ln>
                <a:solidFill>
                  <a:schemeClr val="accent4">
                    <a:lumMod val="60000"/>
                    <a:lumOff val="40000"/>
                  </a:schemeClr>
                </a:solidFill>
              </a:ln>
            </p:spPr>
            <p:style>
              <a:lnRef idx="1">
                <a:schemeClr val="accent4"/>
              </a:lnRef>
              <a:fillRef idx="2">
                <a:schemeClr val="accent4"/>
              </a:fillRef>
              <a:effectRef idx="1">
                <a:schemeClr val="accent4"/>
              </a:effectRef>
              <a:fontRef idx="minor">
                <a:schemeClr val="dk1"/>
              </a:fontRef>
            </p:style>
          </p:sp>
          <p:sp>
            <p:nvSpPr>
              <p:cNvPr id="330" name="Rounded Rectangle 4"/>
              <p:cNvSpPr txBox="1"/>
              <p:nvPr/>
            </p:nvSpPr>
            <p:spPr>
              <a:xfrm>
                <a:off x="4741974" y="5508"/>
                <a:ext cx="3562121" cy="177044"/>
              </a:xfrm>
              <a:prstGeom prst="rect">
                <a:avLst/>
              </a:prstGeom>
              <a:grpFill/>
              <a:ln>
                <a:solidFill>
                  <a:schemeClr val="accent4">
                    <a:lumMod val="60000"/>
                    <a:lumOff val="40000"/>
                  </a:schemeClr>
                </a:solidFill>
              </a:ln>
            </p:spPr>
            <p:style>
              <a:lnRef idx="0">
                <a:scrgbClr r="0" g="0" b="0"/>
              </a:lnRef>
              <a:fillRef idx="0">
                <a:scrgbClr r="0" g="0" b="0"/>
              </a:fillRef>
              <a:effectRef idx="0">
                <a:scrgbClr r="0" g="0" b="0"/>
              </a:effectRef>
              <a:fontRef idx="minor">
                <a:schemeClr val="dk1"/>
              </a:fontRef>
            </p:style>
            <p:txBody>
              <a:bodyPr spcFirstLastPara="0" vert="horz" wrap="square" lIns="72000" tIns="6350" rIns="6350" bIns="6350" numCol="1" spcCol="1270" anchor="ctr" anchorCtr="0">
                <a:noAutofit/>
              </a:bodyPr>
              <a:lstStyle/>
              <a:p>
                <a:pPr lvl="0" algn="l" defTabSz="444500">
                  <a:lnSpc>
                    <a:spcPct val="90000"/>
                  </a:lnSpc>
                  <a:spcBef>
                    <a:spcPct val="0"/>
                  </a:spcBef>
                  <a:spcAft>
                    <a:spcPct val="35000"/>
                  </a:spcAft>
                </a:pPr>
                <a:endParaRPr lang="en-US" sz="1000" kern="1200" dirty="0"/>
              </a:p>
            </p:txBody>
          </p:sp>
        </p:grpSp>
        <p:grpSp>
          <p:nvGrpSpPr>
            <p:cNvPr id="289" name="Group 239"/>
            <p:cNvGrpSpPr/>
            <p:nvPr/>
          </p:nvGrpSpPr>
          <p:grpSpPr>
            <a:xfrm>
              <a:off x="7836209" y="1463641"/>
              <a:ext cx="3377670" cy="577809"/>
              <a:chOff x="4736466" y="0"/>
              <a:chExt cx="3573137" cy="188060"/>
            </a:xfrm>
            <a:solidFill>
              <a:schemeClr val="accent4">
                <a:lumMod val="20000"/>
                <a:lumOff val="80000"/>
              </a:schemeClr>
            </a:solidFill>
          </p:grpSpPr>
          <p:sp>
            <p:nvSpPr>
              <p:cNvPr id="327" name="Rounded Rectangle 326"/>
              <p:cNvSpPr/>
              <p:nvPr/>
            </p:nvSpPr>
            <p:spPr>
              <a:xfrm>
                <a:off x="4736466" y="0"/>
                <a:ext cx="3573137" cy="188060"/>
              </a:xfrm>
              <a:prstGeom prst="roundRect">
                <a:avLst>
                  <a:gd name="adj" fmla="val 10000"/>
                </a:avLst>
              </a:prstGeom>
              <a:grpFill/>
              <a:ln>
                <a:solidFill>
                  <a:schemeClr val="accent4">
                    <a:lumMod val="60000"/>
                    <a:lumOff val="40000"/>
                  </a:schemeClr>
                </a:solidFill>
              </a:ln>
            </p:spPr>
            <p:style>
              <a:lnRef idx="1">
                <a:schemeClr val="accent4"/>
              </a:lnRef>
              <a:fillRef idx="2">
                <a:schemeClr val="accent4"/>
              </a:fillRef>
              <a:effectRef idx="1">
                <a:schemeClr val="accent4"/>
              </a:effectRef>
              <a:fontRef idx="minor">
                <a:schemeClr val="dk1"/>
              </a:fontRef>
            </p:style>
          </p:sp>
          <p:sp>
            <p:nvSpPr>
              <p:cNvPr id="328" name="Rounded Rectangle 4"/>
              <p:cNvSpPr txBox="1"/>
              <p:nvPr/>
            </p:nvSpPr>
            <p:spPr>
              <a:xfrm>
                <a:off x="4741974" y="5508"/>
                <a:ext cx="3562121" cy="177044"/>
              </a:xfrm>
              <a:prstGeom prst="rect">
                <a:avLst/>
              </a:prstGeom>
              <a:grpFill/>
              <a:ln>
                <a:solidFill>
                  <a:schemeClr val="accent4">
                    <a:lumMod val="60000"/>
                    <a:lumOff val="40000"/>
                  </a:schemeClr>
                </a:solidFill>
              </a:ln>
            </p:spPr>
            <p:style>
              <a:lnRef idx="0">
                <a:scrgbClr r="0" g="0" b="0"/>
              </a:lnRef>
              <a:fillRef idx="0">
                <a:scrgbClr r="0" g="0" b="0"/>
              </a:fillRef>
              <a:effectRef idx="0">
                <a:scrgbClr r="0" g="0" b="0"/>
              </a:effectRef>
              <a:fontRef idx="minor">
                <a:schemeClr val="dk1"/>
              </a:fontRef>
            </p:style>
            <p:txBody>
              <a:bodyPr spcFirstLastPara="0" vert="horz" wrap="square" lIns="72000" tIns="6350" rIns="6350" bIns="6350" numCol="1" spcCol="1270" anchor="ctr" anchorCtr="0">
                <a:noAutofit/>
              </a:bodyPr>
              <a:lstStyle/>
              <a:p>
                <a:pPr lvl="0" algn="l" defTabSz="444500">
                  <a:lnSpc>
                    <a:spcPct val="90000"/>
                  </a:lnSpc>
                  <a:spcBef>
                    <a:spcPct val="0"/>
                  </a:spcBef>
                  <a:spcAft>
                    <a:spcPct val="35000"/>
                  </a:spcAft>
                </a:pPr>
                <a:endParaRPr lang="en-US" sz="1000" kern="1200" dirty="0"/>
              </a:p>
            </p:txBody>
          </p:sp>
        </p:grpSp>
        <p:grpSp>
          <p:nvGrpSpPr>
            <p:cNvPr id="290" name="Group 143"/>
            <p:cNvGrpSpPr/>
            <p:nvPr/>
          </p:nvGrpSpPr>
          <p:grpSpPr>
            <a:xfrm>
              <a:off x="7837660" y="319459"/>
              <a:ext cx="3377670" cy="134547"/>
              <a:chOff x="4736466" y="0"/>
              <a:chExt cx="3573137" cy="188060"/>
            </a:xfrm>
            <a:solidFill>
              <a:srgbClr val="002060"/>
            </a:solidFill>
          </p:grpSpPr>
          <p:sp>
            <p:nvSpPr>
              <p:cNvPr id="325" name="Rounded Rectangle 324"/>
              <p:cNvSpPr/>
              <p:nvPr/>
            </p:nvSpPr>
            <p:spPr>
              <a:xfrm>
                <a:off x="4736466" y="0"/>
                <a:ext cx="3573137" cy="188060"/>
              </a:xfrm>
              <a:prstGeom prst="roundRect">
                <a:avLst>
                  <a:gd name="adj" fmla="val 10000"/>
                </a:avLst>
              </a:prstGeom>
              <a:grpFill/>
              <a:ln>
                <a:solidFill>
                  <a:srgbClr val="002060"/>
                </a:solidFill>
              </a:ln>
            </p:spPr>
            <p:style>
              <a:lnRef idx="1">
                <a:schemeClr val="accent4"/>
              </a:lnRef>
              <a:fillRef idx="2">
                <a:schemeClr val="accent4"/>
              </a:fillRef>
              <a:effectRef idx="1">
                <a:schemeClr val="accent4"/>
              </a:effectRef>
              <a:fontRef idx="minor">
                <a:schemeClr val="dk1"/>
              </a:fontRef>
            </p:style>
          </p:sp>
          <p:sp>
            <p:nvSpPr>
              <p:cNvPr id="326" name="Rounded Rectangle 4"/>
              <p:cNvSpPr txBox="1"/>
              <p:nvPr/>
            </p:nvSpPr>
            <p:spPr>
              <a:xfrm>
                <a:off x="4741974" y="5508"/>
                <a:ext cx="3562121" cy="177044"/>
              </a:xfrm>
              <a:prstGeom prst="rect">
                <a:avLst/>
              </a:prstGeom>
              <a:grpFill/>
              <a:ln>
                <a:solidFill>
                  <a:srgbClr val="002060"/>
                </a:solidFill>
              </a:ln>
            </p:spPr>
            <p:style>
              <a:lnRef idx="0">
                <a:scrgbClr r="0" g="0" b="0"/>
              </a:lnRef>
              <a:fillRef idx="0">
                <a:scrgbClr r="0" g="0" b="0"/>
              </a:fillRef>
              <a:effectRef idx="0">
                <a:scrgbClr r="0" g="0" b="0"/>
              </a:effectRef>
              <a:fontRef idx="minor">
                <a:schemeClr val="dk1"/>
              </a:fontRef>
            </p:style>
            <p:txBody>
              <a:bodyPr spcFirstLastPara="0" vert="horz" wrap="square" lIns="72000" tIns="6350" rIns="6350" bIns="6350" numCol="1" spcCol="1270" anchor="ctr" anchorCtr="0">
                <a:noAutofit/>
              </a:bodyPr>
              <a:lstStyle/>
              <a:p>
                <a:pPr lvl="0" algn="ctr" defTabSz="444500">
                  <a:lnSpc>
                    <a:spcPct val="90000"/>
                  </a:lnSpc>
                  <a:spcBef>
                    <a:spcPct val="0"/>
                  </a:spcBef>
                  <a:spcAft>
                    <a:spcPct val="35000"/>
                  </a:spcAft>
                </a:pPr>
                <a:r>
                  <a:rPr lang="en-US" sz="1000" b="1" kern="1200" dirty="0">
                    <a:solidFill>
                      <a:schemeClr val="bg1"/>
                    </a:solidFill>
                  </a:rPr>
                  <a:t>CHANGE IDEAS</a:t>
                </a:r>
              </a:p>
            </p:txBody>
          </p:sp>
        </p:grpSp>
        <p:grpSp>
          <p:nvGrpSpPr>
            <p:cNvPr id="291" name="Group 245"/>
            <p:cNvGrpSpPr/>
            <p:nvPr/>
          </p:nvGrpSpPr>
          <p:grpSpPr>
            <a:xfrm>
              <a:off x="2169524" y="319459"/>
              <a:ext cx="1440000" cy="132774"/>
              <a:chOff x="4736466" y="0"/>
              <a:chExt cx="3573137" cy="188060"/>
            </a:xfrm>
            <a:solidFill>
              <a:srgbClr val="002060"/>
            </a:solidFill>
          </p:grpSpPr>
          <p:sp>
            <p:nvSpPr>
              <p:cNvPr id="323" name="Rounded Rectangle 322"/>
              <p:cNvSpPr/>
              <p:nvPr/>
            </p:nvSpPr>
            <p:spPr>
              <a:xfrm>
                <a:off x="4736466" y="0"/>
                <a:ext cx="3573137" cy="188060"/>
              </a:xfrm>
              <a:prstGeom prst="roundRect">
                <a:avLst>
                  <a:gd name="adj" fmla="val 10000"/>
                </a:avLst>
              </a:prstGeom>
              <a:grpFill/>
              <a:ln>
                <a:solidFill>
                  <a:srgbClr val="002060"/>
                </a:solidFill>
              </a:ln>
            </p:spPr>
            <p:style>
              <a:lnRef idx="1">
                <a:schemeClr val="accent4"/>
              </a:lnRef>
              <a:fillRef idx="2">
                <a:schemeClr val="accent4"/>
              </a:fillRef>
              <a:effectRef idx="1">
                <a:schemeClr val="accent4"/>
              </a:effectRef>
              <a:fontRef idx="minor">
                <a:schemeClr val="dk1"/>
              </a:fontRef>
            </p:style>
          </p:sp>
          <p:sp>
            <p:nvSpPr>
              <p:cNvPr id="324" name="Rounded Rectangle 4"/>
              <p:cNvSpPr txBox="1"/>
              <p:nvPr/>
            </p:nvSpPr>
            <p:spPr>
              <a:xfrm>
                <a:off x="4741974" y="5508"/>
                <a:ext cx="3562121" cy="177044"/>
              </a:xfrm>
              <a:prstGeom prst="rect">
                <a:avLst/>
              </a:prstGeom>
              <a:grpFill/>
              <a:ln>
                <a:solidFill>
                  <a:srgbClr val="002060"/>
                </a:solidFill>
              </a:ln>
            </p:spPr>
            <p:style>
              <a:lnRef idx="0">
                <a:scrgbClr r="0" g="0" b="0"/>
              </a:lnRef>
              <a:fillRef idx="0">
                <a:scrgbClr r="0" g="0" b="0"/>
              </a:fillRef>
              <a:effectRef idx="0">
                <a:scrgbClr r="0" g="0" b="0"/>
              </a:effectRef>
              <a:fontRef idx="minor">
                <a:schemeClr val="dk1"/>
              </a:fontRef>
            </p:style>
            <p:txBody>
              <a:bodyPr spcFirstLastPara="0" vert="horz" wrap="square" lIns="72000" tIns="6350" rIns="6350" bIns="6350" numCol="1" spcCol="1270" anchor="ctr" anchorCtr="0">
                <a:noAutofit/>
              </a:bodyPr>
              <a:lstStyle/>
              <a:p>
                <a:pPr lvl="0" algn="ctr" defTabSz="444500">
                  <a:lnSpc>
                    <a:spcPct val="90000"/>
                  </a:lnSpc>
                  <a:spcBef>
                    <a:spcPct val="0"/>
                  </a:spcBef>
                  <a:spcAft>
                    <a:spcPct val="35000"/>
                  </a:spcAft>
                </a:pPr>
                <a:r>
                  <a:rPr lang="en-US" sz="1000" b="1" kern="1200" dirty="0">
                    <a:solidFill>
                      <a:schemeClr val="bg1"/>
                    </a:solidFill>
                  </a:rPr>
                  <a:t>PRIMARY DRIVERS</a:t>
                </a:r>
              </a:p>
            </p:txBody>
          </p:sp>
        </p:grpSp>
        <p:grpSp>
          <p:nvGrpSpPr>
            <p:cNvPr id="292" name="Group 248"/>
            <p:cNvGrpSpPr/>
            <p:nvPr/>
          </p:nvGrpSpPr>
          <p:grpSpPr>
            <a:xfrm>
              <a:off x="3982302" y="319459"/>
              <a:ext cx="3377670" cy="132774"/>
              <a:chOff x="4736466" y="0"/>
              <a:chExt cx="3573137" cy="188060"/>
            </a:xfrm>
            <a:solidFill>
              <a:srgbClr val="002060"/>
            </a:solidFill>
          </p:grpSpPr>
          <p:sp>
            <p:nvSpPr>
              <p:cNvPr id="321" name="Rounded Rectangle 320"/>
              <p:cNvSpPr/>
              <p:nvPr/>
            </p:nvSpPr>
            <p:spPr>
              <a:xfrm>
                <a:off x="4736466" y="0"/>
                <a:ext cx="3573137" cy="188060"/>
              </a:xfrm>
              <a:prstGeom prst="roundRect">
                <a:avLst>
                  <a:gd name="adj" fmla="val 10000"/>
                </a:avLst>
              </a:prstGeom>
              <a:grpFill/>
              <a:ln>
                <a:solidFill>
                  <a:srgbClr val="002060"/>
                </a:solidFill>
              </a:ln>
            </p:spPr>
            <p:style>
              <a:lnRef idx="1">
                <a:schemeClr val="accent4"/>
              </a:lnRef>
              <a:fillRef idx="2">
                <a:schemeClr val="accent4"/>
              </a:fillRef>
              <a:effectRef idx="1">
                <a:schemeClr val="accent4"/>
              </a:effectRef>
              <a:fontRef idx="minor">
                <a:schemeClr val="dk1"/>
              </a:fontRef>
            </p:style>
          </p:sp>
          <p:sp>
            <p:nvSpPr>
              <p:cNvPr id="322" name="Rounded Rectangle 4"/>
              <p:cNvSpPr txBox="1"/>
              <p:nvPr/>
            </p:nvSpPr>
            <p:spPr>
              <a:xfrm>
                <a:off x="4741974" y="5508"/>
                <a:ext cx="3562121" cy="177044"/>
              </a:xfrm>
              <a:prstGeom prst="rect">
                <a:avLst/>
              </a:prstGeom>
              <a:grpFill/>
              <a:ln>
                <a:solidFill>
                  <a:srgbClr val="002060"/>
                </a:solidFill>
              </a:ln>
            </p:spPr>
            <p:style>
              <a:lnRef idx="0">
                <a:scrgbClr r="0" g="0" b="0"/>
              </a:lnRef>
              <a:fillRef idx="0">
                <a:scrgbClr r="0" g="0" b="0"/>
              </a:fillRef>
              <a:effectRef idx="0">
                <a:scrgbClr r="0" g="0" b="0"/>
              </a:effectRef>
              <a:fontRef idx="minor">
                <a:schemeClr val="dk1"/>
              </a:fontRef>
            </p:style>
            <p:txBody>
              <a:bodyPr spcFirstLastPara="0" vert="horz" wrap="square" lIns="72000" tIns="6350" rIns="6350" bIns="6350" numCol="1" spcCol="1270" anchor="ctr" anchorCtr="0">
                <a:noAutofit/>
              </a:bodyPr>
              <a:lstStyle/>
              <a:p>
                <a:pPr lvl="0" algn="ctr" defTabSz="444500">
                  <a:lnSpc>
                    <a:spcPct val="90000"/>
                  </a:lnSpc>
                  <a:spcBef>
                    <a:spcPct val="0"/>
                  </a:spcBef>
                  <a:spcAft>
                    <a:spcPct val="35000"/>
                  </a:spcAft>
                </a:pPr>
                <a:r>
                  <a:rPr lang="en-US" sz="1000" b="1" kern="1200" dirty="0">
                    <a:solidFill>
                      <a:schemeClr val="bg1"/>
                    </a:solidFill>
                  </a:rPr>
                  <a:t>SECONDARY DRIVERS</a:t>
                </a:r>
              </a:p>
            </p:txBody>
          </p:sp>
        </p:grpSp>
        <p:grpSp>
          <p:nvGrpSpPr>
            <p:cNvPr id="293" name="Group 251"/>
            <p:cNvGrpSpPr/>
            <p:nvPr/>
          </p:nvGrpSpPr>
          <p:grpSpPr>
            <a:xfrm>
              <a:off x="339963" y="319459"/>
              <a:ext cx="1440000" cy="132774"/>
              <a:chOff x="4736466" y="0"/>
              <a:chExt cx="3573137" cy="188060"/>
            </a:xfrm>
            <a:solidFill>
              <a:srgbClr val="002060"/>
            </a:solidFill>
          </p:grpSpPr>
          <p:sp>
            <p:nvSpPr>
              <p:cNvPr id="319" name="Rounded Rectangle 318"/>
              <p:cNvSpPr/>
              <p:nvPr/>
            </p:nvSpPr>
            <p:spPr>
              <a:xfrm>
                <a:off x="4736466" y="0"/>
                <a:ext cx="3573137" cy="188060"/>
              </a:xfrm>
              <a:prstGeom prst="roundRect">
                <a:avLst>
                  <a:gd name="adj" fmla="val 10000"/>
                </a:avLst>
              </a:prstGeom>
              <a:grpFill/>
              <a:ln>
                <a:solidFill>
                  <a:srgbClr val="002060"/>
                </a:solidFill>
              </a:ln>
            </p:spPr>
            <p:style>
              <a:lnRef idx="1">
                <a:schemeClr val="accent4"/>
              </a:lnRef>
              <a:fillRef idx="2">
                <a:schemeClr val="accent4"/>
              </a:fillRef>
              <a:effectRef idx="1">
                <a:schemeClr val="accent4"/>
              </a:effectRef>
              <a:fontRef idx="minor">
                <a:schemeClr val="dk1"/>
              </a:fontRef>
            </p:style>
          </p:sp>
          <p:sp>
            <p:nvSpPr>
              <p:cNvPr id="320" name="Rounded Rectangle 4"/>
              <p:cNvSpPr txBox="1"/>
              <p:nvPr/>
            </p:nvSpPr>
            <p:spPr>
              <a:xfrm>
                <a:off x="4741974" y="5508"/>
                <a:ext cx="3562121" cy="177044"/>
              </a:xfrm>
              <a:prstGeom prst="rect">
                <a:avLst/>
              </a:prstGeom>
              <a:grpFill/>
              <a:ln>
                <a:solidFill>
                  <a:srgbClr val="002060"/>
                </a:solidFill>
              </a:ln>
            </p:spPr>
            <p:style>
              <a:lnRef idx="0">
                <a:scrgbClr r="0" g="0" b="0"/>
              </a:lnRef>
              <a:fillRef idx="0">
                <a:scrgbClr r="0" g="0" b="0"/>
              </a:fillRef>
              <a:effectRef idx="0">
                <a:scrgbClr r="0" g="0" b="0"/>
              </a:effectRef>
              <a:fontRef idx="minor">
                <a:schemeClr val="dk1"/>
              </a:fontRef>
            </p:style>
            <p:txBody>
              <a:bodyPr spcFirstLastPara="0" vert="horz" wrap="square" lIns="72000" tIns="6350" rIns="6350" bIns="6350" numCol="1" spcCol="1270" anchor="ctr" anchorCtr="0">
                <a:noAutofit/>
              </a:bodyPr>
              <a:lstStyle/>
              <a:p>
                <a:pPr lvl="0" algn="ctr" defTabSz="444500">
                  <a:lnSpc>
                    <a:spcPct val="90000"/>
                  </a:lnSpc>
                  <a:spcBef>
                    <a:spcPct val="0"/>
                  </a:spcBef>
                  <a:spcAft>
                    <a:spcPct val="35000"/>
                  </a:spcAft>
                </a:pPr>
                <a:r>
                  <a:rPr lang="en-US" sz="1000" b="1" dirty="0">
                    <a:solidFill>
                      <a:schemeClr val="bg1"/>
                    </a:solidFill>
                  </a:rPr>
                  <a:t>AIM</a:t>
                </a:r>
                <a:endParaRPr lang="en-US" sz="1000" b="1" kern="1200" dirty="0">
                  <a:solidFill>
                    <a:schemeClr val="bg1"/>
                  </a:solidFill>
                </a:endParaRPr>
              </a:p>
            </p:txBody>
          </p:sp>
        </p:grpSp>
        <p:sp>
          <p:nvSpPr>
            <p:cNvPr id="294" name="Rectangle 293"/>
            <p:cNvSpPr/>
            <p:nvPr/>
          </p:nvSpPr>
          <p:spPr>
            <a:xfrm>
              <a:off x="1935126" y="553469"/>
              <a:ext cx="1754371" cy="1754326"/>
            </a:xfrm>
            <a:prstGeom prst="rect">
              <a:avLst/>
            </a:prstGeom>
          </p:spPr>
          <p:txBody>
            <a:bodyPr wrap="square">
              <a:spAutoFit/>
            </a:bodyPr>
            <a:lstStyle/>
            <a:p>
              <a:r>
                <a:rPr lang="en-GB" sz="1200" b="1" dirty="0" smtClean="0">
                  <a:solidFill>
                    <a:sysClr val="windowText" lastClr="000000"/>
                  </a:solidFill>
                </a:rPr>
                <a:t>Early Intervention &amp; Prevention</a:t>
              </a:r>
              <a:endParaRPr lang="en-US" sz="1200" dirty="0" smtClean="0">
                <a:solidFill>
                  <a:sysClr val="windowText" lastClr="000000"/>
                </a:solidFill>
              </a:endParaRPr>
            </a:p>
            <a:p>
              <a:r>
                <a:rPr lang="en-GB" sz="1200" dirty="0" smtClean="0">
                  <a:solidFill>
                    <a:sysClr val="windowText" lastClr="000000"/>
                  </a:solidFill>
                </a:rPr>
                <a:t>CYPOT will use an asset based approach to support families to make informed choices regarding  how they will  manage their wellbeing needs/concerns</a:t>
              </a:r>
              <a:endParaRPr lang="en-US" sz="1200" dirty="0">
                <a:solidFill>
                  <a:sysClr val="windowText" lastClr="000000"/>
                </a:solidFill>
              </a:endParaRPr>
            </a:p>
          </p:txBody>
        </p:sp>
        <p:sp>
          <p:nvSpPr>
            <p:cNvPr id="295" name="Rectangle 294"/>
            <p:cNvSpPr/>
            <p:nvPr/>
          </p:nvSpPr>
          <p:spPr>
            <a:xfrm>
              <a:off x="3994297" y="638805"/>
              <a:ext cx="3352801" cy="646331"/>
            </a:xfrm>
            <a:prstGeom prst="rect">
              <a:avLst/>
            </a:prstGeom>
          </p:spPr>
          <p:txBody>
            <a:bodyPr wrap="square">
              <a:spAutoFit/>
            </a:bodyPr>
            <a:lstStyle/>
            <a:p>
              <a:r>
                <a:rPr lang="en-GB" sz="1200" dirty="0" smtClean="0">
                  <a:solidFill>
                    <a:sysClr val="windowText" lastClr="000000"/>
                  </a:solidFill>
                </a:rPr>
                <a:t>Families  to be empowered by  CYPOT staff through collaborative conversations, sharing of knowledge, skills and resources</a:t>
              </a:r>
              <a:endParaRPr lang="en-US" sz="1200" dirty="0">
                <a:solidFill>
                  <a:sysClr val="windowText" lastClr="000000"/>
                </a:solidFill>
              </a:endParaRPr>
            </a:p>
          </p:txBody>
        </p:sp>
        <p:sp>
          <p:nvSpPr>
            <p:cNvPr id="296" name="Rectangle 295"/>
            <p:cNvSpPr/>
            <p:nvPr/>
          </p:nvSpPr>
          <p:spPr>
            <a:xfrm>
              <a:off x="3994298" y="1564114"/>
              <a:ext cx="3289004" cy="461665"/>
            </a:xfrm>
            <a:prstGeom prst="rect">
              <a:avLst/>
            </a:prstGeom>
          </p:spPr>
          <p:txBody>
            <a:bodyPr wrap="square">
              <a:spAutoFit/>
            </a:bodyPr>
            <a:lstStyle/>
            <a:p>
              <a:r>
                <a:rPr lang="en-GB" sz="1200" dirty="0" smtClean="0"/>
                <a:t>CYPOT to have a shared knowledge of key signposting and early intervention resources </a:t>
              </a:r>
              <a:endParaRPr lang="en-US" sz="1200" dirty="0"/>
            </a:p>
          </p:txBody>
        </p:sp>
        <p:sp>
          <p:nvSpPr>
            <p:cNvPr id="297" name="Rectangle 296"/>
            <p:cNvSpPr/>
            <p:nvPr/>
          </p:nvSpPr>
          <p:spPr>
            <a:xfrm>
              <a:off x="7885813" y="596551"/>
              <a:ext cx="3214578" cy="461665"/>
            </a:xfrm>
            <a:prstGeom prst="rect">
              <a:avLst/>
            </a:prstGeom>
          </p:spPr>
          <p:txBody>
            <a:bodyPr wrap="square">
              <a:spAutoFit/>
            </a:bodyPr>
            <a:lstStyle/>
            <a:p>
              <a:r>
                <a:rPr lang="en-GB" sz="1200" dirty="0" smtClean="0">
                  <a:solidFill>
                    <a:sysClr val="windowText" lastClr="000000"/>
                  </a:solidFill>
                </a:rPr>
                <a:t>Accessible signposting resources for CYPOT to support universal interventions</a:t>
              </a:r>
              <a:endParaRPr lang="en-US" sz="1200" dirty="0">
                <a:solidFill>
                  <a:sysClr val="windowText" lastClr="000000"/>
                </a:solidFill>
              </a:endParaRPr>
            </a:p>
          </p:txBody>
        </p:sp>
        <p:sp>
          <p:nvSpPr>
            <p:cNvPr id="298" name="Rectangle 297"/>
            <p:cNvSpPr/>
            <p:nvPr/>
          </p:nvSpPr>
          <p:spPr>
            <a:xfrm>
              <a:off x="7896447" y="1510952"/>
              <a:ext cx="3289004" cy="461665"/>
            </a:xfrm>
            <a:prstGeom prst="rect">
              <a:avLst/>
            </a:prstGeom>
          </p:spPr>
          <p:txBody>
            <a:bodyPr wrap="square">
              <a:spAutoFit/>
            </a:bodyPr>
            <a:lstStyle/>
            <a:p>
              <a:r>
                <a:rPr lang="en-GB" sz="1200" dirty="0" smtClean="0">
                  <a:solidFill>
                    <a:sysClr val="windowText" lastClr="000000"/>
                  </a:solidFill>
                </a:rPr>
                <a:t>Embed effective decision making and good conversations into universal work</a:t>
              </a:r>
              <a:endParaRPr lang="en-US" sz="1200" dirty="0">
                <a:solidFill>
                  <a:sysClr val="windowText" lastClr="000000"/>
                </a:solidFill>
              </a:endParaRPr>
            </a:p>
          </p:txBody>
        </p:sp>
        <p:sp>
          <p:nvSpPr>
            <p:cNvPr id="299" name="Rectangle 298"/>
            <p:cNvSpPr/>
            <p:nvPr/>
          </p:nvSpPr>
          <p:spPr>
            <a:xfrm>
              <a:off x="1984744" y="2552666"/>
              <a:ext cx="1757916" cy="1200329"/>
            </a:xfrm>
            <a:prstGeom prst="rect">
              <a:avLst/>
            </a:prstGeom>
          </p:spPr>
          <p:txBody>
            <a:bodyPr wrap="square">
              <a:spAutoFit/>
            </a:bodyPr>
            <a:lstStyle/>
            <a:p>
              <a:r>
                <a:rPr lang="en-GB" sz="1200" b="1" dirty="0" smtClean="0">
                  <a:solidFill>
                    <a:sysClr val="windowText" lastClr="000000"/>
                  </a:solidFill>
                </a:rPr>
                <a:t>Access</a:t>
              </a:r>
              <a:endParaRPr lang="en-US" sz="1200" dirty="0" smtClean="0">
                <a:solidFill>
                  <a:sysClr val="windowText" lastClr="000000"/>
                </a:solidFill>
              </a:endParaRPr>
            </a:p>
            <a:p>
              <a:r>
                <a:rPr lang="en-GB" sz="1200" dirty="0" smtClean="0">
                  <a:solidFill>
                    <a:sysClr val="windowText" lastClr="000000"/>
                  </a:solidFill>
                </a:rPr>
                <a:t>Families will be able to access children’s services at the appropriate level to meet their well-being needs/concerns</a:t>
              </a:r>
              <a:endParaRPr lang="en-US" sz="1200" b="1" dirty="0">
                <a:solidFill>
                  <a:sysClr val="windowText" lastClr="000000"/>
                </a:solidFill>
              </a:endParaRPr>
            </a:p>
          </p:txBody>
        </p:sp>
        <p:sp>
          <p:nvSpPr>
            <p:cNvPr id="300" name="Rectangle 299"/>
            <p:cNvSpPr/>
            <p:nvPr/>
          </p:nvSpPr>
          <p:spPr>
            <a:xfrm>
              <a:off x="4004931" y="2212700"/>
              <a:ext cx="3257107" cy="461665"/>
            </a:xfrm>
            <a:prstGeom prst="rect">
              <a:avLst/>
            </a:prstGeom>
          </p:spPr>
          <p:txBody>
            <a:bodyPr wrap="square">
              <a:spAutoFit/>
            </a:bodyPr>
            <a:lstStyle/>
            <a:p>
              <a:r>
                <a:rPr lang="en-GB" sz="1200" dirty="0" smtClean="0">
                  <a:solidFill>
                    <a:sysClr val="windowText" lastClr="000000"/>
                  </a:solidFill>
                </a:rPr>
                <a:t>Services to provide differing ways for families to access the right information at the right time</a:t>
              </a:r>
              <a:endParaRPr lang="en-US" sz="1200" dirty="0">
                <a:solidFill>
                  <a:sysClr val="windowText" lastClr="000000"/>
                </a:solidFill>
              </a:endParaRPr>
            </a:p>
          </p:txBody>
        </p:sp>
        <p:sp>
          <p:nvSpPr>
            <p:cNvPr id="301" name="Rectangle 300"/>
            <p:cNvSpPr/>
            <p:nvPr/>
          </p:nvSpPr>
          <p:spPr>
            <a:xfrm>
              <a:off x="3976575" y="2733696"/>
              <a:ext cx="3296095" cy="461665"/>
            </a:xfrm>
            <a:prstGeom prst="rect">
              <a:avLst/>
            </a:prstGeom>
          </p:spPr>
          <p:txBody>
            <a:bodyPr wrap="square">
              <a:spAutoFit/>
            </a:bodyPr>
            <a:lstStyle/>
            <a:p>
              <a:r>
                <a:rPr lang="en-GB" sz="1200" dirty="0" smtClean="0">
                  <a:solidFill>
                    <a:sysClr val="windowText" lastClr="000000"/>
                  </a:solidFill>
                </a:rPr>
                <a:t>Robust communication strategy to raise parental awareness of ways of accessing CYPOT service</a:t>
              </a:r>
              <a:endParaRPr lang="en-US" sz="1200" dirty="0">
                <a:solidFill>
                  <a:sysClr val="windowText" lastClr="000000"/>
                </a:solidFill>
              </a:endParaRPr>
            </a:p>
          </p:txBody>
        </p:sp>
        <p:sp>
          <p:nvSpPr>
            <p:cNvPr id="302" name="Rectangle 301"/>
            <p:cNvSpPr/>
            <p:nvPr/>
          </p:nvSpPr>
          <p:spPr>
            <a:xfrm>
              <a:off x="4042600" y="3382557"/>
              <a:ext cx="3001014" cy="276999"/>
            </a:xfrm>
            <a:prstGeom prst="rect">
              <a:avLst/>
            </a:prstGeom>
          </p:spPr>
          <p:txBody>
            <a:bodyPr wrap="none">
              <a:spAutoFit/>
            </a:bodyPr>
            <a:lstStyle/>
            <a:p>
              <a:pPr algn="ctr"/>
              <a:r>
                <a:rPr lang="en-US" sz="1200" dirty="0" smtClean="0"/>
                <a:t>Families to be able to contact CYPOT directly </a:t>
              </a:r>
              <a:endParaRPr lang="en-US" sz="1200" b="1" dirty="0"/>
            </a:p>
          </p:txBody>
        </p:sp>
        <p:sp>
          <p:nvSpPr>
            <p:cNvPr id="303" name="Rectangle 302"/>
            <p:cNvSpPr/>
            <p:nvPr/>
          </p:nvSpPr>
          <p:spPr>
            <a:xfrm>
              <a:off x="2027274" y="3859619"/>
              <a:ext cx="1651591" cy="1938992"/>
            </a:xfrm>
            <a:prstGeom prst="rect">
              <a:avLst/>
            </a:prstGeom>
          </p:spPr>
          <p:txBody>
            <a:bodyPr wrap="square">
              <a:spAutoFit/>
            </a:bodyPr>
            <a:lstStyle/>
            <a:p>
              <a:r>
                <a:rPr lang="en-GB" sz="1200" b="1" dirty="0" smtClean="0"/>
                <a:t>Participation &amp; Engagement</a:t>
              </a:r>
              <a:endParaRPr lang="en-US" sz="1200" dirty="0" smtClean="0"/>
            </a:p>
            <a:p>
              <a:r>
                <a:rPr lang="en-GB" sz="1200" dirty="0" smtClean="0"/>
                <a:t>Children, young people’s &amp; families views will be asked for, listened to and acted upon to improve individual well-being outcomes and CYPOT service provision</a:t>
              </a:r>
              <a:endParaRPr lang="en-US" sz="1200" dirty="0"/>
            </a:p>
          </p:txBody>
        </p:sp>
        <p:sp>
          <p:nvSpPr>
            <p:cNvPr id="304" name="Rectangle 303"/>
            <p:cNvSpPr/>
            <p:nvPr/>
          </p:nvSpPr>
          <p:spPr>
            <a:xfrm>
              <a:off x="1912085" y="5827553"/>
              <a:ext cx="1768549" cy="1015663"/>
            </a:xfrm>
            <a:prstGeom prst="rect">
              <a:avLst/>
            </a:prstGeom>
          </p:spPr>
          <p:txBody>
            <a:bodyPr wrap="square">
              <a:spAutoFit/>
            </a:bodyPr>
            <a:lstStyle/>
            <a:p>
              <a:r>
                <a:rPr lang="en-GB" sz="1200" b="1" dirty="0" smtClean="0">
                  <a:solidFill>
                    <a:sysClr val="windowText" lastClr="000000"/>
                  </a:solidFill>
                </a:rPr>
                <a:t>Workforce</a:t>
              </a:r>
              <a:endParaRPr lang="en-US" sz="1200" b="1" dirty="0" smtClean="0">
                <a:solidFill>
                  <a:sysClr val="windowText" lastClr="000000"/>
                </a:solidFill>
              </a:endParaRPr>
            </a:p>
            <a:p>
              <a:r>
                <a:rPr lang="en-GB" sz="1200" dirty="0" smtClean="0">
                  <a:solidFill>
                    <a:sysClr val="windowText" lastClr="000000"/>
                  </a:solidFill>
                </a:rPr>
                <a:t>Promote Joy in Work </a:t>
              </a:r>
              <a:r>
                <a:rPr lang="en-GB" sz="1200" b="1" dirty="0" smtClean="0">
                  <a:solidFill>
                    <a:sysClr val="windowText" lastClr="000000"/>
                  </a:solidFill>
                </a:rPr>
                <a:t>an</a:t>
              </a:r>
              <a:r>
                <a:rPr lang="en-GB" sz="1200" dirty="0" smtClean="0">
                  <a:solidFill>
                    <a:sysClr val="windowText" lastClr="000000"/>
                  </a:solidFill>
                </a:rPr>
                <a:t>d wellbeing, transforming roles, workload management</a:t>
              </a:r>
              <a:endParaRPr lang="en-US" sz="1200" dirty="0">
                <a:solidFill>
                  <a:sysClr val="windowText" lastClr="000000"/>
                </a:solidFill>
              </a:endParaRPr>
            </a:p>
          </p:txBody>
        </p:sp>
        <p:sp>
          <p:nvSpPr>
            <p:cNvPr id="305" name="Rectangle 304"/>
            <p:cNvSpPr/>
            <p:nvPr/>
          </p:nvSpPr>
          <p:spPr>
            <a:xfrm>
              <a:off x="7825904" y="2244873"/>
              <a:ext cx="3317016" cy="276999"/>
            </a:xfrm>
            <a:prstGeom prst="rect">
              <a:avLst/>
            </a:prstGeom>
          </p:spPr>
          <p:txBody>
            <a:bodyPr wrap="square">
              <a:spAutoFit/>
            </a:bodyPr>
            <a:lstStyle/>
            <a:p>
              <a:r>
                <a:rPr lang="en-GB" sz="1200" dirty="0" smtClean="0">
                  <a:solidFill>
                    <a:sysClr val="windowText" lastClr="000000"/>
                  </a:solidFill>
                </a:rPr>
                <a:t>Establish a parental enquiry line</a:t>
              </a:r>
              <a:endParaRPr lang="en-US" sz="1200" dirty="0">
                <a:solidFill>
                  <a:sysClr val="windowText" lastClr="000000"/>
                </a:solidFill>
              </a:endParaRPr>
            </a:p>
          </p:txBody>
        </p:sp>
        <p:sp>
          <p:nvSpPr>
            <p:cNvPr id="306" name="Rectangle 305"/>
            <p:cNvSpPr/>
            <p:nvPr/>
          </p:nvSpPr>
          <p:spPr>
            <a:xfrm>
              <a:off x="7799194" y="2510689"/>
              <a:ext cx="3343727" cy="461665"/>
            </a:xfrm>
            <a:prstGeom prst="rect">
              <a:avLst/>
            </a:prstGeom>
          </p:spPr>
          <p:txBody>
            <a:bodyPr wrap="square">
              <a:spAutoFit/>
            </a:bodyPr>
            <a:lstStyle/>
            <a:p>
              <a:r>
                <a:rPr lang="en-GB" sz="1200" dirty="0" smtClean="0">
                  <a:solidFill>
                    <a:sysClr val="windowText" lastClr="000000"/>
                  </a:solidFill>
                </a:rPr>
                <a:t>Establish a universal text messaging service as point of access</a:t>
              </a:r>
              <a:endParaRPr lang="en-US" sz="1200" dirty="0">
                <a:solidFill>
                  <a:sysClr val="windowText" lastClr="000000"/>
                </a:solidFill>
              </a:endParaRPr>
            </a:p>
          </p:txBody>
        </p:sp>
        <p:sp>
          <p:nvSpPr>
            <p:cNvPr id="307" name="Rectangle 306"/>
            <p:cNvSpPr/>
            <p:nvPr/>
          </p:nvSpPr>
          <p:spPr>
            <a:xfrm>
              <a:off x="7790120" y="3020773"/>
              <a:ext cx="3331535" cy="461665"/>
            </a:xfrm>
            <a:prstGeom prst="rect">
              <a:avLst/>
            </a:prstGeom>
          </p:spPr>
          <p:txBody>
            <a:bodyPr wrap="square">
              <a:spAutoFit/>
            </a:bodyPr>
            <a:lstStyle/>
            <a:p>
              <a:pPr algn="ctr"/>
              <a:r>
                <a:rPr lang="en-US" sz="1200" dirty="0" smtClean="0">
                  <a:solidFill>
                    <a:srgbClr val="000000"/>
                  </a:solidFill>
                </a:rPr>
                <a:t>Update CYPOT website to highlight differing ways of accessing service</a:t>
              </a:r>
              <a:endParaRPr lang="en-US" sz="1200" dirty="0">
                <a:solidFill>
                  <a:srgbClr val="000000"/>
                </a:solidFill>
              </a:endParaRPr>
            </a:p>
          </p:txBody>
        </p:sp>
        <p:sp>
          <p:nvSpPr>
            <p:cNvPr id="308" name="Rectangle 307"/>
            <p:cNvSpPr/>
            <p:nvPr/>
          </p:nvSpPr>
          <p:spPr>
            <a:xfrm>
              <a:off x="7853917" y="3455580"/>
              <a:ext cx="3310270" cy="461665"/>
            </a:xfrm>
            <a:prstGeom prst="rect">
              <a:avLst/>
            </a:prstGeom>
          </p:spPr>
          <p:txBody>
            <a:bodyPr wrap="square">
              <a:spAutoFit/>
            </a:bodyPr>
            <a:lstStyle/>
            <a:p>
              <a:r>
                <a:rPr lang="en-GB" sz="1200" dirty="0" smtClean="0">
                  <a:solidFill>
                    <a:sysClr val="windowText" lastClr="000000"/>
                  </a:solidFill>
                </a:rPr>
                <a:t>Share monthly information bites on outcomes of universal support on NHS  social media</a:t>
              </a:r>
              <a:endParaRPr lang="en-US" sz="1200" dirty="0">
                <a:solidFill>
                  <a:sysClr val="windowText" lastClr="000000"/>
                </a:solidFill>
              </a:endParaRPr>
            </a:p>
          </p:txBody>
        </p:sp>
        <p:sp>
          <p:nvSpPr>
            <p:cNvPr id="309" name="Rectangle 308"/>
            <p:cNvSpPr/>
            <p:nvPr/>
          </p:nvSpPr>
          <p:spPr>
            <a:xfrm>
              <a:off x="4036827" y="3828849"/>
              <a:ext cx="3235842" cy="646331"/>
            </a:xfrm>
            <a:prstGeom prst="rect">
              <a:avLst/>
            </a:prstGeom>
          </p:spPr>
          <p:txBody>
            <a:bodyPr wrap="square">
              <a:spAutoFit/>
            </a:bodyPr>
            <a:lstStyle/>
            <a:p>
              <a:r>
                <a:rPr lang="en-GB" sz="1200" dirty="0" smtClean="0"/>
                <a:t>Use parent's, children &amp; young people’s stories of their experiences of participation in universal services </a:t>
              </a:r>
              <a:endParaRPr lang="en-US" sz="1200" dirty="0"/>
            </a:p>
          </p:txBody>
        </p:sp>
        <p:sp>
          <p:nvSpPr>
            <p:cNvPr id="310" name="Rectangle 309"/>
            <p:cNvSpPr/>
            <p:nvPr/>
          </p:nvSpPr>
          <p:spPr>
            <a:xfrm>
              <a:off x="3973033" y="4519965"/>
              <a:ext cx="3352800" cy="461665"/>
            </a:xfrm>
            <a:prstGeom prst="rect">
              <a:avLst/>
            </a:prstGeom>
          </p:spPr>
          <p:txBody>
            <a:bodyPr wrap="square">
              <a:spAutoFit/>
            </a:bodyPr>
            <a:lstStyle/>
            <a:p>
              <a:r>
                <a:rPr lang="en-GB" sz="1200" dirty="0" smtClean="0"/>
                <a:t>Creating a culture of trust and confidence with families across Fife</a:t>
              </a:r>
              <a:endParaRPr lang="en-US" sz="1200" dirty="0"/>
            </a:p>
          </p:txBody>
        </p:sp>
        <p:sp>
          <p:nvSpPr>
            <p:cNvPr id="311" name="Rectangle 310"/>
            <p:cNvSpPr/>
            <p:nvPr/>
          </p:nvSpPr>
          <p:spPr>
            <a:xfrm>
              <a:off x="7814929" y="3977705"/>
              <a:ext cx="3359889" cy="461665"/>
            </a:xfrm>
            <a:prstGeom prst="rect">
              <a:avLst/>
            </a:prstGeom>
          </p:spPr>
          <p:txBody>
            <a:bodyPr wrap="square">
              <a:spAutoFit/>
            </a:bodyPr>
            <a:lstStyle/>
            <a:p>
              <a:pPr algn="ctr"/>
              <a:r>
                <a:rPr lang="en-US" sz="1200" dirty="0" smtClean="0">
                  <a:solidFill>
                    <a:srgbClr val="000000"/>
                  </a:solidFill>
                </a:rPr>
                <a:t>Evaluation of users experiences &amp; outcomes in the short &amp; long term</a:t>
              </a:r>
              <a:endParaRPr lang="en-US" sz="1200" dirty="0">
                <a:solidFill>
                  <a:srgbClr val="000000"/>
                </a:solidFill>
              </a:endParaRPr>
            </a:p>
          </p:txBody>
        </p:sp>
        <p:sp>
          <p:nvSpPr>
            <p:cNvPr id="312" name="Rectangle 311"/>
            <p:cNvSpPr/>
            <p:nvPr/>
          </p:nvSpPr>
          <p:spPr>
            <a:xfrm>
              <a:off x="7889358" y="4508205"/>
              <a:ext cx="3327992" cy="461665"/>
            </a:xfrm>
            <a:prstGeom prst="rect">
              <a:avLst/>
            </a:prstGeom>
          </p:spPr>
          <p:txBody>
            <a:bodyPr wrap="square">
              <a:spAutoFit/>
            </a:bodyPr>
            <a:lstStyle/>
            <a:p>
              <a:pPr algn="ctr"/>
              <a:r>
                <a:rPr lang="en-US" sz="1200" dirty="0" smtClean="0">
                  <a:solidFill>
                    <a:srgbClr val="000000"/>
                  </a:solidFill>
                </a:rPr>
                <a:t>Link with universities regarding 4th year students evaluate change ideas for final project </a:t>
              </a:r>
              <a:endParaRPr lang="en-US" sz="1200" dirty="0">
                <a:solidFill>
                  <a:srgbClr val="000000"/>
                </a:solidFill>
              </a:endParaRPr>
            </a:p>
          </p:txBody>
        </p:sp>
        <p:sp>
          <p:nvSpPr>
            <p:cNvPr id="313" name="Rectangle 312"/>
            <p:cNvSpPr/>
            <p:nvPr/>
          </p:nvSpPr>
          <p:spPr>
            <a:xfrm>
              <a:off x="3983664" y="5125745"/>
              <a:ext cx="3278373" cy="600164"/>
            </a:xfrm>
            <a:prstGeom prst="rect">
              <a:avLst/>
            </a:prstGeom>
          </p:spPr>
          <p:txBody>
            <a:bodyPr wrap="square">
              <a:spAutoFit/>
            </a:bodyPr>
            <a:lstStyle/>
            <a:p>
              <a:pPr algn="ctr"/>
              <a:r>
                <a:rPr lang="en-GB" sz="1100" dirty="0" smtClean="0">
                  <a:solidFill>
                    <a:sysClr val="windowText" lastClr="000000"/>
                  </a:solidFill>
                </a:rPr>
                <a:t>CYPOT to feel supported and working within capacity to promote health and wellbeing outcomes at universal and  targeted levels</a:t>
              </a:r>
              <a:endParaRPr lang="en-US" sz="1100" b="1" dirty="0">
                <a:solidFill>
                  <a:sysClr val="windowText" lastClr="000000"/>
                </a:solidFill>
              </a:endParaRPr>
            </a:p>
          </p:txBody>
        </p:sp>
        <p:sp>
          <p:nvSpPr>
            <p:cNvPr id="314" name="Rectangle 313"/>
            <p:cNvSpPr/>
            <p:nvPr/>
          </p:nvSpPr>
          <p:spPr>
            <a:xfrm>
              <a:off x="4018517" y="5901711"/>
              <a:ext cx="3359888" cy="461665"/>
            </a:xfrm>
            <a:prstGeom prst="rect">
              <a:avLst/>
            </a:prstGeom>
          </p:spPr>
          <p:txBody>
            <a:bodyPr wrap="square">
              <a:spAutoFit/>
            </a:bodyPr>
            <a:lstStyle/>
            <a:p>
              <a:pPr algn="ctr"/>
              <a:r>
                <a:rPr lang="en-US" sz="1200" dirty="0" smtClean="0">
                  <a:solidFill>
                    <a:srgbClr val="000000"/>
                  </a:solidFill>
                </a:rPr>
                <a:t>Robust training/mentoring and safeguarding to manage risk at a universal level</a:t>
              </a:r>
              <a:endParaRPr lang="en-US" sz="1200" dirty="0">
                <a:solidFill>
                  <a:srgbClr val="000000"/>
                </a:solidFill>
              </a:endParaRPr>
            </a:p>
          </p:txBody>
        </p:sp>
        <p:sp>
          <p:nvSpPr>
            <p:cNvPr id="315" name="Rectangle 314"/>
            <p:cNvSpPr/>
            <p:nvPr/>
          </p:nvSpPr>
          <p:spPr>
            <a:xfrm>
              <a:off x="4030035" y="6521473"/>
              <a:ext cx="3296093" cy="503101"/>
            </a:xfrm>
            <a:prstGeom prst="rect">
              <a:avLst/>
            </a:prstGeom>
          </p:spPr>
          <p:txBody>
            <a:bodyPr wrap="square">
              <a:spAutoFit/>
            </a:bodyPr>
            <a:lstStyle/>
            <a:p>
              <a:r>
                <a:rPr lang="en-GB" sz="1200" dirty="0" smtClean="0"/>
                <a:t>Services to be using their resources efficiently and effectively</a:t>
              </a:r>
              <a:endParaRPr lang="en-US" sz="1200" dirty="0"/>
            </a:p>
          </p:txBody>
        </p:sp>
        <p:sp>
          <p:nvSpPr>
            <p:cNvPr id="316" name="Rectangle 315"/>
            <p:cNvSpPr/>
            <p:nvPr/>
          </p:nvSpPr>
          <p:spPr>
            <a:xfrm>
              <a:off x="7911213" y="5399606"/>
              <a:ext cx="3306726" cy="461665"/>
            </a:xfrm>
            <a:prstGeom prst="rect">
              <a:avLst/>
            </a:prstGeom>
          </p:spPr>
          <p:txBody>
            <a:bodyPr wrap="square">
              <a:spAutoFit/>
            </a:bodyPr>
            <a:lstStyle/>
            <a:p>
              <a:r>
                <a:rPr lang="en-GB" sz="1200" dirty="0" smtClean="0">
                  <a:solidFill>
                    <a:sysClr val="windowText" lastClr="000000"/>
                  </a:solidFill>
                </a:rPr>
                <a:t>CYPOT staff to schedule protected time slots for universal, targeted &amp; individual work </a:t>
              </a:r>
              <a:endParaRPr lang="en-US" sz="1200" dirty="0">
                <a:solidFill>
                  <a:sysClr val="windowText" lastClr="000000"/>
                </a:solidFill>
              </a:endParaRPr>
            </a:p>
          </p:txBody>
        </p:sp>
        <p:sp>
          <p:nvSpPr>
            <p:cNvPr id="317" name="Rectangle 316"/>
            <p:cNvSpPr/>
            <p:nvPr/>
          </p:nvSpPr>
          <p:spPr>
            <a:xfrm>
              <a:off x="7836491" y="5977472"/>
              <a:ext cx="3274828" cy="430887"/>
            </a:xfrm>
            <a:prstGeom prst="rect">
              <a:avLst/>
            </a:prstGeom>
          </p:spPr>
          <p:txBody>
            <a:bodyPr wrap="square">
              <a:spAutoFit/>
            </a:bodyPr>
            <a:lstStyle/>
            <a:p>
              <a:pPr algn="ctr"/>
              <a:r>
                <a:rPr lang="en-US" sz="1100" dirty="0" smtClean="0">
                  <a:solidFill>
                    <a:srgbClr val="000000"/>
                  </a:solidFill>
                </a:rPr>
                <a:t>Bespoke training &amp; reflective practice for CYPOT staff to support management of risk at a universal level</a:t>
              </a:r>
              <a:endParaRPr lang="en-US" sz="1100" dirty="0">
                <a:solidFill>
                  <a:srgbClr val="000000"/>
                </a:solidFill>
              </a:endParaRPr>
            </a:p>
          </p:txBody>
        </p:sp>
        <p:sp>
          <p:nvSpPr>
            <p:cNvPr id="318" name="Rectangle 317"/>
            <p:cNvSpPr/>
            <p:nvPr/>
          </p:nvSpPr>
          <p:spPr>
            <a:xfrm>
              <a:off x="7804298" y="6594307"/>
              <a:ext cx="3487479" cy="430887"/>
            </a:xfrm>
            <a:prstGeom prst="rect">
              <a:avLst/>
            </a:prstGeom>
          </p:spPr>
          <p:txBody>
            <a:bodyPr wrap="square">
              <a:spAutoFit/>
            </a:bodyPr>
            <a:lstStyle/>
            <a:p>
              <a:pPr algn="ctr"/>
              <a:r>
                <a:rPr lang="en-GB" sz="1100" dirty="0" smtClean="0">
                  <a:solidFill>
                    <a:sysClr val="windowText" lastClr="000000"/>
                  </a:solidFill>
                </a:rPr>
                <a:t>Increase universal and targeted offerings at point of CYOT checking paper requests for assistance to the service </a:t>
              </a:r>
              <a:endParaRPr lang="en-US" sz="1100" dirty="0">
                <a:solidFill>
                  <a:sysClr val="windowText" lastClr="000000"/>
                </a:solidFill>
              </a:endParaRPr>
            </a:p>
          </p:txBody>
        </p:sp>
      </p:grpSp>
      <p:graphicFrame>
        <p:nvGraphicFramePr>
          <p:cNvPr id="135" name="Chart 134">
            <a:extLst>
              <a:ext uri="{FF2B5EF4-FFF2-40B4-BE49-F238E27FC236}">
                <a16:creationId xmlns:xdr="http://schemas.openxmlformats.org/drawingml/2006/spreadsheetDrawing" xmlns="" xmlns:a16="http://schemas.microsoft.com/office/drawing/2014/main" xmlns:lc="http://schemas.openxmlformats.org/drawingml/2006/lockedCanvas" id="{00000000-0008-0000-0000-000004000000}"/>
              </a:ext>
            </a:extLst>
          </p:cNvPr>
          <p:cNvGraphicFramePr/>
          <p:nvPr/>
        </p:nvGraphicFramePr>
        <p:xfrm>
          <a:off x="1595147" y="16170443"/>
          <a:ext cx="10869569" cy="3124891"/>
        </p:xfrm>
        <a:graphic>
          <a:graphicData uri="http://schemas.openxmlformats.org/drawingml/2006/chart">
            <c:chart xmlns:c="http://schemas.openxmlformats.org/drawingml/2006/chart" xmlns:r="http://schemas.openxmlformats.org/officeDocument/2006/relationships" r:id="rId3"/>
          </a:graphicData>
        </a:graphic>
      </p:graphicFrame>
      <p:sp>
        <p:nvSpPr>
          <p:cNvPr id="136" name="TextBox 135"/>
          <p:cNvSpPr txBox="1"/>
          <p:nvPr/>
        </p:nvSpPr>
        <p:spPr>
          <a:xfrm>
            <a:off x="14991348" y="18769264"/>
            <a:ext cx="14028821" cy="1384995"/>
          </a:xfrm>
          <a:prstGeom prst="rect">
            <a:avLst/>
          </a:prstGeom>
          <a:noFill/>
        </p:spPr>
        <p:txBody>
          <a:bodyPr wrap="square" rtlCol="0">
            <a:spAutoFit/>
          </a:bodyPr>
          <a:lstStyle/>
          <a:p>
            <a:pPr algn="just"/>
            <a:r>
              <a:rPr lang="en-GB" sz="2800" dirty="0" smtClean="0"/>
              <a:t>The data gathered when testing our change idea is continuous (variables data) consisting of a count scale of days till CYP’s universal outcomes are achieved. The I Chart below illustrates data over time and the impact of introducing our change idea.</a:t>
            </a:r>
            <a:endParaRPr lang="en-US" sz="2800" dirty="0"/>
          </a:p>
        </p:txBody>
      </p:sp>
    </p:spTree>
    <p:extLst>
      <p:ext uri="{BB962C8B-B14F-4D97-AF65-F5344CB8AC3E}">
        <p14:creationId xmlns:p14="http://schemas.microsoft.com/office/powerpoint/2010/main" xmlns="" val="37508207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NES Document" ma:contentTypeID="0x010100540009AA9B7AD14AB7CB3A6FC98C51F8007B7CB09F610B644EAAC95DA53360C1D0" ma:contentTypeVersion="7" ma:contentTypeDescription="" ma:contentTypeScope="" ma:versionID="45d2fd1dcbafa9ac23c10ca29f13bca5">
  <xsd:schema xmlns:xsd="http://www.w3.org/2001/XMLSchema" xmlns:xs="http://www.w3.org/2001/XMLSchema" xmlns:p="http://schemas.microsoft.com/office/2006/metadata/properties" xmlns:ns1="http://schemas.microsoft.com/sharepoint/v3" xmlns:ns2="9369f9cd-7934-46f9-83f8-0ab2aa6125c5" targetNamespace="http://schemas.microsoft.com/office/2006/metadata/properties" ma:root="true" ma:fieldsID="8e7fb1a2d9d15d9985ddf73e166cd503" ns1:_="" ns2:_="">
    <xsd:import namespace="http://schemas.microsoft.com/sharepoint/v3"/>
    <xsd:import namespace="9369f9cd-7934-46f9-83f8-0ab2aa6125c5"/>
    <xsd:element name="properties">
      <xsd:complexType>
        <xsd:sequence>
          <xsd:element name="documentManagement">
            <xsd:complexType>
              <xsd:all>
                <xsd:element ref="ns1:KpiDescription" minOccurs="0"/>
                <xsd:element ref="ns2:MimeType" minOccurs="0"/>
                <xsd:element ref="ns2:Creator" minOccurs="0"/>
                <xsd:element ref="ns2:Tags" minOccurs="0"/>
                <xsd:element ref="ns2:Legacy_x0020_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KpiDescription" ma:index="2" nillable="true" ma:displayName="Description" ma:description="The description provides information about the purpose of the goal." ma:internalName="KpiDescription">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369f9cd-7934-46f9-83f8-0ab2aa6125c5" elementFormDefault="qualified">
    <xsd:import namespace="http://schemas.microsoft.com/office/2006/documentManagement/types"/>
    <xsd:import namespace="http://schemas.microsoft.com/office/infopath/2007/PartnerControls"/>
    <xsd:element name="MimeType" ma:index="3" nillable="true" ma:displayName="Mime Type" ma:internalName="MimeType">
      <xsd:simpleType>
        <xsd:restriction base="dms:Text">
          <xsd:maxLength value="255"/>
        </xsd:restriction>
      </xsd:simpleType>
    </xsd:element>
    <xsd:element name="Creator" ma:index="5" nillable="true" ma:displayName="Creator" ma:internalName="Creator">
      <xsd:simpleType>
        <xsd:restriction base="dms:Text">
          <xsd:maxLength value="255"/>
        </xsd:restriction>
      </xsd:simpleType>
    </xsd:element>
    <xsd:element name="Tags" ma:index="6" nillable="true" ma:displayName="Tags" ma:internalName="Tags">
      <xsd:simpleType>
        <xsd:restriction base="dms:Note">
          <xsd:maxLength value="255"/>
        </xsd:restriction>
      </xsd:simpleType>
    </xsd:element>
    <xsd:element name="Legacy_x0020_ID" ma:index="7" nillable="true" ma:displayName="Legacy ID" ma:internalName="Legacy_x0020_ID">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4" ma:displayName="Author"/>
        <xsd:element ref="dcterms:created" minOccurs="0" maxOccurs="1"/>
        <xsd:element ref="dc:identifier" minOccurs="0" maxOccurs="1"/>
        <xsd:element name="contentType" minOccurs="0" maxOccurs="1" type="xsd:string" ma:index="8"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KpiDescription xmlns="http://schemas.microsoft.com/sharepoint/v3" xsi:nil="true"/>
    <Creator xmlns="9369f9cd-7934-46f9-83f8-0ab2aa6125c5" xsi:nil="true"/>
    <Tags xmlns="9369f9cd-7934-46f9-83f8-0ab2aa6125c5" xsi:nil="true"/>
    <MimeType xmlns="9369f9cd-7934-46f9-83f8-0ab2aa6125c5" xsi:nil="true"/>
    <Legacy_x0020_ID xmlns="9369f9cd-7934-46f9-83f8-0ab2aa6125c5" xsi:nil="true"/>
  </documentManagement>
</p:properties>
</file>

<file path=customXml/itemProps1.xml><?xml version="1.0" encoding="utf-8"?>
<ds:datastoreItem xmlns:ds="http://schemas.openxmlformats.org/officeDocument/2006/customXml" ds:itemID="{98A5059B-A6CB-4D3A-BB2B-2D5950623A20}">
  <ds:schemaRefs>
    <ds:schemaRef ds:uri="http://schemas.microsoft.com/sharepoint/v3/contenttype/forms"/>
  </ds:schemaRefs>
</ds:datastoreItem>
</file>

<file path=customXml/itemProps2.xml><?xml version="1.0" encoding="utf-8"?>
<ds:datastoreItem xmlns:ds="http://schemas.openxmlformats.org/officeDocument/2006/customXml" ds:itemID="{817EA118-8CB3-4B60-8F40-B005BDEC86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369f9cd-7934-46f9-83f8-0ab2aa6125c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2AFD43E-23D6-47F6-957C-487A779ABC67}">
  <ds:schemaRefs>
    <ds:schemaRef ds:uri="http://purl.org/dc/dcmitype/"/>
    <ds:schemaRef ds:uri="http://schemas.microsoft.com/sharepoint/v3"/>
    <ds:schemaRef ds:uri="http://purl.org/dc/terms/"/>
    <ds:schemaRef ds:uri="http://schemas.microsoft.com/office/infopath/2007/PartnerControls"/>
    <ds:schemaRef ds:uri="http://schemas.openxmlformats.org/package/2006/metadata/core-properties"/>
    <ds:schemaRef ds:uri="http://schemas.microsoft.com/office/2006/metadata/properties"/>
    <ds:schemaRef ds:uri="http://schemas.microsoft.com/office/2006/documentManagement/types"/>
    <ds:schemaRef ds:uri="http://www.w3.org/XML/1998/namespace"/>
    <ds:schemaRef ds:uri="http://purl.org/dc/elements/1.1/"/>
    <ds:schemaRef ds:uri="9369f9cd-7934-46f9-83f8-0ab2aa6125c5"/>
  </ds:schemaRefs>
</ds:datastoreItem>
</file>

<file path=docProps/app.xml><?xml version="1.0" encoding="utf-8"?>
<Properties xmlns="http://schemas.openxmlformats.org/officeDocument/2006/extended-properties" xmlns:vt="http://schemas.openxmlformats.org/officeDocument/2006/docPropsVTypes">
  <TotalTime>4111</TotalTime>
  <Words>1450</Words>
  <Application>Microsoft Office PowerPoint</Application>
  <PresentationFormat>Custom</PresentationFormat>
  <Paragraphs>113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Parental Advice Line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Derek</dc:creator>
  <cp:lastModifiedBy>Ratcliffet</cp:lastModifiedBy>
  <cp:revision>80</cp:revision>
  <dcterms:created xsi:type="dcterms:W3CDTF">2014-04-04T08:20:35Z</dcterms:created>
  <dcterms:modified xsi:type="dcterms:W3CDTF">2022-11-02T08:39:43Z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0x010100540009AA9B7AD14AB7CB3A6FC98C51F8007B7CB09F610B644EAAC95DA53360C1D0</vt:lpwstr>
  </property>
</Properties>
</file>