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fntdata" ContentType="application/x-fontdata"/>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9" r:id="rId4"/>
  </p:sldMasterIdLst>
  <p:notesMasterIdLst>
    <p:notesMasterId r:id="rId16"/>
  </p:notesMasterIdLst>
  <p:sldIdLst>
    <p:sldId id="256" r:id="rId5"/>
    <p:sldId id="257" r:id="rId6"/>
    <p:sldId id="258" r:id="rId7"/>
    <p:sldId id="259" r:id="rId8"/>
    <p:sldId id="260" r:id="rId9"/>
    <p:sldId id="264" r:id="rId10"/>
    <p:sldId id="266" r:id="rId11"/>
    <p:sldId id="267" r:id="rId12"/>
    <p:sldId id="265" r:id="rId13"/>
    <p:sldId id="261" r:id="rId14"/>
    <p:sldId id="262"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Josefin Sans" panose="020B0604020202020204" charset="0"/>
      <p:regular r:id="rId23"/>
      <p:bold r:id="rId24"/>
      <p:italic r:id="rId25"/>
      <p:boldItalic r:id="rId26"/>
    </p:embeddedFont>
    <p:embeddedFont>
      <p:font typeface="Neue Haas Grotesk Text Pro" panose="020B0504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0E7160-2391-29A8-4887-A7CEB76E663D}" name="Craig Martin" initials="CM" userId="S::craig.martin@fife.gov.uk::26310f6f-8850-49f8-a66c-e9914f5e1fe6" providerId="AD"/>
  <p188:author id="{7B58B96A-A48A-FB50-8F66-BA1B4FE3A7BC}" name="Liam Smart" initials="" userId="S::Liam.Smart@fife.gov.uk::920e27e6-49f1-469a-877a-0192dbf6edf0" providerId="AD"/>
  <p188:author id="{8904319A-C181-1148-A246-75CF1B006B61}" name="Derek Rolland" initials="DR" userId="S::derek.rolland@fife.gov.uk::30e2960c-a4b4-4bdc-a740-060ee6d365da" providerId="AD"/>
  <p188:author id="{D7E5169B-025C-C434-B606-B1ABFD621D3C}" name="Liam Smart" initials="LS" userId="S::liam.smart@fife.gov.uk::920e27e6-49f1-469a-877a-0192dbf6ed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83E4B"/>
    <a:srgbClr val="903AFF"/>
    <a:srgbClr val="FF3AA9"/>
    <a:srgbClr val="3A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2EE1D-2651-4AA6-9FF0-4832E6454CA7}" type="datetimeFigureOut">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766E2-376A-424A-B169-BBF2D5EA0986}" type="slidenum">
              <a:t>‹#›</a:t>
            </a:fld>
            <a:endParaRPr lang="en-US"/>
          </a:p>
        </p:txBody>
      </p:sp>
    </p:spTree>
    <p:extLst>
      <p:ext uri="{BB962C8B-B14F-4D97-AF65-F5344CB8AC3E}">
        <p14:creationId xmlns:p14="http://schemas.microsoft.com/office/powerpoint/2010/main" val="123412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Optional – depending on if your school is using Showbie this academic year</a:t>
            </a:r>
          </a:p>
        </p:txBody>
      </p:sp>
      <p:sp>
        <p:nvSpPr>
          <p:cNvPr id="4" name="Slide Number Placeholder 3"/>
          <p:cNvSpPr>
            <a:spLocks noGrp="1"/>
          </p:cNvSpPr>
          <p:nvPr>
            <p:ph type="sldNum" sz="quarter" idx="5"/>
          </p:nvPr>
        </p:nvSpPr>
        <p:spPr/>
        <p:txBody>
          <a:bodyPr/>
          <a:lstStyle/>
          <a:p>
            <a:fld id="{5F4766E2-376A-424A-B169-BBF2D5EA0986}" type="slidenum">
              <a:t>5</a:t>
            </a:fld>
            <a:endParaRPr lang="en-US"/>
          </a:p>
        </p:txBody>
      </p:sp>
    </p:spTree>
    <p:extLst>
      <p:ext uri="{BB962C8B-B14F-4D97-AF65-F5344CB8AC3E}">
        <p14:creationId xmlns:p14="http://schemas.microsoft.com/office/powerpoint/2010/main" val="491979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8641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12/9/2025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058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12/9/2025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1240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5604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12/9/2025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2366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307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12/9/2025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8529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12/9/2025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7034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12/9/2025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1214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12/9/2025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0644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12/9/2025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7577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12/9/2025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02834520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hyperlink" Target="https://blogs.glowscotland.org.uk/fi/transforminglearning/repair-replacement-cos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hyperlink" Target="https://blogs.glowscotland.org.uk/fi/transforminglearning/frequently-asked-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hyperlink" Target="https://read.bookcreator.com/ets9ByGBmOa3zYFDTgg4GgES0Ra2/YRCP3NDmTgeTg4FGunRxYQ"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ideo" Target="https://www.youtube.com/embed/tWHDDXFYKnM?feature=oembed"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ceop.police.uk/Safety-Centre/" TargetMode="External"/><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13.bin"/><Relationship Id="rId5" Type="http://schemas.openxmlformats.org/officeDocument/2006/relationships/image" Target="../media/image12.bin"/><Relationship Id="rId4" Type="http://schemas.openxmlformats.org/officeDocument/2006/relationships/hyperlink" Target="https://crimestoppers-uk.org/fearles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642772-2521-3FAB-B405-4D946823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308CF2F8-A604-5FD2-B22A-028F0BA59E5F}"/>
              </a:ext>
            </a:extLst>
          </p:cNvPr>
          <p:cNvSpPr>
            <a:spLocks noGrp="1"/>
          </p:cNvSpPr>
          <p:nvPr>
            <p:ph type="ctrTitle"/>
          </p:nvPr>
        </p:nvSpPr>
        <p:spPr>
          <a:xfrm>
            <a:off x="7139904" y="2222977"/>
            <a:ext cx="4010110" cy="2234724"/>
          </a:xfrm>
        </p:spPr>
        <p:txBody>
          <a:bodyPr>
            <a:normAutofit/>
          </a:bodyPr>
          <a:lstStyle/>
          <a:p>
            <a:pPr algn="l"/>
            <a:r>
              <a:rPr lang="en-GB" sz="4800" b="1" noProof="0" dirty="0">
                <a:solidFill>
                  <a:srgbClr val="3AA9FF"/>
                </a:solidFill>
                <a:latin typeface="Calibri Light"/>
                <a:ea typeface="Josefin Sans" pitchFamily="2" charset="0"/>
                <a:cs typeface="Calibri Light"/>
              </a:rPr>
              <a:t>Parent Information</a:t>
            </a:r>
            <a:br>
              <a:rPr lang="en-GB" sz="4800" b="1" noProof="0" dirty="0">
                <a:solidFill>
                  <a:srgbClr val="3AA9FF"/>
                </a:solidFill>
                <a:latin typeface="Calibri Light"/>
                <a:ea typeface="Josefin Sans" pitchFamily="2" charset="0"/>
                <a:cs typeface="Calibri Light"/>
              </a:rPr>
            </a:br>
            <a:endParaRPr lang="en-GB" sz="4800" b="1" noProof="0" dirty="0">
              <a:solidFill>
                <a:srgbClr val="3AA9FF"/>
              </a:solidFill>
              <a:latin typeface="Calibri Light"/>
              <a:ea typeface="Josefin Sans" pitchFamily="2" charset="0"/>
              <a:cs typeface="Calibri Light"/>
            </a:endParaRPr>
          </a:p>
        </p:txBody>
      </p:sp>
      <p:pic>
        <p:nvPicPr>
          <p:cNvPr id="5" name="Picture 4" descr="A logo on a black background&#10;&#10;AI-generated content may be incorrect.">
            <a:extLst>
              <a:ext uri="{FF2B5EF4-FFF2-40B4-BE49-F238E27FC236}">
                <a16:creationId xmlns:a16="http://schemas.microsoft.com/office/drawing/2014/main" id="{2259BB21-9564-39BA-826A-AD6B2462C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76" y="208069"/>
            <a:ext cx="6643628" cy="5564038"/>
          </a:xfrm>
          <a:prstGeom prst="rect">
            <a:avLst/>
          </a:prstGeom>
        </p:spPr>
      </p:pic>
    </p:spTree>
    <p:extLst>
      <p:ext uri="{BB962C8B-B14F-4D97-AF65-F5344CB8AC3E}">
        <p14:creationId xmlns:p14="http://schemas.microsoft.com/office/powerpoint/2010/main" val="202202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6C249C-8676-0F29-5935-1BB0AB3E1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8D17F-8A45-5280-2E42-8C3324263790}"/>
              </a:ext>
            </a:extLst>
          </p:cNvPr>
          <p:cNvSpPr>
            <a:spLocks noGrp="1"/>
          </p:cNvSpPr>
          <p:nvPr>
            <p:ph type="title"/>
          </p:nvPr>
        </p:nvSpPr>
        <p:spPr>
          <a:xfrm>
            <a:off x="614308" y="1820653"/>
            <a:ext cx="10997681" cy="416202"/>
          </a:xfrm>
        </p:spPr>
        <p:txBody>
          <a:bodyPr>
            <a:noAutofit/>
          </a:bodyPr>
          <a:lstStyle/>
          <a:p>
            <a:r>
              <a:rPr lang="en-GB" sz="3600" noProof="0">
                <a:solidFill>
                  <a:srgbClr val="3AA9FF"/>
                </a:solidFill>
                <a:latin typeface="Calibri Light"/>
                <a:ea typeface="Josefin Sans" pitchFamily="2" charset="0"/>
                <a:cs typeface="Calibri Light"/>
              </a:rPr>
              <a:t>Damage - Repair/Replacement Costs</a:t>
            </a:r>
          </a:p>
        </p:txBody>
      </p:sp>
      <p:sp>
        <p:nvSpPr>
          <p:cNvPr id="4" name="Text Placeholder 3">
            <a:extLst>
              <a:ext uri="{FF2B5EF4-FFF2-40B4-BE49-F238E27FC236}">
                <a16:creationId xmlns:a16="http://schemas.microsoft.com/office/drawing/2014/main" id="{207F0AD4-E133-8A73-F523-53232A91BEA7}"/>
              </a:ext>
            </a:extLst>
          </p:cNvPr>
          <p:cNvSpPr>
            <a:spLocks noGrp="1"/>
          </p:cNvSpPr>
          <p:nvPr>
            <p:ph type="body" sz="half" idx="2"/>
          </p:nvPr>
        </p:nvSpPr>
        <p:spPr>
          <a:xfrm>
            <a:off x="597159" y="2551176"/>
            <a:ext cx="5651241" cy="416202"/>
          </a:xfrm>
        </p:spPr>
        <p:txBody>
          <a:bodyPr>
            <a:noAutofit/>
          </a:bodyPr>
          <a:lstStyle/>
          <a:p>
            <a:r>
              <a:rPr lang="en-GB" sz="2000" noProof="0">
                <a:latin typeface="Calibri Light"/>
                <a:ea typeface="Josefin Sans" pitchFamily="2" charset="0"/>
                <a:cs typeface="Calibri Light"/>
              </a:rPr>
              <a:t>These are estimated costs and are to be confirmed.</a:t>
            </a:r>
            <a:r>
              <a:rPr lang="en-GB" sz="2000">
                <a:latin typeface="Calibri Light"/>
                <a:ea typeface="Josefin Sans" pitchFamily="2" charset="0"/>
                <a:cs typeface="Calibri Light"/>
              </a:rPr>
              <a:t> Discussions are ongoing with the local contractor.</a:t>
            </a:r>
            <a:endParaRPr lang="en-GB" sz="2000" noProof="0">
              <a:latin typeface="Calibri Light"/>
              <a:ea typeface="Josefin Sans" pitchFamily="2" charset="0"/>
              <a:cs typeface="Calibri Light"/>
            </a:endParaRPr>
          </a:p>
        </p:txBody>
      </p:sp>
      <p:graphicFrame>
        <p:nvGraphicFramePr>
          <p:cNvPr id="3" name="Table 2">
            <a:extLst>
              <a:ext uri="{FF2B5EF4-FFF2-40B4-BE49-F238E27FC236}">
                <a16:creationId xmlns:a16="http://schemas.microsoft.com/office/drawing/2014/main" id="{24202BF3-D490-D2C7-A7F5-27EC7DD35523}"/>
              </a:ext>
            </a:extLst>
          </p:cNvPr>
          <p:cNvGraphicFramePr>
            <a:graphicFrameLocks noGrp="1"/>
          </p:cNvGraphicFramePr>
          <p:nvPr>
            <p:extLst>
              <p:ext uri="{D42A27DB-BD31-4B8C-83A1-F6EECF244321}">
                <p14:modId xmlns:p14="http://schemas.microsoft.com/office/powerpoint/2010/main" val="2993082342"/>
              </p:ext>
            </p:extLst>
          </p:nvPr>
        </p:nvGraphicFramePr>
        <p:xfrm>
          <a:off x="710900" y="3622054"/>
          <a:ext cx="7865789" cy="1480796"/>
        </p:xfrm>
        <a:graphic>
          <a:graphicData uri="http://schemas.openxmlformats.org/drawingml/2006/table">
            <a:tbl>
              <a:tblPr firstRow="1" bandRow="1">
                <a:tableStyleId>{5C22544A-7EE6-4342-B048-85BDC9FD1C3A}</a:tableStyleId>
              </a:tblPr>
              <a:tblGrid>
                <a:gridCol w="2956370">
                  <a:extLst>
                    <a:ext uri="{9D8B030D-6E8A-4147-A177-3AD203B41FA5}">
                      <a16:colId xmlns:a16="http://schemas.microsoft.com/office/drawing/2014/main" val="3275451228"/>
                    </a:ext>
                  </a:extLst>
                </a:gridCol>
                <a:gridCol w="2309368">
                  <a:extLst>
                    <a:ext uri="{9D8B030D-6E8A-4147-A177-3AD203B41FA5}">
                      <a16:colId xmlns:a16="http://schemas.microsoft.com/office/drawing/2014/main" val="781097363"/>
                    </a:ext>
                  </a:extLst>
                </a:gridCol>
                <a:gridCol w="2600051">
                  <a:extLst>
                    <a:ext uri="{9D8B030D-6E8A-4147-A177-3AD203B41FA5}">
                      <a16:colId xmlns:a16="http://schemas.microsoft.com/office/drawing/2014/main" val="2456749876"/>
                    </a:ext>
                  </a:extLst>
                </a:gridCol>
              </a:tblGrid>
              <a:tr h="370199">
                <a:tc>
                  <a:txBody>
                    <a:bodyPr/>
                    <a:lstStyle/>
                    <a:p>
                      <a:r>
                        <a:rPr lang="en-GB" noProof="0">
                          <a:latin typeface="Calibri Light"/>
                          <a:ea typeface="Josefin Sans" pitchFamily="2" charset="0"/>
                        </a:rPr>
                        <a:t>Item</a:t>
                      </a:r>
                    </a:p>
                  </a:txBody>
                  <a:tcPr>
                    <a:solidFill>
                      <a:srgbClr val="183E4B"/>
                    </a:solidFill>
                  </a:tcPr>
                </a:tc>
                <a:tc>
                  <a:txBody>
                    <a:bodyPr/>
                    <a:lstStyle/>
                    <a:p>
                      <a:r>
                        <a:rPr lang="en-GB" noProof="0">
                          <a:latin typeface="Calibri Light"/>
                          <a:ea typeface="Josefin Sans" pitchFamily="2" charset="0"/>
                        </a:rPr>
                        <a:t>Contribution 1st Repair</a:t>
                      </a:r>
                    </a:p>
                  </a:txBody>
                  <a:tcPr>
                    <a:solidFill>
                      <a:srgbClr val="183E4B"/>
                    </a:solidFill>
                  </a:tcPr>
                </a:tc>
                <a:tc>
                  <a:txBody>
                    <a:bodyPr/>
                    <a:lstStyle/>
                    <a:p>
                      <a:r>
                        <a:rPr lang="en-GB" noProof="0">
                          <a:latin typeface="Calibri Light"/>
                          <a:ea typeface="Josefin Sans" pitchFamily="2" charset="0"/>
                        </a:rPr>
                        <a:t>Contribution 2nd Repair</a:t>
                      </a:r>
                    </a:p>
                  </a:txBody>
                  <a:tcPr>
                    <a:solidFill>
                      <a:srgbClr val="183E4B"/>
                    </a:solidFill>
                  </a:tcPr>
                </a:tc>
                <a:extLst>
                  <a:ext uri="{0D108BD9-81ED-4DB2-BD59-A6C34878D82A}">
                    <a16:rowId xmlns:a16="http://schemas.microsoft.com/office/drawing/2014/main" val="4123953892"/>
                  </a:ext>
                </a:extLst>
              </a:tr>
              <a:tr h="370199">
                <a:tc>
                  <a:txBody>
                    <a:bodyPr/>
                    <a:lstStyle/>
                    <a:p>
                      <a:r>
                        <a:rPr lang="en-GB" b="0" noProof="0">
                          <a:latin typeface="Calibri Light"/>
                          <a:ea typeface="Josefin Sans" pitchFamily="2" charset="0"/>
                        </a:rPr>
                        <a:t>Damage to screen </a:t>
                      </a:r>
                    </a:p>
                  </a:txBody>
                  <a:tcPr/>
                </a:tc>
                <a:tc>
                  <a:txBody>
                    <a:bodyPr/>
                    <a:lstStyle/>
                    <a:p>
                      <a:r>
                        <a:rPr lang="en-GB" b="0" noProof="0">
                          <a:latin typeface="Calibri Light"/>
                          <a:ea typeface="Josefin Sans" pitchFamily="2" charset="0"/>
                        </a:rPr>
                        <a:t>£70</a:t>
                      </a:r>
                    </a:p>
                  </a:txBody>
                  <a:tcPr/>
                </a:tc>
                <a:tc>
                  <a:txBody>
                    <a:bodyPr/>
                    <a:lstStyle/>
                    <a:p>
                      <a:r>
                        <a:rPr lang="en-GB" b="0" noProof="0">
                          <a:latin typeface="Calibri Light"/>
                          <a:ea typeface="Josefin Sans" pitchFamily="2" charset="0"/>
                        </a:rPr>
                        <a:t>£150</a:t>
                      </a:r>
                    </a:p>
                  </a:txBody>
                  <a:tcPr/>
                </a:tc>
                <a:extLst>
                  <a:ext uri="{0D108BD9-81ED-4DB2-BD59-A6C34878D82A}">
                    <a16:rowId xmlns:a16="http://schemas.microsoft.com/office/drawing/2014/main" val="200703919"/>
                  </a:ext>
                </a:extLst>
              </a:tr>
              <a:tr h="370199">
                <a:tc>
                  <a:txBody>
                    <a:bodyPr/>
                    <a:lstStyle/>
                    <a:p>
                      <a:r>
                        <a:rPr lang="en-GB" b="0" noProof="0">
                          <a:latin typeface="Calibri Light"/>
                          <a:ea typeface="Josefin Sans" pitchFamily="2" charset="0"/>
                        </a:rPr>
                        <a:t>Damaged charge port </a:t>
                      </a:r>
                    </a:p>
                  </a:txBody>
                  <a:tcPr/>
                </a:tc>
                <a:tc>
                  <a:txBody>
                    <a:bodyPr/>
                    <a:lstStyle/>
                    <a:p>
                      <a:r>
                        <a:rPr lang="en-GB" b="0" noProof="0">
                          <a:latin typeface="Calibri Light"/>
                          <a:ea typeface="Josefin Sans" pitchFamily="2" charset="0"/>
                        </a:rPr>
                        <a:t>£65</a:t>
                      </a:r>
                    </a:p>
                  </a:txBody>
                  <a:tcPr/>
                </a:tc>
                <a:tc>
                  <a:txBody>
                    <a:bodyPr/>
                    <a:lstStyle/>
                    <a:p>
                      <a:r>
                        <a:rPr lang="en-GB" b="0" noProof="0">
                          <a:latin typeface="Calibri Light"/>
                          <a:ea typeface="Josefin Sans" pitchFamily="2" charset="0"/>
                        </a:rPr>
                        <a:t>£140</a:t>
                      </a:r>
                    </a:p>
                  </a:txBody>
                  <a:tcPr/>
                </a:tc>
                <a:extLst>
                  <a:ext uri="{0D108BD9-81ED-4DB2-BD59-A6C34878D82A}">
                    <a16:rowId xmlns:a16="http://schemas.microsoft.com/office/drawing/2014/main" val="588890060"/>
                  </a:ext>
                </a:extLst>
              </a:tr>
              <a:tr h="370199">
                <a:tc>
                  <a:txBody>
                    <a:bodyPr/>
                    <a:lstStyle/>
                    <a:p>
                      <a:r>
                        <a:rPr lang="en-GB" b="0" noProof="0">
                          <a:latin typeface="Calibri Light"/>
                          <a:ea typeface="Josefin Sans" pitchFamily="2" charset="0"/>
                        </a:rPr>
                        <a:t>Lost or device beyond repair </a:t>
                      </a:r>
                    </a:p>
                  </a:txBody>
                  <a:tcPr/>
                </a:tc>
                <a:tc>
                  <a:txBody>
                    <a:bodyPr/>
                    <a:lstStyle/>
                    <a:p>
                      <a:r>
                        <a:rPr lang="en-GB" b="0" noProof="0">
                          <a:latin typeface="Calibri Light"/>
                          <a:ea typeface="Josefin Sans" pitchFamily="2" charset="0"/>
                        </a:rPr>
                        <a:t>£150</a:t>
                      </a:r>
                    </a:p>
                  </a:txBody>
                  <a:tcPr/>
                </a:tc>
                <a:tc>
                  <a:txBody>
                    <a:bodyPr/>
                    <a:lstStyle/>
                    <a:p>
                      <a:r>
                        <a:rPr lang="en-GB" b="0" noProof="0">
                          <a:latin typeface="Calibri Light"/>
                          <a:ea typeface="Josefin Sans" pitchFamily="2" charset="0"/>
                        </a:rPr>
                        <a:t>£200</a:t>
                      </a:r>
                    </a:p>
                  </a:txBody>
                  <a:tcPr/>
                </a:tc>
                <a:extLst>
                  <a:ext uri="{0D108BD9-81ED-4DB2-BD59-A6C34878D82A}">
                    <a16:rowId xmlns:a16="http://schemas.microsoft.com/office/drawing/2014/main" val="2656564195"/>
                  </a:ext>
                </a:extLst>
              </a:tr>
            </a:tbl>
          </a:graphicData>
        </a:graphic>
      </p:graphicFrame>
      <p:pic>
        <p:nvPicPr>
          <p:cNvPr id="5" name="Picture 4" descr="A qr code with black dots&#10;&#10;AI-generated content may be incorrect.">
            <a:extLst>
              <a:ext uri="{FF2B5EF4-FFF2-40B4-BE49-F238E27FC236}">
                <a16:creationId xmlns:a16="http://schemas.microsoft.com/office/drawing/2014/main" id="{A2A4C6BD-6E46-8D79-1787-70D42DD86ACA}"/>
              </a:ext>
            </a:extLst>
          </p:cNvPr>
          <p:cNvPicPr>
            <a:picLocks noChangeAspect="1"/>
          </p:cNvPicPr>
          <p:nvPr/>
        </p:nvPicPr>
        <p:blipFill>
          <a:blip r:embed="rId3"/>
          <a:stretch>
            <a:fillRect/>
          </a:stretch>
        </p:blipFill>
        <p:spPr>
          <a:xfrm>
            <a:off x="9013525" y="2971800"/>
            <a:ext cx="2594574" cy="3228975"/>
          </a:xfrm>
          <a:prstGeom prst="rect">
            <a:avLst/>
          </a:prstGeom>
        </p:spPr>
      </p:pic>
      <p:sp>
        <p:nvSpPr>
          <p:cNvPr id="8" name="Text Placeholder 3">
            <a:extLst>
              <a:ext uri="{FF2B5EF4-FFF2-40B4-BE49-F238E27FC236}">
                <a16:creationId xmlns:a16="http://schemas.microsoft.com/office/drawing/2014/main" id="{400472AB-3CBE-0A40-E30D-77ABC74D4ADB}"/>
              </a:ext>
            </a:extLst>
          </p:cNvPr>
          <p:cNvSpPr txBox="1">
            <a:spLocks/>
          </p:cNvSpPr>
          <p:nvPr/>
        </p:nvSpPr>
        <p:spPr>
          <a:xfrm>
            <a:off x="710900" y="5375379"/>
            <a:ext cx="7865789" cy="830129"/>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600">
                <a:latin typeface="Calibri Light"/>
                <a:ea typeface="Josefin Sans" pitchFamily="2" charset="0"/>
                <a:cs typeface="Calibri Light"/>
                <a:hlinkClick r:id="rId4"/>
              </a:rPr>
              <a:t>https://blogs.glowscotland.org.uk/fi/transforminglearning/repair-replacement-costs/</a:t>
            </a:r>
            <a:endParaRPr lang="en-GB" sz="1600">
              <a:latin typeface="Calibri Light"/>
              <a:ea typeface="Josefin Sans" pitchFamily="2" charset="0"/>
              <a:cs typeface="Calibri Light"/>
            </a:endParaRPr>
          </a:p>
          <a:p>
            <a:endParaRPr lang="en-GB" b="1">
              <a:latin typeface="Josefin Sans" pitchFamily="2" charset="0"/>
              <a:ea typeface="Josefin Sans" pitchFamily="2" charset="0"/>
            </a:endParaRPr>
          </a:p>
        </p:txBody>
      </p:sp>
    </p:spTree>
    <p:extLst>
      <p:ext uri="{BB962C8B-B14F-4D97-AF65-F5344CB8AC3E}">
        <p14:creationId xmlns:p14="http://schemas.microsoft.com/office/powerpoint/2010/main" val="262696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50"/>
                                        <p:tgtEl>
                                          <p:spTgt spid="4">
                                            <p:txEl>
                                              <p:pRg st="0" end="0"/>
                                            </p:txEl>
                                          </p:spTgt>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250"/>
                                        <p:tgtEl>
                                          <p:spTgt spid="8">
                                            <p:txEl>
                                              <p:pRg st="0" end="0"/>
                                            </p:txEl>
                                          </p:spTgt>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F9B9C-8483-F1F8-35EF-59C364134085}"/>
            </a:ext>
          </a:extLst>
        </p:cNvPr>
        <p:cNvGrpSpPr/>
        <p:nvPr/>
      </p:nvGrpSpPr>
      <p:grpSpPr>
        <a:xfrm>
          <a:off x="0" y="0"/>
          <a:ext cx="0" cy="0"/>
          <a:chOff x="0" y="0"/>
          <a:chExt cx="0" cy="0"/>
        </a:xfrm>
      </p:grpSpPr>
      <p:pic>
        <p:nvPicPr>
          <p:cNvPr id="3" name="Picture 2" descr="A qr code with black dots&#10;&#10;AI-generated content may be incorrect.">
            <a:extLst>
              <a:ext uri="{FF2B5EF4-FFF2-40B4-BE49-F238E27FC236}">
                <a16:creationId xmlns:a16="http://schemas.microsoft.com/office/drawing/2014/main" id="{95D38586-F111-AB3E-A534-E02698DE2709}"/>
              </a:ext>
            </a:extLst>
          </p:cNvPr>
          <p:cNvPicPr>
            <a:picLocks noChangeAspect="1"/>
          </p:cNvPicPr>
          <p:nvPr/>
        </p:nvPicPr>
        <p:blipFill>
          <a:blip r:embed="rId3"/>
          <a:stretch>
            <a:fillRect/>
          </a:stretch>
        </p:blipFill>
        <p:spPr>
          <a:xfrm>
            <a:off x="9023050" y="2552700"/>
            <a:ext cx="2594574" cy="3238500"/>
          </a:xfrm>
          <a:prstGeom prst="rect">
            <a:avLst/>
          </a:prstGeom>
        </p:spPr>
      </p:pic>
      <p:sp>
        <p:nvSpPr>
          <p:cNvPr id="2" name="Title 1">
            <a:extLst>
              <a:ext uri="{FF2B5EF4-FFF2-40B4-BE49-F238E27FC236}">
                <a16:creationId xmlns:a16="http://schemas.microsoft.com/office/drawing/2014/main" id="{00112843-687B-54BC-4EEF-2E5C038DD550}"/>
              </a:ext>
            </a:extLst>
          </p:cNvPr>
          <p:cNvSpPr>
            <a:spLocks noGrp="1"/>
          </p:cNvSpPr>
          <p:nvPr>
            <p:ph type="title"/>
          </p:nvPr>
        </p:nvSpPr>
        <p:spPr>
          <a:xfrm>
            <a:off x="614308" y="1820653"/>
            <a:ext cx="10997681" cy="416202"/>
          </a:xfrm>
        </p:spPr>
        <p:txBody>
          <a:bodyPr>
            <a:noAutofit/>
          </a:bodyPr>
          <a:lstStyle/>
          <a:p>
            <a:r>
              <a:rPr lang="en-GB" sz="3600" noProof="0">
                <a:solidFill>
                  <a:srgbClr val="3AA9FF"/>
                </a:solidFill>
                <a:latin typeface="Calibri Light"/>
                <a:ea typeface="Josefin Sans" pitchFamily="2" charset="0"/>
                <a:cs typeface="Calibri Light"/>
              </a:rPr>
              <a:t>Questions?</a:t>
            </a:r>
          </a:p>
        </p:txBody>
      </p:sp>
      <p:sp>
        <p:nvSpPr>
          <p:cNvPr id="4" name="Text Placeholder 3">
            <a:extLst>
              <a:ext uri="{FF2B5EF4-FFF2-40B4-BE49-F238E27FC236}">
                <a16:creationId xmlns:a16="http://schemas.microsoft.com/office/drawing/2014/main" id="{A46CFC9C-CB8D-ADC6-295F-339CE8223063}"/>
              </a:ext>
            </a:extLst>
          </p:cNvPr>
          <p:cNvSpPr>
            <a:spLocks noGrp="1"/>
          </p:cNvSpPr>
          <p:nvPr>
            <p:ph type="body" sz="half" idx="2"/>
          </p:nvPr>
        </p:nvSpPr>
        <p:spPr>
          <a:xfrm>
            <a:off x="597159" y="2551176"/>
            <a:ext cx="7232391" cy="1020700"/>
          </a:xfrm>
        </p:spPr>
        <p:txBody>
          <a:bodyPr>
            <a:noAutofit/>
          </a:bodyPr>
          <a:lstStyle/>
          <a:p>
            <a:r>
              <a:rPr lang="en-GB" sz="2000" noProof="0">
                <a:latin typeface="Calibri Light"/>
                <a:ea typeface="Josefin Sans" pitchFamily="2" charset="0"/>
                <a:cs typeface="Calibri Light"/>
              </a:rPr>
              <a:t>Please scan the QR code to visit the Transforming Learning programme’s FAQs.</a:t>
            </a:r>
            <a:endParaRPr lang="en-GB" sz="2000">
              <a:latin typeface="Calibri Light"/>
              <a:ea typeface="Josefin Sans" pitchFamily="2" charset="0"/>
              <a:cs typeface="Calibri Light"/>
            </a:endParaRPr>
          </a:p>
        </p:txBody>
      </p:sp>
      <p:sp>
        <p:nvSpPr>
          <p:cNvPr id="5" name="Text Placeholder 3">
            <a:extLst>
              <a:ext uri="{FF2B5EF4-FFF2-40B4-BE49-F238E27FC236}">
                <a16:creationId xmlns:a16="http://schemas.microsoft.com/office/drawing/2014/main" id="{A097251A-E910-7973-2D38-C6FFEC46D8ED}"/>
              </a:ext>
            </a:extLst>
          </p:cNvPr>
          <p:cNvSpPr txBox="1">
            <a:spLocks/>
          </p:cNvSpPr>
          <p:nvPr/>
        </p:nvSpPr>
        <p:spPr>
          <a:xfrm>
            <a:off x="600887" y="3571876"/>
            <a:ext cx="8224948" cy="1173100"/>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600">
                <a:latin typeface="Calibri Light"/>
                <a:ea typeface="Josefin Sans" pitchFamily="2" charset="0"/>
                <a:cs typeface="Calibri Light"/>
                <a:hlinkClick r:id="rId4"/>
              </a:rPr>
              <a:t>https://blogs.glowscotland.org.uk/fi/transforminglearning/frequently-asked-questions/</a:t>
            </a:r>
            <a:endParaRPr lang="en-GB" sz="1600" b="1">
              <a:latin typeface="Calibri Light"/>
              <a:ea typeface="Josefin Sans" pitchFamily="2" charset="0"/>
              <a:cs typeface="Calibri Light"/>
            </a:endParaRPr>
          </a:p>
          <a:p>
            <a:endParaRPr lang="en-GB" sz="2000" b="1">
              <a:latin typeface="Josefin Sans" pitchFamily="2" charset="0"/>
              <a:ea typeface="Josefin Sans" pitchFamily="2" charset="0"/>
            </a:endParaRPr>
          </a:p>
        </p:txBody>
      </p:sp>
    </p:spTree>
    <p:extLst>
      <p:ext uri="{BB962C8B-B14F-4D97-AF65-F5344CB8AC3E}">
        <p14:creationId xmlns:p14="http://schemas.microsoft.com/office/powerpoint/2010/main" val="19172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50"/>
                                        <p:tgtEl>
                                          <p:spTgt spid="4">
                                            <p:txEl>
                                              <p:pRg st="0" end="0"/>
                                            </p:txEl>
                                          </p:spTgt>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50"/>
                                        <p:tgtEl>
                                          <p:spTgt spid="5">
                                            <p:txEl>
                                              <p:pRg st="0" end="0"/>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C9CC-8400-E3E7-4D9D-D2D98B7BC0FF}"/>
              </a:ext>
            </a:extLst>
          </p:cNvPr>
          <p:cNvSpPr>
            <a:spLocks noGrp="1"/>
          </p:cNvSpPr>
          <p:nvPr>
            <p:ph type="title"/>
          </p:nvPr>
        </p:nvSpPr>
        <p:spPr>
          <a:xfrm>
            <a:off x="597160" y="1929837"/>
            <a:ext cx="3595634" cy="416202"/>
          </a:xfrm>
        </p:spPr>
        <p:txBody>
          <a:bodyPr>
            <a:noAutofit/>
          </a:bodyPr>
          <a:lstStyle/>
          <a:p>
            <a:r>
              <a:rPr lang="en-GB" sz="3600" noProof="0">
                <a:solidFill>
                  <a:srgbClr val="3AA9FF"/>
                </a:solidFill>
                <a:latin typeface="Calibri Light"/>
                <a:ea typeface="Josefin Sans" pitchFamily="2" charset="0"/>
                <a:cs typeface="Calibri Light"/>
              </a:rPr>
              <a:t>Our Aim</a:t>
            </a:r>
          </a:p>
        </p:txBody>
      </p:sp>
      <p:sp>
        <p:nvSpPr>
          <p:cNvPr id="4" name="Text Placeholder 3">
            <a:extLst>
              <a:ext uri="{FF2B5EF4-FFF2-40B4-BE49-F238E27FC236}">
                <a16:creationId xmlns:a16="http://schemas.microsoft.com/office/drawing/2014/main" id="{A9095AFA-00BA-C6D6-53FD-84496BE3D252}"/>
              </a:ext>
            </a:extLst>
          </p:cNvPr>
          <p:cNvSpPr>
            <a:spLocks noGrp="1"/>
          </p:cNvSpPr>
          <p:nvPr>
            <p:ph type="body" sz="half" idx="2"/>
          </p:nvPr>
        </p:nvSpPr>
        <p:spPr>
          <a:xfrm>
            <a:off x="597159" y="2560320"/>
            <a:ext cx="7028937" cy="3479696"/>
          </a:xfrm>
        </p:spPr>
        <p:txBody>
          <a:bodyPr>
            <a:normAutofit/>
          </a:bodyPr>
          <a:lstStyle/>
          <a:p>
            <a:pPr>
              <a:lnSpc>
                <a:spcPct val="150000"/>
              </a:lnSpc>
            </a:pPr>
            <a:r>
              <a:rPr lang="en-GB">
                <a:latin typeface="Calibri Light"/>
                <a:ea typeface="Calibri Light"/>
                <a:cs typeface="Calibri Light"/>
              </a:rPr>
              <a:t>To provide your child with the tools needed to transform the ways we engage with learning and teaching.</a:t>
            </a:r>
            <a:endParaRPr lang="en-US">
              <a:latin typeface="Calibri Light"/>
              <a:ea typeface="Calibri Light"/>
              <a:cs typeface="Calibri Light"/>
            </a:endParaRPr>
          </a:p>
          <a:p>
            <a:pPr>
              <a:lnSpc>
                <a:spcPct val="150000"/>
              </a:lnSpc>
            </a:pPr>
            <a:r>
              <a:rPr lang="en-GB">
                <a:latin typeface="Calibri Light"/>
                <a:ea typeface="Calibri Light"/>
                <a:cs typeface="Calibri Light"/>
              </a:rPr>
              <a:t>This is an investment in young people to develop their confidence as well as the digital skills they will need throughout their educational journey and beyond.</a:t>
            </a:r>
          </a:p>
        </p:txBody>
      </p:sp>
      <p:pic>
        <p:nvPicPr>
          <p:cNvPr id="10" name="Content Placeholder 9" descr="A diagram of a process of learning&#10;&#10;AI-generated content may be incorrect.">
            <a:extLst>
              <a:ext uri="{FF2B5EF4-FFF2-40B4-BE49-F238E27FC236}">
                <a16:creationId xmlns:a16="http://schemas.microsoft.com/office/drawing/2014/main" id="{50638A10-4B70-9751-2C34-1D74D72A18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66173" y="1758991"/>
            <a:ext cx="4586254" cy="4281025"/>
          </a:xfrm>
        </p:spPr>
      </p:pic>
    </p:spTree>
    <p:extLst>
      <p:ext uri="{BB962C8B-B14F-4D97-AF65-F5344CB8AC3E}">
        <p14:creationId xmlns:p14="http://schemas.microsoft.com/office/powerpoint/2010/main" val="422572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50"/>
                                        <p:tgtEl>
                                          <p:spTgt spid="4">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50"/>
                                        <p:tgtEl>
                                          <p:spTgt spid="4">
                                            <p:txEl>
                                              <p:p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176C6B-746E-DAA4-0956-39030183A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CA286-87BC-0796-98A4-D6EC594EEB8F}"/>
              </a:ext>
            </a:extLst>
          </p:cNvPr>
          <p:cNvSpPr>
            <a:spLocks noGrp="1"/>
          </p:cNvSpPr>
          <p:nvPr>
            <p:ph type="title"/>
          </p:nvPr>
        </p:nvSpPr>
        <p:spPr>
          <a:xfrm>
            <a:off x="597160" y="1929837"/>
            <a:ext cx="3595634" cy="416202"/>
          </a:xfrm>
        </p:spPr>
        <p:txBody>
          <a:bodyPr>
            <a:noAutofit/>
          </a:bodyPr>
          <a:lstStyle/>
          <a:p>
            <a:r>
              <a:rPr lang="en-GB" sz="3600" noProof="0">
                <a:solidFill>
                  <a:srgbClr val="3AA9FF"/>
                </a:solidFill>
                <a:latin typeface="Calibri Light"/>
                <a:ea typeface="Josefin Sans" pitchFamily="2" charset="0"/>
                <a:cs typeface="Calibri Light"/>
              </a:rPr>
              <a:t>Our Vision</a:t>
            </a:r>
          </a:p>
        </p:txBody>
      </p:sp>
      <p:sp>
        <p:nvSpPr>
          <p:cNvPr id="4" name="Text Placeholder 3">
            <a:extLst>
              <a:ext uri="{FF2B5EF4-FFF2-40B4-BE49-F238E27FC236}">
                <a16:creationId xmlns:a16="http://schemas.microsoft.com/office/drawing/2014/main" id="{1D457015-40C8-4A40-FC83-CA5A27E36425}"/>
              </a:ext>
            </a:extLst>
          </p:cNvPr>
          <p:cNvSpPr>
            <a:spLocks noGrp="1"/>
          </p:cNvSpPr>
          <p:nvPr>
            <p:ph type="body" sz="half" idx="2"/>
          </p:nvPr>
        </p:nvSpPr>
        <p:spPr>
          <a:xfrm>
            <a:off x="597159" y="2551176"/>
            <a:ext cx="7028937" cy="3488840"/>
          </a:xfrm>
        </p:spPr>
        <p:txBody>
          <a:bodyPr>
            <a:noAutofit/>
          </a:bodyPr>
          <a:lstStyle/>
          <a:p>
            <a:r>
              <a:rPr lang="en-GB" sz="2000" noProof="0">
                <a:latin typeface="Calibri Light"/>
                <a:ea typeface="Josefin Sans" pitchFamily="2" charset="0"/>
                <a:cs typeface="Calibri Light"/>
              </a:rPr>
              <a:t>In 5 years time, teachers in Fife will have transformed learning by:</a:t>
            </a:r>
          </a:p>
          <a:p>
            <a:pPr marL="457200" indent="-457200">
              <a:buFont typeface="Wingdings" panose="05000000000000000000" pitchFamily="2" charset="2"/>
              <a:buChar char="§"/>
            </a:pPr>
            <a:r>
              <a:rPr lang="en-GB" sz="2000" noProof="0">
                <a:latin typeface="Calibri Light"/>
                <a:ea typeface="Josefin Sans" pitchFamily="2" charset="0"/>
                <a:cs typeface="Calibri Light"/>
              </a:rPr>
              <a:t>integrating </a:t>
            </a:r>
            <a:r>
              <a:rPr lang="en-GB" sz="2000" noProof="0">
                <a:solidFill>
                  <a:srgbClr val="FF3AA9"/>
                </a:solidFill>
                <a:latin typeface="Calibri Light"/>
                <a:ea typeface="Josefin Sans" pitchFamily="2" charset="0"/>
                <a:cs typeface="Calibri Light"/>
              </a:rPr>
              <a:t>digital skills </a:t>
            </a:r>
            <a:r>
              <a:rPr lang="en-GB" sz="2000" noProof="0">
                <a:latin typeface="Calibri Light"/>
                <a:ea typeface="Josefin Sans" pitchFamily="2" charset="0"/>
                <a:cs typeface="Calibri Light"/>
              </a:rPr>
              <a:t>throughout the learning process to engage and motivate learners</a:t>
            </a:r>
          </a:p>
          <a:p>
            <a:pPr marL="457200" indent="-457200">
              <a:buFont typeface="Wingdings" panose="05000000000000000000" pitchFamily="2" charset="2"/>
              <a:buChar char="§"/>
            </a:pPr>
            <a:r>
              <a:rPr lang="en-GB" sz="2000" noProof="0">
                <a:latin typeface="Calibri Light"/>
                <a:ea typeface="Josefin Sans" pitchFamily="2" charset="0"/>
                <a:cs typeface="Calibri Light"/>
              </a:rPr>
              <a:t>using technology for </a:t>
            </a:r>
            <a:r>
              <a:rPr lang="en-GB" sz="2000" noProof="0">
                <a:solidFill>
                  <a:srgbClr val="903AFF"/>
                </a:solidFill>
                <a:latin typeface="Calibri Light"/>
                <a:ea typeface="Josefin Sans" pitchFamily="2" charset="0"/>
                <a:cs typeface="Calibri Light"/>
              </a:rPr>
              <a:t>effective explanations </a:t>
            </a:r>
            <a:r>
              <a:rPr lang="en-GB" sz="2000" noProof="0">
                <a:latin typeface="Calibri Light"/>
                <a:ea typeface="Josefin Sans" pitchFamily="2" charset="0"/>
                <a:cs typeface="Calibri Light"/>
              </a:rPr>
              <a:t>and </a:t>
            </a:r>
            <a:r>
              <a:rPr lang="en-GB" sz="2000" noProof="0">
                <a:solidFill>
                  <a:srgbClr val="903AFF"/>
                </a:solidFill>
                <a:latin typeface="Calibri Light"/>
                <a:ea typeface="Josefin Sans" pitchFamily="2" charset="0"/>
                <a:cs typeface="Calibri Light"/>
              </a:rPr>
              <a:t>modelling</a:t>
            </a:r>
            <a:r>
              <a:rPr lang="en-GB" sz="2000" noProof="0">
                <a:latin typeface="Calibri Light"/>
                <a:ea typeface="Josefin Sans" pitchFamily="2" charset="0"/>
                <a:cs typeface="Calibri Light"/>
              </a:rPr>
              <a:t> to learners</a:t>
            </a:r>
          </a:p>
          <a:p>
            <a:pPr marL="457200" indent="-457200">
              <a:buFont typeface="Wingdings" panose="05000000000000000000" pitchFamily="2" charset="2"/>
              <a:buChar char="§"/>
            </a:pPr>
            <a:r>
              <a:rPr lang="en-GB" sz="2000" noProof="0">
                <a:latin typeface="Calibri Light"/>
                <a:ea typeface="Josefin Sans" pitchFamily="2" charset="0"/>
                <a:cs typeface="Calibri Light"/>
              </a:rPr>
              <a:t>providing </a:t>
            </a:r>
            <a:r>
              <a:rPr lang="en-GB" sz="2000" noProof="0">
                <a:solidFill>
                  <a:srgbClr val="FF3AA9"/>
                </a:solidFill>
                <a:latin typeface="Calibri Light"/>
                <a:ea typeface="Josefin Sans" pitchFamily="2" charset="0"/>
                <a:cs typeface="Calibri Light"/>
              </a:rPr>
              <a:t>personalised learning experiences </a:t>
            </a:r>
            <a:r>
              <a:rPr lang="en-GB" sz="2000" noProof="0">
                <a:latin typeface="Calibri Light"/>
                <a:ea typeface="Josefin Sans" pitchFamily="2" charset="0"/>
                <a:cs typeface="Calibri Light"/>
              </a:rPr>
              <a:t>and facilitating learners to lead their own learning</a:t>
            </a:r>
          </a:p>
          <a:p>
            <a:pPr marL="457200" indent="-457200">
              <a:buFont typeface="Wingdings" panose="05000000000000000000" pitchFamily="2" charset="2"/>
              <a:buChar char="§"/>
            </a:pPr>
            <a:r>
              <a:rPr lang="en-GB" sz="2000" noProof="0">
                <a:latin typeface="Calibri Light"/>
                <a:ea typeface="Josefin Sans" pitchFamily="2" charset="0"/>
                <a:cs typeface="Calibri Light"/>
              </a:rPr>
              <a:t>improving </a:t>
            </a:r>
            <a:r>
              <a:rPr lang="en-GB" sz="2000" noProof="0">
                <a:solidFill>
                  <a:srgbClr val="903AFF"/>
                </a:solidFill>
                <a:latin typeface="Calibri Light"/>
                <a:ea typeface="Josefin Sans" pitchFamily="2" charset="0"/>
                <a:cs typeface="Calibri Light"/>
              </a:rPr>
              <a:t>assessment</a:t>
            </a:r>
            <a:r>
              <a:rPr lang="en-GB" sz="2000" noProof="0">
                <a:latin typeface="Calibri Light"/>
                <a:ea typeface="Josefin Sans" pitchFamily="2" charset="0"/>
                <a:cs typeface="Calibri Light"/>
              </a:rPr>
              <a:t> and </a:t>
            </a:r>
            <a:r>
              <a:rPr lang="en-GB" sz="2000" noProof="0">
                <a:solidFill>
                  <a:srgbClr val="903AFF"/>
                </a:solidFill>
                <a:latin typeface="Calibri Light"/>
                <a:ea typeface="Josefin Sans" pitchFamily="2" charset="0"/>
                <a:cs typeface="Calibri Light"/>
              </a:rPr>
              <a:t>feedback</a:t>
            </a:r>
            <a:r>
              <a:rPr lang="en-GB" sz="2000" noProof="0">
                <a:latin typeface="Calibri Light"/>
                <a:ea typeface="Josefin Sans" pitchFamily="2" charset="0"/>
                <a:cs typeface="Calibri Light"/>
              </a:rPr>
              <a:t> with digital tools</a:t>
            </a:r>
          </a:p>
        </p:txBody>
      </p:sp>
      <p:pic>
        <p:nvPicPr>
          <p:cNvPr id="10" name="Content Placeholder 9" descr="A diagram of a process of learning&#10;&#10;AI-generated content may be incorrect.">
            <a:extLst>
              <a:ext uri="{FF2B5EF4-FFF2-40B4-BE49-F238E27FC236}">
                <a16:creationId xmlns:a16="http://schemas.microsoft.com/office/drawing/2014/main" id="{02550C22-B4BE-BDE2-AB16-CFB115B4E3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66173" y="1758991"/>
            <a:ext cx="4586254" cy="4281025"/>
          </a:xfrm>
        </p:spPr>
      </p:pic>
    </p:spTree>
    <p:extLst>
      <p:ext uri="{BB962C8B-B14F-4D97-AF65-F5344CB8AC3E}">
        <p14:creationId xmlns:p14="http://schemas.microsoft.com/office/powerpoint/2010/main" val="26338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50"/>
                                        <p:tgtEl>
                                          <p:spTgt spid="4">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50"/>
                                        <p:tgtEl>
                                          <p:spTgt spid="4">
                                            <p:txEl>
                                              <p:pRg st="1" end="1"/>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250"/>
                                        <p:tgtEl>
                                          <p:spTgt spid="4">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250"/>
                                        <p:tgtEl>
                                          <p:spTgt spid="4">
                                            <p:txEl>
                                              <p:pRg st="3" end="3"/>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6C249C-8676-0F29-5935-1BB0AB3E1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8D17F-8A45-5280-2E42-8C3324263790}"/>
              </a:ext>
            </a:extLst>
          </p:cNvPr>
          <p:cNvSpPr>
            <a:spLocks noGrp="1"/>
          </p:cNvSpPr>
          <p:nvPr>
            <p:ph type="title"/>
          </p:nvPr>
        </p:nvSpPr>
        <p:spPr>
          <a:xfrm>
            <a:off x="1690634" y="1796339"/>
            <a:ext cx="8823066" cy="416202"/>
          </a:xfrm>
        </p:spPr>
        <p:txBody>
          <a:bodyPr>
            <a:noAutofit/>
          </a:bodyPr>
          <a:lstStyle/>
          <a:p>
            <a:r>
              <a:rPr lang="en-GB" sz="3600" noProof="0" err="1">
                <a:solidFill>
                  <a:srgbClr val="3AA9FF"/>
                </a:solidFill>
                <a:latin typeface="Calibri Light"/>
                <a:ea typeface="Josefin Sans" pitchFamily="2" charset="0"/>
                <a:cs typeface="Calibri Light"/>
              </a:rPr>
              <a:t>Jamf</a:t>
            </a:r>
            <a:r>
              <a:rPr lang="en-GB" sz="3600" noProof="0">
                <a:solidFill>
                  <a:srgbClr val="3AA9FF"/>
                </a:solidFill>
                <a:latin typeface="Calibri Light"/>
                <a:ea typeface="Josefin Sans" pitchFamily="2" charset="0"/>
                <a:cs typeface="Calibri Light"/>
              </a:rPr>
              <a:t> Parent - setting iPad restrictions at home</a:t>
            </a:r>
          </a:p>
        </p:txBody>
      </p:sp>
      <p:sp>
        <p:nvSpPr>
          <p:cNvPr id="4" name="Text Placeholder 3">
            <a:extLst>
              <a:ext uri="{FF2B5EF4-FFF2-40B4-BE49-F238E27FC236}">
                <a16:creationId xmlns:a16="http://schemas.microsoft.com/office/drawing/2014/main" id="{207F0AD4-E133-8A73-F523-53232A91BEA7}"/>
              </a:ext>
            </a:extLst>
          </p:cNvPr>
          <p:cNvSpPr>
            <a:spLocks noGrp="1"/>
          </p:cNvSpPr>
          <p:nvPr>
            <p:ph type="body" sz="half" idx="2"/>
          </p:nvPr>
        </p:nvSpPr>
        <p:spPr>
          <a:xfrm>
            <a:off x="597159" y="2551176"/>
            <a:ext cx="7874610" cy="2728605"/>
          </a:xfrm>
        </p:spPr>
        <p:txBody>
          <a:bodyPr>
            <a:noAutofit/>
          </a:bodyPr>
          <a:lstStyle/>
          <a:p>
            <a:r>
              <a:rPr lang="en-GB" sz="2000" noProof="0">
                <a:latin typeface="Calibri Light"/>
                <a:ea typeface="Josefin Sans" pitchFamily="2" charset="0"/>
                <a:cs typeface="Calibri Light"/>
              </a:rPr>
              <a:t>Using the </a:t>
            </a:r>
            <a:r>
              <a:rPr lang="en-GB" sz="2000" noProof="0" err="1">
                <a:latin typeface="Calibri Light"/>
                <a:ea typeface="Josefin Sans" pitchFamily="2" charset="0"/>
                <a:cs typeface="Calibri Light"/>
              </a:rPr>
              <a:t>Jamf</a:t>
            </a:r>
            <a:r>
              <a:rPr lang="en-GB" sz="2000" noProof="0">
                <a:latin typeface="Calibri Light"/>
                <a:ea typeface="Josefin Sans" pitchFamily="2" charset="0"/>
                <a:cs typeface="Calibri Light"/>
              </a:rPr>
              <a:t> Parent app you can:</a:t>
            </a:r>
          </a:p>
          <a:p>
            <a:pPr marL="457200" indent="-457200">
              <a:buFont typeface="Wingdings" panose="05000000000000000000" pitchFamily="2" charset="2"/>
              <a:buChar char="§"/>
            </a:pPr>
            <a:r>
              <a:rPr lang="en-GB" sz="2000" noProof="0">
                <a:latin typeface="Calibri Light"/>
                <a:ea typeface="Josefin Sans" pitchFamily="2" charset="0"/>
                <a:cs typeface="Calibri Light"/>
              </a:rPr>
              <a:t>allow and restrict apps to </a:t>
            </a:r>
            <a:r>
              <a:rPr lang="en-GB" sz="2000" noProof="0">
                <a:solidFill>
                  <a:srgbClr val="FF3AA9"/>
                </a:solidFill>
                <a:latin typeface="Calibri Light"/>
                <a:ea typeface="Josefin Sans" pitchFamily="2" charset="0"/>
                <a:cs typeface="Calibri Light"/>
              </a:rPr>
              <a:t>choose which apps your child can use</a:t>
            </a:r>
          </a:p>
          <a:p>
            <a:pPr marL="457200" indent="-457200">
              <a:buFont typeface="Wingdings" panose="05000000000000000000" pitchFamily="2" charset="2"/>
              <a:buChar char="§"/>
            </a:pPr>
            <a:r>
              <a:rPr lang="en-GB" sz="2000" noProof="0">
                <a:latin typeface="Calibri Light"/>
                <a:ea typeface="Josefin Sans" pitchFamily="2" charset="0"/>
                <a:cs typeface="Calibri Light"/>
              </a:rPr>
              <a:t>enable App Lock to </a:t>
            </a:r>
            <a:r>
              <a:rPr lang="en-GB" sz="2000" noProof="0">
                <a:solidFill>
                  <a:srgbClr val="903AFF"/>
                </a:solidFill>
                <a:latin typeface="Calibri Light"/>
                <a:ea typeface="Josefin Sans" pitchFamily="2" charset="0"/>
                <a:cs typeface="Calibri Light"/>
              </a:rPr>
              <a:t>set a timer for app restrictions</a:t>
            </a:r>
          </a:p>
          <a:p>
            <a:pPr marL="457200" indent="-457200">
              <a:buFont typeface="Wingdings" panose="05000000000000000000" pitchFamily="2" charset="2"/>
              <a:buChar char="§"/>
            </a:pPr>
            <a:r>
              <a:rPr lang="en-GB" sz="2000" noProof="0">
                <a:latin typeface="Calibri Light"/>
                <a:ea typeface="Josefin Sans" pitchFamily="2" charset="0"/>
                <a:cs typeface="Calibri Light"/>
              </a:rPr>
              <a:t>create locations to </a:t>
            </a:r>
            <a:r>
              <a:rPr lang="en-GB" sz="2000" noProof="0">
                <a:solidFill>
                  <a:srgbClr val="FF3AA9"/>
                </a:solidFill>
                <a:latin typeface="Calibri Light"/>
                <a:ea typeface="Josefin Sans" pitchFamily="2" charset="0"/>
                <a:cs typeface="Calibri Light"/>
              </a:rPr>
              <a:t>see the approximate location of your child’s device</a:t>
            </a:r>
          </a:p>
          <a:p>
            <a:pPr marL="457200" indent="-457200">
              <a:buFont typeface="Wingdings" panose="05000000000000000000" pitchFamily="2" charset="2"/>
              <a:buChar char="§"/>
            </a:pPr>
            <a:r>
              <a:rPr lang="en-GB" sz="2000" noProof="0">
                <a:latin typeface="Calibri Light"/>
                <a:ea typeface="Josefin Sans" pitchFamily="2" charset="0"/>
                <a:cs typeface="Calibri Light"/>
              </a:rPr>
              <a:t>create a Device Rule to </a:t>
            </a:r>
            <a:r>
              <a:rPr lang="en-GB" sz="2000" noProof="0">
                <a:solidFill>
                  <a:srgbClr val="903AFF"/>
                </a:solidFill>
                <a:latin typeface="Calibri Light"/>
                <a:ea typeface="Josefin Sans" pitchFamily="2" charset="0"/>
                <a:cs typeface="Calibri Light"/>
              </a:rPr>
              <a:t>schedule app restrictions</a:t>
            </a:r>
          </a:p>
        </p:txBody>
      </p:sp>
      <p:pic>
        <p:nvPicPr>
          <p:cNvPr id="1028" name="Picture 4" descr="Jamf Parent by JAMF Software">
            <a:extLst>
              <a:ext uri="{FF2B5EF4-FFF2-40B4-BE49-F238E27FC236}">
                <a16:creationId xmlns:a16="http://schemas.microsoft.com/office/drawing/2014/main" id="{17CCEFA0-6272-8F40-0E57-B47AFBABB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60" y="1457703"/>
            <a:ext cx="1093474" cy="1093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 name="Picture 2" descr="A qr code with black dots&#10;&#10;AI-generated content may be incorrect.">
            <a:extLst>
              <a:ext uri="{FF2B5EF4-FFF2-40B4-BE49-F238E27FC236}">
                <a16:creationId xmlns:a16="http://schemas.microsoft.com/office/drawing/2014/main" id="{EF88D991-5DDA-D899-564A-75EC678BC448}"/>
              </a:ext>
            </a:extLst>
          </p:cNvPr>
          <p:cNvPicPr>
            <a:picLocks noChangeAspect="1"/>
          </p:cNvPicPr>
          <p:nvPr/>
        </p:nvPicPr>
        <p:blipFill>
          <a:blip r:embed="rId4"/>
          <a:stretch>
            <a:fillRect/>
          </a:stretch>
        </p:blipFill>
        <p:spPr>
          <a:xfrm>
            <a:off x="8618432" y="2546958"/>
            <a:ext cx="3013545" cy="3757810"/>
          </a:xfrm>
          <a:prstGeom prst="rect">
            <a:avLst/>
          </a:prstGeom>
        </p:spPr>
      </p:pic>
      <p:sp>
        <p:nvSpPr>
          <p:cNvPr id="6" name="Text Placeholder 3">
            <a:extLst>
              <a:ext uri="{FF2B5EF4-FFF2-40B4-BE49-F238E27FC236}">
                <a16:creationId xmlns:a16="http://schemas.microsoft.com/office/drawing/2014/main" id="{E14C4751-C97A-AF3A-AB1F-81ED1AC37C16}"/>
              </a:ext>
            </a:extLst>
          </p:cNvPr>
          <p:cNvSpPr txBox="1">
            <a:spLocks/>
          </p:cNvSpPr>
          <p:nvPr/>
        </p:nvSpPr>
        <p:spPr>
          <a:xfrm>
            <a:off x="593432" y="5442125"/>
            <a:ext cx="5611104" cy="861444"/>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600">
                <a:latin typeface="Calibri Light"/>
                <a:ea typeface="+mn-lt"/>
                <a:cs typeface="Calibri Light"/>
                <a:hlinkClick r:id="rId5"/>
              </a:rPr>
              <a:t>https://read.bookcreator.com/ets9ByGBmOa3zYFDTgg4GgES0Ra2/YRCP3NDmTgeTg4FGunRxYQ</a:t>
            </a:r>
            <a:endParaRPr lang="en-GB" sz="1600">
              <a:latin typeface="Calibri Light"/>
              <a:cs typeface="Calibri Light"/>
              <a:hlinkClick r:id="rId5"/>
            </a:endParaRPr>
          </a:p>
          <a:p>
            <a:endParaRPr lang="en-GB" b="1">
              <a:latin typeface="Josefin Sans" pitchFamily="2" charset="0"/>
              <a:ea typeface="Josefin Sans" pitchFamily="2" charset="0"/>
            </a:endParaRPr>
          </a:p>
        </p:txBody>
      </p:sp>
    </p:spTree>
    <p:extLst>
      <p:ext uri="{BB962C8B-B14F-4D97-AF65-F5344CB8AC3E}">
        <p14:creationId xmlns:p14="http://schemas.microsoft.com/office/powerpoint/2010/main" val="3101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50"/>
                                        <p:tgtEl>
                                          <p:spTgt spid="4">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50"/>
                                        <p:tgtEl>
                                          <p:spTgt spid="4">
                                            <p:txEl>
                                              <p:pRg st="1" end="1"/>
                                            </p:txEl>
                                          </p:spTgt>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50"/>
                                        <p:tgtEl>
                                          <p:spTgt spid="4">
                                            <p:txEl>
                                              <p:pRg st="2" end="2"/>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50"/>
                                        <p:tgtEl>
                                          <p:spTgt spid="4">
                                            <p:txEl>
                                              <p:pRg st="3" end="3"/>
                                            </p:txEl>
                                          </p:spTgt>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250"/>
                                        <p:tgtEl>
                                          <p:spTgt spid="4">
                                            <p:txEl>
                                              <p:pRg st="4" end="4"/>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50"/>
                                        <p:tgtEl>
                                          <p:spTgt spid="3"/>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596C249C-8676-0F29-5935-1BB0AB3E1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8D17F-8A45-5280-2E42-8C3324263790}"/>
              </a:ext>
            </a:extLst>
          </p:cNvPr>
          <p:cNvSpPr>
            <a:spLocks noGrp="1"/>
          </p:cNvSpPr>
          <p:nvPr>
            <p:ph type="title"/>
          </p:nvPr>
        </p:nvSpPr>
        <p:spPr>
          <a:xfrm>
            <a:off x="1690633" y="1820653"/>
            <a:ext cx="10997681" cy="416202"/>
          </a:xfrm>
        </p:spPr>
        <p:txBody>
          <a:bodyPr>
            <a:noAutofit/>
          </a:bodyPr>
          <a:lstStyle/>
          <a:p>
            <a:r>
              <a:rPr lang="en-GB" sz="3600" noProof="0">
                <a:solidFill>
                  <a:srgbClr val="3AA9FF"/>
                </a:solidFill>
                <a:latin typeface="Calibri Light"/>
                <a:ea typeface="Josefin Sans" pitchFamily="2" charset="0"/>
                <a:cs typeface="Calibri Light"/>
              </a:rPr>
              <a:t>Showbie - viewing your child’s schoolwork at home</a:t>
            </a:r>
          </a:p>
        </p:txBody>
      </p:sp>
      <p:sp>
        <p:nvSpPr>
          <p:cNvPr id="4" name="Text Placeholder 3">
            <a:extLst>
              <a:ext uri="{FF2B5EF4-FFF2-40B4-BE49-F238E27FC236}">
                <a16:creationId xmlns:a16="http://schemas.microsoft.com/office/drawing/2014/main" id="{207F0AD4-E133-8A73-F523-53232A91BEA7}"/>
              </a:ext>
            </a:extLst>
          </p:cNvPr>
          <p:cNvSpPr>
            <a:spLocks noGrp="1"/>
          </p:cNvSpPr>
          <p:nvPr>
            <p:ph type="body" sz="half" idx="2"/>
          </p:nvPr>
        </p:nvSpPr>
        <p:spPr>
          <a:xfrm>
            <a:off x="597159" y="2551176"/>
            <a:ext cx="5016242" cy="3341718"/>
          </a:xfrm>
        </p:spPr>
        <p:txBody>
          <a:bodyPr>
            <a:noAutofit/>
          </a:bodyPr>
          <a:lstStyle/>
          <a:p>
            <a:r>
              <a:rPr lang="en-GB" sz="2000" noProof="0">
                <a:latin typeface="Calibri Light"/>
                <a:ea typeface="Josefin Sans" pitchFamily="2" charset="0"/>
                <a:cs typeface="Calibri Light"/>
              </a:rPr>
              <a:t>By creating a Showbie parent account you can:</a:t>
            </a:r>
          </a:p>
          <a:p>
            <a:pPr marL="457200" indent="-457200">
              <a:buFont typeface="Wingdings" panose="05000000000000000000" pitchFamily="2" charset="2"/>
              <a:buChar char="§"/>
            </a:pPr>
            <a:r>
              <a:rPr lang="en-GB" sz="2000" noProof="0">
                <a:latin typeface="Calibri Light"/>
                <a:ea typeface="Josefin Sans" pitchFamily="2" charset="0"/>
                <a:cs typeface="Calibri Light"/>
              </a:rPr>
              <a:t>see your child’s </a:t>
            </a:r>
            <a:r>
              <a:rPr lang="en-GB" sz="2000" noProof="0">
                <a:solidFill>
                  <a:srgbClr val="FF3AA9"/>
                </a:solidFill>
                <a:latin typeface="Calibri Light"/>
                <a:ea typeface="Josefin Sans" pitchFamily="2" charset="0"/>
                <a:cs typeface="Calibri Light"/>
              </a:rPr>
              <a:t>assignments</a:t>
            </a:r>
            <a:r>
              <a:rPr lang="en-GB" sz="2000" noProof="0">
                <a:latin typeface="Calibri Light"/>
                <a:ea typeface="Josefin Sans" pitchFamily="2" charset="0"/>
                <a:cs typeface="Calibri Light"/>
              </a:rPr>
              <a:t>,</a:t>
            </a:r>
            <a:r>
              <a:rPr lang="en-GB" sz="2000" noProof="0">
                <a:solidFill>
                  <a:srgbClr val="FF3AA9"/>
                </a:solidFill>
                <a:latin typeface="Calibri Light"/>
                <a:ea typeface="Josefin Sans" pitchFamily="2" charset="0"/>
                <a:cs typeface="Calibri Light"/>
              </a:rPr>
              <a:t> feedback</a:t>
            </a:r>
            <a:r>
              <a:rPr lang="en-GB" sz="2000" noProof="0">
                <a:latin typeface="Calibri Light"/>
                <a:ea typeface="Josefin Sans" pitchFamily="2" charset="0"/>
                <a:cs typeface="Calibri Light"/>
              </a:rPr>
              <a:t>,</a:t>
            </a:r>
            <a:r>
              <a:rPr lang="en-GB" sz="2000" noProof="0">
                <a:solidFill>
                  <a:srgbClr val="FF3AA9"/>
                </a:solidFill>
                <a:latin typeface="Calibri Light"/>
                <a:ea typeface="Josefin Sans" pitchFamily="2" charset="0"/>
                <a:cs typeface="Calibri Light"/>
              </a:rPr>
              <a:t> </a:t>
            </a:r>
            <a:r>
              <a:rPr lang="en-GB" sz="2000" noProof="0">
                <a:latin typeface="Calibri Light"/>
                <a:ea typeface="Josefin Sans" pitchFamily="2" charset="0"/>
                <a:cs typeface="Calibri Light"/>
              </a:rPr>
              <a:t>and</a:t>
            </a:r>
            <a:r>
              <a:rPr lang="en-GB" sz="2000" noProof="0">
                <a:solidFill>
                  <a:srgbClr val="FF3AA9"/>
                </a:solidFill>
                <a:latin typeface="Calibri Light"/>
                <a:ea typeface="Josefin Sans" pitchFamily="2" charset="0"/>
                <a:cs typeface="Calibri Light"/>
              </a:rPr>
              <a:t> grades</a:t>
            </a:r>
            <a:endParaRPr lang="en-GB" sz="2000" noProof="0">
              <a:latin typeface="Calibri Light"/>
              <a:ea typeface="Josefin Sans" pitchFamily="2" charset="0"/>
              <a:cs typeface="Calibri Light"/>
            </a:endParaRPr>
          </a:p>
          <a:p>
            <a:pPr marL="457200" indent="-457200">
              <a:buFont typeface="Wingdings" panose="05000000000000000000" pitchFamily="2" charset="2"/>
              <a:buChar char="§"/>
            </a:pPr>
            <a:r>
              <a:rPr lang="en-GB" sz="2000" noProof="0">
                <a:latin typeface="Calibri Light"/>
                <a:ea typeface="Josefin Sans" pitchFamily="2" charset="0"/>
                <a:cs typeface="Calibri Light"/>
              </a:rPr>
              <a:t>receive</a:t>
            </a:r>
            <a:r>
              <a:rPr lang="en-GB" sz="2000" noProof="0">
                <a:solidFill>
                  <a:srgbClr val="903AFF"/>
                </a:solidFill>
                <a:latin typeface="Calibri Light"/>
                <a:ea typeface="Josefin Sans" pitchFamily="2" charset="0"/>
                <a:cs typeface="Calibri Light"/>
              </a:rPr>
              <a:t> email </a:t>
            </a:r>
            <a:r>
              <a:rPr lang="en-GB" sz="2000" noProof="0">
                <a:latin typeface="Calibri Light"/>
                <a:ea typeface="Josefin Sans" pitchFamily="2" charset="0"/>
                <a:cs typeface="Calibri Light"/>
              </a:rPr>
              <a:t>or</a:t>
            </a:r>
            <a:r>
              <a:rPr lang="en-GB" sz="2000" noProof="0">
                <a:solidFill>
                  <a:srgbClr val="903AFF"/>
                </a:solidFill>
                <a:latin typeface="Calibri Light"/>
                <a:ea typeface="Josefin Sans" pitchFamily="2" charset="0"/>
                <a:cs typeface="Calibri Light"/>
              </a:rPr>
              <a:t> push notifications </a:t>
            </a:r>
            <a:r>
              <a:rPr lang="en-GB" sz="2000" noProof="0">
                <a:latin typeface="Calibri Light"/>
                <a:ea typeface="Josefin Sans" pitchFamily="2" charset="0"/>
                <a:cs typeface="Calibri Light"/>
              </a:rPr>
              <a:t>about new assignments, deadlines, and feedback</a:t>
            </a:r>
          </a:p>
        </p:txBody>
      </p:sp>
      <p:pic>
        <p:nvPicPr>
          <p:cNvPr id="5" name="Picture 4" descr="No photo description available.">
            <a:extLst>
              <a:ext uri="{FF2B5EF4-FFF2-40B4-BE49-F238E27FC236}">
                <a16:creationId xmlns:a16="http://schemas.microsoft.com/office/drawing/2014/main" id="{BCC9DBBE-3090-16AE-8F38-4A0620E55D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159" y="1453442"/>
            <a:ext cx="1093474" cy="1093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Online Media 7" title="Showbie Parent Tutorial">
            <a:hlinkClick r:id="" action="ppaction://media"/>
            <a:extLst>
              <a:ext uri="{FF2B5EF4-FFF2-40B4-BE49-F238E27FC236}">
                <a16:creationId xmlns:a16="http://schemas.microsoft.com/office/drawing/2014/main" id="{AC5FDD05-99B9-640E-4E04-BCF4C285F132}"/>
              </a:ext>
            </a:extLst>
          </p:cNvPr>
          <p:cNvPicPr>
            <a:picLocks noRot="1" noChangeAspect="1"/>
          </p:cNvPicPr>
          <p:nvPr>
            <a:videoFile r:link="rId1"/>
          </p:nvPr>
        </p:nvPicPr>
        <p:blipFill>
          <a:blip r:embed="rId6"/>
          <a:stretch>
            <a:fillRect/>
          </a:stretch>
        </p:blipFill>
        <p:spPr>
          <a:xfrm>
            <a:off x="6410672" y="2546916"/>
            <a:ext cx="5184169" cy="2929063"/>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13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50"/>
                                        <p:tgtEl>
                                          <p:spTgt spid="4">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50"/>
                                        <p:tgtEl>
                                          <p:spTgt spid="4">
                                            <p:txEl>
                                              <p:pRg st="1" end="1"/>
                                            </p:txEl>
                                          </p:spTgt>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nextCondLst>
                <p:cond evt="onClick" delay="0">
                  <p:tgtEl>
                    <p:spTgt spid="9"/>
                  </p:tgtEl>
                </p:cond>
              </p:nextCondLst>
            </p:seq>
            <p:video>
              <p:cMediaNode vol="80000">
                <p:cTn id="30" fill="hold" display="0">
                  <p:stCondLst>
                    <p:cond delay="indefinite"/>
                  </p:stCondLst>
                </p:cTn>
                <p:tgtEl>
                  <p:spTgt spid="9"/>
                </p:tgtEl>
              </p:cMediaNode>
            </p:video>
          </p:childTnLst>
        </p:cTn>
      </p:par>
    </p:tnLst>
    <p:bldLst>
      <p:bldP spid="2"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8F2224-7AE7-31B5-0522-18D646FBC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999C3-71E9-899B-F8DC-7D02E713418C}"/>
              </a:ext>
            </a:extLst>
          </p:cNvPr>
          <p:cNvSpPr>
            <a:spLocks noGrp="1"/>
          </p:cNvSpPr>
          <p:nvPr>
            <p:ph type="title"/>
          </p:nvPr>
        </p:nvSpPr>
        <p:spPr>
          <a:xfrm>
            <a:off x="614308" y="1820653"/>
            <a:ext cx="10997681" cy="416202"/>
          </a:xfrm>
        </p:spPr>
        <p:txBody>
          <a:bodyPr>
            <a:noAutofit/>
          </a:bodyPr>
          <a:lstStyle/>
          <a:p>
            <a:r>
              <a:rPr lang="en-GB" sz="3600">
                <a:solidFill>
                  <a:srgbClr val="3AA9FF"/>
                </a:solidFill>
                <a:latin typeface="Calibri Light"/>
                <a:cs typeface="Calibri Light"/>
              </a:rPr>
              <a:t>Parental Agreement</a:t>
            </a:r>
            <a:endParaRPr lang="en-US"/>
          </a:p>
        </p:txBody>
      </p:sp>
      <p:sp>
        <p:nvSpPr>
          <p:cNvPr id="4" name="Text Placeholder 3">
            <a:extLst>
              <a:ext uri="{FF2B5EF4-FFF2-40B4-BE49-F238E27FC236}">
                <a16:creationId xmlns:a16="http://schemas.microsoft.com/office/drawing/2014/main" id="{5F03B086-DBCA-844B-62E2-FE91D663DE77}"/>
              </a:ext>
            </a:extLst>
          </p:cNvPr>
          <p:cNvSpPr>
            <a:spLocks noGrp="1"/>
          </p:cNvSpPr>
          <p:nvPr>
            <p:ph type="body" sz="half" idx="2"/>
          </p:nvPr>
        </p:nvSpPr>
        <p:spPr>
          <a:xfrm>
            <a:off x="616209" y="2551176"/>
            <a:ext cx="8034445" cy="1619554"/>
          </a:xfrm>
        </p:spPr>
        <p:txBody>
          <a:bodyPr>
            <a:noAutofit/>
          </a:bodyPr>
          <a:lstStyle/>
          <a:p>
            <a:r>
              <a:rPr lang="en-GB" sz="2000">
                <a:latin typeface="Calibri Light"/>
                <a:ea typeface="Calibri Light"/>
                <a:cs typeface="Calibri Light"/>
              </a:rPr>
              <a:t>Fife Council provides P6-S6 pupils with an iPad to support their learning in and out of school. By your child using this iPad, you, as a parent/carer, agree to the following terms:</a:t>
            </a:r>
          </a:p>
          <a:p>
            <a:endParaRPr lang="en-GB" sz="2000">
              <a:latin typeface="Calibri Light"/>
              <a:ea typeface="Calibri Light"/>
              <a:cs typeface="Calibri Light"/>
            </a:endParaRPr>
          </a:p>
        </p:txBody>
      </p:sp>
      <p:graphicFrame>
        <p:nvGraphicFramePr>
          <p:cNvPr id="3" name="Table 2">
            <a:extLst>
              <a:ext uri="{FF2B5EF4-FFF2-40B4-BE49-F238E27FC236}">
                <a16:creationId xmlns:a16="http://schemas.microsoft.com/office/drawing/2014/main" id="{49C71501-B254-AE7D-B0E0-70B4B052DC1C}"/>
              </a:ext>
            </a:extLst>
          </p:cNvPr>
          <p:cNvGraphicFramePr>
            <a:graphicFrameLocks noGrp="1"/>
          </p:cNvGraphicFramePr>
          <p:nvPr>
            <p:extLst>
              <p:ext uri="{D42A27DB-BD31-4B8C-83A1-F6EECF244321}">
                <p14:modId xmlns:p14="http://schemas.microsoft.com/office/powerpoint/2010/main" val="2813891493"/>
              </p:ext>
            </p:extLst>
          </p:nvPr>
        </p:nvGraphicFramePr>
        <p:xfrm>
          <a:off x="613723" y="3821393"/>
          <a:ext cx="8041079" cy="2565400"/>
        </p:xfrm>
        <a:graphic>
          <a:graphicData uri="http://schemas.openxmlformats.org/drawingml/2006/table">
            <a:tbl>
              <a:tblPr firstRow="1" bandRow="1">
                <a:tableStyleId>{2D5ABB26-0587-4C30-8999-92F81FD0307C}</a:tableStyleId>
              </a:tblPr>
              <a:tblGrid>
                <a:gridCol w="4035192">
                  <a:extLst>
                    <a:ext uri="{9D8B030D-6E8A-4147-A177-3AD203B41FA5}">
                      <a16:colId xmlns:a16="http://schemas.microsoft.com/office/drawing/2014/main" val="1062349638"/>
                    </a:ext>
                  </a:extLst>
                </a:gridCol>
                <a:gridCol w="4005887">
                  <a:extLst>
                    <a:ext uri="{9D8B030D-6E8A-4147-A177-3AD203B41FA5}">
                      <a16:colId xmlns:a16="http://schemas.microsoft.com/office/drawing/2014/main" val="291329564"/>
                    </a:ext>
                  </a:extLst>
                </a:gridCol>
              </a:tblGrid>
              <a:tr h="370840">
                <a:tc>
                  <a:txBody>
                    <a:bodyPr/>
                    <a:lstStyle/>
                    <a:p>
                      <a:pPr lvl="0">
                        <a:buNone/>
                      </a:pPr>
                      <a:r>
                        <a:rPr lang="en-US" sz="1800" b="1" i="0" u="none" strike="noStrike" noProof="0">
                          <a:solidFill>
                            <a:srgbClr val="183E4B"/>
                          </a:solidFill>
                          <a:latin typeface="Calibri Light"/>
                        </a:rPr>
                        <a:t>Responsibility for Parents</a:t>
                      </a:r>
                      <a:endParaRPr lang="en-US" sz="1800" b="1">
                        <a:solidFill>
                          <a:srgbClr val="183E4B"/>
                        </a:solidFill>
                        <a:latin typeface="Calibri Light"/>
                      </a:endParaRPr>
                    </a:p>
                  </a:txBody>
                  <a:tcPr/>
                </a:tc>
                <a:tc>
                  <a:txBody>
                    <a:bodyPr/>
                    <a:lstStyle/>
                    <a:p>
                      <a:endParaRPr lang="en-US">
                        <a:latin typeface="Calibri Light"/>
                      </a:endParaRPr>
                    </a:p>
                  </a:txBody>
                  <a:tcPr/>
                </a:tc>
                <a:extLst>
                  <a:ext uri="{0D108BD9-81ED-4DB2-BD59-A6C34878D82A}">
                    <a16:rowId xmlns:a16="http://schemas.microsoft.com/office/drawing/2014/main" val="1220540050"/>
                  </a:ext>
                </a:extLst>
              </a:tr>
              <a:tr h="370840">
                <a:tc>
                  <a:txBody>
                    <a:bodyPr/>
                    <a:lstStyle/>
                    <a:p>
                      <a:pPr marL="285750" lvl="0" indent="-285750">
                        <a:buFont typeface="Wingdings"/>
                        <a:buChar char="§"/>
                      </a:pPr>
                      <a:r>
                        <a:rPr lang="en-US" sz="1800" b="0" i="0" u="none" strike="noStrike" baseline="0" noProof="0">
                          <a:solidFill>
                            <a:srgbClr val="000000"/>
                          </a:solidFill>
                          <a:latin typeface="Calibri Light"/>
                        </a:rPr>
                        <a:t>You are responsible for the safe storage and use of the iPad at home</a:t>
                      </a:r>
                      <a:endParaRPr lang="en-US" sz="1800">
                        <a:latin typeface="Calibri Light"/>
                      </a:endParaRPr>
                    </a:p>
                  </a:txBody>
                  <a:tcPr/>
                </a:tc>
                <a:tc>
                  <a:txBody>
                    <a:bodyPr/>
                    <a:lstStyle/>
                    <a:p>
                      <a:pPr marL="285750" lvl="0" indent="-285750">
                        <a:buFont typeface="Wingdings"/>
                        <a:buChar char="§"/>
                      </a:pPr>
                      <a:r>
                        <a:rPr lang="en-US" sz="1800" b="0" i="0" u="none" strike="noStrike" baseline="0" noProof="0">
                          <a:solidFill>
                            <a:srgbClr val="000000"/>
                          </a:solidFill>
                          <a:latin typeface="Calibri Light"/>
                        </a:rPr>
                        <a:t>Your child must bring their iPad to school fully charged every day</a:t>
                      </a:r>
                    </a:p>
                  </a:txBody>
                  <a:tcPr/>
                </a:tc>
                <a:extLst>
                  <a:ext uri="{0D108BD9-81ED-4DB2-BD59-A6C34878D82A}">
                    <a16:rowId xmlns:a16="http://schemas.microsoft.com/office/drawing/2014/main" val="1618043058"/>
                  </a:ext>
                </a:extLst>
              </a:tr>
              <a:tr h="370840">
                <a:tc>
                  <a:txBody>
                    <a:bodyPr/>
                    <a:lstStyle/>
                    <a:p>
                      <a:pPr marL="285750" lvl="0" indent="-285750">
                        <a:buFont typeface="Wingdings"/>
                        <a:buChar char="§"/>
                      </a:pPr>
                      <a:r>
                        <a:rPr lang="en-US" sz="1800" b="0" i="0" u="none" strike="noStrike" baseline="0" noProof="0">
                          <a:solidFill>
                            <a:srgbClr val="000000"/>
                          </a:solidFill>
                          <a:latin typeface="Calibri Light"/>
                        </a:rPr>
                        <a:t>The iPad should be stored securely when not in use</a:t>
                      </a:r>
                      <a:endParaRPr lang="en-US" sz="1800">
                        <a:latin typeface="Calibri Light"/>
                      </a:endParaRPr>
                    </a:p>
                  </a:txBody>
                  <a:tcPr/>
                </a:tc>
                <a:tc>
                  <a:txBody>
                    <a:bodyPr/>
                    <a:lstStyle/>
                    <a:p>
                      <a:pPr marL="285750" lvl="0" indent="-285750">
                        <a:buFont typeface="Wingdings"/>
                        <a:buChar char="§"/>
                      </a:pPr>
                      <a:r>
                        <a:rPr lang="en-US" sz="1800" b="0" i="0" u="none" strike="noStrike" baseline="0" noProof="0">
                          <a:solidFill>
                            <a:srgbClr val="000000"/>
                          </a:solidFill>
                          <a:latin typeface="Calibri Light"/>
                        </a:rPr>
                        <a:t>No stickers or markings should be placed on the iPad or case</a:t>
                      </a:r>
                      <a:endParaRPr lang="en-US" sz="1800">
                        <a:latin typeface="Calibri Light"/>
                      </a:endParaRPr>
                    </a:p>
                  </a:txBody>
                  <a:tcPr/>
                </a:tc>
                <a:extLst>
                  <a:ext uri="{0D108BD9-81ED-4DB2-BD59-A6C34878D82A}">
                    <a16:rowId xmlns:a16="http://schemas.microsoft.com/office/drawing/2014/main" val="4165067898"/>
                  </a:ext>
                </a:extLst>
              </a:tr>
              <a:tr h="370840">
                <a:tc>
                  <a:txBody>
                    <a:bodyPr/>
                    <a:lstStyle/>
                    <a:p>
                      <a:pPr marL="285750" lvl="0" indent="-285750">
                        <a:buFont typeface="Wingdings"/>
                        <a:buChar char="§"/>
                      </a:pPr>
                      <a:r>
                        <a:rPr lang="en-US" sz="1800" b="0" i="0" u="none" strike="noStrike" baseline="0" noProof="0">
                          <a:solidFill>
                            <a:srgbClr val="000000"/>
                          </a:solidFill>
                          <a:latin typeface="Calibri Light"/>
                        </a:rPr>
                        <a:t>If the iPad is lost, stolen, or damaged, report it to the school immediately</a:t>
                      </a:r>
                      <a:endParaRPr lang="en-US" sz="1800">
                        <a:latin typeface="Calibri Light"/>
                      </a:endParaRPr>
                    </a:p>
                  </a:txBody>
                  <a:tcPr/>
                </a:tc>
                <a:tc>
                  <a:txBody>
                    <a:bodyPr/>
                    <a:lstStyle/>
                    <a:p>
                      <a:pPr marL="285750" lvl="0" indent="-285750">
                        <a:buFont typeface="Wingdings"/>
                        <a:buChar char="§"/>
                      </a:pPr>
                      <a:r>
                        <a:rPr lang="en-US" sz="1800" b="0" i="0" u="none" strike="noStrike" baseline="0" noProof="0">
                          <a:solidFill>
                            <a:srgbClr val="000000"/>
                          </a:solidFill>
                          <a:latin typeface="Calibri Light"/>
                        </a:rPr>
                        <a:t>If your child leaves Fife Council Education, the iPad must be returned to their school</a:t>
                      </a:r>
                    </a:p>
                  </a:txBody>
                  <a:tcPr/>
                </a:tc>
                <a:extLst>
                  <a:ext uri="{0D108BD9-81ED-4DB2-BD59-A6C34878D82A}">
                    <a16:rowId xmlns:a16="http://schemas.microsoft.com/office/drawing/2014/main" val="2766687510"/>
                  </a:ext>
                </a:extLst>
              </a:tr>
            </a:tbl>
          </a:graphicData>
        </a:graphic>
      </p:graphicFrame>
      <p:pic>
        <p:nvPicPr>
          <p:cNvPr id="8" name="Picture 7" descr="A qr code with black dots&#10;&#10;AI-generated content may be incorrect.">
            <a:extLst>
              <a:ext uri="{FF2B5EF4-FFF2-40B4-BE49-F238E27FC236}">
                <a16:creationId xmlns:a16="http://schemas.microsoft.com/office/drawing/2014/main" id="{3D0CA574-5D22-C2C0-3BD2-FB5BF949EFFE}"/>
              </a:ext>
            </a:extLst>
          </p:cNvPr>
          <p:cNvPicPr>
            <a:picLocks noChangeAspect="1"/>
          </p:cNvPicPr>
          <p:nvPr/>
        </p:nvPicPr>
        <p:blipFill>
          <a:blip r:embed="rId3"/>
          <a:stretch>
            <a:fillRect/>
          </a:stretch>
        </p:blipFill>
        <p:spPr>
          <a:xfrm>
            <a:off x="9035440" y="2552212"/>
            <a:ext cx="2581275" cy="3238500"/>
          </a:xfrm>
          <a:prstGeom prst="rect">
            <a:avLst/>
          </a:prstGeom>
        </p:spPr>
      </p:pic>
    </p:spTree>
    <p:extLst>
      <p:ext uri="{BB962C8B-B14F-4D97-AF65-F5344CB8AC3E}">
        <p14:creationId xmlns:p14="http://schemas.microsoft.com/office/powerpoint/2010/main" val="17372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50"/>
                                        <p:tgtEl>
                                          <p:spTgt spid="4">
                                            <p:txEl>
                                              <p:pRg st="0" end="0"/>
                                            </p:txEl>
                                          </p:spTgt>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8F2224-7AE7-31B5-0522-18D646FBC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999C3-71E9-899B-F8DC-7D02E713418C}"/>
              </a:ext>
            </a:extLst>
          </p:cNvPr>
          <p:cNvSpPr>
            <a:spLocks noGrp="1"/>
          </p:cNvSpPr>
          <p:nvPr>
            <p:ph type="title"/>
          </p:nvPr>
        </p:nvSpPr>
        <p:spPr>
          <a:xfrm>
            <a:off x="614308" y="1820653"/>
            <a:ext cx="10997681" cy="416202"/>
          </a:xfrm>
        </p:spPr>
        <p:txBody>
          <a:bodyPr>
            <a:noAutofit/>
          </a:bodyPr>
          <a:lstStyle/>
          <a:p>
            <a:r>
              <a:rPr lang="en-GB" sz="3600">
                <a:solidFill>
                  <a:srgbClr val="3AA9FF"/>
                </a:solidFill>
                <a:latin typeface="Calibri Light"/>
              </a:rPr>
              <a:t>Safeguarding and iPad use at home</a:t>
            </a:r>
            <a:endParaRPr lang="en-US"/>
          </a:p>
        </p:txBody>
      </p:sp>
      <p:sp>
        <p:nvSpPr>
          <p:cNvPr id="4" name="Text Placeholder 3">
            <a:extLst>
              <a:ext uri="{FF2B5EF4-FFF2-40B4-BE49-F238E27FC236}">
                <a16:creationId xmlns:a16="http://schemas.microsoft.com/office/drawing/2014/main" id="{5F03B086-DBCA-844B-62E2-FE91D663DE77}"/>
              </a:ext>
            </a:extLst>
          </p:cNvPr>
          <p:cNvSpPr>
            <a:spLocks noGrp="1"/>
          </p:cNvSpPr>
          <p:nvPr>
            <p:ph type="body" sz="half" idx="2"/>
          </p:nvPr>
        </p:nvSpPr>
        <p:spPr>
          <a:xfrm>
            <a:off x="616209" y="2551176"/>
            <a:ext cx="8034445" cy="1619554"/>
          </a:xfrm>
        </p:spPr>
        <p:txBody>
          <a:bodyPr>
            <a:noAutofit/>
          </a:bodyPr>
          <a:lstStyle/>
          <a:p>
            <a:r>
              <a:rPr lang="en-GB" sz="2000">
                <a:latin typeface="Calibri Light"/>
                <a:ea typeface="Calibri Light"/>
                <a:cs typeface="Calibri Light"/>
              </a:rPr>
              <a:t>The device will support young people’s education and creativity – but it also comes with responsibilities around online safety and wellbeing.</a:t>
            </a:r>
          </a:p>
          <a:p>
            <a:endParaRPr lang="en-GB" sz="2000">
              <a:latin typeface="Calibri Light"/>
              <a:ea typeface="Calibri Light"/>
              <a:cs typeface="Calibri Light"/>
            </a:endParaRPr>
          </a:p>
        </p:txBody>
      </p:sp>
      <p:graphicFrame>
        <p:nvGraphicFramePr>
          <p:cNvPr id="3" name="Table 2">
            <a:extLst>
              <a:ext uri="{FF2B5EF4-FFF2-40B4-BE49-F238E27FC236}">
                <a16:creationId xmlns:a16="http://schemas.microsoft.com/office/drawing/2014/main" id="{49C71501-B254-AE7D-B0E0-70B4B052DC1C}"/>
              </a:ext>
            </a:extLst>
          </p:cNvPr>
          <p:cNvGraphicFramePr>
            <a:graphicFrameLocks noGrp="1"/>
          </p:cNvGraphicFramePr>
          <p:nvPr>
            <p:extLst>
              <p:ext uri="{D42A27DB-BD31-4B8C-83A1-F6EECF244321}">
                <p14:modId xmlns:p14="http://schemas.microsoft.com/office/powerpoint/2010/main" val="3854917433"/>
              </p:ext>
            </p:extLst>
          </p:nvPr>
        </p:nvGraphicFramePr>
        <p:xfrm>
          <a:off x="613723" y="3433204"/>
          <a:ext cx="8041079" cy="4480560"/>
        </p:xfrm>
        <a:graphic>
          <a:graphicData uri="http://schemas.openxmlformats.org/drawingml/2006/table">
            <a:tbl>
              <a:tblPr firstRow="1" bandRow="1">
                <a:tableStyleId>{2D5ABB26-0587-4C30-8999-92F81FD0307C}</a:tableStyleId>
              </a:tblPr>
              <a:tblGrid>
                <a:gridCol w="4035192">
                  <a:extLst>
                    <a:ext uri="{9D8B030D-6E8A-4147-A177-3AD203B41FA5}">
                      <a16:colId xmlns:a16="http://schemas.microsoft.com/office/drawing/2014/main" val="1062349638"/>
                    </a:ext>
                  </a:extLst>
                </a:gridCol>
                <a:gridCol w="4005887">
                  <a:extLst>
                    <a:ext uri="{9D8B030D-6E8A-4147-A177-3AD203B41FA5}">
                      <a16:colId xmlns:a16="http://schemas.microsoft.com/office/drawing/2014/main" val="291329564"/>
                    </a:ext>
                  </a:extLst>
                </a:gridCol>
              </a:tblGrid>
              <a:tr h="228922">
                <a:tc>
                  <a:txBody>
                    <a:bodyPr/>
                    <a:lstStyle/>
                    <a:p>
                      <a:pPr lvl="0">
                        <a:buNone/>
                      </a:pPr>
                      <a:r>
                        <a:rPr lang="en-GB" sz="1800" b="1">
                          <a:solidFill>
                            <a:srgbClr val="183E4B"/>
                          </a:solidFill>
                          <a:latin typeface="Calibri Light"/>
                        </a:rPr>
                        <a:t>How you can support at home</a:t>
                      </a:r>
                      <a:endParaRPr lang="en-US" sz="1800" b="1">
                        <a:solidFill>
                          <a:srgbClr val="183E4B"/>
                        </a:solidFill>
                        <a:latin typeface="Calibri Light"/>
                      </a:endParaRPr>
                    </a:p>
                  </a:txBody>
                  <a:tcPr/>
                </a:tc>
                <a:tc>
                  <a:txBody>
                    <a:bodyPr/>
                    <a:lstStyle/>
                    <a:p>
                      <a:endParaRPr lang="en-US">
                        <a:latin typeface="Calibri Light"/>
                      </a:endParaRPr>
                    </a:p>
                  </a:txBody>
                  <a:tcPr/>
                </a:tc>
                <a:extLst>
                  <a:ext uri="{0D108BD9-81ED-4DB2-BD59-A6C34878D82A}">
                    <a16:rowId xmlns:a16="http://schemas.microsoft.com/office/drawing/2014/main" val="1220540050"/>
                  </a:ext>
                </a:extLst>
              </a:tr>
              <a:tr h="2117536">
                <a:tc>
                  <a:txBody>
                    <a:bodyPr/>
                    <a:lstStyle/>
                    <a:p>
                      <a:pPr marL="285750" lvl="0" indent="-285750">
                        <a:buFont typeface="Wingdings"/>
                        <a:buChar char="§"/>
                      </a:pPr>
                      <a:r>
                        <a:rPr lang="en-GB" sz="1800" b="0" i="0" u="none" strike="noStrike" baseline="0" noProof="0">
                          <a:solidFill>
                            <a:srgbClr val="000000"/>
                          </a:solidFill>
                          <a:latin typeface="Calibri Light"/>
                        </a:rPr>
                        <a:t>Talk regularly with your child about their online experiences – what they enjoy, what worries them, and who they interact with.</a:t>
                      </a:r>
                    </a:p>
                    <a:p>
                      <a:pPr marL="285750" lvl="0" indent="-285750">
                        <a:buFont typeface="Wingdings"/>
                        <a:buChar char="§"/>
                      </a:pPr>
                      <a:endParaRPr lang="en-GB" sz="1800" b="0" i="0" u="none" strike="noStrike" baseline="0" noProof="0">
                        <a:solidFill>
                          <a:srgbClr val="000000"/>
                        </a:solidFill>
                        <a:latin typeface="Calibri Light"/>
                      </a:endParaRPr>
                    </a:p>
                    <a:p>
                      <a:pPr marL="285750" lvl="0" indent="-285750">
                        <a:buFont typeface="Wingdings"/>
                        <a:buChar char="§"/>
                      </a:pPr>
                      <a:r>
                        <a:rPr lang="en-GB" sz="1800" b="0" i="0" u="none" strike="noStrike" baseline="0" noProof="0">
                          <a:solidFill>
                            <a:srgbClr val="000000"/>
                          </a:solidFill>
                          <a:latin typeface="Calibri Light"/>
                        </a:rPr>
                        <a:t>Set boundaries for screen time and device use, especially around bedtime and social media.</a:t>
                      </a:r>
                    </a:p>
                    <a:p>
                      <a:pPr marL="285750" lvl="0" indent="-285750">
                        <a:buFont typeface="Wingdings"/>
                        <a:buChar char="§"/>
                      </a:pPr>
                      <a:endParaRPr lang="en-GB" sz="1800" b="0" i="0" u="none" strike="noStrike" baseline="0" noProof="0">
                        <a:solidFill>
                          <a:srgbClr val="000000"/>
                        </a:solidFill>
                        <a:latin typeface="Calibri Light"/>
                      </a:endParaRPr>
                    </a:p>
                    <a:p>
                      <a:pPr marL="0" lvl="0" indent="0">
                        <a:buNone/>
                      </a:pPr>
                      <a:endParaRPr lang="en-GB" sz="1800" b="0" i="0" u="none" strike="noStrike" baseline="0" noProof="0">
                        <a:solidFill>
                          <a:srgbClr val="000000"/>
                        </a:solidFill>
                        <a:latin typeface="Calibri Light"/>
                      </a:endParaRPr>
                    </a:p>
                    <a:p>
                      <a:pPr marL="0" lvl="0" indent="0">
                        <a:buNone/>
                      </a:pPr>
                      <a:endParaRPr lang="en-GB" sz="1800" b="0" i="0" u="none" strike="noStrike" baseline="0" noProof="0">
                        <a:solidFill>
                          <a:srgbClr val="000000"/>
                        </a:solidFill>
                        <a:latin typeface="Calibri Light"/>
                      </a:endParaRPr>
                    </a:p>
                    <a:p>
                      <a:pPr marL="0" lvl="0" indent="0">
                        <a:buNone/>
                      </a:pPr>
                      <a:endParaRPr lang="en-GB" sz="1800" b="0" i="0" u="none" strike="noStrike" baseline="0" noProof="0">
                        <a:solidFill>
                          <a:srgbClr val="000000"/>
                        </a:solidFill>
                        <a:latin typeface="Calibri Light"/>
                      </a:endParaRPr>
                    </a:p>
                  </a:txBody>
                  <a:tcPr/>
                </a:tc>
                <a:tc>
                  <a:txBody>
                    <a:bodyPr/>
                    <a:lstStyle/>
                    <a:p>
                      <a:pPr marL="285750" lvl="0" indent="-285750">
                        <a:buFont typeface="Arial"/>
                        <a:buChar char="•"/>
                      </a:pPr>
                      <a:r>
                        <a:rPr lang="en-GB" sz="1800" b="0" i="0" u="none" strike="noStrike" baseline="0" noProof="0">
                          <a:solidFill>
                            <a:srgbClr val="000000"/>
                          </a:solidFill>
                          <a:latin typeface="Calibri Light"/>
                        </a:rPr>
                        <a:t>Encourage responsible behaviour- remind them what they post online can have lasting consequences.</a:t>
                      </a:r>
                      <a:endParaRPr lang="en-US"/>
                    </a:p>
                    <a:p>
                      <a:pPr marL="285750" lvl="0" indent="-285750">
                        <a:buFont typeface="Arial"/>
                        <a:buChar char="•"/>
                      </a:pPr>
                      <a:endParaRPr lang="en-GB" sz="1800" b="0" i="0" u="none" strike="noStrike" baseline="0" noProof="0">
                        <a:solidFill>
                          <a:srgbClr val="000000"/>
                        </a:solidFill>
                        <a:latin typeface="Calibri Light"/>
                      </a:endParaRPr>
                    </a:p>
                    <a:p>
                      <a:pPr marL="285750" lvl="0" indent="-285750">
                        <a:buFont typeface="Arial"/>
                        <a:buChar char="•"/>
                      </a:pPr>
                      <a:r>
                        <a:rPr lang="en-GB" sz="1800" b="0" i="0" u="none" strike="noStrike" baseline="0" noProof="0">
                          <a:solidFill>
                            <a:srgbClr val="000000"/>
                          </a:solidFill>
                          <a:latin typeface="Calibri Light"/>
                        </a:rPr>
                        <a:t>Know where to go for help – you can also use CEOP and Fearless to learn more about online risks and how to respond.</a:t>
                      </a:r>
                    </a:p>
                  </a:txBody>
                  <a:tcPr/>
                </a:tc>
                <a:extLst>
                  <a:ext uri="{0D108BD9-81ED-4DB2-BD59-A6C34878D82A}">
                    <a16:rowId xmlns:a16="http://schemas.microsoft.com/office/drawing/2014/main" val="1618043058"/>
                  </a:ext>
                </a:extLst>
              </a:tr>
              <a:tr h="228922">
                <a:tc>
                  <a:txBody>
                    <a:bodyPr/>
                    <a:lstStyle/>
                    <a:p>
                      <a:pPr marL="0" lvl="0" indent="0">
                        <a:buNone/>
                      </a:pPr>
                      <a:endParaRPr lang="en-GB" sz="1800" b="0" i="0" u="none" strike="noStrike" baseline="0" noProof="0">
                        <a:solidFill>
                          <a:srgbClr val="000000"/>
                        </a:solidFill>
                        <a:latin typeface="Calibri Light"/>
                      </a:endParaRPr>
                    </a:p>
                  </a:txBody>
                  <a:tcPr/>
                </a:tc>
                <a:tc>
                  <a:txBody>
                    <a:bodyPr/>
                    <a:lstStyle/>
                    <a:p>
                      <a:pPr marL="285750" lvl="0" indent="-285750">
                        <a:buFont typeface="Wingdings"/>
                        <a:buChar char="§"/>
                      </a:pPr>
                      <a:endParaRPr lang="en-US" sz="1800">
                        <a:latin typeface="Calibri Light"/>
                      </a:endParaRPr>
                    </a:p>
                  </a:txBody>
                  <a:tcPr/>
                </a:tc>
                <a:extLst>
                  <a:ext uri="{0D108BD9-81ED-4DB2-BD59-A6C34878D82A}">
                    <a16:rowId xmlns:a16="http://schemas.microsoft.com/office/drawing/2014/main" val="4165067898"/>
                  </a:ext>
                </a:extLst>
              </a:tr>
              <a:tr h="228922">
                <a:tc>
                  <a:txBody>
                    <a:bodyPr/>
                    <a:lstStyle/>
                    <a:p>
                      <a:pPr marL="285750" lvl="0" indent="-285750">
                        <a:buFont typeface="Wingdings"/>
                        <a:buChar char="§"/>
                      </a:pPr>
                      <a:endParaRPr lang="en-US" sz="1800">
                        <a:latin typeface="Calibri Light"/>
                      </a:endParaRPr>
                    </a:p>
                  </a:txBody>
                  <a:tcPr/>
                </a:tc>
                <a:tc>
                  <a:txBody>
                    <a:bodyPr/>
                    <a:lstStyle/>
                    <a:p>
                      <a:pPr marL="285750" lvl="0" indent="-285750">
                        <a:buFont typeface="Wingdings"/>
                        <a:buChar char="§"/>
                      </a:pPr>
                      <a:endParaRPr lang="en-US" sz="1800" b="0" i="0" u="none" strike="noStrike" baseline="0" noProof="0">
                        <a:solidFill>
                          <a:srgbClr val="000000"/>
                        </a:solidFill>
                        <a:latin typeface="Calibri Light"/>
                      </a:endParaRPr>
                    </a:p>
                  </a:txBody>
                  <a:tcPr/>
                </a:tc>
                <a:extLst>
                  <a:ext uri="{0D108BD9-81ED-4DB2-BD59-A6C34878D82A}">
                    <a16:rowId xmlns:a16="http://schemas.microsoft.com/office/drawing/2014/main" val="2766687510"/>
                  </a:ext>
                </a:extLst>
              </a:tr>
            </a:tbl>
          </a:graphicData>
        </a:graphic>
      </p:graphicFrame>
      <p:pic>
        <p:nvPicPr>
          <p:cNvPr id="6" name="Picture 5">
            <a:extLst>
              <a:ext uri="{FF2B5EF4-FFF2-40B4-BE49-F238E27FC236}">
                <a16:creationId xmlns:a16="http://schemas.microsoft.com/office/drawing/2014/main" id="{B3195103-C134-2568-25BD-A13DF63F7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010" y="2236855"/>
            <a:ext cx="3010125" cy="3664500"/>
          </a:xfrm>
          <a:prstGeom prst="rect">
            <a:avLst/>
          </a:prstGeom>
        </p:spPr>
      </p:pic>
    </p:spTree>
    <p:extLst>
      <p:ext uri="{BB962C8B-B14F-4D97-AF65-F5344CB8AC3E}">
        <p14:creationId xmlns:p14="http://schemas.microsoft.com/office/powerpoint/2010/main" val="333345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50"/>
                                        <p:tgtEl>
                                          <p:spTgt spid="4">
                                            <p:txEl>
                                              <p:pRg st="0" end="0"/>
                                            </p:txEl>
                                          </p:spTgt>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D01B15-AC90-9EAF-C109-84B51978F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418BD-C01C-5670-FAF1-445E4DFC1951}"/>
              </a:ext>
            </a:extLst>
          </p:cNvPr>
          <p:cNvSpPr>
            <a:spLocks noGrp="1"/>
          </p:cNvSpPr>
          <p:nvPr>
            <p:ph type="title"/>
          </p:nvPr>
        </p:nvSpPr>
        <p:spPr>
          <a:xfrm>
            <a:off x="614308" y="1820653"/>
            <a:ext cx="10997681" cy="416202"/>
          </a:xfrm>
        </p:spPr>
        <p:txBody>
          <a:bodyPr>
            <a:noAutofit/>
          </a:bodyPr>
          <a:lstStyle/>
          <a:p>
            <a:r>
              <a:rPr lang="en-GB" sz="3600">
                <a:solidFill>
                  <a:srgbClr val="3AA9FF"/>
                </a:solidFill>
                <a:latin typeface="Calibri Light"/>
              </a:rPr>
              <a:t>Helpful websites to support online safety.</a:t>
            </a:r>
            <a:endParaRPr lang="en-US"/>
          </a:p>
        </p:txBody>
      </p:sp>
      <p:sp>
        <p:nvSpPr>
          <p:cNvPr id="4" name="Text Placeholder 3">
            <a:extLst>
              <a:ext uri="{FF2B5EF4-FFF2-40B4-BE49-F238E27FC236}">
                <a16:creationId xmlns:a16="http://schemas.microsoft.com/office/drawing/2014/main" id="{B78B2295-FE20-BAC5-5FBB-CA3B082069F8}"/>
              </a:ext>
            </a:extLst>
          </p:cNvPr>
          <p:cNvSpPr>
            <a:spLocks noGrp="1"/>
          </p:cNvSpPr>
          <p:nvPr>
            <p:ph type="body" sz="half" idx="2"/>
          </p:nvPr>
        </p:nvSpPr>
        <p:spPr>
          <a:xfrm>
            <a:off x="616209" y="2551176"/>
            <a:ext cx="8034445" cy="1619554"/>
          </a:xfrm>
        </p:spPr>
        <p:txBody>
          <a:bodyPr>
            <a:noAutofit/>
          </a:bodyPr>
          <a:lstStyle/>
          <a:p>
            <a:r>
              <a:rPr lang="en-GB" b="1">
                <a:solidFill>
                  <a:srgbClr val="183E4B"/>
                </a:solidFill>
                <a:latin typeface="Calibri Light"/>
                <a:ea typeface="Calibri Light"/>
                <a:cs typeface="Calibri Light"/>
              </a:rPr>
              <a:t>CEOP (Child Exploitation and Online Protection) </a:t>
            </a:r>
            <a:endParaRPr lang="en-GB">
              <a:latin typeface="Calibri Light"/>
              <a:ea typeface="Calibri Light"/>
              <a:cs typeface="Calibri Light"/>
            </a:endParaRPr>
          </a:p>
          <a:p>
            <a:r>
              <a:rPr lang="en-GB">
                <a:solidFill>
                  <a:srgbClr val="000000"/>
                </a:solidFill>
                <a:latin typeface="Calibri Light"/>
                <a:ea typeface="Calibri Light"/>
                <a:cs typeface="Calibri Light"/>
              </a:rPr>
              <a:t>A trusted site where children can report concerns about online behaviour, including inappropriate contact or content.</a:t>
            </a:r>
            <a:endParaRPr lang="en-GB">
              <a:latin typeface="Calibri Light"/>
              <a:ea typeface="Calibri Light"/>
              <a:cs typeface="Calibri Light"/>
            </a:endParaRPr>
          </a:p>
          <a:p>
            <a:r>
              <a:rPr lang="en-GB">
                <a:solidFill>
                  <a:srgbClr val="000000"/>
                </a:solidFill>
                <a:latin typeface="Calibri Light"/>
                <a:ea typeface="+mn-lt"/>
                <a:cs typeface="+mn-lt"/>
                <a:hlinkClick r:id="rId3"/>
              </a:rPr>
              <a:t>https://www.ceop.police.uk/Safety-Centre/</a:t>
            </a:r>
            <a:endParaRPr lang="en-GB">
              <a:latin typeface="Calibri Light"/>
            </a:endParaRPr>
          </a:p>
          <a:p>
            <a:endParaRPr lang="en-GB">
              <a:solidFill>
                <a:srgbClr val="000000"/>
              </a:solidFill>
              <a:latin typeface="Neue Haas Grotesk Text Pro"/>
              <a:ea typeface="Calibri Light"/>
              <a:cs typeface="Calibri Light"/>
            </a:endParaRPr>
          </a:p>
          <a:p>
            <a:r>
              <a:rPr lang="en-GB" b="1">
                <a:solidFill>
                  <a:srgbClr val="183E4B"/>
                </a:solidFill>
                <a:latin typeface="Calibri Light"/>
                <a:ea typeface="Calibri Light"/>
                <a:cs typeface="Calibri Light"/>
              </a:rPr>
              <a:t>Fearless by Crimestoppers</a:t>
            </a:r>
            <a:endParaRPr lang="en-GB"/>
          </a:p>
          <a:p>
            <a:r>
              <a:rPr lang="en-GB">
                <a:solidFill>
                  <a:srgbClr val="000000"/>
                </a:solidFill>
                <a:latin typeface="Calibri Light"/>
                <a:ea typeface="Calibri Light"/>
                <a:cs typeface="Calibri Light"/>
              </a:rPr>
              <a:t>A youth-friendly platform offering advice on crime and safety, and a way to report concerns anonymously. </a:t>
            </a:r>
            <a:endParaRPr lang="en-GB"/>
          </a:p>
          <a:p>
            <a:r>
              <a:rPr lang="en-GB">
                <a:solidFill>
                  <a:srgbClr val="000000"/>
                </a:solidFill>
                <a:latin typeface="Calibri Light"/>
                <a:ea typeface="+mn-lt"/>
                <a:cs typeface="+mn-lt"/>
                <a:hlinkClick r:id="rId4"/>
              </a:rPr>
              <a:t>https://crimestoppers-uk.org/fearless</a:t>
            </a:r>
            <a:r>
              <a:rPr lang="en-GB">
                <a:solidFill>
                  <a:srgbClr val="000000"/>
                </a:solidFill>
                <a:latin typeface="Calibri Light"/>
                <a:ea typeface="+mn-lt"/>
                <a:cs typeface="+mn-lt"/>
              </a:rPr>
              <a:t> </a:t>
            </a:r>
            <a:endParaRPr lang="en-GB">
              <a:latin typeface="Calibri Light"/>
            </a:endParaRPr>
          </a:p>
          <a:p>
            <a:endParaRPr lang="en-GB" sz="2000">
              <a:latin typeface="Calibri Light"/>
              <a:ea typeface="Calibri Light"/>
              <a:cs typeface="Calibri Light"/>
            </a:endParaRPr>
          </a:p>
          <a:p>
            <a:endParaRPr lang="en-GB" sz="2000">
              <a:latin typeface="Calibri Light"/>
              <a:ea typeface="Calibri Light"/>
              <a:cs typeface="Calibri Light"/>
            </a:endParaRPr>
          </a:p>
        </p:txBody>
      </p:sp>
      <p:pic>
        <p:nvPicPr>
          <p:cNvPr id="5" name="Picture 4">
            <a:extLst>
              <a:ext uri="{FF2B5EF4-FFF2-40B4-BE49-F238E27FC236}">
                <a16:creationId xmlns:a16="http://schemas.microsoft.com/office/drawing/2014/main" id="{2888D1E4-FB31-136D-45F3-1390C8E454E2}"/>
              </a:ext>
            </a:extLst>
          </p:cNvPr>
          <p:cNvPicPr>
            <a:picLocks noChangeAspect="1"/>
          </p:cNvPicPr>
          <p:nvPr/>
        </p:nvPicPr>
        <p:blipFill>
          <a:blip r:embed="rId5"/>
          <a:stretch>
            <a:fillRect/>
          </a:stretch>
        </p:blipFill>
        <p:spPr>
          <a:xfrm>
            <a:off x="10060543" y="1714749"/>
            <a:ext cx="1753373" cy="1753373"/>
          </a:xfrm>
          <a:prstGeom prst="rect">
            <a:avLst/>
          </a:prstGeom>
        </p:spPr>
      </p:pic>
      <p:pic>
        <p:nvPicPr>
          <p:cNvPr id="10" name="Picture 9">
            <a:extLst>
              <a:ext uri="{FF2B5EF4-FFF2-40B4-BE49-F238E27FC236}">
                <a16:creationId xmlns:a16="http://schemas.microsoft.com/office/drawing/2014/main" id="{60645386-7C25-DD74-3AC9-33DF6C9CFD6E}"/>
              </a:ext>
            </a:extLst>
          </p:cNvPr>
          <p:cNvPicPr>
            <a:picLocks noChangeAspect="1"/>
          </p:cNvPicPr>
          <p:nvPr/>
        </p:nvPicPr>
        <p:blipFill>
          <a:blip r:embed="rId6"/>
          <a:stretch>
            <a:fillRect/>
          </a:stretch>
        </p:blipFill>
        <p:spPr>
          <a:xfrm>
            <a:off x="10060543" y="4340171"/>
            <a:ext cx="1753373" cy="1753373"/>
          </a:xfrm>
          <a:prstGeom prst="rect">
            <a:avLst/>
          </a:prstGeom>
        </p:spPr>
      </p:pic>
      <p:sp>
        <p:nvSpPr>
          <p:cNvPr id="6" name="TextBox 5">
            <a:extLst>
              <a:ext uri="{FF2B5EF4-FFF2-40B4-BE49-F238E27FC236}">
                <a16:creationId xmlns:a16="http://schemas.microsoft.com/office/drawing/2014/main" id="{8DBDAFB1-5785-255C-82E8-7EE121621BBD}"/>
              </a:ext>
            </a:extLst>
          </p:cNvPr>
          <p:cNvSpPr txBox="1"/>
          <p:nvPr/>
        </p:nvSpPr>
        <p:spPr>
          <a:xfrm>
            <a:off x="9775723" y="350765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83E4B"/>
                </a:solidFill>
                <a:latin typeface="Calibri Light"/>
              </a:rPr>
              <a:t>CEOP (Child Exploitation and Online Protection) </a:t>
            </a:r>
            <a:endParaRPr lang="en-GB"/>
          </a:p>
        </p:txBody>
      </p:sp>
      <p:sp>
        <p:nvSpPr>
          <p:cNvPr id="7" name="TextBox 6">
            <a:extLst>
              <a:ext uri="{FF2B5EF4-FFF2-40B4-BE49-F238E27FC236}">
                <a16:creationId xmlns:a16="http://schemas.microsoft.com/office/drawing/2014/main" id="{072FED7B-A958-4519-6A00-3425DBD345EA}"/>
              </a:ext>
            </a:extLst>
          </p:cNvPr>
          <p:cNvSpPr txBox="1"/>
          <p:nvPr/>
        </p:nvSpPr>
        <p:spPr>
          <a:xfrm>
            <a:off x="10058400" y="61009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83E4B"/>
                </a:solidFill>
                <a:latin typeface="Calibri Light"/>
              </a:rPr>
              <a:t>Fearless</a:t>
            </a:r>
            <a:endParaRPr lang="en-GB"/>
          </a:p>
        </p:txBody>
      </p:sp>
    </p:spTree>
    <p:extLst>
      <p:ext uri="{BB962C8B-B14F-4D97-AF65-F5344CB8AC3E}">
        <p14:creationId xmlns:p14="http://schemas.microsoft.com/office/powerpoint/2010/main" val="23304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5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5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25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25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2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59E00A-F264-8655-0449-5B6A6D7BC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7FC3D-CE15-8EEF-2D39-4BCE408C5B1B}"/>
              </a:ext>
            </a:extLst>
          </p:cNvPr>
          <p:cNvSpPr>
            <a:spLocks noGrp="1"/>
          </p:cNvSpPr>
          <p:nvPr>
            <p:ph type="title"/>
          </p:nvPr>
        </p:nvSpPr>
        <p:spPr>
          <a:xfrm>
            <a:off x="1644909" y="1649203"/>
            <a:ext cx="8596371" cy="416202"/>
          </a:xfrm>
        </p:spPr>
        <p:txBody>
          <a:bodyPr>
            <a:noAutofit/>
          </a:bodyPr>
          <a:lstStyle/>
          <a:p>
            <a:r>
              <a:rPr lang="en-GB" sz="3600" dirty="0">
                <a:solidFill>
                  <a:srgbClr val="3AA9FF"/>
                </a:solidFill>
                <a:latin typeface="Calibri Light"/>
                <a:cs typeface="Calibri Light"/>
              </a:rPr>
              <a:t>School Expectations: A word from Mrs Cloy</a:t>
            </a:r>
            <a:endParaRPr lang="en-US" dirty="0"/>
          </a:p>
        </p:txBody>
      </p:sp>
      <p:sp>
        <p:nvSpPr>
          <p:cNvPr id="4" name="Text Placeholder 3">
            <a:extLst>
              <a:ext uri="{FF2B5EF4-FFF2-40B4-BE49-F238E27FC236}">
                <a16:creationId xmlns:a16="http://schemas.microsoft.com/office/drawing/2014/main" id="{5DA161D2-D028-D793-4493-0314240C38F6}"/>
              </a:ext>
            </a:extLst>
          </p:cNvPr>
          <p:cNvSpPr>
            <a:spLocks noGrp="1"/>
          </p:cNvSpPr>
          <p:nvPr>
            <p:ph type="body" sz="half" idx="2"/>
          </p:nvPr>
        </p:nvSpPr>
        <p:spPr>
          <a:xfrm>
            <a:off x="198120" y="2277765"/>
            <a:ext cx="11795760" cy="2051009"/>
          </a:xfrm>
        </p:spPr>
        <p:txBody>
          <a:bodyPr>
            <a:noAutofit/>
          </a:bodyPr>
          <a:lstStyle/>
          <a:p>
            <a:r>
              <a:rPr lang="en-GB" dirty="0">
                <a:latin typeface="Calibri Light"/>
                <a:ea typeface="Josefin Sans" pitchFamily="2" charset="0"/>
                <a:cs typeface="Calibri Light"/>
              </a:rPr>
              <a:t>In both Craigrothie and Ceres we are well equipped with digital devices, with all of our P6 and P7 learners having access to a netbook to support learning. Therefore we do not foresee a huge shift in our approach to learning and teaching. We want to assure you that your children will definitely not spend all day on devices! Our current netbooks will be passed to other classes.</a:t>
            </a:r>
          </a:p>
          <a:p>
            <a:r>
              <a:rPr lang="en-GB" dirty="0">
                <a:latin typeface="Calibri Light"/>
                <a:ea typeface="Josefin Sans" pitchFamily="2" charset="0"/>
                <a:cs typeface="Calibri Light"/>
              </a:rPr>
              <a:t>What the iPads will provide is far quicker access to digital supports and learning as they remove the need for the time consuming process of logging in (takes longer than you’d expect!) Your child, once they have logged into the educational apps provided once, should not have to log in again on their own iPad. </a:t>
            </a:r>
          </a:p>
          <a:p>
            <a:r>
              <a:rPr lang="en-GB" dirty="0">
                <a:latin typeface="Calibri Light"/>
                <a:ea typeface="Josefin Sans" pitchFamily="2" charset="0"/>
                <a:cs typeface="Calibri Light"/>
              </a:rPr>
              <a:t>Through building skills in later primary years, children will be equipped for an increasingly independent learning approach as they move through secondary into their senior years. The iPads also allow a huge amount of personalisation and support. Learners who benefit from things like Immersive Reader and other assistive technologies can have these things at their fingertips. </a:t>
            </a:r>
          </a:p>
          <a:p>
            <a:r>
              <a:rPr lang="en-GB" dirty="0">
                <a:latin typeface="Calibri Light"/>
                <a:ea typeface="Josefin Sans" pitchFamily="2" charset="0"/>
                <a:cs typeface="Calibri Light"/>
              </a:rPr>
              <a:t>As a parent of a child who will be getting an iPad myself, I share concerns you may have about breakages and associated costs. However, having seen the very sturdy cases provided with the iPads I feel reassured that breakage is unlikely. </a:t>
            </a:r>
          </a:p>
        </p:txBody>
      </p:sp>
    </p:spTree>
    <p:extLst>
      <p:ext uri="{BB962C8B-B14F-4D97-AF65-F5344CB8AC3E}">
        <p14:creationId xmlns:p14="http://schemas.microsoft.com/office/powerpoint/2010/main" val="7713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5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5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2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C52E17B-00B4-9A42-BBC2-4751F3E8250E}">
  <we:reference id="wa104051163" version="1.2.0.3" store="en-GB"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550E605A422846AE09D5FE2C1CD02D" ma:contentTypeVersion="18" ma:contentTypeDescription="Create a new document." ma:contentTypeScope="" ma:versionID="12253f1220d11c2f656e8fc9618aeda7">
  <xsd:schema xmlns:xsd="http://www.w3.org/2001/XMLSchema" xmlns:xs="http://www.w3.org/2001/XMLSchema" xmlns:p="http://schemas.microsoft.com/office/2006/metadata/properties" xmlns:ns2="bdfd5778-519a-4722-ad48-aada4e16b890" xmlns:ns3="264c5323-e590-4694-88b8-b70f18bb79bc" xmlns:ns4="e07487ca-8af2-4ba9-95ad-28bc9f790e81" targetNamespace="http://schemas.microsoft.com/office/2006/metadata/properties" ma:root="true" ma:fieldsID="6c0bf7c20b856e71181fb92e6c587fb0" ns2:_="" ns3:_="" ns4:_="">
    <xsd:import namespace="bdfd5778-519a-4722-ad48-aada4e16b890"/>
    <xsd:import namespace="264c5323-e590-4694-88b8-b70f18bb79bc"/>
    <xsd:import namespace="e07487ca-8af2-4ba9-95ad-28bc9f790e81"/>
    <xsd:element name="properties">
      <xsd:complexType>
        <xsd:sequence>
          <xsd:element name="documentManagement">
            <xsd:complexType>
              <xsd:all>
                <xsd:element ref="ns2:g85ad6c1fdb84a88bf22edcb73289444" minOccurs="0"/>
                <xsd:element ref="ns3:TaxCatchAll" minOccurs="0"/>
                <xsd:element ref="ns4:MediaServiceMetadata" minOccurs="0"/>
                <xsd:element ref="ns4:MediaServiceFastMetadata" minOccurs="0"/>
                <xsd:element ref="ns4:MediaServiceAutoKeyPoints" minOccurs="0"/>
                <xsd:element ref="ns4:MediaServiceKeyPoints" minOccurs="0"/>
                <xsd:element ref="ns2:SharedWithUsers" minOccurs="0"/>
                <xsd:element ref="ns2:SharedWithDetails" minOccurs="0"/>
                <xsd:element ref="ns4:MediaServiceObjectDetectorVersions" minOccurs="0"/>
                <xsd:element ref="ns4:MediaServiceDateTaken" minOccurs="0"/>
                <xsd:element ref="ns4:MediaServiceGenerationTime" minOccurs="0"/>
                <xsd:element ref="ns4:MediaServiceEventHashCode" minOccurs="0"/>
                <xsd:element ref="ns4:MediaLengthInSeconds" minOccurs="0"/>
                <xsd:element ref="ns4:MediaServiceSearchProperties" minOccurs="0"/>
                <xsd:element ref="ns4:lcf76f155ced4ddcb4097134ff3c332f"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d5778-519a-4722-ad48-aada4e16b890" elementFormDefault="qualified">
    <xsd:import namespace="http://schemas.microsoft.com/office/2006/documentManagement/types"/>
    <xsd:import namespace="http://schemas.microsoft.com/office/infopath/2007/PartnerControls"/>
    <xsd:element name="g85ad6c1fdb84a88bf22edcb73289444" ma:index="9" nillable="true" ma:taxonomy="true" ma:internalName="g85ad6c1fdb84a88bf22edcb73289444" ma:taxonomyFieldName="SchoolsEdSubject" ma:displayName="SchoolsEdSubject" ma:default="" ma:fieldId="{085ad6c1-fdb8-4a88-bf22-edcb73289444}" ma:taxonomyMulti="true" ma:sspId="a91404d7-7751-41e8-a4ee-909c4e7c55f3" ma:termSetId="a18b1c26-9bca-4ff9-9ecd-065d8018f68c" ma:anchorId="00000000-0000-0000-0000-000000000000" ma:open="false" ma:isKeyword="false">
      <xsd:complexType>
        <xsd:sequence>
          <xsd:element ref="pc:Terms" minOccurs="0" maxOccurs="1"/>
        </xsd:sequence>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4c5323-e590-4694-88b8-b70f18bb79b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a00d15d-c185-4848-ada3-f7f08076f188}" ma:internalName="TaxCatchAll" ma:showField="CatchAllData" ma:web="bdfd5778-519a-4722-ad48-aada4e16b8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7487ca-8af2-4ba9-95ad-28bc9f790e8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91404d7-7751-41e8-a4ee-909c4e7c55f3"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64c5323-e590-4694-88b8-b70f18bb79bc">
      <Value>140</Value>
    </TaxCatchAll>
    <lcf76f155ced4ddcb4097134ff3c332f xmlns="e07487ca-8af2-4ba9-95ad-28bc9f790e81">
      <Terms xmlns="http://schemas.microsoft.com/office/infopath/2007/PartnerControls"/>
    </lcf76f155ced4ddcb4097134ff3c332f>
    <g85ad6c1fdb84a88bf22edcb73289444 xmlns="bdfd5778-519a-4722-ad48-aada4e16b890">
      <Terms xmlns="http://schemas.microsoft.com/office/infopath/2007/PartnerControls">
        <TermInfo xmlns="http://schemas.microsoft.com/office/infopath/2007/PartnerControls">
          <TermName xmlns="http://schemas.microsoft.com/office/infopath/2007/PartnerControls">deployment</TermName>
          <TermId xmlns="http://schemas.microsoft.com/office/infopath/2007/PartnerControls">4ef1d71d-20b2-4743-a50d-287aa3ec55a4</TermId>
        </TermInfo>
      </Terms>
    </g85ad6c1fdb84a88bf22edcb73289444>
  </documentManagement>
</p:properties>
</file>

<file path=customXml/itemProps1.xml><?xml version="1.0" encoding="utf-8"?>
<ds:datastoreItem xmlns:ds="http://schemas.openxmlformats.org/officeDocument/2006/customXml" ds:itemID="{D835E56C-91D6-4DA4-A875-0D79789358A6}">
  <ds:schemaRefs>
    <ds:schemaRef ds:uri="http://schemas.microsoft.com/sharepoint/v3/contenttype/forms"/>
  </ds:schemaRefs>
</ds:datastoreItem>
</file>

<file path=customXml/itemProps2.xml><?xml version="1.0" encoding="utf-8"?>
<ds:datastoreItem xmlns:ds="http://schemas.openxmlformats.org/officeDocument/2006/customXml" ds:itemID="{64272BBF-50E6-4C93-AEC6-9121623124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d5778-519a-4722-ad48-aada4e16b890"/>
    <ds:schemaRef ds:uri="264c5323-e590-4694-88b8-b70f18bb79bc"/>
    <ds:schemaRef ds:uri="e07487ca-8af2-4ba9-95ad-28bc9f790e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19C0E6-7CF9-4286-BEFC-20B6529A9622}">
  <ds:schemaRefs>
    <ds:schemaRef ds:uri="e07487ca-8af2-4ba9-95ad-28bc9f790e81"/>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bdfd5778-519a-4722-ad48-aada4e16b890"/>
    <ds:schemaRef ds:uri="http://schemas.microsoft.com/office/2006/documentManagement/types"/>
    <ds:schemaRef ds:uri="264c5323-e590-4694-88b8-b70f18bb79b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TotalTime>
  <Words>897</Words>
  <Application>Microsoft Office PowerPoint</Application>
  <PresentationFormat>Widescreen</PresentationFormat>
  <Paragraphs>76</Paragraphs>
  <Slides>11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Josefin Sans</vt:lpstr>
      <vt:lpstr>Wingdings</vt:lpstr>
      <vt:lpstr>Calibri Light</vt:lpstr>
      <vt:lpstr>Neue Haas Grotesk Text Pro</vt:lpstr>
      <vt:lpstr>Calibri</vt:lpstr>
      <vt:lpstr>Arial</vt:lpstr>
      <vt:lpstr>VanillaVTI</vt:lpstr>
      <vt:lpstr>Parent Information </vt:lpstr>
      <vt:lpstr>Our Aim</vt:lpstr>
      <vt:lpstr>Our Vision</vt:lpstr>
      <vt:lpstr>Jamf Parent - setting iPad restrictions at home</vt:lpstr>
      <vt:lpstr>Showbie - viewing your child’s schoolwork at home</vt:lpstr>
      <vt:lpstr>Parental Agreement</vt:lpstr>
      <vt:lpstr>Safeguarding and iPad use at home</vt:lpstr>
      <vt:lpstr>Helpful websites to support online safety.</vt:lpstr>
      <vt:lpstr>School Expectations: A word from Mrs Cloy</vt:lpstr>
      <vt:lpstr>Damage - Repair/Replacement Costs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Learning - Parental Engagement Evening</dc:title>
  <dc:creator>Mr Smart</dc:creator>
  <cp:lastModifiedBy>Sarah Cloy</cp:lastModifiedBy>
  <cp:revision>5</cp:revision>
  <dcterms:created xsi:type="dcterms:W3CDTF">2025-06-23T15:05:09Z</dcterms:created>
  <dcterms:modified xsi:type="dcterms:W3CDTF">2025-12-09T10:09:18Z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0x0101006E550E605A422846AE09D5FE2C1CD02D</vt:lpwstr>
  </property>
  <property fmtid="{D5CDD505-2E9C-101B-9397-08002B2CF9AE}" pid="3" name="MediaServiceImageTags">
    <vt:lpwstr/>
  </property>
  <property fmtid="{D5CDD505-2E9C-101B-9397-08002B2CF9AE}" pid="4" name="SchoolsEdSubject">
    <vt:lpwstr>140;#deployment|4ef1d71d-20b2-4743-a50d-287aa3ec55a4</vt:lpwstr>
  </property>
</Properties>
</file>