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4"/>
  </p:sldMasterIdLst>
  <p:notesMasterIdLst>
    <p:notesMasterId r:id="rId18"/>
  </p:notesMasterIdLst>
  <p:sldIdLst>
    <p:sldId id="256" r:id="rId5"/>
    <p:sldId id="257" r:id="rId6"/>
    <p:sldId id="270" r:id="rId7"/>
    <p:sldId id="258" r:id="rId8"/>
    <p:sldId id="259" r:id="rId9"/>
    <p:sldId id="260" r:id="rId10"/>
    <p:sldId id="264" r:id="rId11"/>
    <p:sldId id="266" r:id="rId12"/>
    <p:sldId id="267" r:id="rId13"/>
    <p:sldId id="261" r:id="rId14"/>
    <p:sldId id="265" r:id="rId15"/>
    <p:sldId id="262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Josefin Sans" panose="020B0604020202020204" charset="0"/>
      <p:regular r:id="rId25"/>
      <p:bold r:id="rId26"/>
      <p:italic r:id="rId27"/>
      <p:boldItalic r:id="rId28"/>
    </p:embeddedFont>
    <p:embeddedFont>
      <p:font typeface="Neue Haas Grotesk Text Pro" panose="020B0504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E7160-2391-29A8-4887-A7CEB76E663D}" name="Craig Martin" initials="CM" userId="S::craig.martin@fife.gov.uk::26310f6f-8850-49f8-a66c-e9914f5e1fe6" providerId="AD"/>
  <p188:author id="{7B58B96A-A48A-FB50-8F66-BA1B4FE3A7BC}" name="Liam Smart" initials="" userId="S::Liam.Smart@fife.gov.uk::920e27e6-49f1-469a-877a-0192dbf6edf0" providerId="AD"/>
  <p188:author id="{8904319A-C181-1148-A246-75CF1B006B61}" name="Derek Rolland" initials="DR" userId="S::derek.rolland@fife.gov.uk::30e2960c-a4b4-4bdc-a740-060ee6d365da" providerId="AD"/>
  <p188:author id="{D7E5169B-025C-C434-B606-B1ABFD621D3C}" name="Liam Smart" initials="LS" userId="S::liam.smart@fife.gov.uk::920e27e6-49f1-469a-877a-0192dbf6ed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E4B"/>
    <a:srgbClr val="903AFF"/>
    <a:srgbClr val="FF3AA9"/>
    <a:srgbClr val="3A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EE1D-2651-4AA6-9FF0-4832E6454CA7}" type="datetimeFigureOut"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66E2-376A-424A-B169-BBF2D5EA09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Optional – depending on if your school is using Showbie this academic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0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logs.glowscotland.org.uk/fi/transforminglearning/repair-replacement-cost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logs.glowscotland.org.uk/fi/transforminglearning/frequently-asked-question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read.bookcreator.com/ets9ByGBmOa3zYFDTgg4GgES0Ra2/YRCP3NDmTgeTg4FGunRxYQ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WHDDXFYKnM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op.police.uk/Safety-Centr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bin"/><Relationship Id="rId5" Type="http://schemas.openxmlformats.org/officeDocument/2006/relationships/image" Target="../media/image13.bin"/><Relationship Id="rId4" Type="http://schemas.openxmlformats.org/officeDocument/2006/relationships/hyperlink" Target="https://crimestoppers-uk.org/fearl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642772-2521-3FAB-B405-4D946823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CF2F8-A604-5FD2-B22A-028F0BA59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8815" y="2196930"/>
            <a:ext cx="5293376" cy="2241755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b="1" noProof="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Parental Engagement Evening</a:t>
            </a:r>
            <a:br>
              <a:rPr lang="en-GB" sz="4800" b="1" noProof="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</a:br>
            <a:br>
              <a:rPr lang="en-GB" sz="4800" b="1" noProof="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</a:br>
            <a:r>
              <a:rPr lang="en-GB" sz="4800" b="1" noProof="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Wednesday 26</a:t>
            </a:r>
            <a:r>
              <a:rPr lang="en-GB" sz="4800" b="1" baseline="30000" noProof="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th</a:t>
            </a:r>
            <a:r>
              <a:rPr lang="en-GB" sz="4800" b="1" noProof="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 November 2025 – 6pm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2259BB21-9564-39BA-826A-AD6B2462C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" y="208069"/>
            <a:ext cx="6643628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Damage - Repair/Replacement Costs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5651241" cy="416202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These are estimated costs and are to be confirmed.</a:t>
            </a:r>
            <a:r>
              <a:rPr lang="en-GB" sz="2000">
                <a:latin typeface="Calibri Light"/>
                <a:ea typeface="Josefin Sans" pitchFamily="2" charset="0"/>
                <a:cs typeface="Calibri Light"/>
              </a:rPr>
              <a:t> Discussions are ongoing with the local contractor.</a:t>
            </a:r>
            <a:endParaRPr lang="en-GB" sz="2000" noProof="0">
              <a:latin typeface="Calibri Light"/>
              <a:ea typeface="Josefin Sans" pitchFamily="2" charset="0"/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202BF3-D490-D2C7-A7F5-27EC7DD35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82342"/>
              </p:ext>
            </p:extLst>
          </p:nvPr>
        </p:nvGraphicFramePr>
        <p:xfrm>
          <a:off x="710900" y="3622054"/>
          <a:ext cx="7865789" cy="148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370">
                  <a:extLst>
                    <a:ext uri="{9D8B030D-6E8A-4147-A177-3AD203B41FA5}">
                      <a16:colId xmlns:a16="http://schemas.microsoft.com/office/drawing/2014/main" val="3275451228"/>
                    </a:ext>
                  </a:extLst>
                </a:gridCol>
                <a:gridCol w="2309368">
                  <a:extLst>
                    <a:ext uri="{9D8B030D-6E8A-4147-A177-3AD203B41FA5}">
                      <a16:colId xmlns:a16="http://schemas.microsoft.com/office/drawing/2014/main" val="781097363"/>
                    </a:ext>
                  </a:extLst>
                </a:gridCol>
                <a:gridCol w="2600051">
                  <a:extLst>
                    <a:ext uri="{9D8B030D-6E8A-4147-A177-3AD203B41FA5}">
                      <a16:colId xmlns:a16="http://schemas.microsoft.com/office/drawing/2014/main" val="2456749876"/>
                    </a:ext>
                  </a:extLst>
                </a:gridCol>
              </a:tblGrid>
              <a:tr h="370199"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Item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Contribution 1st Repair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Contribution 2nd Repair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53892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Damage to screen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3919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Damaged charge 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90060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Lost or device beyond repair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64195"/>
                  </a:ext>
                </a:extLst>
              </a:tr>
            </a:tbl>
          </a:graphicData>
        </a:graphic>
      </p:graphicFrame>
      <p:pic>
        <p:nvPicPr>
          <p:cNvPr id="5" name="Picture 4" descr="A qr code with black dots&#10;&#10;AI-generated content may be incorrect.">
            <a:extLst>
              <a:ext uri="{FF2B5EF4-FFF2-40B4-BE49-F238E27FC236}">
                <a16:creationId xmlns:a16="http://schemas.microsoft.com/office/drawing/2014/main" id="{A2A4C6BD-6E46-8D79-1787-70D42DD8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525" y="2971800"/>
            <a:ext cx="2594574" cy="322897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00472AB-3CBE-0A40-E30D-77ABC74D4ADB}"/>
              </a:ext>
            </a:extLst>
          </p:cNvPr>
          <p:cNvSpPr txBox="1">
            <a:spLocks/>
          </p:cNvSpPr>
          <p:nvPr/>
        </p:nvSpPr>
        <p:spPr>
          <a:xfrm>
            <a:off x="710900" y="5375379"/>
            <a:ext cx="7865789" cy="830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Calibri Light"/>
                <a:ea typeface="Josefin Sans" pitchFamily="2" charset="0"/>
                <a:cs typeface="Calibri Light"/>
                <a:hlinkClick r:id="rId4"/>
              </a:rPr>
              <a:t>https://blogs.glowscotland.org.uk/fi/transforminglearning/repair-replacement-costs/</a:t>
            </a:r>
            <a:endParaRPr lang="en-GB" sz="1600">
              <a:latin typeface="Calibri Light"/>
              <a:ea typeface="Josefin Sans" pitchFamily="2" charset="0"/>
              <a:cs typeface="Calibri Light"/>
            </a:endParaRPr>
          </a:p>
          <a:p>
            <a:endParaRPr lang="en-GB" b="1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59E00A-F264-8655-0449-5B6A6D7B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FC3D-CE15-8EEF-2D39-4BCE408C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3AA9FF"/>
                </a:solidFill>
                <a:latin typeface="Calibri Light"/>
                <a:cs typeface="Calibri Light"/>
              </a:rPr>
              <a:t>Cluster Expectations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161D2-D028-D793-4493-0314240C3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623" y="2551176"/>
            <a:ext cx="10248194" cy="205100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 Light"/>
                <a:ea typeface="Josefin Sans" pitchFamily="2" charset="0"/>
                <a:cs typeface="Calibri Light"/>
              </a:rPr>
              <a:t>Devices are used and cared for in line with our school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 Light"/>
                <a:ea typeface="Josefin Sans" pitchFamily="2" charset="0"/>
                <a:cs typeface="Calibri Light"/>
              </a:rPr>
              <a:t>Devices are brought to school each day and charged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 Light"/>
                <a:ea typeface="Josefin Sans" pitchFamily="2" charset="0"/>
                <a:cs typeface="Calibri Light"/>
              </a:rPr>
              <a:t>Used responsibly as directed by their class teacher to enhance learning and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 Light"/>
                <a:ea typeface="Josefin Sans" pitchFamily="2" charset="0"/>
                <a:cs typeface="Calibri Light"/>
              </a:rPr>
              <a:t>Prompt communication from home if there are any issues with the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 Light"/>
              <a:ea typeface="Josefin Sans" pitchFamily="2" charset="0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  <a:latin typeface="Calibri Light"/>
              <a:ea typeface="Josefin Sans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713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F9B9C-8483-F1F8-35EF-59C36413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black dots&#10;&#10;AI-generated content may be incorrect.">
            <a:extLst>
              <a:ext uri="{FF2B5EF4-FFF2-40B4-BE49-F238E27FC236}">
                <a16:creationId xmlns:a16="http://schemas.microsoft.com/office/drawing/2014/main" id="{95D38586-F111-AB3E-A534-E02698DE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050" y="2552700"/>
            <a:ext cx="2594574" cy="3238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12843-687B-54BC-4EEF-2E5C038D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CFC9C-CB8D-ADC6-295F-339CE8223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232391" cy="1020700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Please scan the QR code to visit the Transforming Learning programme’s FAQs.</a:t>
            </a:r>
            <a:endParaRPr lang="en-GB" sz="2000">
              <a:latin typeface="Calibri Light"/>
              <a:ea typeface="Josefin Sans" pitchFamily="2" charset="0"/>
              <a:cs typeface="Calibri Ligh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97251A-E910-7973-2D38-C6FFEC46D8ED}"/>
              </a:ext>
            </a:extLst>
          </p:cNvPr>
          <p:cNvSpPr txBox="1">
            <a:spLocks/>
          </p:cNvSpPr>
          <p:nvPr/>
        </p:nvSpPr>
        <p:spPr>
          <a:xfrm>
            <a:off x="600887" y="3571876"/>
            <a:ext cx="8224948" cy="1173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 Light"/>
                <a:ea typeface="Josefin Sans" pitchFamily="2" charset="0"/>
                <a:cs typeface="Calibri Light"/>
                <a:hlinkClick r:id="rId4"/>
              </a:rPr>
              <a:t>https://blogs.glowscotland.org.uk/fi/transforminglearning/frequently-asked-questions/</a:t>
            </a:r>
            <a:endParaRPr lang="en-GB" sz="1600" b="1" dirty="0">
              <a:latin typeface="Calibri Light"/>
              <a:ea typeface="Josefin Sans" pitchFamily="2" charset="0"/>
              <a:cs typeface="Calibri Light"/>
            </a:endParaRPr>
          </a:p>
          <a:p>
            <a:endParaRPr lang="en-GB" sz="2000" b="1" dirty="0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D57D9-44B1-31A1-FC40-4637FAC7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56AD-19FE-981D-DBEC-D6837585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Demonstration</a:t>
            </a:r>
            <a:endParaRPr lang="en-GB" sz="3600" noProof="0" dirty="0">
              <a:solidFill>
                <a:srgbClr val="3AA9FF"/>
              </a:solidFill>
              <a:latin typeface="Calibri Light"/>
              <a:ea typeface="Josefin Sans" pitchFamily="2" charset="0"/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F68AC-6744-FE10-2B74-FF228FA73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232391" cy="1020700"/>
          </a:xfrm>
        </p:spPr>
        <p:txBody>
          <a:bodyPr>
            <a:noAutofit/>
          </a:bodyPr>
          <a:lstStyle/>
          <a:p>
            <a:endParaRPr lang="en-GB" sz="2000" dirty="0">
              <a:latin typeface="Calibri Light"/>
              <a:ea typeface="Josefin Sans" pitchFamily="2" charset="0"/>
              <a:cs typeface="Calibri Ligh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573D20-E3B6-2D8A-2CE8-C69AD3548755}"/>
              </a:ext>
            </a:extLst>
          </p:cNvPr>
          <p:cNvSpPr txBox="1">
            <a:spLocks/>
          </p:cNvSpPr>
          <p:nvPr/>
        </p:nvSpPr>
        <p:spPr>
          <a:xfrm>
            <a:off x="600887" y="3571876"/>
            <a:ext cx="8224948" cy="1173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dirty="0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C9CC-8400-E3E7-4D9D-D2D98B7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1929837"/>
            <a:ext cx="6041146" cy="416202"/>
          </a:xfrm>
        </p:spPr>
        <p:txBody>
          <a:bodyPr>
            <a:noAutofit/>
          </a:bodyPr>
          <a:lstStyle/>
          <a:p>
            <a:r>
              <a:rPr lang="en-GB" sz="3600" noProof="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Welcome and Introductions: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5AFA-00BA-C6D6-53FD-84496BE3D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60320"/>
            <a:ext cx="7028937" cy="347969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/>
                <a:ea typeface="Calibri Light"/>
                <a:cs typeface="Calibri Light"/>
              </a:rPr>
              <a:t>Craig Martin – Quality Improvement Officer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/>
                <a:ea typeface="Calibri Light"/>
                <a:cs typeface="Calibri Light"/>
              </a:rPr>
              <a:t>Donna Bain – Headteacher – Lawhead and Largoward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/>
                <a:ea typeface="Calibri Light"/>
                <a:cs typeface="Calibri Light"/>
              </a:rPr>
              <a:t>Patricia </a:t>
            </a:r>
            <a:r>
              <a:rPr lang="en-GB" dirty="0" err="1">
                <a:latin typeface="Calibri Light"/>
                <a:ea typeface="Calibri Light"/>
                <a:cs typeface="Calibri Light"/>
              </a:rPr>
              <a:t>Shafren</a:t>
            </a:r>
            <a:r>
              <a:rPr lang="en-GB" dirty="0">
                <a:latin typeface="Calibri Light"/>
                <a:ea typeface="Calibri Light"/>
                <a:cs typeface="Calibri Light"/>
              </a:rPr>
              <a:t> – Headteacher – Canongate and Kingsbarns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/>
                <a:ea typeface="Calibri Light"/>
                <a:cs typeface="Calibri Light"/>
              </a:rPr>
              <a:t>Collette Crompton – Headteacher – Greyfriars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/>
                <a:ea typeface="Calibri Light"/>
                <a:cs typeface="Calibri Light"/>
              </a:rPr>
              <a:t>Gemma Friel – Headteacher – </a:t>
            </a:r>
            <a:r>
              <a:rPr lang="en-GB" dirty="0" err="1">
                <a:latin typeface="Calibri Light"/>
                <a:ea typeface="Calibri Light"/>
                <a:cs typeface="Calibri Light"/>
              </a:rPr>
              <a:t>Leuchars</a:t>
            </a:r>
            <a:endParaRPr lang="en-GB" dirty="0">
              <a:latin typeface="Calibri Light"/>
              <a:ea typeface="Calibri Light"/>
              <a:cs typeface="Calibri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 Light"/>
                <a:ea typeface="Calibri Light"/>
                <a:cs typeface="Calibri Light"/>
              </a:rPr>
              <a:t>Kate Balsillie – Headteacher – </a:t>
            </a:r>
            <a:r>
              <a:rPr lang="en-GB" dirty="0" err="1">
                <a:latin typeface="Calibri Light"/>
                <a:ea typeface="Calibri Light"/>
                <a:cs typeface="Calibri Light"/>
              </a:rPr>
              <a:t>Guardbridge</a:t>
            </a:r>
            <a:r>
              <a:rPr lang="en-GB" dirty="0">
                <a:latin typeface="Calibri Light"/>
                <a:ea typeface="Calibri Light"/>
                <a:cs typeface="Calibri Light"/>
              </a:rPr>
              <a:t> and </a:t>
            </a:r>
            <a:r>
              <a:rPr lang="en-GB" dirty="0" err="1">
                <a:latin typeface="Calibri Light"/>
                <a:ea typeface="Calibri Light"/>
                <a:cs typeface="Calibri Light"/>
              </a:rPr>
              <a:t>Strathkinness</a:t>
            </a:r>
            <a:endParaRPr lang="en-GB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1FEE63-79AB-43EA-A1D9-DC8993C30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8247" y="1824975"/>
            <a:ext cx="3407959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C9CC-8400-E3E7-4D9D-D2D98B7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1929837"/>
            <a:ext cx="3595634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Our Aim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5AFA-00BA-C6D6-53FD-84496BE3D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60320"/>
            <a:ext cx="7028937" cy="3479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To provide your child with the tools needed to transform the ways we engage with learning and teaching.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This is an investment in young people to develop their confidence as well as the digital skills they will need throughout their educational journey and beyond.</a:t>
            </a:r>
          </a:p>
        </p:txBody>
      </p:sp>
      <p:pic>
        <p:nvPicPr>
          <p:cNvPr id="10" name="Content Placeholder 9" descr="A diagram of a process of learning&#10;&#10;AI-generated content may be incorrect.">
            <a:extLst>
              <a:ext uri="{FF2B5EF4-FFF2-40B4-BE49-F238E27FC236}">
                <a16:creationId xmlns:a16="http://schemas.microsoft.com/office/drawing/2014/main" id="{50638A10-4B70-9751-2C34-1D74D72A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73" y="1758991"/>
            <a:ext cx="4586254" cy="4281025"/>
          </a:xfrm>
        </p:spPr>
      </p:pic>
    </p:spTree>
    <p:extLst>
      <p:ext uri="{BB962C8B-B14F-4D97-AF65-F5344CB8AC3E}">
        <p14:creationId xmlns:p14="http://schemas.microsoft.com/office/powerpoint/2010/main" val="34025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76C6B-746E-DAA4-0956-39030183A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A286-87BC-0796-98A4-D6EC594E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1929837"/>
            <a:ext cx="3595634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Our 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57015-40C8-4A40-FC83-CA5A27E3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028937" cy="3488840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In 5 years time, teachers in Fife will have transformed learning by: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integrating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digital skills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throughout the learning process to engage and motivate learners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using technology for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effective explanations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modelling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to learners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providing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personalised learning experiences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 facilitating learners to lead their own learning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improving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assessment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and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feedback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with digital tools</a:t>
            </a:r>
          </a:p>
        </p:txBody>
      </p:sp>
      <p:pic>
        <p:nvPicPr>
          <p:cNvPr id="10" name="Content Placeholder 9" descr="A diagram of a process of learning&#10;&#10;AI-generated content may be incorrect.">
            <a:extLst>
              <a:ext uri="{FF2B5EF4-FFF2-40B4-BE49-F238E27FC236}">
                <a16:creationId xmlns:a16="http://schemas.microsoft.com/office/drawing/2014/main" id="{02550C22-B4BE-BDE2-AB16-CFB115B4E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73" y="1758991"/>
            <a:ext cx="4586254" cy="4281025"/>
          </a:xfrm>
        </p:spPr>
      </p:pic>
    </p:spTree>
    <p:extLst>
      <p:ext uri="{BB962C8B-B14F-4D97-AF65-F5344CB8AC3E}">
        <p14:creationId xmlns:p14="http://schemas.microsoft.com/office/powerpoint/2010/main" val="26338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34" y="1796339"/>
            <a:ext cx="8823066" cy="416202"/>
          </a:xfrm>
        </p:spPr>
        <p:txBody>
          <a:bodyPr>
            <a:noAutofit/>
          </a:bodyPr>
          <a:lstStyle/>
          <a:p>
            <a:r>
              <a:rPr lang="en-GB" sz="3600" noProof="0" err="1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Jamf</a:t>
            </a:r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 Parent - setting iPad restrictions at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874610" cy="2728605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Using the </a:t>
            </a:r>
            <a:r>
              <a:rPr lang="en-GB" sz="2000" noProof="0" err="1">
                <a:latin typeface="Calibri Light"/>
                <a:ea typeface="Josefin Sans" pitchFamily="2" charset="0"/>
                <a:cs typeface="Calibri Light"/>
              </a:rPr>
              <a:t>Jamf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Parent app you can: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allow and restrict apps to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choose which apps your child can use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enable App Lock to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set a timer for app restrictions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create locations to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see the approximate location of your child’s device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create a Device Rule to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schedule app restrictions</a:t>
            </a:r>
          </a:p>
        </p:txBody>
      </p:sp>
      <p:pic>
        <p:nvPicPr>
          <p:cNvPr id="1028" name="Picture 4" descr="Jamf Parent by JAMF Software">
            <a:extLst>
              <a:ext uri="{FF2B5EF4-FFF2-40B4-BE49-F238E27FC236}">
                <a16:creationId xmlns:a16="http://schemas.microsoft.com/office/drawing/2014/main" id="{17CCEFA0-6272-8F40-0E57-B47AFBAB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0" y="1457703"/>
            <a:ext cx="1093474" cy="109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qr code with black dots&#10;&#10;AI-generated content may be incorrect.">
            <a:extLst>
              <a:ext uri="{FF2B5EF4-FFF2-40B4-BE49-F238E27FC236}">
                <a16:creationId xmlns:a16="http://schemas.microsoft.com/office/drawing/2014/main" id="{EF88D991-5DDA-D899-564A-75EC678BC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432" y="2546958"/>
            <a:ext cx="3013545" cy="375781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4C4751-C97A-AF3A-AB1F-81ED1AC37C16}"/>
              </a:ext>
            </a:extLst>
          </p:cNvPr>
          <p:cNvSpPr txBox="1">
            <a:spLocks/>
          </p:cNvSpPr>
          <p:nvPr/>
        </p:nvSpPr>
        <p:spPr>
          <a:xfrm>
            <a:off x="593432" y="5442125"/>
            <a:ext cx="5611104" cy="861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Calibri Light"/>
                <a:ea typeface="+mn-lt"/>
                <a:cs typeface="Calibri Light"/>
                <a:hlinkClick r:id="rId5"/>
              </a:rPr>
              <a:t>https://read.bookcreator.com/ets9ByGBmOa3zYFDTgg4GgES0Ra2/YRCP3NDmTgeTg4FGunRxYQ</a:t>
            </a:r>
            <a:endParaRPr lang="en-GB" sz="1600">
              <a:latin typeface="Calibri Light"/>
              <a:cs typeface="Calibri Light"/>
              <a:hlinkClick r:id="rId5"/>
            </a:endParaRPr>
          </a:p>
          <a:p>
            <a:endParaRPr lang="en-GB" b="1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33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Showbie - viewing your child’s schoolwork at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5016242" cy="3341718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By creating a Showbie parent account you can: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see your child’s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assignments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,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feedback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,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grades</a:t>
            </a:r>
            <a:endParaRPr lang="en-GB" sz="2000" noProof="0">
              <a:latin typeface="Calibri Light"/>
              <a:ea typeface="Josefin Sans" pitchFamily="2" charset="0"/>
              <a:cs typeface="Calibri Ligh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receive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 email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or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 push notifications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about new assignments, deadlines, and feedback</a:t>
            </a:r>
          </a:p>
        </p:txBody>
      </p:sp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id="{BCC9DBBE-3090-16AE-8F38-4A0620E5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1453442"/>
            <a:ext cx="1093474" cy="109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nline Media 7" title="Showbie Parent Tutorial">
            <a:hlinkClick r:id="" action="ppaction://media"/>
            <a:extLst>
              <a:ext uri="{FF2B5EF4-FFF2-40B4-BE49-F238E27FC236}">
                <a16:creationId xmlns:a16="http://schemas.microsoft.com/office/drawing/2014/main" id="{AC5FDD05-99B9-640E-4E04-BCF4C285F1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10672" y="2546916"/>
            <a:ext cx="5184169" cy="292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13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8F2224-7AE7-31B5-0522-18D646FB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99C3-71E9-899B-F8DC-7D02E713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3AA9FF"/>
                </a:solidFill>
                <a:latin typeface="Calibri Light"/>
                <a:cs typeface="Calibri Light"/>
              </a:rPr>
              <a:t>Parental Agreement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3B086-DBCA-844B-62E2-FE91D663D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209" y="2551176"/>
            <a:ext cx="8034445" cy="1619554"/>
          </a:xfrm>
        </p:spPr>
        <p:txBody>
          <a:bodyPr>
            <a:noAutofit/>
          </a:bodyPr>
          <a:lstStyle/>
          <a:p>
            <a:r>
              <a:rPr lang="en-GB" sz="2000">
                <a:latin typeface="Calibri Light"/>
                <a:ea typeface="Calibri Light"/>
                <a:cs typeface="Calibri Light"/>
              </a:rPr>
              <a:t>Fife Council provides P6-S6 pupils with an iPad to support their learning in and out of school. By your child using this iPad, you, as a parent/carer, agree to the following terms:</a:t>
            </a:r>
          </a:p>
          <a:p>
            <a:endParaRPr lang="en-GB" sz="2000"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C71501-B254-AE7D-B0E0-70B4B052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91493"/>
              </p:ext>
            </p:extLst>
          </p:nvPr>
        </p:nvGraphicFramePr>
        <p:xfrm>
          <a:off x="613723" y="3821393"/>
          <a:ext cx="8041079" cy="256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5192">
                  <a:extLst>
                    <a:ext uri="{9D8B030D-6E8A-4147-A177-3AD203B41FA5}">
                      <a16:colId xmlns:a16="http://schemas.microsoft.com/office/drawing/2014/main" val="1062349638"/>
                    </a:ext>
                  </a:extLst>
                </a:gridCol>
                <a:gridCol w="4005887">
                  <a:extLst>
                    <a:ext uri="{9D8B030D-6E8A-4147-A177-3AD203B41FA5}">
                      <a16:colId xmlns:a16="http://schemas.microsoft.com/office/drawing/2014/main" val="29132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183E4B"/>
                          </a:solidFill>
                          <a:latin typeface="Calibri Light"/>
                        </a:rPr>
                        <a:t>Responsibility for Parents</a:t>
                      </a:r>
                      <a:endParaRPr lang="en-US" sz="1800" b="1">
                        <a:solidFill>
                          <a:srgbClr val="183E4B"/>
                        </a:solidFill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54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You are responsible for the safe storage and use of the iPad at home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Your child must bring their iPad to school fully charged every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4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The iPad should be stored securely when not in use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No stickers or markings should be placed on the iPad or case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6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If the iPad is lost, stolen, or damaged, report it to the school immediately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If your child leaves Fife Council Education, the iPad must be returned to their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687510"/>
                  </a:ext>
                </a:extLst>
              </a:tr>
            </a:tbl>
          </a:graphicData>
        </a:graphic>
      </p:graphicFrame>
      <p:pic>
        <p:nvPicPr>
          <p:cNvPr id="8" name="Picture 7" descr="A qr code with black dots&#10;&#10;AI-generated content may be incorrect.">
            <a:extLst>
              <a:ext uri="{FF2B5EF4-FFF2-40B4-BE49-F238E27FC236}">
                <a16:creationId xmlns:a16="http://schemas.microsoft.com/office/drawing/2014/main" id="{3D0CA574-5D22-C2C0-3BD2-FB5BF949E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440" y="2552212"/>
            <a:ext cx="2581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8F2224-7AE7-31B5-0522-18D646FB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99C3-71E9-899B-F8DC-7D02E713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3AA9FF"/>
                </a:solidFill>
                <a:latin typeface="Calibri Light"/>
              </a:rPr>
              <a:t>Safeguarding and iPad use at home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3B086-DBCA-844B-62E2-FE91D663D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209" y="2551176"/>
            <a:ext cx="8034445" cy="1619554"/>
          </a:xfrm>
        </p:spPr>
        <p:txBody>
          <a:bodyPr>
            <a:noAutofit/>
          </a:bodyPr>
          <a:lstStyle/>
          <a:p>
            <a:r>
              <a:rPr lang="en-GB" sz="2000">
                <a:latin typeface="Calibri Light"/>
                <a:ea typeface="Calibri Light"/>
                <a:cs typeface="Calibri Light"/>
              </a:rPr>
              <a:t>The device will support young people’s education and creativity – but it also comes with responsibilities around online safety and wellbeing.</a:t>
            </a:r>
          </a:p>
          <a:p>
            <a:endParaRPr lang="en-GB" sz="2000"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C71501-B254-AE7D-B0E0-70B4B052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17433"/>
              </p:ext>
            </p:extLst>
          </p:nvPr>
        </p:nvGraphicFramePr>
        <p:xfrm>
          <a:off x="613723" y="3433204"/>
          <a:ext cx="8041079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5192">
                  <a:extLst>
                    <a:ext uri="{9D8B030D-6E8A-4147-A177-3AD203B41FA5}">
                      <a16:colId xmlns:a16="http://schemas.microsoft.com/office/drawing/2014/main" val="1062349638"/>
                    </a:ext>
                  </a:extLst>
                </a:gridCol>
                <a:gridCol w="4005887">
                  <a:extLst>
                    <a:ext uri="{9D8B030D-6E8A-4147-A177-3AD203B41FA5}">
                      <a16:colId xmlns:a16="http://schemas.microsoft.com/office/drawing/2014/main" val="291329564"/>
                    </a:ext>
                  </a:extLst>
                </a:gridCol>
              </a:tblGrid>
              <a:tr h="2289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>
                          <a:solidFill>
                            <a:srgbClr val="183E4B"/>
                          </a:solidFill>
                          <a:latin typeface="Calibri Light"/>
                        </a:rPr>
                        <a:t>How you can support at home</a:t>
                      </a:r>
                      <a:endParaRPr lang="en-US" sz="1800" b="1">
                        <a:solidFill>
                          <a:srgbClr val="183E4B"/>
                        </a:solidFill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540050"/>
                  </a:ext>
                </a:extLst>
              </a:tr>
              <a:tr h="2117536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GB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Talk regularly with your child about their online experiences – what they enjoy, what worries them, and who they interact with.</a:t>
                      </a: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endParaRPr lang="en-GB" sz="1800" b="0" i="0" u="none" strike="noStrike" baseline="0" noProof="0">
                        <a:solidFill>
                          <a:srgbClr val="000000"/>
                        </a:solidFill>
                        <a:latin typeface="Calibri Light"/>
                      </a:endParaRP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GB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Set boundaries for screen time and device use, especially around bedtime and social media.</a:t>
                      </a: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endParaRPr lang="en-GB" sz="1800" b="0" i="0" u="none" strike="noStrike" baseline="0" noProof="0">
                        <a:solidFill>
                          <a:srgbClr val="000000"/>
                        </a:solidFill>
                        <a:latin typeface="Calibri Light"/>
                      </a:endParaRPr>
                    </a:p>
                    <a:p>
                      <a:pPr marL="0" lvl="0" indent="0">
                        <a:buNone/>
                      </a:pPr>
                      <a:endParaRPr lang="en-GB" sz="1800" b="0" i="0" u="none" strike="noStrike" baseline="0" noProof="0">
                        <a:solidFill>
                          <a:srgbClr val="000000"/>
                        </a:solidFill>
                        <a:latin typeface="Calibri Light"/>
                      </a:endParaRPr>
                    </a:p>
                    <a:p>
                      <a:pPr marL="0" lvl="0" indent="0">
                        <a:buNone/>
                      </a:pPr>
                      <a:endParaRPr lang="en-GB" sz="1800" b="0" i="0" u="none" strike="noStrike" baseline="0" noProof="0">
                        <a:solidFill>
                          <a:srgbClr val="000000"/>
                        </a:solidFill>
                        <a:latin typeface="Calibri Light"/>
                      </a:endParaRPr>
                    </a:p>
                    <a:p>
                      <a:pPr marL="0" lvl="0" indent="0">
                        <a:buNone/>
                      </a:pPr>
                      <a:endParaRPr lang="en-GB" sz="1800" b="0" i="0" u="none" strike="noStrike" baseline="0" noProof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Encourage responsible behaviour- remind them what they post online can have lasting consequences.</a:t>
                      </a:r>
                      <a:endParaRPr lang="en-US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GB" sz="1800" b="0" i="0" u="none" strike="noStrike" baseline="0" noProof="0">
                        <a:solidFill>
                          <a:srgbClr val="000000"/>
                        </a:solidFill>
                        <a:latin typeface="Calibri Light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Know where to go for help – you can also use CEOP and Fearless to learn more about online risks and how to respond.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43058"/>
                  </a:ext>
                </a:extLst>
              </a:tr>
              <a:tr h="228922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800" b="0" i="0" u="none" strike="noStrike" baseline="0" noProof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67898"/>
                  </a:ext>
                </a:extLst>
              </a:tr>
              <a:tr h="228922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endParaRPr lang="en-US" sz="1800" b="0" i="0" u="none" strike="noStrike" baseline="0" noProof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6875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3195103-C134-2568-25BD-A13DF63F7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10" y="2236855"/>
            <a:ext cx="3010125" cy="36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D01B15-AC90-9EAF-C109-84B51978F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18BD-C01C-5670-FAF1-445E4DFC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3AA9FF"/>
                </a:solidFill>
                <a:latin typeface="Calibri Light"/>
              </a:rPr>
              <a:t>Helpful websites to support online safety.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B2295-FE20-BAC5-5FBB-CA3B08206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209" y="2551176"/>
            <a:ext cx="8034445" cy="1619554"/>
          </a:xfrm>
        </p:spPr>
        <p:txBody>
          <a:bodyPr>
            <a:noAutofit/>
          </a:bodyPr>
          <a:lstStyle/>
          <a:p>
            <a:r>
              <a:rPr lang="en-GB" b="1">
                <a:solidFill>
                  <a:srgbClr val="183E4B"/>
                </a:solidFill>
                <a:latin typeface="Calibri Light"/>
                <a:ea typeface="Calibri Light"/>
                <a:cs typeface="Calibri Light"/>
              </a:rPr>
              <a:t>CEOP (Child Exploitation and Online Protection) </a:t>
            </a:r>
            <a:endParaRPr lang="en-GB">
              <a:latin typeface="Calibri Light"/>
              <a:ea typeface="Calibri Light"/>
              <a:cs typeface="Calibri Light"/>
            </a:endParaRPr>
          </a:p>
          <a:p>
            <a:r>
              <a:rPr lang="en-GB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 trusted site where children can report concerns about online behaviour, including inappropriate contact or content.</a:t>
            </a:r>
            <a:endParaRPr lang="en-GB">
              <a:latin typeface="Calibri Light"/>
              <a:ea typeface="Calibri Light"/>
              <a:cs typeface="Calibri Light"/>
            </a:endParaRPr>
          </a:p>
          <a:p>
            <a:r>
              <a:rPr lang="en-GB">
                <a:solidFill>
                  <a:srgbClr val="000000"/>
                </a:solidFill>
                <a:latin typeface="Calibri Light"/>
                <a:ea typeface="+mn-lt"/>
                <a:cs typeface="+mn-lt"/>
                <a:hlinkClick r:id="rId3"/>
              </a:rPr>
              <a:t>https://www.ceop.police.uk/Safety-Centre/</a:t>
            </a:r>
            <a:endParaRPr lang="en-GB">
              <a:latin typeface="Calibri Light"/>
            </a:endParaRPr>
          </a:p>
          <a:p>
            <a:endParaRPr lang="en-GB">
              <a:solidFill>
                <a:srgbClr val="000000"/>
              </a:solidFill>
              <a:latin typeface="Neue Haas Grotesk Text Pro"/>
              <a:ea typeface="Calibri Light"/>
              <a:cs typeface="Calibri Light"/>
            </a:endParaRPr>
          </a:p>
          <a:p>
            <a:r>
              <a:rPr lang="en-GB" b="1">
                <a:solidFill>
                  <a:srgbClr val="183E4B"/>
                </a:solidFill>
                <a:latin typeface="Calibri Light"/>
                <a:ea typeface="Calibri Light"/>
                <a:cs typeface="Calibri Light"/>
              </a:rPr>
              <a:t>Fearless by Crimestoppers</a:t>
            </a:r>
            <a:endParaRPr lang="en-GB"/>
          </a:p>
          <a:p>
            <a:r>
              <a:rPr lang="en-GB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 youth-friendly platform offering advice on crime and safety, and a way to report concerns anonymously. </a:t>
            </a:r>
            <a:endParaRPr lang="en-GB"/>
          </a:p>
          <a:p>
            <a:r>
              <a:rPr lang="en-GB">
                <a:solidFill>
                  <a:srgbClr val="000000"/>
                </a:solidFill>
                <a:latin typeface="Calibri Light"/>
                <a:ea typeface="+mn-lt"/>
                <a:cs typeface="+mn-lt"/>
                <a:hlinkClick r:id="rId4"/>
              </a:rPr>
              <a:t>https://crimestoppers-uk.org/fearless</a:t>
            </a:r>
            <a:r>
              <a:rPr lang="en-GB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 </a:t>
            </a:r>
            <a:endParaRPr lang="en-GB">
              <a:latin typeface="Calibri Light"/>
            </a:endParaRPr>
          </a:p>
          <a:p>
            <a:endParaRPr lang="en-GB" sz="2000">
              <a:latin typeface="Calibri Light"/>
              <a:ea typeface="Calibri Light"/>
              <a:cs typeface="Calibri Light"/>
            </a:endParaRPr>
          </a:p>
          <a:p>
            <a:endParaRPr lang="en-GB" sz="20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8D1E4-FB31-136D-45F3-1390C8E45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543" y="1714749"/>
            <a:ext cx="1753373" cy="1753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45386-7C25-DD74-3AC9-33DF6C9CF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0543" y="4340171"/>
            <a:ext cx="1753373" cy="1753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BDAFB1-5785-255C-82E8-7EE121621BBD}"/>
              </a:ext>
            </a:extLst>
          </p:cNvPr>
          <p:cNvSpPr txBox="1"/>
          <p:nvPr/>
        </p:nvSpPr>
        <p:spPr>
          <a:xfrm>
            <a:off x="9775723" y="350765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183E4B"/>
                </a:solidFill>
                <a:latin typeface="Calibri Light"/>
              </a:rPr>
              <a:t>CEOP (Child Exploitation and Online Protection) 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FED7B-A958-4519-6A00-3425DBD345EA}"/>
              </a:ext>
            </a:extLst>
          </p:cNvPr>
          <p:cNvSpPr txBox="1"/>
          <p:nvPr/>
        </p:nvSpPr>
        <p:spPr>
          <a:xfrm>
            <a:off x="10058400" y="61009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183E4B"/>
                </a:solidFill>
                <a:latin typeface="Calibri Light"/>
              </a:rPr>
              <a:t>Fearless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52E17B-00B4-9A42-BBC2-4751F3E8250E}">
  <we:reference id="wa104051163" version="1.2.0.3" store="en-GB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4c5323-e590-4694-88b8-b70f18bb79bc">
      <Value>140</Value>
    </TaxCatchAll>
    <lcf76f155ced4ddcb4097134ff3c332f xmlns="e07487ca-8af2-4ba9-95ad-28bc9f790e81">
      <Terms xmlns="http://schemas.microsoft.com/office/infopath/2007/PartnerControls"/>
    </lcf76f155ced4ddcb4097134ff3c332f>
    <g85ad6c1fdb84a88bf22edcb73289444 xmlns="bdfd5778-519a-4722-ad48-aada4e16b89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deployment</TermName>
          <TermId xmlns="http://schemas.microsoft.com/office/infopath/2007/PartnerControls">4ef1d71d-20b2-4743-a50d-287aa3ec55a4</TermId>
        </TermInfo>
      </Terms>
    </g85ad6c1fdb84a88bf22edcb73289444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50E605A422846AE09D5FE2C1CD02D" ma:contentTypeVersion="18" ma:contentTypeDescription="Create a new document." ma:contentTypeScope="" ma:versionID="12253f1220d11c2f656e8fc9618aeda7">
  <xsd:schema xmlns:xsd="http://www.w3.org/2001/XMLSchema" xmlns:xs="http://www.w3.org/2001/XMLSchema" xmlns:p="http://schemas.microsoft.com/office/2006/metadata/properties" xmlns:ns2="bdfd5778-519a-4722-ad48-aada4e16b890" xmlns:ns3="264c5323-e590-4694-88b8-b70f18bb79bc" xmlns:ns4="e07487ca-8af2-4ba9-95ad-28bc9f790e81" targetNamespace="http://schemas.microsoft.com/office/2006/metadata/properties" ma:root="true" ma:fieldsID="6c0bf7c20b856e71181fb92e6c587fb0" ns2:_="" ns3:_="" ns4:_="">
    <xsd:import namespace="bdfd5778-519a-4722-ad48-aada4e16b890"/>
    <xsd:import namespace="264c5323-e590-4694-88b8-b70f18bb79bc"/>
    <xsd:import namespace="e07487ca-8af2-4ba9-95ad-28bc9f790e81"/>
    <xsd:element name="properties">
      <xsd:complexType>
        <xsd:sequence>
          <xsd:element name="documentManagement">
            <xsd:complexType>
              <xsd:all>
                <xsd:element ref="ns2:g85ad6c1fdb84a88bf22edcb73289444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SearchProperties" minOccurs="0"/>
                <xsd:element ref="ns4:lcf76f155ced4ddcb4097134ff3c332f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d5778-519a-4722-ad48-aada4e16b890" elementFormDefault="qualified">
    <xsd:import namespace="http://schemas.microsoft.com/office/2006/documentManagement/types"/>
    <xsd:import namespace="http://schemas.microsoft.com/office/infopath/2007/PartnerControls"/>
    <xsd:element name="g85ad6c1fdb84a88bf22edcb73289444" ma:index="9" nillable="true" ma:taxonomy="true" ma:internalName="g85ad6c1fdb84a88bf22edcb73289444" ma:taxonomyFieldName="SchoolsEdSubject" ma:displayName="SchoolsEdSubject" ma:default="" ma:fieldId="{085ad6c1-fdb8-4a88-bf22-edcb73289444}" ma:taxonomyMulti="true" ma:sspId="a91404d7-7751-41e8-a4ee-909c4e7c55f3" ma:termSetId="a18b1c26-9bca-4ff9-9ecd-065d8018f6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c5323-e590-4694-88b8-b70f18bb79b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a00d15d-c185-4848-ada3-f7f08076f188}" ma:internalName="TaxCatchAll" ma:showField="CatchAllData" ma:web="bdfd5778-519a-4722-ad48-aada4e16b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487ca-8af2-4ba9-95ad-28bc9f790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91404d7-7751-41e8-a4ee-909c4e7c55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9C0E6-7CF9-4286-BEFC-20B6529A9622}">
  <ds:schemaRefs>
    <ds:schemaRef ds:uri="bdfd5778-519a-4722-ad48-aada4e16b890"/>
    <ds:schemaRef ds:uri="http://purl.org/dc/elements/1.1/"/>
    <ds:schemaRef ds:uri="http://schemas.microsoft.com/office/2006/metadata/properties"/>
    <ds:schemaRef ds:uri="e07487ca-8af2-4ba9-95ad-28bc9f790e8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64c5323-e590-4694-88b8-b70f18bb79b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35E56C-91D6-4DA4-A875-0D7978935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72BBF-50E6-4C93-AEC6-912162312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d5778-519a-4722-ad48-aada4e16b890"/>
    <ds:schemaRef ds:uri="264c5323-e590-4694-88b8-b70f18bb79bc"/>
    <ds:schemaRef ds:uri="e07487ca-8af2-4ba9-95ad-28bc9f790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753</Words>
  <Application>Microsoft Office PowerPoint</Application>
  <PresentationFormat>Widescreen</PresentationFormat>
  <Paragraphs>84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Neue Haas Grotesk Text Pro</vt:lpstr>
      <vt:lpstr>Calibri</vt:lpstr>
      <vt:lpstr>Arial</vt:lpstr>
      <vt:lpstr>Josefin Sans</vt:lpstr>
      <vt:lpstr>Wingdings</vt:lpstr>
      <vt:lpstr>Calibri Light</vt:lpstr>
      <vt:lpstr>VanillaVTI</vt:lpstr>
      <vt:lpstr>Parental Engagement Evening  Wednesday 26th November 2025 – 6pm</vt:lpstr>
      <vt:lpstr>Welcome and Introductions:</vt:lpstr>
      <vt:lpstr>Our Aim</vt:lpstr>
      <vt:lpstr>Our Vision</vt:lpstr>
      <vt:lpstr>Jamf Parent - setting iPad restrictions at home</vt:lpstr>
      <vt:lpstr>Showbie - viewing your child’s schoolwork at home</vt:lpstr>
      <vt:lpstr>Parental Agreement</vt:lpstr>
      <vt:lpstr>Safeguarding and iPad use at home</vt:lpstr>
      <vt:lpstr>Helpful websites to support online safety.</vt:lpstr>
      <vt:lpstr>Damage - Repair/Replacement Costs</vt:lpstr>
      <vt:lpstr>Cluster Expectations</vt:lpstr>
      <vt:lpstr>Questions?</vt:lpstr>
      <vt:lpstr>Demonstration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Learning - Parental Engagement Evening</dc:title>
  <dc:creator>Mr Smart</dc:creator>
  <cp:lastModifiedBy>Donna Bain</cp:lastModifiedBy>
  <cp:revision>6</cp:revision>
  <dcterms:created xsi:type="dcterms:W3CDTF">2025-06-23T15:05:09Z</dcterms:created>
  <dcterms:modified xsi:type="dcterms:W3CDTF">2025-11-04T14:28:51Z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0x0101006E550E605A422846AE09D5FE2C1CD02D</vt:lpwstr>
  </property>
  <property fmtid="{D5CDD505-2E9C-101B-9397-08002B2CF9AE}" pid="3" name="MediaServiceImageTags">
    <vt:lpwstr/>
  </property>
  <property fmtid="{D5CDD505-2E9C-101B-9397-08002B2CF9AE}" pid="4" name="SchoolsEdSubject">
    <vt:lpwstr>140;#deployment|4ef1d71d-20b2-4743-a50d-287aa3ec55a4</vt:lpwstr>
  </property>
</Properties>
</file>