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76" r:id="rId3"/>
    <p:sldId id="257" r:id="rId4"/>
    <p:sldId id="264" r:id="rId5"/>
    <p:sldId id="277" r:id="rId6"/>
    <p:sldId id="270" r:id="rId7"/>
    <p:sldId id="271" r:id="rId8"/>
    <p:sldId id="279" r:id="rId9"/>
    <p:sldId id="258" r:id="rId10"/>
    <p:sldId id="259" r:id="rId11"/>
    <p:sldId id="280" r:id="rId12"/>
    <p:sldId id="281" r:id="rId13"/>
    <p:sldId id="282" r:id="rId14"/>
    <p:sldId id="283" r:id="rId15"/>
    <p:sldId id="261" r:id="rId16"/>
    <p:sldId id="278" r:id="rId17"/>
    <p:sldId id="284" r:id="rId18"/>
    <p:sldId id="274" r:id="rId19"/>
    <p:sldId id="269" r:id="rId20"/>
    <p:sldId id="267" r:id="rId21"/>
    <p:sldId id="275" r:id="rId22"/>
    <p:sldId id="272" r:id="rId23"/>
    <p:sldId id="268" r:id="rId24"/>
    <p:sldId id="273"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DDFE53-9495-4DD9-2B4B-9F9D7483FB21}" v="566" dt="2026-02-17T16:34:06.4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696"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0AD7F1-73DF-4F2C-901C-B14B2EAEFFA4}"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7CE83D6F-109B-4D56-9E3E-F67697D42E1B}">
      <dgm:prSet/>
      <dgm:spPr/>
      <dgm:t>
        <a:bodyPr/>
        <a:lstStyle/>
        <a:p>
          <a:pPr rtl="0"/>
          <a:r>
            <a:rPr lang="en-US" dirty="0"/>
            <a:t>• </a:t>
          </a:r>
          <a:r>
            <a:rPr lang="en-US" dirty="0">
              <a:latin typeface="Calibri"/>
            </a:rPr>
            <a:t>We ensure</a:t>
          </a:r>
          <a:r>
            <a:rPr lang="en-US" dirty="0"/>
            <a:t> children’s rights are upheld in ways accessible to all learners</a:t>
          </a:r>
          <a:r>
            <a:rPr lang="en-US" dirty="0">
              <a:latin typeface="Calibri"/>
            </a:rPr>
            <a:t> – staff have a great knowledge of our pupils, their individual needs and can advocate for them in every aspect of the learning</a:t>
          </a:r>
          <a:endParaRPr lang="en-US" dirty="0"/>
        </a:p>
      </dgm:t>
    </dgm:pt>
    <dgm:pt modelId="{3D7AC47E-8027-4AD0-9DEE-840B61DDC790}" type="parTrans" cxnId="{7E72C7BC-47C6-47CB-A3D0-26E5B0C9A153}">
      <dgm:prSet/>
      <dgm:spPr/>
      <dgm:t>
        <a:bodyPr/>
        <a:lstStyle/>
        <a:p>
          <a:endParaRPr lang="en-US"/>
        </a:p>
      </dgm:t>
    </dgm:pt>
    <dgm:pt modelId="{55E8C7C6-100A-44E2-AEAA-2EC3F3FA379F}" type="sibTrans" cxnId="{7E72C7BC-47C6-47CB-A3D0-26E5B0C9A153}">
      <dgm:prSet/>
      <dgm:spPr/>
      <dgm:t>
        <a:bodyPr/>
        <a:lstStyle/>
        <a:p>
          <a:endParaRPr lang="en-US"/>
        </a:p>
      </dgm:t>
    </dgm:pt>
    <dgm:pt modelId="{250E360B-C1CB-4FE5-B502-92FE3DA7EDE6}">
      <dgm:prSet/>
      <dgm:spPr/>
      <dgm:t>
        <a:bodyPr/>
        <a:lstStyle/>
        <a:p>
          <a:pPr rtl="0"/>
          <a:r>
            <a:rPr lang="en-US" dirty="0"/>
            <a:t>• </a:t>
          </a:r>
          <a:r>
            <a:rPr lang="en-US" dirty="0">
              <a:latin typeface="Calibri"/>
            </a:rPr>
            <a:t>We adapt</a:t>
          </a:r>
          <a:r>
            <a:rPr lang="en-US" dirty="0"/>
            <a:t> communication to suit individual needs (e.g., symbols, visuals, AAC</a:t>
          </a:r>
          <a:r>
            <a:rPr lang="en-US" dirty="0">
              <a:latin typeface="Calibri"/>
            </a:rPr>
            <a:t>) to enable pupils' voice for choice and decision making</a:t>
          </a:r>
          <a:endParaRPr lang="en-US" dirty="0"/>
        </a:p>
      </dgm:t>
    </dgm:pt>
    <dgm:pt modelId="{EECFE602-9D32-4C84-9275-7FBAB22AE7C7}" type="parTrans" cxnId="{AD490AB2-6ADA-4527-A66E-5F5EF9E7FAAF}">
      <dgm:prSet/>
      <dgm:spPr/>
      <dgm:t>
        <a:bodyPr/>
        <a:lstStyle/>
        <a:p>
          <a:endParaRPr lang="en-US"/>
        </a:p>
      </dgm:t>
    </dgm:pt>
    <dgm:pt modelId="{025A29FA-B6AE-4575-89D4-F0942EE86654}" type="sibTrans" cxnId="{AD490AB2-6ADA-4527-A66E-5F5EF9E7FAAF}">
      <dgm:prSet/>
      <dgm:spPr/>
      <dgm:t>
        <a:bodyPr/>
        <a:lstStyle/>
        <a:p>
          <a:endParaRPr lang="en-US"/>
        </a:p>
      </dgm:t>
    </dgm:pt>
    <dgm:pt modelId="{A3282925-01FE-4DC4-878E-CD04F7F289F9}">
      <dgm:prSet/>
      <dgm:spPr/>
      <dgm:t>
        <a:bodyPr/>
        <a:lstStyle/>
        <a:p>
          <a:pPr rtl="0"/>
          <a:r>
            <a:rPr lang="en-US" dirty="0"/>
            <a:t>• </a:t>
          </a:r>
          <a:r>
            <a:rPr lang="en-US" dirty="0">
              <a:latin typeface="Calibri"/>
            </a:rPr>
            <a:t>We have</a:t>
          </a:r>
          <a:r>
            <a:rPr lang="en-US" dirty="0"/>
            <a:t> </a:t>
          </a:r>
          <a:r>
            <a:rPr lang="en-US" dirty="0">
              <a:latin typeface="Calibri"/>
            </a:rPr>
            <a:t>created </a:t>
          </a:r>
          <a:r>
            <a:rPr lang="en-US" dirty="0"/>
            <a:t>an environment where every child feels safe, respected, and </a:t>
          </a:r>
          <a:r>
            <a:rPr lang="en-US" dirty="0">
              <a:latin typeface="Calibri"/>
            </a:rPr>
            <a:t>valued – our classrooms areas are designed to meet individual needs; there are class corners with soft furnishing or dark room spaces to allow pupils a rest, and we also have soft room spaces to allow for self- regulation</a:t>
          </a:r>
          <a:endParaRPr lang="en-US" dirty="0"/>
        </a:p>
      </dgm:t>
    </dgm:pt>
    <dgm:pt modelId="{8EE9E5A8-3301-4C26-81D5-DF7AE1450C97}" type="parTrans" cxnId="{361D2BB3-49E3-4F5F-B0AF-56565D3F62D3}">
      <dgm:prSet/>
      <dgm:spPr/>
      <dgm:t>
        <a:bodyPr/>
        <a:lstStyle/>
        <a:p>
          <a:endParaRPr lang="en-US"/>
        </a:p>
      </dgm:t>
    </dgm:pt>
    <dgm:pt modelId="{A867E94E-A336-48E4-A2A9-EA159D172875}" type="sibTrans" cxnId="{361D2BB3-49E3-4F5F-B0AF-56565D3F62D3}">
      <dgm:prSet/>
      <dgm:spPr/>
      <dgm:t>
        <a:bodyPr/>
        <a:lstStyle/>
        <a:p>
          <a:endParaRPr lang="en-US"/>
        </a:p>
      </dgm:t>
    </dgm:pt>
    <dgm:pt modelId="{CB3D3FA5-8F9C-4BA5-8672-E4B45D627732}" type="pres">
      <dgm:prSet presAssocID="{710AD7F1-73DF-4F2C-901C-B14B2EAEFFA4}" presName="diagram" presStyleCnt="0">
        <dgm:presLayoutVars>
          <dgm:dir/>
          <dgm:resizeHandles val="exact"/>
        </dgm:presLayoutVars>
      </dgm:prSet>
      <dgm:spPr/>
    </dgm:pt>
    <dgm:pt modelId="{FCA61FFF-62CB-4D90-8867-8D2B1AD3FE1D}" type="pres">
      <dgm:prSet presAssocID="{7CE83D6F-109B-4D56-9E3E-F67697D42E1B}" presName="node" presStyleLbl="node1" presStyleIdx="0" presStyleCnt="3">
        <dgm:presLayoutVars>
          <dgm:bulletEnabled val="1"/>
        </dgm:presLayoutVars>
      </dgm:prSet>
      <dgm:spPr/>
    </dgm:pt>
    <dgm:pt modelId="{3D4F47AE-A476-4035-A9C1-556BA9C930C0}" type="pres">
      <dgm:prSet presAssocID="{55E8C7C6-100A-44E2-AEAA-2EC3F3FA379F}" presName="sibTrans" presStyleCnt="0"/>
      <dgm:spPr/>
    </dgm:pt>
    <dgm:pt modelId="{F8E6889D-F155-4EDD-BFD3-02A565A441A9}" type="pres">
      <dgm:prSet presAssocID="{250E360B-C1CB-4FE5-B502-92FE3DA7EDE6}" presName="node" presStyleLbl="node1" presStyleIdx="1" presStyleCnt="3">
        <dgm:presLayoutVars>
          <dgm:bulletEnabled val="1"/>
        </dgm:presLayoutVars>
      </dgm:prSet>
      <dgm:spPr/>
    </dgm:pt>
    <dgm:pt modelId="{5A297EA8-9C46-4539-B4F4-F37A8B016B30}" type="pres">
      <dgm:prSet presAssocID="{025A29FA-B6AE-4575-89D4-F0942EE86654}" presName="sibTrans" presStyleCnt="0"/>
      <dgm:spPr/>
    </dgm:pt>
    <dgm:pt modelId="{6E15B744-2AEF-4AC5-A690-341EDDBAD003}" type="pres">
      <dgm:prSet presAssocID="{A3282925-01FE-4DC4-878E-CD04F7F289F9}" presName="node" presStyleLbl="node1" presStyleIdx="2" presStyleCnt="3">
        <dgm:presLayoutVars>
          <dgm:bulletEnabled val="1"/>
        </dgm:presLayoutVars>
      </dgm:prSet>
      <dgm:spPr/>
    </dgm:pt>
  </dgm:ptLst>
  <dgm:cxnLst>
    <dgm:cxn modelId="{72D15313-8295-4870-B7D9-A915E6FBF638}" type="presOf" srcId="{7CE83D6F-109B-4D56-9E3E-F67697D42E1B}" destId="{FCA61FFF-62CB-4D90-8867-8D2B1AD3FE1D}" srcOrd="0" destOrd="0" presId="urn:microsoft.com/office/officeart/2005/8/layout/default"/>
    <dgm:cxn modelId="{F7D062A5-2262-46AF-8AEE-2B2EFB2E8661}" type="presOf" srcId="{250E360B-C1CB-4FE5-B502-92FE3DA7EDE6}" destId="{F8E6889D-F155-4EDD-BFD3-02A565A441A9}" srcOrd="0" destOrd="0" presId="urn:microsoft.com/office/officeart/2005/8/layout/default"/>
    <dgm:cxn modelId="{AD490AB2-6ADA-4527-A66E-5F5EF9E7FAAF}" srcId="{710AD7F1-73DF-4F2C-901C-B14B2EAEFFA4}" destId="{250E360B-C1CB-4FE5-B502-92FE3DA7EDE6}" srcOrd="1" destOrd="0" parTransId="{EECFE602-9D32-4C84-9275-7FBAB22AE7C7}" sibTransId="{025A29FA-B6AE-4575-89D4-F0942EE86654}"/>
    <dgm:cxn modelId="{361D2BB3-49E3-4F5F-B0AF-56565D3F62D3}" srcId="{710AD7F1-73DF-4F2C-901C-B14B2EAEFFA4}" destId="{A3282925-01FE-4DC4-878E-CD04F7F289F9}" srcOrd="2" destOrd="0" parTransId="{8EE9E5A8-3301-4C26-81D5-DF7AE1450C97}" sibTransId="{A867E94E-A336-48E4-A2A9-EA159D172875}"/>
    <dgm:cxn modelId="{002C2FB9-E7EA-4F6F-8849-9AE8D2ED9ACF}" type="presOf" srcId="{A3282925-01FE-4DC4-878E-CD04F7F289F9}" destId="{6E15B744-2AEF-4AC5-A690-341EDDBAD003}" srcOrd="0" destOrd="0" presId="urn:microsoft.com/office/officeart/2005/8/layout/default"/>
    <dgm:cxn modelId="{7E72C7BC-47C6-47CB-A3D0-26E5B0C9A153}" srcId="{710AD7F1-73DF-4F2C-901C-B14B2EAEFFA4}" destId="{7CE83D6F-109B-4D56-9E3E-F67697D42E1B}" srcOrd="0" destOrd="0" parTransId="{3D7AC47E-8027-4AD0-9DEE-840B61DDC790}" sibTransId="{55E8C7C6-100A-44E2-AEAA-2EC3F3FA379F}"/>
    <dgm:cxn modelId="{060333C7-6F08-4183-A311-95E60CEA2EF1}" type="presOf" srcId="{710AD7F1-73DF-4F2C-901C-B14B2EAEFFA4}" destId="{CB3D3FA5-8F9C-4BA5-8672-E4B45D627732}" srcOrd="0" destOrd="0" presId="urn:microsoft.com/office/officeart/2005/8/layout/default"/>
    <dgm:cxn modelId="{7811044B-2DA9-48D9-BAB9-474ECD12E809}" type="presParOf" srcId="{CB3D3FA5-8F9C-4BA5-8672-E4B45D627732}" destId="{FCA61FFF-62CB-4D90-8867-8D2B1AD3FE1D}" srcOrd="0" destOrd="0" presId="urn:microsoft.com/office/officeart/2005/8/layout/default"/>
    <dgm:cxn modelId="{660B3945-C6C2-4389-B169-8163A3647AB4}" type="presParOf" srcId="{CB3D3FA5-8F9C-4BA5-8672-E4B45D627732}" destId="{3D4F47AE-A476-4035-A9C1-556BA9C930C0}" srcOrd="1" destOrd="0" presId="urn:microsoft.com/office/officeart/2005/8/layout/default"/>
    <dgm:cxn modelId="{DC181E92-26BB-4E9E-A584-197F331FFC9B}" type="presParOf" srcId="{CB3D3FA5-8F9C-4BA5-8672-E4B45D627732}" destId="{F8E6889D-F155-4EDD-BFD3-02A565A441A9}" srcOrd="2" destOrd="0" presId="urn:microsoft.com/office/officeart/2005/8/layout/default"/>
    <dgm:cxn modelId="{6A7A517F-DFBD-4BFC-8E4C-515BC948706D}" type="presParOf" srcId="{CB3D3FA5-8F9C-4BA5-8672-E4B45D627732}" destId="{5A297EA8-9C46-4539-B4F4-F37A8B016B30}" srcOrd="3" destOrd="0" presId="urn:microsoft.com/office/officeart/2005/8/layout/default"/>
    <dgm:cxn modelId="{E3980FED-3844-4B4E-8722-92D870DD056B}" type="presParOf" srcId="{CB3D3FA5-8F9C-4BA5-8672-E4B45D627732}" destId="{6E15B744-2AEF-4AC5-A690-341EDDBAD003}"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B1437B-F905-461F-AFC3-E8B675F8D65F}"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86DACD03-5951-461F-9239-4495464084F0}">
      <dgm:prSet/>
      <dgm:spPr/>
      <dgm:t>
        <a:bodyPr/>
        <a:lstStyle/>
        <a:p>
          <a:pPr rtl="0"/>
          <a:r>
            <a:rPr lang="en-US" u="sng" dirty="0"/>
            <a:t>Calaiswood school has implemented the specific steps listed below:</a:t>
          </a:r>
          <a:endParaRPr lang="en-US" dirty="0"/>
        </a:p>
      </dgm:t>
    </dgm:pt>
    <dgm:pt modelId="{D72B4B8F-119B-4A86-A28D-D935F3874895}" type="parTrans" cxnId="{17900EE2-98AE-4CD9-BDF7-E06C9E7C7AB3}">
      <dgm:prSet/>
      <dgm:spPr/>
      <dgm:t>
        <a:bodyPr/>
        <a:lstStyle/>
        <a:p>
          <a:endParaRPr lang="en-US"/>
        </a:p>
      </dgm:t>
    </dgm:pt>
    <dgm:pt modelId="{50A58609-A160-4EE9-929D-D51695E58D47}" type="sibTrans" cxnId="{17900EE2-98AE-4CD9-BDF7-E06C9E7C7AB3}">
      <dgm:prSet/>
      <dgm:spPr/>
      <dgm:t>
        <a:bodyPr/>
        <a:lstStyle/>
        <a:p>
          <a:endParaRPr lang="en-US"/>
        </a:p>
      </dgm:t>
    </dgm:pt>
    <dgm:pt modelId="{FFF90C29-531E-4011-A035-F8BD5396831F}">
      <dgm:prSet/>
      <dgm:spPr/>
      <dgm:t>
        <a:bodyPr/>
        <a:lstStyle/>
        <a:p>
          <a:pPr rtl="0"/>
          <a:r>
            <a:rPr lang="en-US" dirty="0"/>
            <a:t>We have created our own adapted Children’s Rights Charter </a:t>
          </a:r>
          <a:r>
            <a:rPr lang="en-US" sz="1800" dirty="0">
              <a:latin typeface="Calibri"/>
            </a:rPr>
            <a:t>             </a:t>
          </a:r>
          <a:r>
            <a:rPr lang="en-US" sz="2200" dirty="0"/>
            <a:t>(see slide </a:t>
          </a:r>
          <a:r>
            <a:rPr lang="en-US" sz="2200" dirty="0">
              <a:latin typeface="Calibri"/>
            </a:rPr>
            <a:t>4</a:t>
          </a:r>
          <a:r>
            <a:rPr lang="en-US" sz="2200" dirty="0"/>
            <a:t>)</a:t>
          </a:r>
          <a:endParaRPr lang="en-GB" sz="2200" dirty="0">
            <a:latin typeface="Calibri"/>
          </a:endParaRPr>
        </a:p>
      </dgm:t>
    </dgm:pt>
    <dgm:pt modelId="{E586485F-640B-42F3-A539-A1EF05D08E9D}" type="parTrans" cxnId="{793302F3-E9AB-4663-89E4-909A85A67892}">
      <dgm:prSet/>
      <dgm:spPr/>
      <dgm:t>
        <a:bodyPr/>
        <a:lstStyle/>
        <a:p>
          <a:endParaRPr lang="en-US"/>
        </a:p>
      </dgm:t>
    </dgm:pt>
    <dgm:pt modelId="{B7C13A16-CCCE-473B-BDBF-047084FA48BC}" type="sibTrans" cxnId="{793302F3-E9AB-4663-89E4-909A85A67892}">
      <dgm:prSet/>
      <dgm:spPr/>
      <dgm:t>
        <a:bodyPr/>
        <a:lstStyle/>
        <a:p>
          <a:endParaRPr lang="en-US"/>
        </a:p>
      </dgm:t>
    </dgm:pt>
    <dgm:pt modelId="{414BE263-3D0D-4656-8D6B-4A8D3BB67A65}">
      <dgm:prSet/>
      <dgm:spPr/>
      <dgm:t>
        <a:bodyPr/>
        <a:lstStyle/>
        <a:p>
          <a:pPr rtl="0"/>
          <a:r>
            <a:rPr lang="en-US" dirty="0"/>
            <a:t>We have tied in our school vision and values with these Rights and embedded them in our daily routines and interactions (see the slides </a:t>
          </a:r>
          <a:r>
            <a:rPr lang="en-US" dirty="0">
              <a:latin typeface="Calibri"/>
            </a:rPr>
            <a:t>throughout the presentation)</a:t>
          </a:r>
          <a:endParaRPr lang="en-US" dirty="0"/>
        </a:p>
      </dgm:t>
    </dgm:pt>
    <dgm:pt modelId="{1CD78943-DCBE-4984-947D-4009A2A64825}" type="parTrans" cxnId="{A97C9BE8-D705-4671-BE05-D7D8D6115423}">
      <dgm:prSet/>
      <dgm:spPr/>
      <dgm:t>
        <a:bodyPr/>
        <a:lstStyle/>
        <a:p>
          <a:endParaRPr lang="en-US"/>
        </a:p>
      </dgm:t>
    </dgm:pt>
    <dgm:pt modelId="{8A7EA290-7E96-4DA8-8FBC-9B608AA1293A}" type="sibTrans" cxnId="{A97C9BE8-D705-4671-BE05-D7D8D6115423}">
      <dgm:prSet/>
      <dgm:spPr/>
      <dgm:t>
        <a:bodyPr/>
        <a:lstStyle/>
        <a:p>
          <a:endParaRPr lang="en-US"/>
        </a:p>
      </dgm:t>
    </dgm:pt>
    <dgm:pt modelId="{A75F9CD1-F4F7-4855-828E-AE050C5C6D8E}">
      <dgm:prSet/>
      <dgm:spPr/>
      <dgm:t>
        <a:bodyPr/>
        <a:lstStyle/>
        <a:p>
          <a:r>
            <a:rPr lang="en-US" dirty="0"/>
            <a:t>We ensure of breadth and depth in educational opportunities which are adapted and accessible for all learners</a:t>
          </a:r>
        </a:p>
      </dgm:t>
    </dgm:pt>
    <dgm:pt modelId="{5886BC4B-C65D-4D58-A4A4-FC8C74D954DB}" type="parTrans" cxnId="{0AF7D528-0B4F-4408-906C-FAB551CC625B}">
      <dgm:prSet/>
      <dgm:spPr/>
      <dgm:t>
        <a:bodyPr/>
        <a:lstStyle/>
        <a:p>
          <a:endParaRPr lang="en-US"/>
        </a:p>
      </dgm:t>
    </dgm:pt>
    <dgm:pt modelId="{089484BA-3EA9-48FB-A2A5-DE5997B77B29}" type="sibTrans" cxnId="{0AF7D528-0B4F-4408-906C-FAB551CC625B}">
      <dgm:prSet/>
      <dgm:spPr/>
      <dgm:t>
        <a:bodyPr/>
        <a:lstStyle/>
        <a:p>
          <a:endParaRPr lang="en-US"/>
        </a:p>
      </dgm:t>
    </dgm:pt>
    <dgm:pt modelId="{4E784E57-33F3-4E88-825C-9926903703BA}">
      <dgm:prSet/>
      <dgm:spPr/>
      <dgm:t>
        <a:bodyPr/>
        <a:lstStyle/>
        <a:p>
          <a:r>
            <a:rPr lang="en-US" dirty="0"/>
            <a:t>Adults are modelling rights-respecting behaviours</a:t>
          </a:r>
        </a:p>
      </dgm:t>
    </dgm:pt>
    <dgm:pt modelId="{50D70C03-5D83-4B3B-8467-C545D8191AF0}" type="parTrans" cxnId="{1A18AF11-A49E-4286-B831-AD074B53B49D}">
      <dgm:prSet/>
      <dgm:spPr/>
      <dgm:t>
        <a:bodyPr/>
        <a:lstStyle/>
        <a:p>
          <a:endParaRPr lang="en-US"/>
        </a:p>
      </dgm:t>
    </dgm:pt>
    <dgm:pt modelId="{5ED627F1-D277-44DD-B5B4-142A0EF1244C}" type="sibTrans" cxnId="{1A18AF11-A49E-4286-B831-AD074B53B49D}">
      <dgm:prSet/>
      <dgm:spPr/>
      <dgm:t>
        <a:bodyPr/>
        <a:lstStyle/>
        <a:p>
          <a:endParaRPr lang="en-US"/>
        </a:p>
      </dgm:t>
    </dgm:pt>
    <dgm:pt modelId="{FDDD83BD-1E4F-406B-A658-C22A05954DF1}">
      <dgm:prSet/>
      <dgm:spPr/>
      <dgm:t>
        <a:bodyPr/>
        <a:lstStyle/>
        <a:p>
          <a:r>
            <a:rPr lang="en-US" dirty="0"/>
            <a:t>All pupils are included in decision-making at their level of communication through class-based choice making activities and Pupil Council group sessions  </a:t>
          </a:r>
        </a:p>
      </dgm:t>
    </dgm:pt>
    <dgm:pt modelId="{2232243B-9E18-4E3B-9491-C7B3EC1D010E}" type="parTrans" cxnId="{EF705F64-716B-4BBE-979F-8F22959A742D}">
      <dgm:prSet/>
      <dgm:spPr/>
      <dgm:t>
        <a:bodyPr/>
        <a:lstStyle/>
        <a:p>
          <a:endParaRPr lang="en-US"/>
        </a:p>
      </dgm:t>
    </dgm:pt>
    <dgm:pt modelId="{5720BCFB-B5DB-4A55-BA31-2B425E4CC1BE}" type="sibTrans" cxnId="{EF705F64-716B-4BBE-979F-8F22959A742D}">
      <dgm:prSet/>
      <dgm:spPr/>
      <dgm:t>
        <a:bodyPr/>
        <a:lstStyle/>
        <a:p>
          <a:endParaRPr lang="en-US"/>
        </a:p>
      </dgm:t>
    </dgm:pt>
    <dgm:pt modelId="{AB1D5040-F77A-451A-8C08-1859D37B0CE8}">
      <dgm:prSet phldr="0"/>
      <dgm:spPr/>
      <dgm:t>
        <a:bodyPr/>
        <a:lstStyle/>
        <a:p>
          <a:pPr rtl="0"/>
          <a:r>
            <a:rPr lang="en-US" dirty="0">
              <a:latin typeface="Calibri"/>
            </a:rPr>
            <a:t>Throughut the school year we celebrate the important events and festivals in relation to children's rights</a:t>
          </a:r>
        </a:p>
      </dgm:t>
    </dgm:pt>
    <dgm:pt modelId="{101BCF9A-937D-47E7-85EE-882838059B24}" type="parTrans" cxnId="{1126C010-0FF6-4331-A777-3BA6A59696B3}">
      <dgm:prSet/>
      <dgm:spPr/>
    </dgm:pt>
    <dgm:pt modelId="{6F4D33CD-E9E3-4EDE-8F7F-DE9A37D19E2F}" type="sibTrans" cxnId="{1126C010-0FF6-4331-A777-3BA6A59696B3}">
      <dgm:prSet/>
      <dgm:spPr/>
    </dgm:pt>
    <dgm:pt modelId="{7CAE718B-FF12-4C9B-9A68-082758BEDAE5}" type="pres">
      <dgm:prSet presAssocID="{08B1437B-F905-461F-AFC3-E8B675F8D65F}" presName="Name0" presStyleCnt="0">
        <dgm:presLayoutVars>
          <dgm:dir/>
          <dgm:resizeHandles val="exact"/>
        </dgm:presLayoutVars>
      </dgm:prSet>
      <dgm:spPr/>
    </dgm:pt>
    <dgm:pt modelId="{CDD0005B-4DD5-4888-8164-E9F6AA9CDA17}" type="pres">
      <dgm:prSet presAssocID="{86DACD03-5951-461F-9239-4495464084F0}" presName="node" presStyleLbl="node1" presStyleIdx="0" presStyleCnt="1">
        <dgm:presLayoutVars>
          <dgm:bulletEnabled val="1"/>
        </dgm:presLayoutVars>
      </dgm:prSet>
      <dgm:spPr/>
    </dgm:pt>
  </dgm:ptLst>
  <dgm:cxnLst>
    <dgm:cxn modelId="{1126C010-0FF6-4331-A777-3BA6A59696B3}" srcId="{86DACD03-5951-461F-9239-4495464084F0}" destId="{AB1D5040-F77A-451A-8C08-1859D37B0CE8}" srcOrd="5" destOrd="0" parTransId="{101BCF9A-937D-47E7-85EE-882838059B24}" sibTransId="{6F4D33CD-E9E3-4EDE-8F7F-DE9A37D19E2F}"/>
    <dgm:cxn modelId="{1A18AF11-A49E-4286-B831-AD074B53B49D}" srcId="{86DACD03-5951-461F-9239-4495464084F0}" destId="{4E784E57-33F3-4E88-825C-9926903703BA}" srcOrd="3" destOrd="0" parTransId="{50D70C03-5D83-4B3B-8467-C545D8191AF0}" sibTransId="{5ED627F1-D277-44DD-B5B4-142A0EF1244C}"/>
    <dgm:cxn modelId="{11FAA325-619E-424B-B771-C716211370FB}" type="presOf" srcId="{414BE263-3D0D-4656-8D6B-4A8D3BB67A65}" destId="{CDD0005B-4DD5-4888-8164-E9F6AA9CDA17}" srcOrd="0" destOrd="2" presId="urn:microsoft.com/office/officeart/2016/7/layout/RepeatingBendingProcessNew"/>
    <dgm:cxn modelId="{0AF7D528-0B4F-4408-906C-FAB551CC625B}" srcId="{86DACD03-5951-461F-9239-4495464084F0}" destId="{A75F9CD1-F4F7-4855-828E-AE050C5C6D8E}" srcOrd="2" destOrd="0" parTransId="{5886BC4B-C65D-4D58-A4A4-FC8C74D954DB}" sibTransId="{089484BA-3EA9-48FB-A2A5-DE5997B77B29}"/>
    <dgm:cxn modelId="{FDA74F5F-3688-4390-ABA3-919158DCC798}" type="presOf" srcId="{FFF90C29-531E-4011-A035-F8BD5396831F}" destId="{CDD0005B-4DD5-4888-8164-E9F6AA9CDA17}" srcOrd="0" destOrd="1" presId="urn:microsoft.com/office/officeart/2016/7/layout/RepeatingBendingProcessNew"/>
    <dgm:cxn modelId="{EF705F64-716B-4BBE-979F-8F22959A742D}" srcId="{86DACD03-5951-461F-9239-4495464084F0}" destId="{FDDD83BD-1E4F-406B-A658-C22A05954DF1}" srcOrd="4" destOrd="0" parTransId="{2232243B-9E18-4E3B-9491-C7B3EC1D010E}" sibTransId="{5720BCFB-B5DB-4A55-BA31-2B425E4CC1BE}"/>
    <dgm:cxn modelId="{CEC4446A-CDC7-4755-B7D3-67C4AA81C059}" type="presOf" srcId="{AB1D5040-F77A-451A-8C08-1859D37B0CE8}" destId="{CDD0005B-4DD5-4888-8164-E9F6AA9CDA17}" srcOrd="0" destOrd="6" presId="urn:microsoft.com/office/officeart/2016/7/layout/RepeatingBendingProcessNew"/>
    <dgm:cxn modelId="{9B98D872-53F5-4F50-B8E8-A09856C947E2}" type="presOf" srcId="{08B1437B-F905-461F-AFC3-E8B675F8D65F}" destId="{7CAE718B-FF12-4C9B-9A68-082758BEDAE5}" srcOrd="0" destOrd="0" presId="urn:microsoft.com/office/officeart/2016/7/layout/RepeatingBendingProcessNew"/>
    <dgm:cxn modelId="{DDA4AB55-57B9-4AAC-B6C7-D019FB4F98FA}" type="presOf" srcId="{FDDD83BD-1E4F-406B-A658-C22A05954DF1}" destId="{CDD0005B-4DD5-4888-8164-E9F6AA9CDA17}" srcOrd="0" destOrd="5" presId="urn:microsoft.com/office/officeart/2016/7/layout/RepeatingBendingProcessNew"/>
    <dgm:cxn modelId="{BE506276-CE3D-48DC-934F-240A71538053}" type="presOf" srcId="{4E784E57-33F3-4E88-825C-9926903703BA}" destId="{CDD0005B-4DD5-4888-8164-E9F6AA9CDA17}" srcOrd="0" destOrd="4" presId="urn:microsoft.com/office/officeart/2016/7/layout/RepeatingBendingProcessNew"/>
    <dgm:cxn modelId="{5E3856C7-B575-4B14-B834-BC234B4D48DA}" type="presOf" srcId="{86DACD03-5951-461F-9239-4495464084F0}" destId="{CDD0005B-4DD5-4888-8164-E9F6AA9CDA17}" srcOrd="0" destOrd="0" presId="urn:microsoft.com/office/officeart/2016/7/layout/RepeatingBendingProcessNew"/>
    <dgm:cxn modelId="{17900EE2-98AE-4CD9-BDF7-E06C9E7C7AB3}" srcId="{08B1437B-F905-461F-AFC3-E8B675F8D65F}" destId="{86DACD03-5951-461F-9239-4495464084F0}" srcOrd="0" destOrd="0" parTransId="{D72B4B8F-119B-4A86-A28D-D935F3874895}" sibTransId="{50A58609-A160-4EE9-929D-D51695E58D47}"/>
    <dgm:cxn modelId="{A97C9BE8-D705-4671-BE05-D7D8D6115423}" srcId="{86DACD03-5951-461F-9239-4495464084F0}" destId="{414BE263-3D0D-4656-8D6B-4A8D3BB67A65}" srcOrd="1" destOrd="0" parTransId="{1CD78943-DCBE-4984-947D-4009A2A64825}" sibTransId="{8A7EA290-7E96-4DA8-8FBC-9B608AA1293A}"/>
    <dgm:cxn modelId="{8C2C06F1-2314-419A-B5C6-348F2D85911F}" type="presOf" srcId="{A75F9CD1-F4F7-4855-828E-AE050C5C6D8E}" destId="{CDD0005B-4DD5-4888-8164-E9F6AA9CDA17}" srcOrd="0" destOrd="3" presId="urn:microsoft.com/office/officeart/2016/7/layout/RepeatingBendingProcessNew"/>
    <dgm:cxn modelId="{793302F3-E9AB-4663-89E4-909A85A67892}" srcId="{86DACD03-5951-461F-9239-4495464084F0}" destId="{FFF90C29-531E-4011-A035-F8BD5396831F}" srcOrd="0" destOrd="0" parTransId="{E586485F-640B-42F3-A539-A1EF05D08E9D}" sibTransId="{B7C13A16-CCCE-473B-BDBF-047084FA48BC}"/>
    <dgm:cxn modelId="{ED69F80D-0147-4F36-93FA-28F7F14858F1}" type="presParOf" srcId="{7CAE718B-FF12-4C9B-9A68-082758BEDAE5}" destId="{CDD0005B-4DD5-4888-8164-E9F6AA9CDA17}" srcOrd="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9BC0C0-BA96-45A4-BCFD-F422D872A546}"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D3BCA869-56D3-4D2A-84F0-B2296B571B1F}">
      <dgm:prSet/>
      <dgm:spPr/>
      <dgm:t>
        <a:bodyPr/>
        <a:lstStyle/>
        <a:p>
          <a:r>
            <a:rPr lang="en-US"/>
            <a:t>The right to communicate in their own way.</a:t>
          </a:r>
        </a:p>
      </dgm:t>
    </dgm:pt>
    <dgm:pt modelId="{0A7C39CE-93C7-45D7-A845-AF2018A38ED1}" type="parTrans" cxnId="{CF68A3F7-EFDE-43E5-8142-28326F1D5681}">
      <dgm:prSet/>
      <dgm:spPr/>
      <dgm:t>
        <a:bodyPr/>
        <a:lstStyle/>
        <a:p>
          <a:endParaRPr lang="en-US"/>
        </a:p>
      </dgm:t>
    </dgm:pt>
    <dgm:pt modelId="{4EA9DC40-D74D-4195-972C-F48A659ABF43}" type="sibTrans" cxnId="{CF68A3F7-EFDE-43E5-8142-28326F1D5681}">
      <dgm:prSet/>
      <dgm:spPr/>
      <dgm:t>
        <a:bodyPr/>
        <a:lstStyle/>
        <a:p>
          <a:endParaRPr lang="en-US"/>
        </a:p>
      </dgm:t>
    </dgm:pt>
    <dgm:pt modelId="{7F3B4BA4-334A-44F0-9938-6E1C20CDA90C}">
      <dgm:prSet/>
      <dgm:spPr/>
      <dgm:t>
        <a:bodyPr/>
        <a:lstStyle/>
        <a:p>
          <a:r>
            <a:rPr lang="en-US"/>
            <a:t>The right to enjoy school through sensory and experiential learning.</a:t>
          </a:r>
        </a:p>
      </dgm:t>
    </dgm:pt>
    <dgm:pt modelId="{8BAC9100-2B16-4485-A945-07CA45E24B07}" type="parTrans" cxnId="{F66767A5-0E82-4A1E-AE0E-6F233D2093EE}">
      <dgm:prSet/>
      <dgm:spPr/>
      <dgm:t>
        <a:bodyPr/>
        <a:lstStyle/>
        <a:p>
          <a:endParaRPr lang="en-US"/>
        </a:p>
      </dgm:t>
    </dgm:pt>
    <dgm:pt modelId="{7BDF2D82-2277-4D01-A0BF-AB1FE7DEA945}" type="sibTrans" cxnId="{F66767A5-0E82-4A1E-AE0E-6F233D2093EE}">
      <dgm:prSet/>
      <dgm:spPr/>
      <dgm:t>
        <a:bodyPr/>
        <a:lstStyle/>
        <a:p>
          <a:endParaRPr lang="en-US"/>
        </a:p>
      </dgm:t>
    </dgm:pt>
    <dgm:pt modelId="{A0681B59-4D21-4A24-AA14-A244B062DA12}">
      <dgm:prSet/>
      <dgm:spPr/>
      <dgm:t>
        <a:bodyPr/>
        <a:lstStyle/>
        <a:p>
          <a:r>
            <a:rPr lang="en-US"/>
            <a:t>The right to make choices with support.</a:t>
          </a:r>
        </a:p>
      </dgm:t>
    </dgm:pt>
    <dgm:pt modelId="{6730B800-332E-4000-A5F6-67DF0079E273}" type="parTrans" cxnId="{DF3593A4-DC2E-4F42-B5CB-9A8236F47A1C}">
      <dgm:prSet/>
      <dgm:spPr/>
      <dgm:t>
        <a:bodyPr/>
        <a:lstStyle/>
        <a:p>
          <a:endParaRPr lang="en-US"/>
        </a:p>
      </dgm:t>
    </dgm:pt>
    <dgm:pt modelId="{D9B82FDC-35E1-4AFB-AD91-4103AF7D7289}" type="sibTrans" cxnId="{DF3593A4-DC2E-4F42-B5CB-9A8236F47A1C}">
      <dgm:prSet/>
      <dgm:spPr/>
      <dgm:t>
        <a:bodyPr/>
        <a:lstStyle/>
        <a:p>
          <a:endParaRPr lang="en-US"/>
        </a:p>
      </dgm:t>
    </dgm:pt>
    <dgm:pt modelId="{9FA15A9E-9254-46AA-8711-4E6FC64996D9}">
      <dgm:prSet/>
      <dgm:spPr/>
      <dgm:t>
        <a:bodyPr/>
        <a:lstStyle/>
        <a:p>
          <a:r>
            <a:rPr lang="en-US"/>
            <a:t>The right to be safe physically and emotionally.</a:t>
          </a:r>
        </a:p>
      </dgm:t>
    </dgm:pt>
    <dgm:pt modelId="{747690CD-31E3-4070-ADE5-17344CA2B275}" type="parTrans" cxnId="{FA7CEA1C-9296-4DD5-870E-B166D5745CFE}">
      <dgm:prSet/>
      <dgm:spPr/>
      <dgm:t>
        <a:bodyPr/>
        <a:lstStyle/>
        <a:p>
          <a:endParaRPr lang="en-US"/>
        </a:p>
      </dgm:t>
    </dgm:pt>
    <dgm:pt modelId="{7265B23A-9B76-4E5F-88DF-375BCA69468C}" type="sibTrans" cxnId="{FA7CEA1C-9296-4DD5-870E-B166D5745CFE}">
      <dgm:prSet/>
      <dgm:spPr/>
      <dgm:t>
        <a:bodyPr/>
        <a:lstStyle/>
        <a:p>
          <a:endParaRPr lang="en-US"/>
        </a:p>
      </dgm:t>
    </dgm:pt>
    <dgm:pt modelId="{A9A3FE24-7B8A-445A-B80D-97F06876A633}">
      <dgm:prSet/>
      <dgm:spPr/>
      <dgm:t>
        <a:bodyPr/>
        <a:lstStyle/>
        <a:p>
          <a:r>
            <a:rPr lang="en-US"/>
            <a:t>The right to be heard through behaviour, gestures, or AAC.</a:t>
          </a:r>
          <a:r>
            <a:rPr lang="en-GB"/>
            <a:t> </a:t>
          </a:r>
          <a:endParaRPr lang="en-US"/>
        </a:p>
      </dgm:t>
    </dgm:pt>
    <dgm:pt modelId="{10FD8845-BB39-4C39-A7FE-4CD09BC479A5}" type="parTrans" cxnId="{6F3A9C21-FCC6-46EC-9075-2463699C2BD1}">
      <dgm:prSet/>
      <dgm:spPr/>
      <dgm:t>
        <a:bodyPr/>
        <a:lstStyle/>
        <a:p>
          <a:endParaRPr lang="en-US"/>
        </a:p>
      </dgm:t>
    </dgm:pt>
    <dgm:pt modelId="{3216E392-3A06-4C76-9845-E31B34933BC9}" type="sibTrans" cxnId="{6F3A9C21-FCC6-46EC-9075-2463699C2BD1}">
      <dgm:prSet/>
      <dgm:spPr/>
      <dgm:t>
        <a:bodyPr/>
        <a:lstStyle/>
        <a:p>
          <a:endParaRPr lang="en-US"/>
        </a:p>
      </dgm:t>
    </dgm:pt>
    <dgm:pt modelId="{44CFD858-6E5F-44C0-BAB2-08A3FB6B6733}">
      <dgm:prSet/>
      <dgm:spPr/>
      <dgm:t>
        <a:bodyPr/>
        <a:lstStyle/>
        <a:p>
          <a:r>
            <a:rPr lang="en-GB"/>
            <a:t>Embed child voice through accessible tools (e.g., choosing boards, switches). </a:t>
          </a:r>
          <a:endParaRPr lang="en-US"/>
        </a:p>
      </dgm:t>
    </dgm:pt>
    <dgm:pt modelId="{72B27612-A497-4D8D-9015-80B90F8581B1}" type="parTrans" cxnId="{67143CA1-80BC-4219-B258-741269083699}">
      <dgm:prSet/>
      <dgm:spPr/>
      <dgm:t>
        <a:bodyPr/>
        <a:lstStyle/>
        <a:p>
          <a:endParaRPr lang="en-US"/>
        </a:p>
      </dgm:t>
    </dgm:pt>
    <dgm:pt modelId="{08061E1B-9C40-40C9-B63F-E3A2872BE3AD}" type="sibTrans" cxnId="{67143CA1-80BC-4219-B258-741269083699}">
      <dgm:prSet/>
      <dgm:spPr/>
      <dgm:t>
        <a:bodyPr/>
        <a:lstStyle/>
        <a:p>
          <a:endParaRPr lang="en-US"/>
        </a:p>
      </dgm:t>
    </dgm:pt>
    <dgm:pt modelId="{CEF3A127-17C1-42FC-82A2-7C8A1151825A}">
      <dgm:prSet/>
      <dgm:spPr/>
      <dgm:t>
        <a:bodyPr/>
        <a:lstStyle/>
        <a:p>
          <a:r>
            <a:rPr lang="en-GB"/>
            <a:t>Ensure all policies reflect the needs of pupils with complex care requirements (Best Practice Model, School Vision, School Values). </a:t>
          </a:r>
          <a:endParaRPr lang="en-US"/>
        </a:p>
      </dgm:t>
    </dgm:pt>
    <dgm:pt modelId="{D53368DE-333C-4B96-84AE-2A10EC6CCCE1}" type="parTrans" cxnId="{50C42929-4DDB-479F-8C9F-49162CB52766}">
      <dgm:prSet/>
      <dgm:spPr/>
      <dgm:t>
        <a:bodyPr/>
        <a:lstStyle/>
        <a:p>
          <a:endParaRPr lang="en-US"/>
        </a:p>
      </dgm:t>
    </dgm:pt>
    <dgm:pt modelId="{EA1B5EAF-A187-4DC2-BEED-CE224BFF144F}" type="sibTrans" cxnId="{50C42929-4DDB-479F-8C9F-49162CB52766}">
      <dgm:prSet/>
      <dgm:spPr/>
      <dgm:t>
        <a:bodyPr/>
        <a:lstStyle/>
        <a:p>
          <a:endParaRPr lang="en-US"/>
        </a:p>
      </dgm:t>
    </dgm:pt>
    <dgm:pt modelId="{1B34990F-7CD9-491A-ACFB-D035BA013756}">
      <dgm:prSet/>
      <dgm:spPr/>
      <dgm:t>
        <a:bodyPr/>
        <a:lstStyle/>
        <a:p>
          <a:r>
            <a:rPr lang="en-GB"/>
            <a:t>Model self-regulation strategies, nurture, and relationship-based practice.</a:t>
          </a:r>
          <a:endParaRPr lang="en-US"/>
        </a:p>
      </dgm:t>
    </dgm:pt>
    <dgm:pt modelId="{9F26E505-4AF3-4649-8A3E-109415DBA920}" type="parTrans" cxnId="{1CC9769E-1763-4030-90BF-44BD036DB656}">
      <dgm:prSet/>
      <dgm:spPr/>
      <dgm:t>
        <a:bodyPr/>
        <a:lstStyle/>
        <a:p>
          <a:endParaRPr lang="en-US"/>
        </a:p>
      </dgm:t>
    </dgm:pt>
    <dgm:pt modelId="{F55D9007-2AEE-45F6-86A4-34A970B16299}" type="sibTrans" cxnId="{1CC9769E-1763-4030-90BF-44BD036DB656}">
      <dgm:prSet/>
      <dgm:spPr/>
      <dgm:t>
        <a:bodyPr/>
        <a:lstStyle/>
        <a:p>
          <a:endParaRPr lang="en-US"/>
        </a:p>
      </dgm:t>
    </dgm:pt>
    <dgm:pt modelId="{BFFC9516-DDE8-41B6-BEF5-8029A5651D7F}">
      <dgm:prSet/>
      <dgm:spPr/>
      <dgm:t>
        <a:bodyPr/>
        <a:lstStyle/>
        <a:p>
          <a:r>
            <a:rPr lang="en-GB"/>
            <a:t>Continue developing a Rights Steering Group including pupils and using varied communication</a:t>
          </a:r>
          <a:endParaRPr lang="en-US"/>
        </a:p>
      </dgm:t>
    </dgm:pt>
    <dgm:pt modelId="{44CE7D8D-F460-4253-8ED0-9D7EA033421A}" type="parTrans" cxnId="{BFE8A3D0-E00A-4001-9F8B-66FA910212E2}">
      <dgm:prSet/>
      <dgm:spPr/>
      <dgm:t>
        <a:bodyPr/>
        <a:lstStyle/>
        <a:p>
          <a:endParaRPr lang="en-US"/>
        </a:p>
      </dgm:t>
    </dgm:pt>
    <dgm:pt modelId="{1BAC45FA-0C7C-467A-9C2E-5587F79F3FC2}" type="sibTrans" cxnId="{BFE8A3D0-E00A-4001-9F8B-66FA910212E2}">
      <dgm:prSet/>
      <dgm:spPr/>
      <dgm:t>
        <a:bodyPr/>
        <a:lstStyle/>
        <a:p>
          <a:endParaRPr lang="en-US"/>
        </a:p>
      </dgm:t>
    </dgm:pt>
    <dgm:pt modelId="{3647BFC9-9F52-4646-8CFB-7BCFA8C1B2E8}" type="pres">
      <dgm:prSet presAssocID="{D59BC0C0-BA96-45A4-BCFD-F422D872A546}" presName="diagram" presStyleCnt="0">
        <dgm:presLayoutVars>
          <dgm:dir/>
          <dgm:resizeHandles val="exact"/>
        </dgm:presLayoutVars>
      </dgm:prSet>
      <dgm:spPr/>
    </dgm:pt>
    <dgm:pt modelId="{AD493046-9319-43D0-967D-D75C797C59CB}" type="pres">
      <dgm:prSet presAssocID="{D3BCA869-56D3-4D2A-84F0-B2296B571B1F}" presName="node" presStyleLbl="node1" presStyleIdx="0" presStyleCnt="9">
        <dgm:presLayoutVars>
          <dgm:bulletEnabled val="1"/>
        </dgm:presLayoutVars>
      </dgm:prSet>
      <dgm:spPr/>
    </dgm:pt>
    <dgm:pt modelId="{52B17FAC-8353-42FA-BBE6-478C37E18077}" type="pres">
      <dgm:prSet presAssocID="{4EA9DC40-D74D-4195-972C-F48A659ABF43}" presName="sibTrans" presStyleCnt="0"/>
      <dgm:spPr/>
    </dgm:pt>
    <dgm:pt modelId="{38FEA315-8566-4E54-A7BD-2DD15593589F}" type="pres">
      <dgm:prSet presAssocID="{7F3B4BA4-334A-44F0-9938-6E1C20CDA90C}" presName="node" presStyleLbl="node1" presStyleIdx="1" presStyleCnt="9">
        <dgm:presLayoutVars>
          <dgm:bulletEnabled val="1"/>
        </dgm:presLayoutVars>
      </dgm:prSet>
      <dgm:spPr/>
    </dgm:pt>
    <dgm:pt modelId="{EE0F97ED-1DAB-4ED6-86B7-6F517806D7A5}" type="pres">
      <dgm:prSet presAssocID="{7BDF2D82-2277-4D01-A0BF-AB1FE7DEA945}" presName="sibTrans" presStyleCnt="0"/>
      <dgm:spPr/>
    </dgm:pt>
    <dgm:pt modelId="{E552AB2A-9024-4A4E-8D9E-A3DF43B2F040}" type="pres">
      <dgm:prSet presAssocID="{A0681B59-4D21-4A24-AA14-A244B062DA12}" presName="node" presStyleLbl="node1" presStyleIdx="2" presStyleCnt="9">
        <dgm:presLayoutVars>
          <dgm:bulletEnabled val="1"/>
        </dgm:presLayoutVars>
      </dgm:prSet>
      <dgm:spPr/>
    </dgm:pt>
    <dgm:pt modelId="{5CB16BF9-DED8-4A3B-A9BC-4450A9C00B0B}" type="pres">
      <dgm:prSet presAssocID="{D9B82FDC-35E1-4AFB-AD91-4103AF7D7289}" presName="sibTrans" presStyleCnt="0"/>
      <dgm:spPr/>
    </dgm:pt>
    <dgm:pt modelId="{83D20060-8E42-4C1E-A5AE-034DFC12429A}" type="pres">
      <dgm:prSet presAssocID="{9FA15A9E-9254-46AA-8711-4E6FC64996D9}" presName="node" presStyleLbl="node1" presStyleIdx="3" presStyleCnt="9">
        <dgm:presLayoutVars>
          <dgm:bulletEnabled val="1"/>
        </dgm:presLayoutVars>
      </dgm:prSet>
      <dgm:spPr/>
    </dgm:pt>
    <dgm:pt modelId="{EE9ECA7F-5436-4D0F-9207-F46CFF33AA05}" type="pres">
      <dgm:prSet presAssocID="{7265B23A-9B76-4E5F-88DF-375BCA69468C}" presName="sibTrans" presStyleCnt="0"/>
      <dgm:spPr/>
    </dgm:pt>
    <dgm:pt modelId="{A036AB68-B52B-413B-A115-C0DCCEBBF3B1}" type="pres">
      <dgm:prSet presAssocID="{A9A3FE24-7B8A-445A-B80D-97F06876A633}" presName="node" presStyleLbl="node1" presStyleIdx="4" presStyleCnt="9">
        <dgm:presLayoutVars>
          <dgm:bulletEnabled val="1"/>
        </dgm:presLayoutVars>
      </dgm:prSet>
      <dgm:spPr/>
    </dgm:pt>
    <dgm:pt modelId="{4A8EBDDC-A70D-4CF5-AD4F-A23F771BE7BA}" type="pres">
      <dgm:prSet presAssocID="{3216E392-3A06-4C76-9845-E31B34933BC9}" presName="sibTrans" presStyleCnt="0"/>
      <dgm:spPr/>
    </dgm:pt>
    <dgm:pt modelId="{3B833718-464A-4343-92CC-A2F2880B3C1A}" type="pres">
      <dgm:prSet presAssocID="{44CFD858-6E5F-44C0-BAB2-08A3FB6B6733}" presName="node" presStyleLbl="node1" presStyleIdx="5" presStyleCnt="9">
        <dgm:presLayoutVars>
          <dgm:bulletEnabled val="1"/>
        </dgm:presLayoutVars>
      </dgm:prSet>
      <dgm:spPr/>
    </dgm:pt>
    <dgm:pt modelId="{9A34C9E6-A83B-415E-8101-A402F1D33BCF}" type="pres">
      <dgm:prSet presAssocID="{08061E1B-9C40-40C9-B63F-E3A2872BE3AD}" presName="sibTrans" presStyleCnt="0"/>
      <dgm:spPr/>
    </dgm:pt>
    <dgm:pt modelId="{56ADB778-6F6D-4F28-ACCC-239031BABDC2}" type="pres">
      <dgm:prSet presAssocID="{CEF3A127-17C1-42FC-82A2-7C8A1151825A}" presName="node" presStyleLbl="node1" presStyleIdx="6" presStyleCnt="9">
        <dgm:presLayoutVars>
          <dgm:bulletEnabled val="1"/>
        </dgm:presLayoutVars>
      </dgm:prSet>
      <dgm:spPr/>
    </dgm:pt>
    <dgm:pt modelId="{A680D568-B2E0-4794-90ED-DF361FFC88F1}" type="pres">
      <dgm:prSet presAssocID="{EA1B5EAF-A187-4DC2-BEED-CE224BFF144F}" presName="sibTrans" presStyleCnt="0"/>
      <dgm:spPr/>
    </dgm:pt>
    <dgm:pt modelId="{DE8F35A6-1A0A-4721-95B6-CB3029999C47}" type="pres">
      <dgm:prSet presAssocID="{1B34990F-7CD9-491A-ACFB-D035BA013756}" presName="node" presStyleLbl="node1" presStyleIdx="7" presStyleCnt="9">
        <dgm:presLayoutVars>
          <dgm:bulletEnabled val="1"/>
        </dgm:presLayoutVars>
      </dgm:prSet>
      <dgm:spPr/>
    </dgm:pt>
    <dgm:pt modelId="{2C1E4C08-AE02-4270-97A2-6800ABCC22A3}" type="pres">
      <dgm:prSet presAssocID="{F55D9007-2AEE-45F6-86A4-34A970B16299}" presName="sibTrans" presStyleCnt="0"/>
      <dgm:spPr/>
    </dgm:pt>
    <dgm:pt modelId="{FB6C668D-5C08-4053-B54C-96EBDC9A415F}" type="pres">
      <dgm:prSet presAssocID="{BFFC9516-DDE8-41B6-BEF5-8029A5651D7F}" presName="node" presStyleLbl="node1" presStyleIdx="8" presStyleCnt="9">
        <dgm:presLayoutVars>
          <dgm:bulletEnabled val="1"/>
        </dgm:presLayoutVars>
      </dgm:prSet>
      <dgm:spPr/>
    </dgm:pt>
  </dgm:ptLst>
  <dgm:cxnLst>
    <dgm:cxn modelId="{7C0A6F0E-22E2-4E97-B2DC-574371022342}" type="presOf" srcId="{9FA15A9E-9254-46AA-8711-4E6FC64996D9}" destId="{83D20060-8E42-4C1E-A5AE-034DFC12429A}" srcOrd="0" destOrd="0" presId="urn:microsoft.com/office/officeart/2005/8/layout/default"/>
    <dgm:cxn modelId="{45D8A019-895B-4EAC-A32B-B91DA915581F}" type="presOf" srcId="{CEF3A127-17C1-42FC-82A2-7C8A1151825A}" destId="{56ADB778-6F6D-4F28-ACCC-239031BABDC2}" srcOrd="0" destOrd="0" presId="urn:microsoft.com/office/officeart/2005/8/layout/default"/>
    <dgm:cxn modelId="{FA7CEA1C-9296-4DD5-870E-B166D5745CFE}" srcId="{D59BC0C0-BA96-45A4-BCFD-F422D872A546}" destId="{9FA15A9E-9254-46AA-8711-4E6FC64996D9}" srcOrd="3" destOrd="0" parTransId="{747690CD-31E3-4070-ADE5-17344CA2B275}" sibTransId="{7265B23A-9B76-4E5F-88DF-375BCA69468C}"/>
    <dgm:cxn modelId="{6F3A9C21-FCC6-46EC-9075-2463699C2BD1}" srcId="{D59BC0C0-BA96-45A4-BCFD-F422D872A546}" destId="{A9A3FE24-7B8A-445A-B80D-97F06876A633}" srcOrd="4" destOrd="0" parTransId="{10FD8845-BB39-4C39-A7FE-4CD09BC479A5}" sibTransId="{3216E392-3A06-4C76-9845-E31B34933BC9}"/>
    <dgm:cxn modelId="{50C42929-4DDB-479F-8C9F-49162CB52766}" srcId="{D59BC0C0-BA96-45A4-BCFD-F422D872A546}" destId="{CEF3A127-17C1-42FC-82A2-7C8A1151825A}" srcOrd="6" destOrd="0" parTransId="{D53368DE-333C-4B96-84AE-2A10EC6CCCE1}" sibTransId="{EA1B5EAF-A187-4DC2-BEED-CE224BFF144F}"/>
    <dgm:cxn modelId="{A5BECF35-A0DA-4869-BF9C-2D26B8FBD442}" type="presOf" srcId="{44CFD858-6E5F-44C0-BAB2-08A3FB6B6733}" destId="{3B833718-464A-4343-92CC-A2F2880B3C1A}" srcOrd="0" destOrd="0" presId="urn:microsoft.com/office/officeart/2005/8/layout/default"/>
    <dgm:cxn modelId="{8AA7E566-62C4-4537-A300-0BC5959FF20D}" type="presOf" srcId="{7F3B4BA4-334A-44F0-9938-6E1C20CDA90C}" destId="{38FEA315-8566-4E54-A7BD-2DD15593589F}" srcOrd="0" destOrd="0" presId="urn:microsoft.com/office/officeart/2005/8/layout/default"/>
    <dgm:cxn modelId="{45454168-5104-4F0A-962C-06C2E59C0FE0}" type="presOf" srcId="{A0681B59-4D21-4A24-AA14-A244B062DA12}" destId="{E552AB2A-9024-4A4E-8D9E-A3DF43B2F040}" srcOrd="0" destOrd="0" presId="urn:microsoft.com/office/officeart/2005/8/layout/default"/>
    <dgm:cxn modelId="{54173F70-ED00-4E98-B10C-35D933CCB63E}" type="presOf" srcId="{1B34990F-7CD9-491A-ACFB-D035BA013756}" destId="{DE8F35A6-1A0A-4721-95B6-CB3029999C47}" srcOrd="0" destOrd="0" presId="urn:microsoft.com/office/officeart/2005/8/layout/default"/>
    <dgm:cxn modelId="{D6C15599-8E42-4920-95F4-B8C4224DDEEA}" type="presOf" srcId="{A9A3FE24-7B8A-445A-B80D-97F06876A633}" destId="{A036AB68-B52B-413B-A115-C0DCCEBBF3B1}" srcOrd="0" destOrd="0" presId="urn:microsoft.com/office/officeart/2005/8/layout/default"/>
    <dgm:cxn modelId="{1CC9769E-1763-4030-90BF-44BD036DB656}" srcId="{D59BC0C0-BA96-45A4-BCFD-F422D872A546}" destId="{1B34990F-7CD9-491A-ACFB-D035BA013756}" srcOrd="7" destOrd="0" parTransId="{9F26E505-4AF3-4649-8A3E-109415DBA920}" sibTransId="{F55D9007-2AEE-45F6-86A4-34A970B16299}"/>
    <dgm:cxn modelId="{67143CA1-80BC-4219-B258-741269083699}" srcId="{D59BC0C0-BA96-45A4-BCFD-F422D872A546}" destId="{44CFD858-6E5F-44C0-BAB2-08A3FB6B6733}" srcOrd="5" destOrd="0" parTransId="{72B27612-A497-4D8D-9015-80B90F8581B1}" sibTransId="{08061E1B-9C40-40C9-B63F-E3A2872BE3AD}"/>
    <dgm:cxn modelId="{DF3593A4-DC2E-4F42-B5CB-9A8236F47A1C}" srcId="{D59BC0C0-BA96-45A4-BCFD-F422D872A546}" destId="{A0681B59-4D21-4A24-AA14-A244B062DA12}" srcOrd="2" destOrd="0" parTransId="{6730B800-332E-4000-A5F6-67DF0079E273}" sibTransId="{D9B82FDC-35E1-4AFB-AD91-4103AF7D7289}"/>
    <dgm:cxn modelId="{F66767A5-0E82-4A1E-AE0E-6F233D2093EE}" srcId="{D59BC0C0-BA96-45A4-BCFD-F422D872A546}" destId="{7F3B4BA4-334A-44F0-9938-6E1C20CDA90C}" srcOrd="1" destOrd="0" parTransId="{8BAC9100-2B16-4485-A945-07CA45E24B07}" sibTransId="{7BDF2D82-2277-4D01-A0BF-AB1FE7DEA945}"/>
    <dgm:cxn modelId="{4719D4C6-00D7-4A40-B130-A8A2DACEEB01}" type="presOf" srcId="{BFFC9516-DDE8-41B6-BEF5-8029A5651D7F}" destId="{FB6C668D-5C08-4053-B54C-96EBDC9A415F}" srcOrd="0" destOrd="0" presId="urn:microsoft.com/office/officeart/2005/8/layout/default"/>
    <dgm:cxn modelId="{BFE8A3D0-E00A-4001-9F8B-66FA910212E2}" srcId="{D59BC0C0-BA96-45A4-BCFD-F422D872A546}" destId="{BFFC9516-DDE8-41B6-BEF5-8029A5651D7F}" srcOrd="8" destOrd="0" parTransId="{44CE7D8D-F460-4253-8ED0-9D7EA033421A}" sibTransId="{1BAC45FA-0C7C-467A-9C2E-5587F79F3FC2}"/>
    <dgm:cxn modelId="{C45A61F7-F617-4475-8F2B-D325A7FC4DD1}" type="presOf" srcId="{D3BCA869-56D3-4D2A-84F0-B2296B571B1F}" destId="{AD493046-9319-43D0-967D-D75C797C59CB}" srcOrd="0" destOrd="0" presId="urn:microsoft.com/office/officeart/2005/8/layout/default"/>
    <dgm:cxn modelId="{CF68A3F7-EFDE-43E5-8142-28326F1D5681}" srcId="{D59BC0C0-BA96-45A4-BCFD-F422D872A546}" destId="{D3BCA869-56D3-4D2A-84F0-B2296B571B1F}" srcOrd="0" destOrd="0" parTransId="{0A7C39CE-93C7-45D7-A845-AF2018A38ED1}" sibTransId="{4EA9DC40-D74D-4195-972C-F48A659ABF43}"/>
    <dgm:cxn modelId="{48FDE8FD-B15F-4D36-9B3D-8F6417C74C55}" type="presOf" srcId="{D59BC0C0-BA96-45A4-BCFD-F422D872A546}" destId="{3647BFC9-9F52-4646-8CFB-7BCFA8C1B2E8}" srcOrd="0" destOrd="0" presId="urn:microsoft.com/office/officeart/2005/8/layout/default"/>
    <dgm:cxn modelId="{3E402206-11D5-4E50-B703-C6C785DFEC94}" type="presParOf" srcId="{3647BFC9-9F52-4646-8CFB-7BCFA8C1B2E8}" destId="{AD493046-9319-43D0-967D-D75C797C59CB}" srcOrd="0" destOrd="0" presId="urn:microsoft.com/office/officeart/2005/8/layout/default"/>
    <dgm:cxn modelId="{2450126D-67E4-4EBB-A873-9B6862E30EC4}" type="presParOf" srcId="{3647BFC9-9F52-4646-8CFB-7BCFA8C1B2E8}" destId="{52B17FAC-8353-42FA-BBE6-478C37E18077}" srcOrd="1" destOrd="0" presId="urn:microsoft.com/office/officeart/2005/8/layout/default"/>
    <dgm:cxn modelId="{E17F8620-1D37-4FF4-93A9-7D3CDD13017A}" type="presParOf" srcId="{3647BFC9-9F52-4646-8CFB-7BCFA8C1B2E8}" destId="{38FEA315-8566-4E54-A7BD-2DD15593589F}" srcOrd="2" destOrd="0" presId="urn:microsoft.com/office/officeart/2005/8/layout/default"/>
    <dgm:cxn modelId="{F42E0D5E-009D-4DB5-B25B-24053441AD6C}" type="presParOf" srcId="{3647BFC9-9F52-4646-8CFB-7BCFA8C1B2E8}" destId="{EE0F97ED-1DAB-4ED6-86B7-6F517806D7A5}" srcOrd="3" destOrd="0" presId="urn:microsoft.com/office/officeart/2005/8/layout/default"/>
    <dgm:cxn modelId="{6B356A72-1472-4C2B-851D-A22E0ED6D7B8}" type="presParOf" srcId="{3647BFC9-9F52-4646-8CFB-7BCFA8C1B2E8}" destId="{E552AB2A-9024-4A4E-8D9E-A3DF43B2F040}" srcOrd="4" destOrd="0" presId="urn:microsoft.com/office/officeart/2005/8/layout/default"/>
    <dgm:cxn modelId="{EA2C2DC1-ABF8-4156-A35B-9D2C01E46A6F}" type="presParOf" srcId="{3647BFC9-9F52-4646-8CFB-7BCFA8C1B2E8}" destId="{5CB16BF9-DED8-4A3B-A9BC-4450A9C00B0B}" srcOrd="5" destOrd="0" presId="urn:microsoft.com/office/officeart/2005/8/layout/default"/>
    <dgm:cxn modelId="{59A6761A-D106-4E68-B851-1242BEE06A38}" type="presParOf" srcId="{3647BFC9-9F52-4646-8CFB-7BCFA8C1B2E8}" destId="{83D20060-8E42-4C1E-A5AE-034DFC12429A}" srcOrd="6" destOrd="0" presId="urn:microsoft.com/office/officeart/2005/8/layout/default"/>
    <dgm:cxn modelId="{D8DB2E8D-DB72-485D-BE07-2816539C230D}" type="presParOf" srcId="{3647BFC9-9F52-4646-8CFB-7BCFA8C1B2E8}" destId="{EE9ECA7F-5436-4D0F-9207-F46CFF33AA05}" srcOrd="7" destOrd="0" presId="urn:microsoft.com/office/officeart/2005/8/layout/default"/>
    <dgm:cxn modelId="{B402FCF1-DD4B-4454-8D25-8FC3EED76E7E}" type="presParOf" srcId="{3647BFC9-9F52-4646-8CFB-7BCFA8C1B2E8}" destId="{A036AB68-B52B-413B-A115-C0DCCEBBF3B1}" srcOrd="8" destOrd="0" presId="urn:microsoft.com/office/officeart/2005/8/layout/default"/>
    <dgm:cxn modelId="{4E3A2D22-672C-4EA1-8194-2B4CE157C93D}" type="presParOf" srcId="{3647BFC9-9F52-4646-8CFB-7BCFA8C1B2E8}" destId="{4A8EBDDC-A70D-4CF5-AD4F-A23F771BE7BA}" srcOrd="9" destOrd="0" presId="urn:microsoft.com/office/officeart/2005/8/layout/default"/>
    <dgm:cxn modelId="{A2C2132B-FD32-4147-B4C7-B18E343017D5}" type="presParOf" srcId="{3647BFC9-9F52-4646-8CFB-7BCFA8C1B2E8}" destId="{3B833718-464A-4343-92CC-A2F2880B3C1A}" srcOrd="10" destOrd="0" presId="urn:microsoft.com/office/officeart/2005/8/layout/default"/>
    <dgm:cxn modelId="{C46FBF5F-3483-4D7D-ABE4-44CA6ED9C95E}" type="presParOf" srcId="{3647BFC9-9F52-4646-8CFB-7BCFA8C1B2E8}" destId="{9A34C9E6-A83B-415E-8101-A402F1D33BCF}" srcOrd="11" destOrd="0" presId="urn:microsoft.com/office/officeart/2005/8/layout/default"/>
    <dgm:cxn modelId="{A6D2D686-FFA6-4314-ACD2-A3FF86DF2745}" type="presParOf" srcId="{3647BFC9-9F52-4646-8CFB-7BCFA8C1B2E8}" destId="{56ADB778-6F6D-4F28-ACCC-239031BABDC2}" srcOrd="12" destOrd="0" presId="urn:microsoft.com/office/officeart/2005/8/layout/default"/>
    <dgm:cxn modelId="{B0B020E6-BB62-40D1-9E3A-EBAED664DB38}" type="presParOf" srcId="{3647BFC9-9F52-4646-8CFB-7BCFA8C1B2E8}" destId="{A680D568-B2E0-4794-90ED-DF361FFC88F1}" srcOrd="13" destOrd="0" presId="urn:microsoft.com/office/officeart/2005/8/layout/default"/>
    <dgm:cxn modelId="{49EC690A-9B25-49DC-97FB-C7A5BE436EFF}" type="presParOf" srcId="{3647BFC9-9F52-4646-8CFB-7BCFA8C1B2E8}" destId="{DE8F35A6-1A0A-4721-95B6-CB3029999C47}" srcOrd="14" destOrd="0" presId="urn:microsoft.com/office/officeart/2005/8/layout/default"/>
    <dgm:cxn modelId="{6150A7EB-FC16-4770-AB76-53E4DE8499E6}" type="presParOf" srcId="{3647BFC9-9F52-4646-8CFB-7BCFA8C1B2E8}" destId="{2C1E4C08-AE02-4270-97A2-6800ABCC22A3}" srcOrd="15" destOrd="0" presId="urn:microsoft.com/office/officeart/2005/8/layout/default"/>
    <dgm:cxn modelId="{6A6C0C23-6F89-4950-9DD0-A54800E57AC7}" type="presParOf" srcId="{3647BFC9-9F52-4646-8CFB-7BCFA8C1B2E8}" destId="{FB6C668D-5C08-4053-B54C-96EBDC9A415F}"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026423-D1C6-4AEB-8003-19BDC2C0D0F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4E56A45-BB4B-4A4A-BB50-47C475BBBEE5}">
      <dgm:prSet/>
      <dgm:spPr/>
      <dgm:t>
        <a:bodyPr/>
        <a:lstStyle/>
        <a:p>
          <a:r>
            <a:rPr lang="en-GB"/>
            <a:t>Staff Awareness session on UNCRC and Rights Respecting School Awards</a:t>
          </a:r>
          <a:endParaRPr lang="en-US"/>
        </a:p>
      </dgm:t>
    </dgm:pt>
    <dgm:pt modelId="{FA6D142E-18CA-47DF-AFAD-9E8155EF8F9B}" type="parTrans" cxnId="{3FA6F0EB-E1F1-4932-BA98-7E43832E6998}">
      <dgm:prSet/>
      <dgm:spPr/>
      <dgm:t>
        <a:bodyPr/>
        <a:lstStyle/>
        <a:p>
          <a:endParaRPr lang="en-US"/>
        </a:p>
      </dgm:t>
    </dgm:pt>
    <dgm:pt modelId="{5892EFF3-78D5-4C8C-939F-4B51F0CA56E3}" type="sibTrans" cxnId="{3FA6F0EB-E1F1-4932-BA98-7E43832E6998}">
      <dgm:prSet/>
      <dgm:spPr/>
      <dgm:t>
        <a:bodyPr/>
        <a:lstStyle/>
        <a:p>
          <a:endParaRPr lang="en-US"/>
        </a:p>
      </dgm:t>
    </dgm:pt>
    <dgm:pt modelId="{B647535B-DA3E-40DF-8546-3A2D472F5ADD}">
      <dgm:prSet/>
      <dgm:spPr/>
      <dgm:t>
        <a:bodyPr/>
        <a:lstStyle/>
        <a:p>
          <a:r>
            <a:rPr lang="en-GB"/>
            <a:t>Staff Questionnaire </a:t>
          </a:r>
          <a:endParaRPr lang="en-US"/>
        </a:p>
      </dgm:t>
    </dgm:pt>
    <dgm:pt modelId="{07A3B3FC-C986-44E5-9D92-2FDFD87B4174}" type="parTrans" cxnId="{2E1BE96C-2001-449E-96FF-0D39AD25320F}">
      <dgm:prSet/>
      <dgm:spPr/>
      <dgm:t>
        <a:bodyPr/>
        <a:lstStyle/>
        <a:p>
          <a:endParaRPr lang="en-US"/>
        </a:p>
      </dgm:t>
    </dgm:pt>
    <dgm:pt modelId="{3FEA97BA-23A7-4733-906B-E91F69CDFC1A}" type="sibTrans" cxnId="{2E1BE96C-2001-449E-96FF-0D39AD25320F}">
      <dgm:prSet/>
      <dgm:spPr/>
      <dgm:t>
        <a:bodyPr/>
        <a:lstStyle/>
        <a:p>
          <a:endParaRPr lang="en-US"/>
        </a:p>
      </dgm:t>
    </dgm:pt>
    <dgm:pt modelId="{4A97CF9F-9EDD-4F86-853C-9E0E19DC7ED9}">
      <dgm:prSet/>
      <dgm:spPr/>
      <dgm:t>
        <a:bodyPr/>
        <a:lstStyle/>
        <a:p>
          <a:r>
            <a:rPr lang="en-GB"/>
            <a:t>Pupil Voice groups with adapted questionnaires about school in relation to Children's Rights</a:t>
          </a:r>
          <a:endParaRPr lang="en-US"/>
        </a:p>
      </dgm:t>
    </dgm:pt>
    <dgm:pt modelId="{4BDCD1C2-47C8-459C-997C-E3F51133C5FF}" type="parTrans" cxnId="{E04104D3-64D2-49F9-AABC-981B19D52B05}">
      <dgm:prSet/>
      <dgm:spPr/>
      <dgm:t>
        <a:bodyPr/>
        <a:lstStyle/>
        <a:p>
          <a:endParaRPr lang="en-US"/>
        </a:p>
      </dgm:t>
    </dgm:pt>
    <dgm:pt modelId="{085C1FBF-59E8-4B94-971F-80FF746F683A}" type="sibTrans" cxnId="{E04104D3-64D2-49F9-AABC-981B19D52B05}">
      <dgm:prSet/>
      <dgm:spPr/>
      <dgm:t>
        <a:bodyPr/>
        <a:lstStyle/>
        <a:p>
          <a:endParaRPr lang="en-US"/>
        </a:p>
      </dgm:t>
    </dgm:pt>
    <dgm:pt modelId="{1223DB32-4C79-4F00-B257-AFD933BD6E96}">
      <dgm:prSet/>
      <dgm:spPr/>
      <dgm:t>
        <a:bodyPr/>
        <a:lstStyle/>
        <a:p>
          <a:r>
            <a:rPr lang="en-GB"/>
            <a:t>Individual work with a couple of pupils on Article of the week </a:t>
          </a:r>
          <a:endParaRPr lang="en-US"/>
        </a:p>
      </dgm:t>
    </dgm:pt>
    <dgm:pt modelId="{EE565292-9AC5-44C8-BF29-DA7B2A2B47B6}" type="parTrans" cxnId="{5CA0C328-CDC9-4222-B1D9-E59E58FC64C3}">
      <dgm:prSet/>
      <dgm:spPr/>
      <dgm:t>
        <a:bodyPr/>
        <a:lstStyle/>
        <a:p>
          <a:endParaRPr lang="en-US"/>
        </a:p>
      </dgm:t>
    </dgm:pt>
    <dgm:pt modelId="{675D39C9-6960-4C1F-8351-133941DE28B0}" type="sibTrans" cxnId="{5CA0C328-CDC9-4222-B1D9-E59E58FC64C3}">
      <dgm:prSet/>
      <dgm:spPr/>
      <dgm:t>
        <a:bodyPr/>
        <a:lstStyle/>
        <a:p>
          <a:endParaRPr lang="en-US"/>
        </a:p>
      </dgm:t>
    </dgm:pt>
    <dgm:pt modelId="{1DA1BA7D-0EAF-4BD4-A86F-81B770E5BC28}">
      <dgm:prSet/>
      <dgm:spPr/>
      <dgm:t>
        <a:bodyPr/>
        <a:lstStyle/>
        <a:p>
          <a:r>
            <a:rPr lang="en-GB"/>
            <a:t>Celebration of school values and embedment of school vision daily and during school assemblies</a:t>
          </a:r>
          <a:endParaRPr lang="en-US"/>
        </a:p>
      </dgm:t>
    </dgm:pt>
    <dgm:pt modelId="{0C24A2F0-E450-41A7-980F-8396D478CF9B}" type="parTrans" cxnId="{6984AEE1-1DAD-44A8-99C8-AAAB41FB4D31}">
      <dgm:prSet/>
      <dgm:spPr/>
      <dgm:t>
        <a:bodyPr/>
        <a:lstStyle/>
        <a:p>
          <a:endParaRPr lang="en-US"/>
        </a:p>
      </dgm:t>
    </dgm:pt>
    <dgm:pt modelId="{C00E3058-E0FE-40A9-8D81-280EC89319AE}" type="sibTrans" cxnId="{6984AEE1-1DAD-44A8-99C8-AAAB41FB4D31}">
      <dgm:prSet/>
      <dgm:spPr/>
      <dgm:t>
        <a:bodyPr/>
        <a:lstStyle/>
        <a:p>
          <a:endParaRPr lang="en-US"/>
        </a:p>
      </dgm:t>
    </dgm:pt>
    <dgm:pt modelId="{E569A397-4717-4B4E-A802-090BF81A37F5}">
      <dgm:prSet/>
      <dgm:spPr/>
      <dgm:t>
        <a:bodyPr/>
        <a:lstStyle/>
        <a:p>
          <a:r>
            <a:rPr lang="en-GB"/>
            <a:t>Parental engagement through information shared during Parent Evening</a:t>
          </a:r>
          <a:endParaRPr lang="en-US"/>
        </a:p>
      </dgm:t>
    </dgm:pt>
    <dgm:pt modelId="{1D7A8B2F-3964-4406-A6BC-0B7BA72CF0DA}" type="parTrans" cxnId="{278EBEAB-C73F-49B9-A832-C1605742AAA2}">
      <dgm:prSet/>
      <dgm:spPr/>
      <dgm:t>
        <a:bodyPr/>
        <a:lstStyle/>
        <a:p>
          <a:endParaRPr lang="en-US"/>
        </a:p>
      </dgm:t>
    </dgm:pt>
    <dgm:pt modelId="{E78F88CF-F971-4044-A69C-99D340B3197B}" type="sibTrans" cxnId="{278EBEAB-C73F-49B9-A832-C1605742AAA2}">
      <dgm:prSet/>
      <dgm:spPr/>
      <dgm:t>
        <a:bodyPr/>
        <a:lstStyle/>
        <a:p>
          <a:endParaRPr lang="en-US"/>
        </a:p>
      </dgm:t>
    </dgm:pt>
    <dgm:pt modelId="{183FD6A3-E6F1-4E85-9BB2-1546DCF153A8}" type="pres">
      <dgm:prSet presAssocID="{54026423-D1C6-4AEB-8003-19BDC2C0D0FA}" presName="linear" presStyleCnt="0">
        <dgm:presLayoutVars>
          <dgm:animLvl val="lvl"/>
          <dgm:resizeHandles val="exact"/>
        </dgm:presLayoutVars>
      </dgm:prSet>
      <dgm:spPr/>
    </dgm:pt>
    <dgm:pt modelId="{F337FD78-293B-4261-A7CE-0A53E9512D22}" type="pres">
      <dgm:prSet presAssocID="{24E56A45-BB4B-4A4A-BB50-47C475BBBEE5}" presName="parentText" presStyleLbl="node1" presStyleIdx="0" presStyleCnt="6">
        <dgm:presLayoutVars>
          <dgm:chMax val="0"/>
          <dgm:bulletEnabled val="1"/>
        </dgm:presLayoutVars>
      </dgm:prSet>
      <dgm:spPr/>
    </dgm:pt>
    <dgm:pt modelId="{1EC07C66-B0C3-4798-B6D6-2F8A2FC53113}" type="pres">
      <dgm:prSet presAssocID="{5892EFF3-78D5-4C8C-939F-4B51F0CA56E3}" presName="spacer" presStyleCnt="0"/>
      <dgm:spPr/>
    </dgm:pt>
    <dgm:pt modelId="{BAA3CA46-2AED-46D9-93CE-39F90FDA7274}" type="pres">
      <dgm:prSet presAssocID="{B647535B-DA3E-40DF-8546-3A2D472F5ADD}" presName="parentText" presStyleLbl="node1" presStyleIdx="1" presStyleCnt="6">
        <dgm:presLayoutVars>
          <dgm:chMax val="0"/>
          <dgm:bulletEnabled val="1"/>
        </dgm:presLayoutVars>
      </dgm:prSet>
      <dgm:spPr/>
    </dgm:pt>
    <dgm:pt modelId="{03828DDD-E936-47D1-9038-C99217DA758A}" type="pres">
      <dgm:prSet presAssocID="{3FEA97BA-23A7-4733-906B-E91F69CDFC1A}" presName="spacer" presStyleCnt="0"/>
      <dgm:spPr/>
    </dgm:pt>
    <dgm:pt modelId="{D9380121-2B79-4632-A7AB-4A7E70A56E61}" type="pres">
      <dgm:prSet presAssocID="{4A97CF9F-9EDD-4F86-853C-9E0E19DC7ED9}" presName="parentText" presStyleLbl="node1" presStyleIdx="2" presStyleCnt="6">
        <dgm:presLayoutVars>
          <dgm:chMax val="0"/>
          <dgm:bulletEnabled val="1"/>
        </dgm:presLayoutVars>
      </dgm:prSet>
      <dgm:spPr/>
    </dgm:pt>
    <dgm:pt modelId="{524D1F8F-6EF0-4901-9107-ABFAC5D5B13D}" type="pres">
      <dgm:prSet presAssocID="{085C1FBF-59E8-4B94-971F-80FF746F683A}" presName="spacer" presStyleCnt="0"/>
      <dgm:spPr/>
    </dgm:pt>
    <dgm:pt modelId="{2FAD5286-886B-4CCD-BD68-BC4A257CD6E0}" type="pres">
      <dgm:prSet presAssocID="{1223DB32-4C79-4F00-B257-AFD933BD6E96}" presName="parentText" presStyleLbl="node1" presStyleIdx="3" presStyleCnt="6">
        <dgm:presLayoutVars>
          <dgm:chMax val="0"/>
          <dgm:bulletEnabled val="1"/>
        </dgm:presLayoutVars>
      </dgm:prSet>
      <dgm:spPr/>
    </dgm:pt>
    <dgm:pt modelId="{B2D5515D-24AE-48A0-9AA6-681207CDF0D9}" type="pres">
      <dgm:prSet presAssocID="{675D39C9-6960-4C1F-8351-133941DE28B0}" presName="spacer" presStyleCnt="0"/>
      <dgm:spPr/>
    </dgm:pt>
    <dgm:pt modelId="{381A99C5-95A3-458E-B15B-736B0AE3DF09}" type="pres">
      <dgm:prSet presAssocID="{1DA1BA7D-0EAF-4BD4-A86F-81B770E5BC28}" presName="parentText" presStyleLbl="node1" presStyleIdx="4" presStyleCnt="6">
        <dgm:presLayoutVars>
          <dgm:chMax val="0"/>
          <dgm:bulletEnabled val="1"/>
        </dgm:presLayoutVars>
      </dgm:prSet>
      <dgm:spPr/>
    </dgm:pt>
    <dgm:pt modelId="{5D0C0C4B-F0A0-4CD7-958E-3C55BC53A107}" type="pres">
      <dgm:prSet presAssocID="{C00E3058-E0FE-40A9-8D81-280EC89319AE}" presName="spacer" presStyleCnt="0"/>
      <dgm:spPr/>
    </dgm:pt>
    <dgm:pt modelId="{A304B460-C98F-4451-9837-075B9C393ED5}" type="pres">
      <dgm:prSet presAssocID="{E569A397-4717-4B4E-A802-090BF81A37F5}" presName="parentText" presStyleLbl="node1" presStyleIdx="5" presStyleCnt="6">
        <dgm:presLayoutVars>
          <dgm:chMax val="0"/>
          <dgm:bulletEnabled val="1"/>
        </dgm:presLayoutVars>
      </dgm:prSet>
      <dgm:spPr/>
    </dgm:pt>
  </dgm:ptLst>
  <dgm:cxnLst>
    <dgm:cxn modelId="{3C6DAC07-1E2C-48AE-830A-B27911E19CCB}" type="presOf" srcId="{1223DB32-4C79-4F00-B257-AFD933BD6E96}" destId="{2FAD5286-886B-4CCD-BD68-BC4A257CD6E0}" srcOrd="0" destOrd="0" presId="urn:microsoft.com/office/officeart/2005/8/layout/vList2"/>
    <dgm:cxn modelId="{75CF9716-5E73-4DFD-80A6-B126E9F9CA48}" type="presOf" srcId="{54026423-D1C6-4AEB-8003-19BDC2C0D0FA}" destId="{183FD6A3-E6F1-4E85-9BB2-1546DCF153A8}" srcOrd="0" destOrd="0" presId="urn:microsoft.com/office/officeart/2005/8/layout/vList2"/>
    <dgm:cxn modelId="{5CA0C328-CDC9-4222-B1D9-E59E58FC64C3}" srcId="{54026423-D1C6-4AEB-8003-19BDC2C0D0FA}" destId="{1223DB32-4C79-4F00-B257-AFD933BD6E96}" srcOrd="3" destOrd="0" parTransId="{EE565292-9AC5-44C8-BF29-DA7B2A2B47B6}" sibTransId="{675D39C9-6960-4C1F-8351-133941DE28B0}"/>
    <dgm:cxn modelId="{2E1BE96C-2001-449E-96FF-0D39AD25320F}" srcId="{54026423-D1C6-4AEB-8003-19BDC2C0D0FA}" destId="{B647535B-DA3E-40DF-8546-3A2D472F5ADD}" srcOrd="1" destOrd="0" parTransId="{07A3B3FC-C986-44E5-9D92-2FDFD87B4174}" sibTransId="{3FEA97BA-23A7-4733-906B-E91F69CDFC1A}"/>
    <dgm:cxn modelId="{DE351A70-07EA-4153-B1B9-A802711A005A}" type="presOf" srcId="{4A97CF9F-9EDD-4F86-853C-9E0E19DC7ED9}" destId="{D9380121-2B79-4632-A7AB-4A7E70A56E61}" srcOrd="0" destOrd="0" presId="urn:microsoft.com/office/officeart/2005/8/layout/vList2"/>
    <dgm:cxn modelId="{7A893D77-A838-4C79-9FBC-0245E8FB694A}" type="presOf" srcId="{B647535B-DA3E-40DF-8546-3A2D472F5ADD}" destId="{BAA3CA46-2AED-46D9-93CE-39F90FDA7274}" srcOrd="0" destOrd="0" presId="urn:microsoft.com/office/officeart/2005/8/layout/vList2"/>
    <dgm:cxn modelId="{013EC67E-AC45-415A-84B3-4F2943A6B5AF}" type="presOf" srcId="{1DA1BA7D-0EAF-4BD4-A86F-81B770E5BC28}" destId="{381A99C5-95A3-458E-B15B-736B0AE3DF09}" srcOrd="0" destOrd="0" presId="urn:microsoft.com/office/officeart/2005/8/layout/vList2"/>
    <dgm:cxn modelId="{83FFA99D-F6B2-4814-BF87-CAF1C9DB3933}" type="presOf" srcId="{E569A397-4717-4B4E-A802-090BF81A37F5}" destId="{A304B460-C98F-4451-9837-075B9C393ED5}" srcOrd="0" destOrd="0" presId="urn:microsoft.com/office/officeart/2005/8/layout/vList2"/>
    <dgm:cxn modelId="{278EBEAB-C73F-49B9-A832-C1605742AAA2}" srcId="{54026423-D1C6-4AEB-8003-19BDC2C0D0FA}" destId="{E569A397-4717-4B4E-A802-090BF81A37F5}" srcOrd="5" destOrd="0" parTransId="{1D7A8B2F-3964-4406-A6BC-0B7BA72CF0DA}" sibTransId="{E78F88CF-F971-4044-A69C-99D340B3197B}"/>
    <dgm:cxn modelId="{E04104D3-64D2-49F9-AABC-981B19D52B05}" srcId="{54026423-D1C6-4AEB-8003-19BDC2C0D0FA}" destId="{4A97CF9F-9EDD-4F86-853C-9E0E19DC7ED9}" srcOrd="2" destOrd="0" parTransId="{4BDCD1C2-47C8-459C-997C-E3F51133C5FF}" sibTransId="{085C1FBF-59E8-4B94-971F-80FF746F683A}"/>
    <dgm:cxn modelId="{6984AEE1-1DAD-44A8-99C8-AAAB41FB4D31}" srcId="{54026423-D1C6-4AEB-8003-19BDC2C0D0FA}" destId="{1DA1BA7D-0EAF-4BD4-A86F-81B770E5BC28}" srcOrd="4" destOrd="0" parTransId="{0C24A2F0-E450-41A7-980F-8396D478CF9B}" sibTransId="{C00E3058-E0FE-40A9-8D81-280EC89319AE}"/>
    <dgm:cxn modelId="{31782AE5-1688-4AF7-875E-26EB7EEEEF6B}" type="presOf" srcId="{24E56A45-BB4B-4A4A-BB50-47C475BBBEE5}" destId="{F337FD78-293B-4261-A7CE-0A53E9512D22}" srcOrd="0" destOrd="0" presId="urn:microsoft.com/office/officeart/2005/8/layout/vList2"/>
    <dgm:cxn modelId="{3FA6F0EB-E1F1-4932-BA98-7E43832E6998}" srcId="{54026423-D1C6-4AEB-8003-19BDC2C0D0FA}" destId="{24E56A45-BB4B-4A4A-BB50-47C475BBBEE5}" srcOrd="0" destOrd="0" parTransId="{FA6D142E-18CA-47DF-AFAD-9E8155EF8F9B}" sibTransId="{5892EFF3-78D5-4C8C-939F-4B51F0CA56E3}"/>
    <dgm:cxn modelId="{9FA2D0AF-3558-40B2-BC8B-AA3C265A253D}" type="presParOf" srcId="{183FD6A3-E6F1-4E85-9BB2-1546DCF153A8}" destId="{F337FD78-293B-4261-A7CE-0A53E9512D22}" srcOrd="0" destOrd="0" presId="urn:microsoft.com/office/officeart/2005/8/layout/vList2"/>
    <dgm:cxn modelId="{2D1C65B5-1C4E-4933-B3A4-929D368C34C5}" type="presParOf" srcId="{183FD6A3-E6F1-4E85-9BB2-1546DCF153A8}" destId="{1EC07C66-B0C3-4798-B6D6-2F8A2FC53113}" srcOrd="1" destOrd="0" presId="urn:microsoft.com/office/officeart/2005/8/layout/vList2"/>
    <dgm:cxn modelId="{29D7F3EE-4D4B-4009-B0AD-EBAD2F68A6B1}" type="presParOf" srcId="{183FD6A3-E6F1-4E85-9BB2-1546DCF153A8}" destId="{BAA3CA46-2AED-46D9-93CE-39F90FDA7274}" srcOrd="2" destOrd="0" presId="urn:microsoft.com/office/officeart/2005/8/layout/vList2"/>
    <dgm:cxn modelId="{3F295859-DC0D-4958-91A4-32F5D09D298E}" type="presParOf" srcId="{183FD6A3-E6F1-4E85-9BB2-1546DCF153A8}" destId="{03828DDD-E936-47D1-9038-C99217DA758A}" srcOrd="3" destOrd="0" presId="urn:microsoft.com/office/officeart/2005/8/layout/vList2"/>
    <dgm:cxn modelId="{617B7C41-2E94-4955-A048-6E6E02F7BA66}" type="presParOf" srcId="{183FD6A3-E6F1-4E85-9BB2-1546DCF153A8}" destId="{D9380121-2B79-4632-A7AB-4A7E70A56E61}" srcOrd="4" destOrd="0" presId="urn:microsoft.com/office/officeart/2005/8/layout/vList2"/>
    <dgm:cxn modelId="{DD0A5D7E-39F3-40D6-BEFA-E3305251E397}" type="presParOf" srcId="{183FD6A3-E6F1-4E85-9BB2-1546DCF153A8}" destId="{524D1F8F-6EF0-4901-9107-ABFAC5D5B13D}" srcOrd="5" destOrd="0" presId="urn:microsoft.com/office/officeart/2005/8/layout/vList2"/>
    <dgm:cxn modelId="{3A18A130-0554-4C56-8FBC-295288150797}" type="presParOf" srcId="{183FD6A3-E6F1-4E85-9BB2-1546DCF153A8}" destId="{2FAD5286-886B-4CCD-BD68-BC4A257CD6E0}" srcOrd="6" destOrd="0" presId="urn:microsoft.com/office/officeart/2005/8/layout/vList2"/>
    <dgm:cxn modelId="{FCD115D4-C7B3-49B8-9919-38CF3ACBC512}" type="presParOf" srcId="{183FD6A3-E6F1-4E85-9BB2-1546DCF153A8}" destId="{B2D5515D-24AE-48A0-9AA6-681207CDF0D9}" srcOrd="7" destOrd="0" presId="urn:microsoft.com/office/officeart/2005/8/layout/vList2"/>
    <dgm:cxn modelId="{2F92D8DB-E7C1-4831-ABF2-B183CF08AABD}" type="presParOf" srcId="{183FD6A3-E6F1-4E85-9BB2-1546DCF153A8}" destId="{381A99C5-95A3-458E-B15B-736B0AE3DF09}" srcOrd="8" destOrd="0" presId="urn:microsoft.com/office/officeart/2005/8/layout/vList2"/>
    <dgm:cxn modelId="{419DFDDE-CDC3-42C0-B4C1-0C9A47B26932}" type="presParOf" srcId="{183FD6A3-E6F1-4E85-9BB2-1546DCF153A8}" destId="{5D0C0C4B-F0A0-4CD7-958E-3C55BC53A107}" srcOrd="9" destOrd="0" presId="urn:microsoft.com/office/officeart/2005/8/layout/vList2"/>
    <dgm:cxn modelId="{D70C44CF-EF33-4FBA-867C-B9DC2302007C}" type="presParOf" srcId="{183FD6A3-E6F1-4E85-9BB2-1546DCF153A8}" destId="{A304B460-C98F-4451-9837-075B9C393ED5}"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A61FFF-62CB-4D90-8867-8D2B1AD3FE1D}">
      <dsp:nvSpPr>
        <dsp:cNvPr id="0" name=""/>
        <dsp:cNvSpPr/>
      </dsp:nvSpPr>
      <dsp:spPr>
        <a:xfrm>
          <a:off x="715337" y="2413"/>
          <a:ext cx="3221521" cy="193291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dirty="0"/>
            <a:t>• </a:t>
          </a:r>
          <a:r>
            <a:rPr lang="en-US" sz="1400" kern="1200" dirty="0">
              <a:latin typeface="Calibri"/>
            </a:rPr>
            <a:t>We ensure</a:t>
          </a:r>
          <a:r>
            <a:rPr lang="en-US" sz="1400" kern="1200" dirty="0"/>
            <a:t> children’s rights are upheld in ways accessible to all learners</a:t>
          </a:r>
          <a:r>
            <a:rPr lang="en-US" sz="1400" kern="1200" dirty="0">
              <a:latin typeface="Calibri"/>
            </a:rPr>
            <a:t> – staff have a great knowledge of our pupils, their individual needs and can advocate for them in every aspect of the learning</a:t>
          </a:r>
          <a:endParaRPr lang="en-US" sz="1400" kern="1200" dirty="0"/>
        </a:p>
      </dsp:txBody>
      <dsp:txXfrm>
        <a:off x="715337" y="2413"/>
        <a:ext cx="3221521" cy="1932912"/>
      </dsp:txXfrm>
    </dsp:sp>
    <dsp:sp modelId="{F8E6889D-F155-4EDD-BFD3-02A565A441A9}">
      <dsp:nvSpPr>
        <dsp:cNvPr id="0" name=""/>
        <dsp:cNvSpPr/>
      </dsp:nvSpPr>
      <dsp:spPr>
        <a:xfrm>
          <a:off x="4259011" y="2413"/>
          <a:ext cx="3221521" cy="1932912"/>
        </a:xfrm>
        <a:prstGeom prst="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dirty="0"/>
            <a:t>• </a:t>
          </a:r>
          <a:r>
            <a:rPr lang="en-US" sz="1400" kern="1200" dirty="0">
              <a:latin typeface="Calibri"/>
            </a:rPr>
            <a:t>We adapt</a:t>
          </a:r>
          <a:r>
            <a:rPr lang="en-US" sz="1400" kern="1200" dirty="0"/>
            <a:t> communication to suit individual needs (e.g., symbols, visuals, AAC</a:t>
          </a:r>
          <a:r>
            <a:rPr lang="en-US" sz="1400" kern="1200" dirty="0">
              <a:latin typeface="Calibri"/>
            </a:rPr>
            <a:t>) to enable pupils' voice for choice and decision making</a:t>
          </a:r>
          <a:endParaRPr lang="en-US" sz="1400" kern="1200" dirty="0"/>
        </a:p>
      </dsp:txBody>
      <dsp:txXfrm>
        <a:off x="4259011" y="2413"/>
        <a:ext cx="3221521" cy="1932912"/>
      </dsp:txXfrm>
    </dsp:sp>
    <dsp:sp modelId="{6E15B744-2AEF-4AC5-A690-341EDDBAD003}">
      <dsp:nvSpPr>
        <dsp:cNvPr id="0" name=""/>
        <dsp:cNvSpPr/>
      </dsp:nvSpPr>
      <dsp:spPr>
        <a:xfrm>
          <a:off x="2487174" y="2257478"/>
          <a:ext cx="3221521" cy="1932912"/>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dirty="0"/>
            <a:t>• </a:t>
          </a:r>
          <a:r>
            <a:rPr lang="en-US" sz="1400" kern="1200" dirty="0">
              <a:latin typeface="Calibri"/>
            </a:rPr>
            <a:t>We have</a:t>
          </a:r>
          <a:r>
            <a:rPr lang="en-US" sz="1400" kern="1200" dirty="0"/>
            <a:t> </a:t>
          </a:r>
          <a:r>
            <a:rPr lang="en-US" sz="1400" kern="1200" dirty="0">
              <a:latin typeface="Calibri"/>
            </a:rPr>
            <a:t>created </a:t>
          </a:r>
          <a:r>
            <a:rPr lang="en-US" sz="1400" kern="1200" dirty="0"/>
            <a:t>an environment where every child feels safe, respected, and </a:t>
          </a:r>
          <a:r>
            <a:rPr lang="en-US" sz="1400" kern="1200" dirty="0">
              <a:latin typeface="Calibri"/>
            </a:rPr>
            <a:t>valued – our classrooms areas are designed to meet individual needs; there are class corners with soft furnishing or dark room spaces to allow pupils a rest, and we also have soft room spaces to allow for self- regulation</a:t>
          </a:r>
          <a:endParaRPr lang="en-US" sz="1400" kern="1200" dirty="0"/>
        </a:p>
      </dsp:txBody>
      <dsp:txXfrm>
        <a:off x="2487174" y="2257478"/>
        <a:ext cx="3221521" cy="19329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D0005B-4DD5-4888-8164-E9F6AA9CDA17}">
      <dsp:nvSpPr>
        <dsp:cNvPr id="0" name=""/>
        <dsp:cNvSpPr/>
      </dsp:nvSpPr>
      <dsp:spPr>
        <a:xfrm>
          <a:off x="345578" y="1448"/>
          <a:ext cx="7538442" cy="452306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9390" tIns="387740" rIns="369390" bIns="387740" numCol="1" spcCol="1270" anchor="t" anchorCtr="0">
          <a:noAutofit/>
        </a:bodyPr>
        <a:lstStyle/>
        <a:p>
          <a:pPr marL="0" lvl="0" indent="0" algn="l" defTabSz="933450" rtl="0">
            <a:lnSpc>
              <a:spcPct val="90000"/>
            </a:lnSpc>
            <a:spcBef>
              <a:spcPct val="0"/>
            </a:spcBef>
            <a:spcAft>
              <a:spcPct val="35000"/>
            </a:spcAft>
            <a:buNone/>
          </a:pPr>
          <a:r>
            <a:rPr lang="en-US" sz="2100" u="sng" kern="1200" dirty="0"/>
            <a:t>Calaiswood school has implemented the specific steps listed below:</a:t>
          </a:r>
          <a:endParaRPr lang="en-US" sz="2100" kern="1200" dirty="0"/>
        </a:p>
        <a:p>
          <a:pPr marL="171450" lvl="1" indent="-171450" algn="l" defTabSz="711200" rtl="0">
            <a:lnSpc>
              <a:spcPct val="90000"/>
            </a:lnSpc>
            <a:spcBef>
              <a:spcPct val="0"/>
            </a:spcBef>
            <a:spcAft>
              <a:spcPct val="15000"/>
            </a:spcAft>
            <a:buChar char="•"/>
          </a:pPr>
          <a:r>
            <a:rPr lang="en-US" sz="1600" kern="1200" dirty="0"/>
            <a:t>We have created our own adapted Children’s Rights Charter </a:t>
          </a:r>
          <a:r>
            <a:rPr lang="en-US" sz="1600" kern="1200" dirty="0">
              <a:latin typeface="Calibri"/>
            </a:rPr>
            <a:t>             </a:t>
          </a:r>
          <a:r>
            <a:rPr lang="en-US" sz="1600" kern="1200" dirty="0"/>
            <a:t>(see slide </a:t>
          </a:r>
          <a:r>
            <a:rPr lang="en-US" sz="1600" kern="1200" dirty="0">
              <a:latin typeface="Calibri"/>
            </a:rPr>
            <a:t>4</a:t>
          </a:r>
          <a:r>
            <a:rPr lang="en-US" sz="1600" kern="1200" dirty="0"/>
            <a:t>)</a:t>
          </a:r>
          <a:endParaRPr lang="en-GB" sz="1600" kern="1200" dirty="0">
            <a:latin typeface="Calibri"/>
          </a:endParaRPr>
        </a:p>
        <a:p>
          <a:pPr marL="171450" lvl="1" indent="-171450" algn="l" defTabSz="711200" rtl="0">
            <a:lnSpc>
              <a:spcPct val="90000"/>
            </a:lnSpc>
            <a:spcBef>
              <a:spcPct val="0"/>
            </a:spcBef>
            <a:spcAft>
              <a:spcPct val="15000"/>
            </a:spcAft>
            <a:buChar char="•"/>
          </a:pPr>
          <a:r>
            <a:rPr lang="en-US" sz="1600" kern="1200" dirty="0"/>
            <a:t>We have tied in our school vision and values with these Rights and embedded them in our daily routines and interactions (see the slides </a:t>
          </a:r>
          <a:r>
            <a:rPr lang="en-US" sz="1600" kern="1200" dirty="0">
              <a:latin typeface="Calibri"/>
            </a:rPr>
            <a:t>throughout the presentation)</a:t>
          </a:r>
          <a:endParaRPr lang="en-US" sz="1600" kern="1200" dirty="0"/>
        </a:p>
        <a:p>
          <a:pPr marL="171450" lvl="1" indent="-171450" algn="l" defTabSz="711200">
            <a:lnSpc>
              <a:spcPct val="90000"/>
            </a:lnSpc>
            <a:spcBef>
              <a:spcPct val="0"/>
            </a:spcBef>
            <a:spcAft>
              <a:spcPct val="15000"/>
            </a:spcAft>
            <a:buChar char="•"/>
          </a:pPr>
          <a:r>
            <a:rPr lang="en-US" sz="1600" kern="1200" dirty="0"/>
            <a:t>We ensure of breadth and depth in educational opportunities which are adapted and accessible for all learners</a:t>
          </a:r>
        </a:p>
        <a:p>
          <a:pPr marL="171450" lvl="1" indent="-171450" algn="l" defTabSz="711200">
            <a:lnSpc>
              <a:spcPct val="90000"/>
            </a:lnSpc>
            <a:spcBef>
              <a:spcPct val="0"/>
            </a:spcBef>
            <a:spcAft>
              <a:spcPct val="15000"/>
            </a:spcAft>
            <a:buChar char="•"/>
          </a:pPr>
          <a:r>
            <a:rPr lang="en-US" sz="1600" kern="1200" dirty="0"/>
            <a:t>Adults are modelling rights-respecting behaviours</a:t>
          </a:r>
        </a:p>
        <a:p>
          <a:pPr marL="171450" lvl="1" indent="-171450" algn="l" defTabSz="711200">
            <a:lnSpc>
              <a:spcPct val="90000"/>
            </a:lnSpc>
            <a:spcBef>
              <a:spcPct val="0"/>
            </a:spcBef>
            <a:spcAft>
              <a:spcPct val="15000"/>
            </a:spcAft>
            <a:buChar char="•"/>
          </a:pPr>
          <a:r>
            <a:rPr lang="en-US" sz="1600" kern="1200" dirty="0"/>
            <a:t>All pupils are included in decision-making at their level of communication through class-based choice making activities and Pupil Council group sessions  </a:t>
          </a:r>
        </a:p>
        <a:p>
          <a:pPr marL="171450" lvl="1" indent="-171450" algn="l" defTabSz="711200" rtl="0">
            <a:lnSpc>
              <a:spcPct val="90000"/>
            </a:lnSpc>
            <a:spcBef>
              <a:spcPct val="0"/>
            </a:spcBef>
            <a:spcAft>
              <a:spcPct val="15000"/>
            </a:spcAft>
            <a:buChar char="•"/>
          </a:pPr>
          <a:r>
            <a:rPr lang="en-US" sz="1600" kern="1200" dirty="0">
              <a:latin typeface="Calibri"/>
            </a:rPr>
            <a:t>Throughut the school year we celebrate the important events and festivals in relation to children's rights</a:t>
          </a:r>
        </a:p>
      </dsp:txBody>
      <dsp:txXfrm>
        <a:off x="345578" y="1448"/>
        <a:ext cx="7538442" cy="45230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493046-9319-43D0-967D-D75C797C59CB}">
      <dsp:nvSpPr>
        <dsp:cNvPr id="0" name=""/>
        <dsp:cNvSpPr/>
      </dsp:nvSpPr>
      <dsp:spPr>
        <a:xfrm>
          <a:off x="495061" y="645"/>
          <a:ext cx="2262336" cy="135740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The right to communicate in their own way.</a:t>
          </a:r>
        </a:p>
      </dsp:txBody>
      <dsp:txXfrm>
        <a:off x="495061" y="645"/>
        <a:ext cx="2262336" cy="1357401"/>
      </dsp:txXfrm>
    </dsp:sp>
    <dsp:sp modelId="{38FEA315-8566-4E54-A7BD-2DD15593589F}">
      <dsp:nvSpPr>
        <dsp:cNvPr id="0" name=""/>
        <dsp:cNvSpPr/>
      </dsp:nvSpPr>
      <dsp:spPr>
        <a:xfrm>
          <a:off x="2983631" y="645"/>
          <a:ext cx="2262336" cy="135740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The right to enjoy school through sensory and experiential learning.</a:t>
          </a:r>
        </a:p>
      </dsp:txBody>
      <dsp:txXfrm>
        <a:off x="2983631" y="645"/>
        <a:ext cx="2262336" cy="1357401"/>
      </dsp:txXfrm>
    </dsp:sp>
    <dsp:sp modelId="{E552AB2A-9024-4A4E-8D9E-A3DF43B2F040}">
      <dsp:nvSpPr>
        <dsp:cNvPr id="0" name=""/>
        <dsp:cNvSpPr/>
      </dsp:nvSpPr>
      <dsp:spPr>
        <a:xfrm>
          <a:off x="5472201" y="645"/>
          <a:ext cx="2262336" cy="135740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The right to make choices with support.</a:t>
          </a:r>
        </a:p>
      </dsp:txBody>
      <dsp:txXfrm>
        <a:off x="5472201" y="645"/>
        <a:ext cx="2262336" cy="1357401"/>
      </dsp:txXfrm>
    </dsp:sp>
    <dsp:sp modelId="{83D20060-8E42-4C1E-A5AE-034DFC12429A}">
      <dsp:nvSpPr>
        <dsp:cNvPr id="0" name=""/>
        <dsp:cNvSpPr/>
      </dsp:nvSpPr>
      <dsp:spPr>
        <a:xfrm>
          <a:off x="495061" y="1584280"/>
          <a:ext cx="2262336" cy="135740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The right to be safe physically and emotionally.</a:t>
          </a:r>
        </a:p>
      </dsp:txBody>
      <dsp:txXfrm>
        <a:off x="495061" y="1584280"/>
        <a:ext cx="2262336" cy="1357401"/>
      </dsp:txXfrm>
    </dsp:sp>
    <dsp:sp modelId="{A036AB68-B52B-413B-A115-C0DCCEBBF3B1}">
      <dsp:nvSpPr>
        <dsp:cNvPr id="0" name=""/>
        <dsp:cNvSpPr/>
      </dsp:nvSpPr>
      <dsp:spPr>
        <a:xfrm>
          <a:off x="2983631" y="1584280"/>
          <a:ext cx="2262336" cy="135740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The right to be heard through behaviour, gestures, or AAC.</a:t>
          </a:r>
          <a:r>
            <a:rPr lang="en-GB" sz="1400" kern="1200"/>
            <a:t> </a:t>
          </a:r>
          <a:endParaRPr lang="en-US" sz="1400" kern="1200"/>
        </a:p>
      </dsp:txBody>
      <dsp:txXfrm>
        <a:off x="2983631" y="1584280"/>
        <a:ext cx="2262336" cy="1357401"/>
      </dsp:txXfrm>
    </dsp:sp>
    <dsp:sp modelId="{3B833718-464A-4343-92CC-A2F2880B3C1A}">
      <dsp:nvSpPr>
        <dsp:cNvPr id="0" name=""/>
        <dsp:cNvSpPr/>
      </dsp:nvSpPr>
      <dsp:spPr>
        <a:xfrm>
          <a:off x="5472201" y="1584280"/>
          <a:ext cx="2262336" cy="135740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Embed child voice through accessible tools (e.g., choosing boards, switches). </a:t>
          </a:r>
          <a:endParaRPr lang="en-US" sz="1400" kern="1200"/>
        </a:p>
      </dsp:txBody>
      <dsp:txXfrm>
        <a:off x="5472201" y="1584280"/>
        <a:ext cx="2262336" cy="1357401"/>
      </dsp:txXfrm>
    </dsp:sp>
    <dsp:sp modelId="{56ADB778-6F6D-4F28-ACCC-239031BABDC2}">
      <dsp:nvSpPr>
        <dsp:cNvPr id="0" name=""/>
        <dsp:cNvSpPr/>
      </dsp:nvSpPr>
      <dsp:spPr>
        <a:xfrm>
          <a:off x="495061" y="3167916"/>
          <a:ext cx="2262336" cy="135740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Ensure all policies reflect the needs of pupils with complex care requirements (Best Practice Model, School Vision, School Values). </a:t>
          </a:r>
          <a:endParaRPr lang="en-US" sz="1400" kern="1200"/>
        </a:p>
      </dsp:txBody>
      <dsp:txXfrm>
        <a:off x="495061" y="3167916"/>
        <a:ext cx="2262336" cy="1357401"/>
      </dsp:txXfrm>
    </dsp:sp>
    <dsp:sp modelId="{DE8F35A6-1A0A-4721-95B6-CB3029999C47}">
      <dsp:nvSpPr>
        <dsp:cNvPr id="0" name=""/>
        <dsp:cNvSpPr/>
      </dsp:nvSpPr>
      <dsp:spPr>
        <a:xfrm>
          <a:off x="2983631" y="3167916"/>
          <a:ext cx="2262336" cy="135740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Model self-regulation strategies, nurture, and relationship-based practice.</a:t>
          </a:r>
          <a:endParaRPr lang="en-US" sz="1400" kern="1200"/>
        </a:p>
      </dsp:txBody>
      <dsp:txXfrm>
        <a:off x="2983631" y="3167916"/>
        <a:ext cx="2262336" cy="1357401"/>
      </dsp:txXfrm>
    </dsp:sp>
    <dsp:sp modelId="{FB6C668D-5C08-4053-B54C-96EBDC9A415F}">
      <dsp:nvSpPr>
        <dsp:cNvPr id="0" name=""/>
        <dsp:cNvSpPr/>
      </dsp:nvSpPr>
      <dsp:spPr>
        <a:xfrm>
          <a:off x="5472201" y="3167916"/>
          <a:ext cx="2262336" cy="135740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Continue developing a Rights Steering Group including pupils and using varied communication</a:t>
          </a:r>
          <a:endParaRPr lang="en-US" sz="1400" kern="1200"/>
        </a:p>
      </dsp:txBody>
      <dsp:txXfrm>
        <a:off x="5472201" y="3167916"/>
        <a:ext cx="2262336" cy="13574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37FD78-293B-4261-A7CE-0A53E9512D22}">
      <dsp:nvSpPr>
        <dsp:cNvPr id="0" name=""/>
        <dsp:cNvSpPr/>
      </dsp:nvSpPr>
      <dsp:spPr>
        <a:xfrm>
          <a:off x="0" y="113774"/>
          <a:ext cx="7164783" cy="67532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Staff Awareness session on UNCRC and Rights Respecting School Awards</a:t>
          </a:r>
          <a:endParaRPr lang="en-US" sz="1700" kern="1200"/>
        </a:p>
      </dsp:txBody>
      <dsp:txXfrm>
        <a:off x="32967" y="146741"/>
        <a:ext cx="7098849" cy="609393"/>
      </dsp:txXfrm>
    </dsp:sp>
    <dsp:sp modelId="{BAA3CA46-2AED-46D9-93CE-39F90FDA7274}">
      <dsp:nvSpPr>
        <dsp:cNvPr id="0" name=""/>
        <dsp:cNvSpPr/>
      </dsp:nvSpPr>
      <dsp:spPr>
        <a:xfrm>
          <a:off x="0" y="838062"/>
          <a:ext cx="7164783" cy="67532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Staff Questionnaire </a:t>
          </a:r>
          <a:endParaRPr lang="en-US" sz="1700" kern="1200"/>
        </a:p>
      </dsp:txBody>
      <dsp:txXfrm>
        <a:off x="32967" y="871029"/>
        <a:ext cx="7098849" cy="609393"/>
      </dsp:txXfrm>
    </dsp:sp>
    <dsp:sp modelId="{D9380121-2B79-4632-A7AB-4A7E70A56E61}">
      <dsp:nvSpPr>
        <dsp:cNvPr id="0" name=""/>
        <dsp:cNvSpPr/>
      </dsp:nvSpPr>
      <dsp:spPr>
        <a:xfrm>
          <a:off x="0" y="1562349"/>
          <a:ext cx="7164783" cy="67532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Pupil Voice groups with adapted questionnaires about school in relation to Children's Rights</a:t>
          </a:r>
          <a:endParaRPr lang="en-US" sz="1700" kern="1200"/>
        </a:p>
      </dsp:txBody>
      <dsp:txXfrm>
        <a:off x="32967" y="1595316"/>
        <a:ext cx="7098849" cy="609393"/>
      </dsp:txXfrm>
    </dsp:sp>
    <dsp:sp modelId="{2FAD5286-886B-4CCD-BD68-BC4A257CD6E0}">
      <dsp:nvSpPr>
        <dsp:cNvPr id="0" name=""/>
        <dsp:cNvSpPr/>
      </dsp:nvSpPr>
      <dsp:spPr>
        <a:xfrm>
          <a:off x="0" y="2286637"/>
          <a:ext cx="7164783" cy="67532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Individual work with a couple of pupils on Article of the week </a:t>
          </a:r>
          <a:endParaRPr lang="en-US" sz="1700" kern="1200"/>
        </a:p>
      </dsp:txBody>
      <dsp:txXfrm>
        <a:off x="32967" y="2319604"/>
        <a:ext cx="7098849" cy="609393"/>
      </dsp:txXfrm>
    </dsp:sp>
    <dsp:sp modelId="{381A99C5-95A3-458E-B15B-736B0AE3DF09}">
      <dsp:nvSpPr>
        <dsp:cNvPr id="0" name=""/>
        <dsp:cNvSpPr/>
      </dsp:nvSpPr>
      <dsp:spPr>
        <a:xfrm>
          <a:off x="0" y="3010925"/>
          <a:ext cx="7164783" cy="67532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Celebration of school values and embedment of school vision daily and during school assemblies</a:t>
          </a:r>
          <a:endParaRPr lang="en-US" sz="1700" kern="1200"/>
        </a:p>
      </dsp:txBody>
      <dsp:txXfrm>
        <a:off x="32967" y="3043892"/>
        <a:ext cx="7098849" cy="609393"/>
      </dsp:txXfrm>
    </dsp:sp>
    <dsp:sp modelId="{A304B460-C98F-4451-9837-075B9C393ED5}">
      <dsp:nvSpPr>
        <dsp:cNvPr id="0" name=""/>
        <dsp:cNvSpPr/>
      </dsp:nvSpPr>
      <dsp:spPr>
        <a:xfrm>
          <a:off x="0" y="3735212"/>
          <a:ext cx="7164783" cy="67532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Parental engagement through information shared during Parent Evening</a:t>
          </a:r>
          <a:endParaRPr lang="en-US" sz="1700" kern="1200"/>
        </a:p>
      </dsp:txBody>
      <dsp:txXfrm>
        <a:off x="32967" y="3768179"/>
        <a:ext cx="7098849" cy="60939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2A8C19-D9FD-4C36-BCDE-C234287AFFFA}" type="datetimeFigureOut">
              <a:rPr lang="en-GB" smtClean="0"/>
              <a:t>21/05/2026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974DFA-C6E4-400D-BAC1-67DAF455ABE9}" type="slidenum">
              <a:rPr lang="en-GB" smtClean="0"/>
              <a:t>‹#›</a:t>
            </a:fld>
            <a:endParaRPr lang="en-GB"/>
          </a:p>
        </p:txBody>
      </p:sp>
    </p:spTree>
    <p:extLst>
      <p:ext uri="{BB962C8B-B14F-4D97-AF65-F5344CB8AC3E}">
        <p14:creationId xmlns:p14="http://schemas.microsoft.com/office/powerpoint/2010/main" val="2755083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5/21/2026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5/21/2026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5/21/2026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5/21/2026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hyperlink" Target="https://forms.office.com/Pages/AnalysisPage.aspx?AnalyzerToken=oOivLTlBly88ZhyVNFPe6EuXGO6zzNjk&amp;id=L6Vp-cBC8UCYutrtbEMIfD3X6_7F1nhJgVdfP4csuLJUOTIxSk5ENjc4Nk9YN0k2Qk5aTTJJNEwxTy4u" TargetMode="External"/><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23900" y="1383528"/>
            <a:ext cx="4444491" cy="3167510"/>
          </a:xfrm>
        </p:spPr>
        <p:txBody>
          <a:bodyPr anchor="b">
            <a:normAutofit/>
          </a:bodyPr>
          <a:lstStyle/>
          <a:p>
            <a:pPr algn="r">
              <a:lnSpc>
                <a:spcPct val="90000"/>
              </a:lnSpc>
            </a:pPr>
            <a:r>
              <a:rPr lang="en-GB" sz="6500"/>
              <a:t>RRSA: Achieving Silver Award</a:t>
            </a:r>
          </a:p>
        </p:txBody>
      </p:sp>
      <p:sp>
        <p:nvSpPr>
          <p:cNvPr id="3" name="Subtitle 2"/>
          <p:cNvSpPr>
            <a:spLocks noGrp="1"/>
          </p:cNvSpPr>
          <p:nvPr>
            <p:ph type="subTitle" idx="1"/>
          </p:nvPr>
        </p:nvSpPr>
        <p:spPr>
          <a:xfrm>
            <a:off x="723900" y="4582814"/>
            <a:ext cx="4444491" cy="1312657"/>
          </a:xfrm>
        </p:spPr>
        <p:txBody>
          <a:bodyPr anchor="t">
            <a:normAutofit/>
          </a:bodyPr>
          <a:lstStyle/>
          <a:p>
            <a:pPr algn="r">
              <a:lnSpc>
                <a:spcPct val="90000"/>
              </a:lnSpc>
            </a:pPr>
            <a:r>
              <a:rPr lang="en-US" sz="2200"/>
              <a:t>Implementing UNCRC for Children with Complex Additional Needs at Calaiswood School</a:t>
            </a:r>
          </a:p>
        </p:txBody>
      </p:sp>
      <p:pic>
        <p:nvPicPr>
          <p:cNvPr id="4" name="Picture 3" descr="A yellow star with blue and green stars&#10;&#10;AI-generated content may be incorrect.">
            <a:extLst>
              <a:ext uri="{FF2B5EF4-FFF2-40B4-BE49-F238E27FC236}">
                <a16:creationId xmlns:a16="http://schemas.microsoft.com/office/drawing/2014/main" id="{68A0A982-5FFD-2493-4638-6F0E9954BB1B}"/>
              </a:ext>
            </a:extLst>
          </p:cNvPr>
          <p:cNvPicPr>
            <a:picLocks noChangeAspect="1"/>
          </p:cNvPicPr>
          <p:nvPr/>
        </p:nvPicPr>
        <p:blipFill>
          <a:blip r:embed="rId2"/>
          <a:stretch>
            <a:fillRect/>
          </a:stretch>
        </p:blipFill>
        <p:spPr>
          <a:xfrm>
            <a:off x="5649721" y="2471017"/>
            <a:ext cx="1966329" cy="196632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3930" y="1050595"/>
            <a:ext cx="6056111" cy="1618489"/>
          </a:xfrm>
        </p:spPr>
        <p:txBody>
          <a:bodyPr anchor="ctr">
            <a:normAutofit/>
          </a:bodyPr>
          <a:lstStyle/>
          <a:p>
            <a:pPr>
              <a:lnSpc>
                <a:spcPct val="90000"/>
              </a:lnSpc>
            </a:pPr>
            <a:r>
              <a:rPr lang="en-GB" sz="3500"/>
              <a:t>Approaches used for Calaiswood pupils to implement the UNCR</a:t>
            </a:r>
          </a:p>
        </p:txBody>
      </p:sp>
      <p:sp>
        <p:nvSpPr>
          <p:cNvPr id="3" name="Content Placeholder 2"/>
          <p:cNvSpPr>
            <a:spLocks noGrp="1"/>
          </p:cNvSpPr>
          <p:nvPr>
            <p:ph idx="1"/>
          </p:nvPr>
        </p:nvSpPr>
        <p:spPr>
          <a:xfrm>
            <a:off x="963930" y="2969469"/>
            <a:ext cx="6056111" cy="2800395"/>
          </a:xfrm>
        </p:spPr>
        <p:txBody>
          <a:bodyPr anchor="t">
            <a:normAutofit/>
          </a:bodyPr>
          <a:lstStyle/>
          <a:p>
            <a:pPr>
              <a:lnSpc>
                <a:spcPct val="90000"/>
              </a:lnSpc>
            </a:pPr>
            <a:r>
              <a:rPr lang="en-US" sz="1600"/>
              <a:t>Holistic approach to communication: key verbal cues,use of AAC devices, switches, PECS, photographs, signing (Signalong or On Body Signing), use of high-tech devices (talkers, Eye Gaze or iPads), tactile objects (OOR) to aid the understanding of children’s rights</a:t>
            </a:r>
          </a:p>
          <a:p>
            <a:pPr>
              <a:lnSpc>
                <a:spcPct val="90000"/>
              </a:lnSpc>
            </a:pPr>
            <a:r>
              <a:rPr lang="en-US" sz="1600"/>
              <a:t>Consistent routines promoting emotional safety and predictability.</a:t>
            </a:r>
          </a:p>
          <a:p>
            <a:pPr>
              <a:lnSpc>
                <a:spcPct val="90000"/>
              </a:lnSpc>
            </a:pPr>
            <a:r>
              <a:rPr lang="en-US" sz="1600"/>
              <a:t>Adults interpreting children’s cues to support their participation. </a:t>
            </a:r>
          </a:p>
          <a:p>
            <a:pPr>
              <a:lnSpc>
                <a:spcPct val="90000"/>
              </a:lnSpc>
            </a:pPr>
            <a:r>
              <a:rPr lang="en-US" sz="1600"/>
              <a:t>Inclusive/real life opportunities like visits to local community centres/care homes, participating in bigger sport or musical events to represent the school and raise the awareness, organising UN Day events or fundraisers</a:t>
            </a:r>
          </a:p>
          <a:p>
            <a:pPr marL="0" indent="0">
              <a:lnSpc>
                <a:spcPct val="90000"/>
              </a:lnSpc>
              <a:buNone/>
            </a:pPr>
            <a:endParaRPr lang="en-US" sz="1600"/>
          </a:p>
          <a:p>
            <a:pPr marL="0" indent="0">
              <a:lnSpc>
                <a:spcPct val="90000"/>
              </a:lnSpc>
              <a:buNone/>
            </a:pPr>
            <a:endParaRPr lang="en-US" sz="16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65AB0-C8EF-B436-44BB-83D9F38B46B8}"/>
              </a:ext>
            </a:extLst>
          </p:cNvPr>
          <p:cNvSpPr>
            <a:spLocks noGrp="1"/>
          </p:cNvSpPr>
          <p:nvPr>
            <p:ph type="title"/>
          </p:nvPr>
        </p:nvSpPr>
        <p:spPr>
          <a:xfrm>
            <a:off x="457200" y="274638"/>
            <a:ext cx="8229600" cy="414799"/>
          </a:xfrm>
        </p:spPr>
        <p:txBody>
          <a:bodyPr>
            <a:normAutofit/>
          </a:bodyPr>
          <a:lstStyle/>
          <a:p>
            <a:r>
              <a:rPr lang="en-GB" sz="1800" dirty="0">
                <a:ea typeface="Calibri"/>
                <a:cs typeface="Calibri"/>
              </a:rPr>
              <a:t>Embedding our school vision in daily opportunities</a:t>
            </a:r>
          </a:p>
        </p:txBody>
      </p:sp>
      <p:pic>
        <p:nvPicPr>
          <p:cNvPr id="4" name="Content Placeholder 3" descr="A collage of a child writing on a white board&#10;&#10;AI-generated content may be incorrect.">
            <a:extLst>
              <a:ext uri="{FF2B5EF4-FFF2-40B4-BE49-F238E27FC236}">
                <a16:creationId xmlns:a16="http://schemas.microsoft.com/office/drawing/2014/main" id="{72BA46B7-07C0-4337-9F7F-C924A8FC5FE3}"/>
              </a:ext>
            </a:extLst>
          </p:cNvPr>
          <p:cNvPicPr>
            <a:picLocks noGrp="1" noChangeAspect="1"/>
          </p:cNvPicPr>
          <p:nvPr>
            <p:ph idx="1"/>
          </p:nvPr>
        </p:nvPicPr>
        <p:blipFill>
          <a:blip r:embed="rId2"/>
          <a:stretch>
            <a:fillRect/>
          </a:stretch>
        </p:blipFill>
        <p:spPr>
          <a:xfrm>
            <a:off x="2533236" y="1206628"/>
            <a:ext cx="4307971" cy="4713953"/>
          </a:xfrm>
          <a:prstGeom prst="rect">
            <a:avLst/>
          </a:prstGeom>
          <a:ln w="127000" cap="sq">
            <a:solidFill>
              <a:schemeClr val="accent1"/>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084036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4F7BB-E6A4-F208-77F8-9E6C3B305DC1}"/>
              </a:ext>
            </a:extLst>
          </p:cNvPr>
          <p:cNvSpPr>
            <a:spLocks noGrp="1"/>
          </p:cNvSpPr>
          <p:nvPr>
            <p:ph type="title"/>
          </p:nvPr>
        </p:nvSpPr>
        <p:spPr>
          <a:xfrm>
            <a:off x="457200" y="274638"/>
            <a:ext cx="8229600" cy="387714"/>
          </a:xfrm>
        </p:spPr>
        <p:txBody>
          <a:bodyPr>
            <a:normAutofit/>
          </a:bodyPr>
          <a:lstStyle/>
          <a:p>
            <a:r>
              <a:rPr lang="en-GB" sz="1800" dirty="0">
                <a:ea typeface="Calibri"/>
                <a:cs typeface="Calibri"/>
              </a:rPr>
              <a:t>Celebrating different events</a:t>
            </a:r>
          </a:p>
        </p:txBody>
      </p:sp>
      <p:pic>
        <p:nvPicPr>
          <p:cNvPr id="4" name="Content Placeholder 3" descr="A collage of a child holding a paper&#10;&#10;AI-generated content may be incorrect.">
            <a:extLst>
              <a:ext uri="{FF2B5EF4-FFF2-40B4-BE49-F238E27FC236}">
                <a16:creationId xmlns:a16="http://schemas.microsoft.com/office/drawing/2014/main" id="{3C3BAF8F-8E0D-5E69-689A-57EEFE1D000B}"/>
              </a:ext>
            </a:extLst>
          </p:cNvPr>
          <p:cNvPicPr>
            <a:picLocks noGrp="1" noChangeAspect="1"/>
          </p:cNvPicPr>
          <p:nvPr>
            <p:ph idx="1"/>
          </p:nvPr>
        </p:nvPicPr>
        <p:blipFill>
          <a:blip r:embed="rId2"/>
          <a:stretch>
            <a:fillRect/>
          </a:stretch>
        </p:blipFill>
        <p:spPr>
          <a:xfrm>
            <a:off x="2991637" y="2279093"/>
            <a:ext cx="2979458" cy="3832827"/>
          </a:xfrm>
          <a:prstGeom prst="rect">
            <a:avLst/>
          </a:prstGeom>
        </p:spPr>
      </p:pic>
      <p:pic>
        <p:nvPicPr>
          <p:cNvPr id="5" name="Picture 4" descr="A collage of a child eating pancakes&#10;&#10;AI-generated content may be incorrect.">
            <a:extLst>
              <a:ext uri="{FF2B5EF4-FFF2-40B4-BE49-F238E27FC236}">
                <a16:creationId xmlns:a16="http://schemas.microsoft.com/office/drawing/2014/main" id="{83F20ABD-E970-4B27-6B5B-1065C86DABC8}"/>
              </a:ext>
            </a:extLst>
          </p:cNvPr>
          <p:cNvPicPr>
            <a:picLocks noChangeAspect="1"/>
          </p:cNvPicPr>
          <p:nvPr/>
        </p:nvPicPr>
        <p:blipFill>
          <a:blip r:embed="rId3"/>
          <a:stretch>
            <a:fillRect/>
          </a:stretch>
        </p:blipFill>
        <p:spPr>
          <a:xfrm>
            <a:off x="6039892" y="855991"/>
            <a:ext cx="2985662" cy="3917419"/>
          </a:xfrm>
          <a:prstGeom prst="rect">
            <a:avLst/>
          </a:prstGeom>
        </p:spPr>
      </p:pic>
      <p:pic>
        <p:nvPicPr>
          <p:cNvPr id="6" name="Picture 5" descr="A collage of images of a classroom&#10;&#10;AI-generated content may be incorrect.">
            <a:extLst>
              <a:ext uri="{FF2B5EF4-FFF2-40B4-BE49-F238E27FC236}">
                <a16:creationId xmlns:a16="http://schemas.microsoft.com/office/drawing/2014/main" id="{5E523E74-FB10-87A1-4CAD-A08CB9046304}"/>
              </a:ext>
            </a:extLst>
          </p:cNvPr>
          <p:cNvPicPr>
            <a:picLocks noChangeAspect="1"/>
          </p:cNvPicPr>
          <p:nvPr/>
        </p:nvPicPr>
        <p:blipFill>
          <a:blip r:embed="rId4"/>
          <a:stretch>
            <a:fillRect/>
          </a:stretch>
        </p:blipFill>
        <p:spPr>
          <a:xfrm>
            <a:off x="278735" y="855152"/>
            <a:ext cx="2597423" cy="3836855"/>
          </a:xfrm>
          <a:prstGeom prst="rect">
            <a:avLst/>
          </a:prstGeom>
        </p:spPr>
      </p:pic>
      <p:sp>
        <p:nvSpPr>
          <p:cNvPr id="3" name="Star: 5 Points 2">
            <a:extLst>
              <a:ext uri="{FF2B5EF4-FFF2-40B4-BE49-F238E27FC236}">
                <a16:creationId xmlns:a16="http://schemas.microsoft.com/office/drawing/2014/main" id="{659C64E1-63A5-E895-2859-00AD507040E7}"/>
              </a:ext>
            </a:extLst>
          </p:cNvPr>
          <p:cNvSpPr/>
          <p:nvPr/>
        </p:nvSpPr>
        <p:spPr>
          <a:xfrm>
            <a:off x="2093975" y="3571763"/>
            <a:ext cx="466413" cy="521208"/>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Star: 5 Points 6">
            <a:extLst>
              <a:ext uri="{FF2B5EF4-FFF2-40B4-BE49-F238E27FC236}">
                <a16:creationId xmlns:a16="http://schemas.microsoft.com/office/drawing/2014/main" id="{FA0D7B9B-E51F-8F5A-C836-B68518624789}"/>
              </a:ext>
            </a:extLst>
          </p:cNvPr>
          <p:cNvSpPr/>
          <p:nvPr/>
        </p:nvSpPr>
        <p:spPr>
          <a:xfrm>
            <a:off x="2922840" y="2908824"/>
            <a:ext cx="1033273" cy="923543"/>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F1ABBA10-DBC3-3A6B-675E-99CBB5656446}"/>
              </a:ext>
            </a:extLst>
          </p:cNvPr>
          <p:cNvSpPr/>
          <p:nvPr/>
        </p:nvSpPr>
        <p:spPr>
          <a:xfrm>
            <a:off x="4716979" y="2773579"/>
            <a:ext cx="859010" cy="748776"/>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74219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0F08-937B-ACCC-7BB4-551A00C07B94}"/>
              </a:ext>
            </a:extLst>
          </p:cNvPr>
          <p:cNvSpPr>
            <a:spLocks noGrp="1"/>
          </p:cNvSpPr>
          <p:nvPr>
            <p:ph type="title"/>
          </p:nvPr>
        </p:nvSpPr>
        <p:spPr>
          <a:xfrm>
            <a:off x="618328" y="163863"/>
            <a:ext cx="8108755" cy="538771"/>
          </a:xfrm>
        </p:spPr>
        <p:txBody>
          <a:bodyPr>
            <a:normAutofit/>
          </a:bodyPr>
          <a:lstStyle/>
          <a:p>
            <a:r>
              <a:rPr lang="en-GB" sz="2400" dirty="0">
                <a:ea typeface="Calibri"/>
                <a:cs typeface="Calibri"/>
              </a:rPr>
              <a:t>Representing school in the local community</a:t>
            </a:r>
            <a:endParaRPr lang="en-GB" sz="2400" dirty="0"/>
          </a:p>
        </p:txBody>
      </p:sp>
      <p:pic>
        <p:nvPicPr>
          <p:cNvPr id="4" name="Content Placeholder 3" descr="A group of people around a table with pink bags&#10;&#10;AI-generated content may be incorrect.">
            <a:extLst>
              <a:ext uri="{FF2B5EF4-FFF2-40B4-BE49-F238E27FC236}">
                <a16:creationId xmlns:a16="http://schemas.microsoft.com/office/drawing/2014/main" id="{D09F866B-111A-B008-7059-C8ED5E459858}"/>
              </a:ext>
            </a:extLst>
          </p:cNvPr>
          <p:cNvPicPr>
            <a:picLocks noGrp="1" noChangeAspect="1"/>
          </p:cNvPicPr>
          <p:nvPr>
            <p:ph idx="1"/>
          </p:nvPr>
        </p:nvPicPr>
        <p:blipFill>
          <a:blip r:embed="rId2"/>
          <a:stretch>
            <a:fillRect/>
          </a:stretch>
        </p:blipFill>
        <p:spPr>
          <a:xfrm>
            <a:off x="235235" y="990072"/>
            <a:ext cx="2973636" cy="4114800"/>
          </a:xfrm>
          <a:prstGeom prst="rect">
            <a:avLst/>
          </a:prstGeom>
        </p:spPr>
      </p:pic>
      <p:pic>
        <p:nvPicPr>
          <p:cNvPr id="5" name="Picture 4" descr="A group of people sitting at a table&#10;&#10;AI-generated content may be incorrect.">
            <a:extLst>
              <a:ext uri="{FF2B5EF4-FFF2-40B4-BE49-F238E27FC236}">
                <a16:creationId xmlns:a16="http://schemas.microsoft.com/office/drawing/2014/main" id="{F055AC22-688C-6FB4-3322-C2CA992BD8F3}"/>
              </a:ext>
            </a:extLst>
          </p:cNvPr>
          <p:cNvPicPr>
            <a:picLocks noChangeAspect="1"/>
          </p:cNvPicPr>
          <p:nvPr/>
        </p:nvPicPr>
        <p:blipFill>
          <a:blip r:embed="rId3"/>
          <a:stretch>
            <a:fillRect/>
          </a:stretch>
        </p:blipFill>
        <p:spPr>
          <a:xfrm>
            <a:off x="3121877" y="1419938"/>
            <a:ext cx="2779400" cy="5146019"/>
          </a:xfrm>
          <a:prstGeom prst="rect">
            <a:avLst/>
          </a:prstGeom>
        </p:spPr>
      </p:pic>
      <p:pic>
        <p:nvPicPr>
          <p:cNvPr id="6" name="Picture 5" descr="A collage of people in a room&#10;&#10;AI-generated content may be incorrect.">
            <a:extLst>
              <a:ext uri="{FF2B5EF4-FFF2-40B4-BE49-F238E27FC236}">
                <a16:creationId xmlns:a16="http://schemas.microsoft.com/office/drawing/2014/main" id="{6E521CE4-F10B-722C-BD23-D4F16FF23A30}"/>
              </a:ext>
            </a:extLst>
          </p:cNvPr>
          <p:cNvPicPr>
            <a:picLocks noChangeAspect="1"/>
          </p:cNvPicPr>
          <p:nvPr/>
        </p:nvPicPr>
        <p:blipFill>
          <a:blip r:embed="rId4"/>
          <a:stretch>
            <a:fillRect/>
          </a:stretch>
        </p:blipFill>
        <p:spPr>
          <a:xfrm>
            <a:off x="6048368" y="1873109"/>
            <a:ext cx="2948569" cy="3937560"/>
          </a:xfrm>
          <a:prstGeom prst="rect">
            <a:avLst/>
          </a:prstGeom>
        </p:spPr>
      </p:pic>
      <p:sp>
        <p:nvSpPr>
          <p:cNvPr id="3" name="Star: 5 Points 2">
            <a:extLst>
              <a:ext uri="{FF2B5EF4-FFF2-40B4-BE49-F238E27FC236}">
                <a16:creationId xmlns:a16="http://schemas.microsoft.com/office/drawing/2014/main" id="{86C2660D-736D-9639-E313-282D76D9716A}"/>
              </a:ext>
            </a:extLst>
          </p:cNvPr>
          <p:cNvSpPr/>
          <p:nvPr/>
        </p:nvSpPr>
        <p:spPr>
          <a:xfrm>
            <a:off x="301751" y="2648219"/>
            <a:ext cx="466413" cy="521208"/>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Star: 5 Points 6">
            <a:extLst>
              <a:ext uri="{FF2B5EF4-FFF2-40B4-BE49-F238E27FC236}">
                <a16:creationId xmlns:a16="http://schemas.microsoft.com/office/drawing/2014/main" id="{86D9E832-4806-4777-EE75-A5FAFC11379B}"/>
              </a:ext>
            </a:extLst>
          </p:cNvPr>
          <p:cNvSpPr/>
          <p:nvPr/>
        </p:nvSpPr>
        <p:spPr>
          <a:xfrm>
            <a:off x="4791457" y="3169427"/>
            <a:ext cx="923544" cy="893131"/>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55813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BC7815-8431-ADD0-5476-1E468120C8D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03B1A41-694B-99C7-8F8A-562A99A27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443D42A5-D68F-C180-5076-86B02B2A1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1"/>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E81EFC4-A001-37E3-AAB2-AA5E46327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B3D9CD-7142-8D9B-CFFA-03A757FCF4A1}"/>
              </a:ext>
            </a:extLst>
          </p:cNvPr>
          <p:cNvSpPr>
            <a:spLocks noGrp="1"/>
          </p:cNvSpPr>
          <p:nvPr>
            <p:ph type="title"/>
          </p:nvPr>
        </p:nvSpPr>
        <p:spPr>
          <a:xfrm>
            <a:off x="963930" y="1050595"/>
            <a:ext cx="7411119" cy="1618489"/>
          </a:xfrm>
        </p:spPr>
        <p:txBody>
          <a:bodyPr anchor="ctr">
            <a:normAutofit/>
          </a:bodyPr>
          <a:lstStyle/>
          <a:p>
            <a:r>
              <a:rPr lang="en-GB" sz="2400" b="1" dirty="0">
                <a:latin typeface="Arial"/>
                <a:cs typeface="Arial"/>
              </a:rPr>
              <a:t>Strand C: Teaching and learning for rights – participation, empowerment and action</a:t>
            </a:r>
            <a:endParaRPr lang="en-US" sz="2400" b="1" dirty="0"/>
          </a:p>
          <a:p>
            <a:pPr>
              <a:lnSpc>
                <a:spcPct val="90000"/>
              </a:lnSpc>
            </a:pPr>
            <a:endParaRPr lang="en-GB" dirty="0">
              <a:latin typeface="Arial"/>
              <a:ea typeface="Calibri"/>
              <a:cs typeface="Arial"/>
            </a:endParaRPr>
          </a:p>
        </p:txBody>
      </p:sp>
      <p:sp>
        <p:nvSpPr>
          <p:cNvPr id="3" name="Content Placeholder 2">
            <a:extLst>
              <a:ext uri="{FF2B5EF4-FFF2-40B4-BE49-F238E27FC236}">
                <a16:creationId xmlns:a16="http://schemas.microsoft.com/office/drawing/2014/main" id="{6CA1BD15-92CB-4D7A-FD90-2025A18289A0}"/>
              </a:ext>
            </a:extLst>
          </p:cNvPr>
          <p:cNvSpPr>
            <a:spLocks noGrp="1"/>
          </p:cNvSpPr>
          <p:nvPr>
            <p:ph idx="1"/>
          </p:nvPr>
        </p:nvSpPr>
        <p:spPr>
          <a:xfrm>
            <a:off x="963930" y="2969469"/>
            <a:ext cx="6056111" cy="2800395"/>
          </a:xfrm>
        </p:spPr>
        <p:txBody>
          <a:bodyPr vert="horz" lIns="91440" tIns="45720" rIns="91440" bIns="45720" rtlCol="0" anchor="t">
            <a:normAutofit/>
          </a:bodyPr>
          <a:lstStyle/>
          <a:p>
            <a:pPr marL="0" indent="0">
              <a:buNone/>
            </a:pPr>
            <a:endParaRPr lang="en-GB" sz="2100" dirty="0">
              <a:latin typeface="Arial"/>
              <a:ea typeface="Calibri"/>
              <a:cs typeface="Arial"/>
            </a:endParaRPr>
          </a:p>
          <a:p>
            <a:endParaRPr lang="en-GB" sz="2100">
              <a:latin typeface="Arial"/>
              <a:cs typeface="Arial"/>
            </a:endParaRPr>
          </a:p>
          <a:p>
            <a:endParaRPr lang="en-GB" sz="2100">
              <a:ea typeface="Calibri"/>
              <a:cs typeface="Calibri"/>
            </a:endParaRPr>
          </a:p>
          <a:p>
            <a:endParaRPr lang="en-GB" sz="2100">
              <a:ea typeface="Calibri"/>
              <a:cs typeface="Calibri"/>
            </a:endParaRPr>
          </a:p>
        </p:txBody>
      </p:sp>
      <p:sp>
        <p:nvSpPr>
          <p:cNvPr id="4" name="TextBox 3">
            <a:extLst>
              <a:ext uri="{FF2B5EF4-FFF2-40B4-BE49-F238E27FC236}">
                <a16:creationId xmlns:a16="http://schemas.microsoft.com/office/drawing/2014/main" id="{0C566E3B-006D-6B2E-E90E-5CF560DE84D9}"/>
              </a:ext>
            </a:extLst>
          </p:cNvPr>
          <p:cNvSpPr txBox="1"/>
          <p:nvPr/>
        </p:nvSpPr>
        <p:spPr>
          <a:xfrm>
            <a:off x="1482027" y="2442702"/>
            <a:ext cx="633063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Arial"/>
                <a:cs typeface="Arial"/>
              </a:rPr>
              <a:t>Children are empowered to enjoy and exercise their rights and to promote the rights of others locally and globally. Duty bearers are accountable for ensuring that children experience their rights.  </a:t>
            </a:r>
            <a:endParaRPr lang="en-US" dirty="0"/>
          </a:p>
          <a:p>
            <a:pPr algn="ctr"/>
            <a:endParaRPr lang="en-US" dirty="0">
              <a:latin typeface="Arial"/>
              <a:cs typeface="Arial"/>
            </a:endParaRPr>
          </a:p>
          <a:p>
            <a:pPr algn="ctr"/>
            <a:endParaRPr lang="en-GB"/>
          </a:p>
        </p:txBody>
      </p:sp>
    </p:spTree>
    <p:extLst>
      <p:ext uri="{BB962C8B-B14F-4D97-AF65-F5344CB8AC3E}">
        <p14:creationId xmlns:p14="http://schemas.microsoft.com/office/powerpoint/2010/main" val="1151687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Children’s Rights in an </a:t>
            </a:r>
            <a:r>
              <a:rPr lang="en-US"/>
              <a:t>a</a:t>
            </a:r>
            <a:r>
              <a:t>ccessible </a:t>
            </a:r>
            <a:r>
              <a:rPr lang="en-US"/>
              <a:t>form for Calaiswood pupils</a:t>
            </a:r>
            <a:endParaRPr/>
          </a:p>
        </p:txBody>
      </p:sp>
      <p:graphicFrame>
        <p:nvGraphicFramePr>
          <p:cNvPr id="5" name="Content Placeholder 2">
            <a:extLst>
              <a:ext uri="{FF2B5EF4-FFF2-40B4-BE49-F238E27FC236}">
                <a16:creationId xmlns:a16="http://schemas.microsoft.com/office/drawing/2014/main" id="{6BD6046B-9866-3D9D-C2A9-2F9ADF98BAD7}"/>
              </a:ext>
            </a:extLst>
          </p:cNvPr>
          <p:cNvGraphicFramePr>
            <a:graphicFrameLocks noGrp="1"/>
          </p:cNvGraphicFramePr>
          <p:nvPr>
            <p:ph idx="1"/>
          </p:nvPr>
        </p:nvGraphicFramePr>
        <p:xfrm>
          <a:off x="457200" y="1866207"/>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llage of a child sitting at a table&#10;&#10;AI-generated content may be incorrect.">
            <a:extLst>
              <a:ext uri="{FF2B5EF4-FFF2-40B4-BE49-F238E27FC236}">
                <a16:creationId xmlns:a16="http://schemas.microsoft.com/office/drawing/2014/main" id="{AAE6BD6C-7EC6-5EC8-84AB-BC612142D847}"/>
              </a:ext>
            </a:extLst>
          </p:cNvPr>
          <p:cNvPicPr>
            <a:picLocks noChangeAspect="1"/>
          </p:cNvPicPr>
          <p:nvPr/>
        </p:nvPicPr>
        <p:blipFill>
          <a:blip r:embed="rId2"/>
          <a:stretch>
            <a:fillRect/>
          </a:stretch>
        </p:blipFill>
        <p:spPr>
          <a:xfrm>
            <a:off x="390940" y="848032"/>
            <a:ext cx="3080353" cy="3216993"/>
          </a:xfrm>
          <a:prstGeom prst="rect">
            <a:avLst/>
          </a:prstGeom>
        </p:spPr>
      </p:pic>
      <p:pic>
        <p:nvPicPr>
          <p:cNvPr id="3" name="Picture 2" descr="A collage of a group of people&#10;&#10;AI-generated content may be incorrect.">
            <a:extLst>
              <a:ext uri="{FF2B5EF4-FFF2-40B4-BE49-F238E27FC236}">
                <a16:creationId xmlns:a16="http://schemas.microsoft.com/office/drawing/2014/main" id="{6746E382-F71F-E260-3F0D-12C71DA3AA2C}"/>
              </a:ext>
            </a:extLst>
          </p:cNvPr>
          <p:cNvPicPr>
            <a:picLocks noChangeAspect="1"/>
          </p:cNvPicPr>
          <p:nvPr/>
        </p:nvPicPr>
        <p:blipFill>
          <a:blip r:embed="rId3"/>
          <a:stretch>
            <a:fillRect/>
          </a:stretch>
        </p:blipFill>
        <p:spPr>
          <a:xfrm>
            <a:off x="1933006" y="2461138"/>
            <a:ext cx="3379135" cy="4194073"/>
          </a:xfrm>
          <a:prstGeom prst="rect">
            <a:avLst/>
          </a:prstGeom>
        </p:spPr>
      </p:pic>
      <p:sp>
        <p:nvSpPr>
          <p:cNvPr id="5" name="TextBox 4">
            <a:extLst>
              <a:ext uri="{FF2B5EF4-FFF2-40B4-BE49-F238E27FC236}">
                <a16:creationId xmlns:a16="http://schemas.microsoft.com/office/drawing/2014/main" id="{41DB4B46-9954-CE7A-0D9E-3848DAE25607}"/>
              </a:ext>
            </a:extLst>
          </p:cNvPr>
          <p:cNvSpPr txBox="1"/>
          <p:nvPr/>
        </p:nvSpPr>
        <p:spPr>
          <a:xfrm>
            <a:off x="2449320" y="201043"/>
            <a:ext cx="4706577" cy="369332"/>
          </a:xfrm>
          <a:prstGeom prst="rect">
            <a:avLst/>
          </a:prstGeom>
          <a:noFill/>
          <a:ln>
            <a:solidFill>
              <a:srgbClr val="0070C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dirty="0">
                <a:ea typeface="Calibri"/>
                <a:cs typeface="Calibri"/>
              </a:rPr>
              <a:t>Some of our pupil council groups sessions</a:t>
            </a:r>
          </a:p>
        </p:txBody>
      </p:sp>
      <p:pic>
        <p:nvPicPr>
          <p:cNvPr id="4" name="Picture 3" descr="A collage of a child in a wheelchair&#10;&#10;AI-generated content may be incorrect.">
            <a:extLst>
              <a:ext uri="{FF2B5EF4-FFF2-40B4-BE49-F238E27FC236}">
                <a16:creationId xmlns:a16="http://schemas.microsoft.com/office/drawing/2014/main" id="{53C70E0A-1EB6-2646-9E88-CE3AE5933B15}"/>
              </a:ext>
            </a:extLst>
          </p:cNvPr>
          <p:cNvPicPr>
            <a:picLocks noChangeAspect="1"/>
          </p:cNvPicPr>
          <p:nvPr/>
        </p:nvPicPr>
        <p:blipFill>
          <a:blip r:embed="rId4"/>
          <a:stretch>
            <a:fillRect/>
          </a:stretch>
        </p:blipFill>
        <p:spPr>
          <a:xfrm>
            <a:off x="5392567" y="1272047"/>
            <a:ext cx="3511584" cy="3963630"/>
          </a:xfrm>
          <a:prstGeom prst="rect">
            <a:avLst/>
          </a:prstGeom>
        </p:spPr>
      </p:pic>
      <p:sp>
        <p:nvSpPr>
          <p:cNvPr id="6" name="Star: 5 Points 5">
            <a:extLst>
              <a:ext uri="{FF2B5EF4-FFF2-40B4-BE49-F238E27FC236}">
                <a16:creationId xmlns:a16="http://schemas.microsoft.com/office/drawing/2014/main" id="{3B1A52EB-C58E-9794-293F-9F7C7D1BE2AA}"/>
              </a:ext>
            </a:extLst>
          </p:cNvPr>
          <p:cNvSpPr/>
          <p:nvPr/>
        </p:nvSpPr>
        <p:spPr>
          <a:xfrm>
            <a:off x="3526729" y="3188048"/>
            <a:ext cx="837109" cy="734728"/>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Star: 5 Points 6">
            <a:extLst>
              <a:ext uri="{FF2B5EF4-FFF2-40B4-BE49-F238E27FC236}">
                <a16:creationId xmlns:a16="http://schemas.microsoft.com/office/drawing/2014/main" id="{87682F5F-FCCC-E2B3-C57A-C04AE9344361}"/>
              </a:ext>
            </a:extLst>
          </p:cNvPr>
          <p:cNvSpPr/>
          <p:nvPr/>
        </p:nvSpPr>
        <p:spPr>
          <a:xfrm>
            <a:off x="1322832" y="2502248"/>
            <a:ext cx="701178" cy="6858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888FCD7C-5A55-2533-9201-F27E0CBB4D6F}"/>
              </a:ext>
            </a:extLst>
          </p:cNvPr>
          <p:cNvSpPr/>
          <p:nvPr/>
        </p:nvSpPr>
        <p:spPr>
          <a:xfrm>
            <a:off x="1234439" y="1011443"/>
            <a:ext cx="466413" cy="521208"/>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Star: 5 Points 8">
            <a:extLst>
              <a:ext uri="{FF2B5EF4-FFF2-40B4-BE49-F238E27FC236}">
                <a16:creationId xmlns:a16="http://schemas.microsoft.com/office/drawing/2014/main" id="{ECC3A107-C03B-2249-8EDE-CD6B0C6ABE5F}"/>
              </a:ext>
            </a:extLst>
          </p:cNvPr>
          <p:cNvSpPr/>
          <p:nvPr/>
        </p:nvSpPr>
        <p:spPr>
          <a:xfrm>
            <a:off x="2738735" y="3429000"/>
            <a:ext cx="659406" cy="636025"/>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Star: 5 Points 9">
            <a:extLst>
              <a:ext uri="{FF2B5EF4-FFF2-40B4-BE49-F238E27FC236}">
                <a16:creationId xmlns:a16="http://schemas.microsoft.com/office/drawing/2014/main" id="{3FAAC48D-9DF8-A4A5-8F4C-217523151976}"/>
              </a:ext>
            </a:extLst>
          </p:cNvPr>
          <p:cNvSpPr/>
          <p:nvPr/>
        </p:nvSpPr>
        <p:spPr>
          <a:xfrm>
            <a:off x="3950208" y="5350347"/>
            <a:ext cx="306040" cy="371069"/>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Star: 5 Points 10">
            <a:extLst>
              <a:ext uri="{FF2B5EF4-FFF2-40B4-BE49-F238E27FC236}">
                <a16:creationId xmlns:a16="http://schemas.microsoft.com/office/drawing/2014/main" id="{698AEEBC-1026-F4E7-5187-E082DE6B80F7}"/>
              </a:ext>
            </a:extLst>
          </p:cNvPr>
          <p:cNvSpPr/>
          <p:nvPr/>
        </p:nvSpPr>
        <p:spPr>
          <a:xfrm>
            <a:off x="5392567" y="2195924"/>
            <a:ext cx="466413" cy="521208"/>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Star: 5 Points 11">
            <a:extLst>
              <a:ext uri="{FF2B5EF4-FFF2-40B4-BE49-F238E27FC236}">
                <a16:creationId xmlns:a16="http://schemas.microsoft.com/office/drawing/2014/main" id="{0A4658E2-5438-08E0-A79C-28CD2106751A}"/>
              </a:ext>
            </a:extLst>
          </p:cNvPr>
          <p:cNvSpPr/>
          <p:nvPr/>
        </p:nvSpPr>
        <p:spPr>
          <a:xfrm>
            <a:off x="2048766" y="3103004"/>
            <a:ext cx="344884" cy="325995"/>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Star: 5 Points 12">
            <a:extLst>
              <a:ext uri="{FF2B5EF4-FFF2-40B4-BE49-F238E27FC236}">
                <a16:creationId xmlns:a16="http://schemas.microsoft.com/office/drawing/2014/main" id="{6B9448E5-22B1-759B-8B80-EA9B3FBCE781}"/>
              </a:ext>
            </a:extLst>
          </p:cNvPr>
          <p:cNvSpPr/>
          <p:nvPr/>
        </p:nvSpPr>
        <p:spPr>
          <a:xfrm>
            <a:off x="4569401" y="5535881"/>
            <a:ext cx="466413" cy="521208"/>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Star: 5 Points 13">
            <a:extLst>
              <a:ext uri="{FF2B5EF4-FFF2-40B4-BE49-F238E27FC236}">
                <a16:creationId xmlns:a16="http://schemas.microsoft.com/office/drawing/2014/main" id="{0AA17262-0F02-06AE-E844-069B7F8F82A7}"/>
              </a:ext>
            </a:extLst>
          </p:cNvPr>
          <p:cNvSpPr/>
          <p:nvPr/>
        </p:nvSpPr>
        <p:spPr>
          <a:xfrm>
            <a:off x="1852580" y="4884149"/>
            <a:ext cx="605651" cy="64588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70932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384ED-CAD6-6BEF-1DD8-47A5005100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4D613F-8D0E-1D9C-21C8-AE169D5850CD}"/>
              </a:ext>
            </a:extLst>
          </p:cNvPr>
          <p:cNvSpPr>
            <a:spLocks noGrp="1"/>
          </p:cNvSpPr>
          <p:nvPr>
            <p:ph type="title"/>
          </p:nvPr>
        </p:nvSpPr>
        <p:spPr>
          <a:xfrm>
            <a:off x="618328" y="163863"/>
            <a:ext cx="8108755" cy="538771"/>
          </a:xfrm>
        </p:spPr>
        <p:txBody>
          <a:bodyPr>
            <a:normAutofit/>
          </a:bodyPr>
          <a:lstStyle/>
          <a:p>
            <a:r>
              <a:rPr lang="en-GB" sz="2400" dirty="0">
                <a:ea typeface="Calibri"/>
                <a:cs typeface="Calibri"/>
              </a:rPr>
              <a:t>Pupil Voice opportunities - Pupil Council Voting Station</a:t>
            </a:r>
            <a:endParaRPr lang="en-GB" sz="2400" dirty="0"/>
          </a:p>
        </p:txBody>
      </p:sp>
      <p:pic>
        <p:nvPicPr>
          <p:cNvPr id="8" name="Content Placeholder 7" descr="A person pointing at a child in a wheelchair&#10;&#10;AI-generated content may be incorrect.">
            <a:extLst>
              <a:ext uri="{FF2B5EF4-FFF2-40B4-BE49-F238E27FC236}">
                <a16:creationId xmlns:a16="http://schemas.microsoft.com/office/drawing/2014/main" id="{838CD67D-A196-6F32-B64A-5699BFA7D668}"/>
              </a:ext>
            </a:extLst>
          </p:cNvPr>
          <p:cNvPicPr>
            <a:picLocks noGrp="1" noChangeAspect="1"/>
          </p:cNvPicPr>
          <p:nvPr>
            <p:ph idx="1"/>
          </p:nvPr>
        </p:nvPicPr>
        <p:blipFill>
          <a:blip r:embed="rId2"/>
          <a:stretch>
            <a:fillRect/>
          </a:stretch>
        </p:blipFill>
        <p:spPr>
          <a:xfrm>
            <a:off x="617877" y="859155"/>
            <a:ext cx="2500397" cy="3480360"/>
          </a:xfrm>
          <a:prstGeom prst="rect">
            <a:avLst/>
          </a:prstGeom>
        </p:spPr>
      </p:pic>
      <p:pic>
        <p:nvPicPr>
          <p:cNvPr id="9" name="Picture 8" descr="A person reading a book to a child in a wheelchair&#10;&#10;AI-generated content may be incorrect.">
            <a:extLst>
              <a:ext uri="{FF2B5EF4-FFF2-40B4-BE49-F238E27FC236}">
                <a16:creationId xmlns:a16="http://schemas.microsoft.com/office/drawing/2014/main" id="{EB969080-526D-03DA-106B-6487486CA81E}"/>
              </a:ext>
            </a:extLst>
          </p:cNvPr>
          <p:cNvPicPr>
            <a:picLocks noChangeAspect="1"/>
          </p:cNvPicPr>
          <p:nvPr/>
        </p:nvPicPr>
        <p:blipFill>
          <a:blip r:embed="rId3"/>
          <a:stretch>
            <a:fillRect/>
          </a:stretch>
        </p:blipFill>
        <p:spPr>
          <a:xfrm>
            <a:off x="2916332" y="2104731"/>
            <a:ext cx="3321406" cy="4612282"/>
          </a:xfrm>
          <a:prstGeom prst="rect">
            <a:avLst/>
          </a:prstGeom>
        </p:spPr>
      </p:pic>
      <p:pic>
        <p:nvPicPr>
          <p:cNvPr id="10" name="Picture 9" descr="A person and a child putting a box into a ballot box&#10;&#10;AI-generated content may be incorrect.">
            <a:extLst>
              <a:ext uri="{FF2B5EF4-FFF2-40B4-BE49-F238E27FC236}">
                <a16:creationId xmlns:a16="http://schemas.microsoft.com/office/drawing/2014/main" id="{F6796D09-AB99-E003-7B89-D5DBCC9B600E}"/>
              </a:ext>
            </a:extLst>
          </p:cNvPr>
          <p:cNvPicPr>
            <a:picLocks noChangeAspect="1"/>
          </p:cNvPicPr>
          <p:nvPr/>
        </p:nvPicPr>
        <p:blipFill>
          <a:blip r:embed="rId4"/>
          <a:stretch>
            <a:fillRect/>
          </a:stretch>
        </p:blipFill>
        <p:spPr>
          <a:xfrm>
            <a:off x="5919223" y="704934"/>
            <a:ext cx="3025590" cy="4209463"/>
          </a:xfrm>
          <a:prstGeom prst="rect">
            <a:avLst/>
          </a:prstGeom>
        </p:spPr>
      </p:pic>
    </p:spTree>
    <p:extLst>
      <p:ext uri="{BB962C8B-B14F-4D97-AF65-F5344CB8AC3E}">
        <p14:creationId xmlns:p14="http://schemas.microsoft.com/office/powerpoint/2010/main" val="1055015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ulletin board with pictures and flags&#10;&#10;AI-generated content may be incorrect.">
            <a:extLst>
              <a:ext uri="{FF2B5EF4-FFF2-40B4-BE49-F238E27FC236}">
                <a16:creationId xmlns:a16="http://schemas.microsoft.com/office/drawing/2014/main" id="{D9DE9A0C-AA42-2B76-6E71-A14F2C6A897B}"/>
              </a:ext>
            </a:extLst>
          </p:cNvPr>
          <p:cNvPicPr>
            <a:picLocks noChangeAspect="1"/>
          </p:cNvPicPr>
          <p:nvPr/>
        </p:nvPicPr>
        <p:blipFill>
          <a:blip r:embed="rId2"/>
          <a:srcRect t="4367" r="1528" b="11208"/>
          <a:stretch>
            <a:fillRect/>
          </a:stretch>
        </p:blipFill>
        <p:spPr>
          <a:xfrm>
            <a:off x="482600" y="799464"/>
            <a:ext cx="8178799" cy="5259071"/>
          </a:xfrm>
          <a:prstGeom prst="rect">
            <a:avLst/>
          </a:prstGeom>
        </p:spPr>
      </p:pic>
      <p:sp>
        <p:nvSpPr>
          <p:cNvPr id="3" name="Star: 5 Points 2">
            <a:extLst>
              <a:ext uri="{FF2B5EF4-FFF2-40B4-BE49-F238E27FC236}">
                <a16:creationId xmlns:a16="http://schemas.microsoft.com/office/drawing/2014/main" id="{52ED58B6-C491-2557-D9DA-EB74323167DA}"/>
              </a:ext>
            </a:extLst>
          </p:cNvPr>
          <p:cNvSpPr/>
          <p:nvPr/>
        </p:nvSpPr>
        <p:spPr>
          <a:xfrm>
            <a:off x="1709927" y="974867"/>
            <a:ext cx="466413" cy="521208"/>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Star: 5 Points 3">
            <a:extLst>
              <a:ext uri="{FF2B5EF4-FFF2-40B4-BE49-F238E27FC236}">
                <a16:creationId xmlns:a16="http://schemas.microsoft.com/office/drawing/2014/main" id="{05C65A5F-9B47-9CAC-1AA8-80B0302B429C}"/>
              </a:ext>
            </a:extLst>
          </p:cNvPr>
          <p:cNvSpPr/>
          <p:nvPr/>
        </p:nvSpPr>
        <p:spPr>
          <a:xfrm>
            <a:off x="1359280" y="1532651"/>
            <a:ext cx="466413" cy="521208"/>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Star: 5 Points 4">
            <a:extLst>
              <a:ext uri="{FF2B5EF4-FFF2-40B4-BE49-F238E27FC236}">
                <a16:creationId xmlns:a16="http://schemas.microsoft.com/office/drawing/2014/main" id="{FBA11164-14FA-778A-18AC-C06ABFB97686}"/>
              </a:ext>
            </a:extLst>
          </p:cNvPr>
          <p:cNvSpPr/>
          <p:nvPr/>
        </p:nvSpPr>
        <p:spPr>
          <a:xfrm>
            <a:off x="576071" y="2282459"/>
            <a:ext cx="466413" cy="521208"/>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Star: 5 Points 5">
            <a:extLst>
              <a:ext uri="{FF2B5EF4-FFF2-40B4-BE49-F238E27FC236}">
                <a16:creationId xmlns:a16="http://schemas.microsoft.com/office/drawing/2014/main" id="{214B4D9C-2DF9-F297-3827-49974261A1B9}"/>
              </a:ext>
            </a:extLst>
          </p:cNvPr>
          <p:cNvSpPr/>
          <p:nvPr/>
        </p:nvSpPr>
        <p:spPr>
          <a:xfrm>
            <a:off x="4233671" y="1121171"/>
            <a:ext cx="466413" cy="521208"/>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Star: 5 Points 6">
            <a:extLst>
              <a:ext uri="{FF2B5EF4-FFF2-40B4-BE49-F238E27FC236}">
                <a16:creationId xmlns:a16="http://schemas.microsoft.com/office/drawing/2014/main" id="{C71FFD91-0D8B-F4E7-B4C6-CD600ED58BBF}"/>
              </a:ext>
            </a:extLst>
          </p:cNvPr>
          <p:cNvSpPr/>
          <p:nvPr/>
        </p:nvSpPr>
        <p:spPr>
          <a:xfrm>
            <a:off x="5788151" y="1149634"/>
            <a:ext cx="466413" cy="521208"/>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7687CF41-27BC-DECF-1C64-A15CD6C93924}"/>
              </a:ext>
            </a:extLst>
          </p:cNvPr>
          <p:cNvSpPr/>
          <p:nvPr/>
        </p:nvSpPr>
        <p:spPr>
          <a:xfrm>
            <a:off x="7984742" y="1094770"/>
            <a:ext cx="466413" cy="521208"/>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Star: 5 Points 8">
            <a:extLst>
              <a:ext uri="{FF2B5EF4-FFF2-40B4-BE49-F238E27FC236}">
                <a16:creationId xmlns:a16="http://schemas.microsoft.com/office/drawing/2014/main" id="{1FE1446D-DCCE-9D0D-61EF-845D75AAD54A}"/>
              </a:ext>
            </a:extLst>
          </p:cNvPr>
          <p:cNvSpPr/>
          <p:nvPr/>
        </p:nvSpPr>
        <p:spPr>
          <a:xfrm>
            <a:off x="7518329" y="2143820"/>
            <a:ext cx="466413" cy="521208"/>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Star: 5 Points 9">
            <a:extLst>
              <a:ext uri="{FF2B5EF4-FFF2-40B4-BE49-F238E27FC236}">
                <a16:creationId xmlns:a16="http://schemas.microsoft.com/office/drawing/2014/main" id="{242F5758-0DDF-9F96-DC7A-8D492E702F37}"/>
              </a:ext>
            </a:extLst>
          </p:cNvPr>
          <p:cNvSpPr/>
          <p:nvPr/>
        </p:nvSpPr>
        <p:spPr>
          <a:xfrm>
            <a:off x="6254564" y="3428999"/>
            <a:ext cx="466413" cy="521208"/>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49394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ulletin board with pictures of hands and paper&#10;&#10;AI-generated content may be incorrect.">
            <a:extLst>
              <a:ext uri="{FF2B5EF4-FFF2-40B4-BE49-F238E27FC236}">
                <a16:creationId xmlns:a16="http://schemas.microsoft.com/office/drawing/2014/main" id="{A136FA64-3C6B-4AC1-6A03-98E47021592E}"/>
              </a:ext>
            </a:extLst>
          </p:cNvPr>
          <p:cNvPicPr>
            <a:picLocks noChangeAspect="1"/>
          </p:cNvPicPr>
          <p:nvPr/>
        </p:nvPicPr>
        <p:blipFill>
          <a:blip r:embed="rId2"/>
          <a:srcRect t="2261" r="106" b="9913"/>
          <a:stretch>
            <a:fillRect/>
          </a:stretch>
        </p:blipFill>
        <p:spPr>
          <a:xfrm>
            <a:off x="482600" y="732475"/>
            <a:ext cx="8178799" cy="5393049"/>
          </a:xfrm>
          <a:prstGeom prst="rect">
            <a:avLst/>
          </a:prstGeom>
        </p:spPr>
      </p:pic>
      <p:sp>
        <p:nvSpPr>
          <p:cNvPr id="2" name="Star: 5 Points 1">
            <a:extLst>
              <a:ext uri="{FF2B5EF4-FFF2-40B4-BE49-F238E27FC236}">
                <a16:creationId xmlns:a16="http://schemas.microsoft.com/office/drawing/2014/main" id="{791B189D-56C0-2A92-A7FE-CECF1D809D71}"/>
              </a:ext>
            </a:extLst>
          </p:cNvPr>
          <p:cNvSpPr/>
          <p:nvPr/>
        </p:nvSpPr>
        <p:spPr>
          <a:xfrm>
            <a:off x="482600" y="2136155"/>
            <a:ext cx="466413" cy="521208"/>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Star: 5 Points 3">
            <a:extLst>
              <a:ext uri="{FF2B5EF4-FFF2-40B4-BE49-F238E27FC236}">
                <a16:creationId xmlns:a16="http://schemas.microsoft.com/office/drawing/2014/main" id="{EDCF1360-219F-DA38-21D2-DBA363F1B5A4}"/>
              </a:ext>
            </a:extLst>
          </p:cNvPr>
          <p:cNvSpPr/>
          <p:nvPr/>
        </p:nvSpPr>
        <p:spPr>
          <a:xfrm>
            <a:off x="4261103" y="1185179"/>
            <a:ext cx="466413" cy="521208"/>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Star: 5 Points 4">
            <a:extLst>
              <a:ext uri="{FF2B5EF4-FFF2-40B4-BE49-F238E27FC236}">
                <a16:creationId xmlns:a16="http://schemas.microsoft.com/office/drawing/2014/main" id="{F77F8031-62B3-2D0B-9407-4CFC0FB1DAF6}"/>
              </a:ext>
            </a:extLst>
          </p:cNvPr>
          <p:cNvSpPr/>
          <p:nvPr/>
        </p:nvSpPr>
        <p:spPr>
          <a:xfrm>
            <a:off x="949013" y="2001759"/>
            <a:ext cx="466413" cy="521208"/>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Star: 5 Points 5">
            <a:extLst>
              <a:ext uri="{FF2B5EF4-FFF2-40B4-BE49-F238E27FC236}">
                <a16:creationId xmlns:a16="http://schemas.microsoft.com/office/drawing/2014/main" id="{1CAABAE9-233A-55B7-A650-395AAF1DBEC2}"/>
              </a:ext>
            </a:extLst>
          </p:cNvPr>
          <p:cNvSpPr/>
          <p:nvPr/>
        </p:nvSpPr>
        <p:spPr>
          <a:xfrm>
            <a:off x="5586983" y="1304051"/>
            <a:ext cx="466413" cy="521208"/>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Star: 5 Points 6">
            <a:extLst>
              <a:ext uri="{FF2B5EF4-FFF2-40B4-BE49-F238E27FC236}">
                <a16:creationId xmlns:a16="http://schemas.microsoft.com/office/drawing/2014/main" id="{FC089045-E5F7-FC4B-8271-7520F00C1028}"/>
              </a:ext>
            </a:extLst>
          </p:cNvPr>
          <p:cNvSpPr/>
          <p:nvPr/>
        </p:nvSpPr>
        <p:spPr>
          <a:xfrm>
            <a:off x="6461251" y="1304051"/>
            <a:ext cx="466413" cy="521208"/>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Star: 5 Points 8">
            <a:extLst>
              <a:ext uri="{FF2B5EF4-FFF2-40B4-BE49-F238E27FC236}">
                <a16:creationId xmlns:a16="http://schemas.microsoft.com/office/drawing/2014/main" id="{CACAC6A1-E1F3-D40D-0155-22A286A280BE}"/>
              </a:ext>
            </a:extLst>
          </p:cNvPr>
          <p:cNvSpPr/>
          <p:nvPr/>
        </p:nvSpPr>
        <p:spPr>
          <a:xfrm>
            <a:off x="7680959" y="1337086"/>
            <a:ext cx="466413" cy="521208"/>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Star: 5 Points 10">
            <a:extLst>
              <a:ext uri="{FF2B5EF4-FFF2-40B4-BE49-F238E27FC236}">
                <a16:creationId xmlns:a16="http://schemas.microsoft.com/office/drawing/2014/main" id="{367AF90F-4F33-9066-F1D6-13BFF41B8241}"/>
              </a:ext>
            </a:extLst>
          </p:cNvPr>
          <p:cNvSpPr/>
          <p:nvPr/>
        </p:nvSpPr>
        <p:spPr>
          <a:xfrm>
            <a:off x="1521390" y="1076482"/>
            <a:ext cx="466413" cy="521208"/>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Star: 5 Points 11">
            <a:extLst>
              <a:ext uri="{FF2B5EF4-FFF2-40B4-BE49-F238E27FC236}">
                <a16:creationId xmlns:a16="http://schemas.microsoft.com/office/drawing/2014/main" id="{42EF64D9-8FAD-B096-ABC3-EB127561C0B4}"/>
              </a:ext>
            </a:extLst>
          </p:cNvPr>
          <p:cNvSpPr/>
          <p:nvPr/>
        </p:nvSpPr>
        <p:spPr>
          <a:xfrm>
            <a:off x="8120477" y="2312984"/>
            <a:ext cx="466413" cy="521208"/>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Star: 5 Points 12">
            <a:extLst>
              <a:ext uri="{FF2B5EF4-FFF2-40B4-BE49-F238E27FC236}">
                <a16:creationId xmlns:a16="http://schemas.microsoft.com/office/drawing/2014/main" id="{88E1AE74-B3E2-EFCD-2BF2-19CD7DA28727}"/>
              </a:ext>
            </a:extLst>
          </p:cNvPr>
          <p:cNvSpPr/>
          <p:nvPr/>
        </p:nvSpPr>
        <p:spPr>
          <a:xfrm>
            <a:off x="8120476" y="1825035"/>
            <a:ext cx="466413" cy="521208"/>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Star: 5 Points 13">
            <a:extLst>
              <a:ext uri="{FF2B5EF4-FFF2-40B4-BE49-F238E27FC236}">
                <a16:creationId xmlns:a16="http://schemas.microsoft.com/office/drawing/2014/main" id="{ECC75617-B3F4-9D53-B51D-2031F827550A}"/>
              </a:ext>
            </a:extLst>
          </p:cNvPr>
          <p:cNvSpPr/>
          <p:nvPr/>
        </p:nvSpPr>
        <p:spPr>
          <a:xfrm>
            <a:off x="8138005" y="2830651"/>
            <a:ext cx="466413" cy="521208"/>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69217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1"/>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4D97E9-8390-6581-5DA9-77C2C95D19A9}"/>
              </a:ext>
            </a:extLst>
          </p:cNvPr>
          <p:cNvSpPr>
            <a:spLocks noGrp="1"/>
          </p:cNvSpPr>
          <p:nvPr>
            <p:ph type="title"/>
          </p:nvPr>
        </p:nvSpPr>
        <p:spPr>
          <a:xfrm>
            <a:off x="963930" y="1050595"/>
            <a:ext cx="6056111" cy="1618489"/>
          </a:xfrm>
        </p:spPr>
        <p:txBody>
          <a:bodyPr anchor="ctr">
            <a:normAutofit/>
          </a:bodyPr>
          <a:lstStyle/>
          <a:p>
            <a:pPr>
              <a:lnSpc>
                <a:spcPct val="90000"/>
              </a:lnSpc>
            </a:pPr>
            <a:r>
              <a:rPr lang="en-GB">
                <a:latin typeface="Arial"/>
                <a:cs typeface="Arial"/>
              </a:rPr>
              <a:t>Strand A: Teaching and learning about rights</a:t>
            </a:r>
            <a:endParaRPr lang="en-US"/>
          </a:p>
        </p:txBody>
      </p:sp>
      <p:sp>
        <p:nvSpPr>
          <p:cNvPr id="3" name="Content Placeholder 2">
            <a:extLst>
              <a:ext uri="{FF2B5EF4-FFF2-40B4-BE49-F238E27FC236}">
                <a16:creationId xmlns:a16="http://schemas.microsoft.com/office/drawing/2014/main" id="{6BFE459D-DC7A-0A07-C2CC-EEDD3D7685FE}"/>
              </a:ext>
            </a:extLst>
          </p:cNvPr>
          <p:cNvSpPr>
            <a:spLocks noGrp="1"/>
          </p:cNvSpPr>
          <p:nvPr>
            <p:ph idx="1"/>
          </p:nvPr>
        </p:nvSpPr>
        <p:spPr>
          <a:xfrm>
            <a:off x="963930" y="2969469"/>
            <a:ext cx="6056111" cy="2800395"/>
          </a:xfrm>
        </p:spPr>
        <p:txBody>
          <a:bodyPr vert="horz" lIns="91440" tIns="45720" rIns="91440" bIns="45720" rtlCol="0" anchor="t">
            <a:normAutofit/>
          </a:bodyPr>
          <a:lstStyle/>
          <a:p>
            <a:pPr algn="ctr">
              <a:buNone/>
            </a:pPr>
            <a:r>
              <a:rPr lang="en-GB" sz="2100">
                <a:latin typeface="Arial"/>
                <a:ea typeface="Calibri"/>
                <a:cs typeface="Arial"/>
              </a:rPr>
              <a:t>The United Nations Convention on the Rights of the Child (CRC) is made known to children, young people and adults who use this shared understanding to work for improved child well-being, school improvement, global justice and sustainable living.</a:t>
            </a:r>
            <a:endParaRPr lang="en-US">
              <a:ea typeface="Calibri"/>
              <a:cs typeface="Calibri"/>
            </a:endParaRPr>
          </a:p>
          <a:p>
            <a:pPr marL="0" indent="0" algn="ctr">
              <a:buNone/>
            </a:pPr>
            <a:endParaRPr lang="en-GB" sz="2100" dirty="0">
              <a:latin typeface="Arial"/>
              <a:ea typeface="Calibri"/>
              <a:cs typeface="Arial"/>
            </a:endParaRPr>
          </a:p>
          <a:p>
            <a:endParaRPr lang="en-GB" sz="2100">
              <a:latin typeface="Arial"/>
              <a:cs typeface="Arial"/>
            </a:endParaRPr>
          </a:p>
          <a:p>
            <a:endParaRPr lang="en-GB" sz="2100">
              <a:ea typeface="Calibri"/>
              <a:cs typeface="Calibri"/>
            </a:endParaRPr>
          </a:p>
          <a:p>
            <a:endParaRPr lang="en-GB" sz="2100">
              <a:ea typeface="Calibri"/>
              <a:cs typeface="Calibri"/>
            </a:endParaRPr>
          </a:p>
        </p:txBody>
      </p:sp>
    </p:spTree>
    <p:extLst>
      <p:ext uri="{BB962C8B-B14F-4D97-AF65-F5344CB8AC3E}">
        <p14:creationId xmlns:p14="http://schemas.microsoft.com/office/powerpoint/2010/main" val="761808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9BE6C7-91EC-40E1-8680-1740658990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1655" y="1011958"/>
            <a:ext cx="7117185" cy="1731206"/>
          </a:xfrm>
          <a:prstGeom prst="rect">
            <a:avLst/>
          </a:prstGeom>
        </p:spPr>
      </p:pic>
      <p:pic>
        <p:nvPicPr>
          <p:cNvPr id="5" name="Picture 4">
            <a:extLst>
              <a:ext uri="{FF2B5EF4-FFF2-40B4-BE49-F238E27FC236}">
                <a16:creationId xmlns:a16="http://schemas.microsoft.com/office/drawing/2014/main" id="{E4DDF05C-0DA0-4449-99A2-19735304B75C}"/>
              </a:ext>
            </a:extLst>
          </p:cNvPr>
          <p:cNvPicPr>
            <a:picLocks noChangeAspect="1"/>
          </p:cNvPicPr>
          <p:nvPr/>
        </p:nvPicPr>
        <p:blipFill rotWithShape="1">
          <a:blip r:embed="rId3">
            <a:extLst>
              <a:ext uri="{28A0092B-C50C-407E-A947-70E740481C1C}">
                <a14:useLocalDpi xmlns:a14="http://schemas.microsoft.com/office/drawing/2010/main" val="0"/>
              </a:ext>
            </a:extLst>
          </a:blip>
          <a:srcRect l="4728" t="9592" r="5927" b="10113"/>
          <a:stretch/>
        </p:blipFill>
        <p:spPr>
          <a:xfrm>
            <a:off x="6014773" y="2887363"/>
            <a:ext cx="1479532" cy="1886599"/>
          </a:xfrm>
          <a:prstGeom prst="rect">
            <a:avLst/>
          </a:prstGeom>
        </p:spPr>
      </p:pic>
      <p:pic>
        <p:nvPicPr>
          <p:cNvPr id="7" name="Picture 6">
            <a:extLst>
              <a:ext uri="{FF2B5EF4-FFF2-40B4-BE49-F238E27FC236}">
                <a16:creationId xmlns:a16="http://schemas.microsoft.com/office/drawing/2014/main" id="{923459F7-4F13-4763-95F0-63072F969366}"/>
              </a:ext>
            </a:extLst>
          </p:cNvPr>
          <p:cNvPicPr>
            <a:picLocks noChangeAspect="1"/>
          </p:cNvPicPr>
          <p:nvPr/>
        </p:nvPicPr>
        <p:blipFill rotWithShape="1">
          <a:blip r:embed="rId4">
            <a:extLst>
              <a:ext uri="{28A0092B-C50C-407E-A947-70E740481C1C}">
                <a14:useLocalDpi xmlns:a14="http://schemas.microsoft.com/office/drawing/2010/main" val="0"/>
              </a:ext>
            </a:extLst>
          </a:blip>
          <a:srcRect l="18215" t="3436" r="6285" b="8705"/>
          <a:stretch/>
        </p:blipFill>
        <p:spPr>
          <a:xfrm>
            <a:off x="7316131" y="3830662"/>
            <a:ext cx="1305540" cy="2021449"/>
          </a:xfrm>
          <a:prstGeom prst="rect">
            <a:avLst/>
          </a:prstGeom>
        </p:spPr>
      </p:pic>
      <p:pic>
        <p:nvPicPr>
          <p:cNvPr id="13" name="Picture 12">
            <a:extLst>
              <a:ext uri="{FF2B5EF4-FFF2-40B4-BE49-F238E27FC236}">
                <a16:creationId xmlns:a16="http://schemas.microsoft.com/office/drawing/2014/main" id="{54FB4CBB-849D-434C-9399-EE3CD426A1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5397" y="2883829"/>
            <a:ext cx="2013733" cy="2684977"/>
          </a:xfrm>
          <a:prstGeom prst="rect">
            <a:avLst/>
          </a:prstGeom>
        </p:spPr>
      </p:pic>
      <p:pic>
        <p:nvPicPr>
          <p:cNvPr id="23" name="Picture 22">
            <a:extLst>
              <a:ext uri="{FF2B5EF4-FFF2-40B4-BE49-F238E27FC236}">
                <a16:creationId xmlns:a16="http://schemas.microsoft.com/office/drawing/2014/main" id="{1BB5DD69-A4A5-4DAF-B1C1-174CB14900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12622" y="3164000"/>
            <a:ext cx="2213096" cy="1659822"/>
          </a:xfrm>
          <a:prstGeom prst="rect">
            <a:avLst/>
          </a:prstGeom>
        </p:spPr>
      </p:pic>
      <p:pic>
        <p:nvPicPr>
          <p:cNvPr id="25" name="Picture 24">
            <a:extLst>
              <a:ext uri="{FF2B5EF4-FFF2-40B4-BE49-F238E27FC236}">
                <a16:creationId xmlns:a16="http://schemas.microsoft.com/office/drawing/2014/main" id="{51E4322C-D882-4FD7-995D-D6AB02CED6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621049" y="4145362"/>
            <a:ext cx="1856064" cy="1392048"/>
          </a:xfrm>
          <a:prstGeom prst="rect">
            <a:avLst/>
          </a:prstGeom>
        </p:spPr>
      </p:pic>
      <p:sp>
        <p:nvSpPr>
          <p:cNvPr id="2" name="TextBox 1">
            <a:extLst>
              <a:ext uri="{FF2B5EF4-FFF2-40B4-BE49-F238E27FC236}">
                <a16:creationId xmlns:a16="http://schemas.microsoft.com/office/drawing/2014/main" id="{6DA25CEA-9ED7-39B4-D23C-B68A97CC7D89}"/>
              </a:ext>
            </a:extLst>
          </p:cNvPr>
          <p:cNvSpPr txBox="1"/>
          <p:nvPr/>
        </p:nvSpPr>
        <p:spPr>
          <a:xfrm>
            <a:off x="2618509" y="473825"/>
            <a:ext cx="4214553" cy="369332"/>
          </a:xfrm>
          <a:prstGeom prst="rect">
            <a:avLst/>
          </a:prstGeom>
          <a:noFill/>
        </p:spPr>
        <p:txBody>
          <a:bodyPr wrap="square" rtlCol="0">
            <a:spAutoFit/>
          </a:bodyPr>
          <a:lstStyle/>
          <a:p>
            <a:pPr algn="ctr"/>
            <a:r>
              <a:rPr lang="en-US"/>
              <a:t>Calaiswood School Values</a:t>
            </a:r>
            <a:endParaRPr lang="en-GB"/>
          </a:p>
        </p:txBody>
      </p:sp>
      <p:pic>
        <p:nvPicPr>
          <p:cNvPr id="6" name="Picture 5" descr="A group of people in a classroom">
            <a:extLst>
              <a:ext uri="{FF2B5EF4-FFF2-40B4-BE49-F238E27FC236}">
                <a16:creationId xmlns:a16="http://schemas.microsoft.com/office/drawing/2014/main" id="{1FFD8E07-7515-58A7-0A29-CF79CF84B78D}"/>
              </a:ext>
            </a:extLst>
          </p:cNvPr>
          <p:cNvPicPr>
            <a:picLocks noChangeAspect="1"/>
          </p:cNvPicPr>
          <p:nvPr/>
        </p:nvPicPr>
        <p:blipFill>
          <a:blip r:embed="rId8"/>
          <a:stretch>
            <a:fillRect/>
          </a:stretch>
        </p:blipFill>
        <p:spPr>
          <a:xfrm>
            <a:off x="4015522" y="4562856"/>
            <a:ext cx="2502843" cy="2020824"/>
          </a:xfrm>
          <a:prstGeom prst="rect">
            <a:avLst/>
          </a:prstGeom>
        </p:spPr>
      </p:pic>
      <p:pic>
        <p:nvPicPr>
          <p:cNvPr id="8" name="Picture 7">
            <a:extLst>
              <a:ext uri="{FF2B5EF4-FFF2-40B4-BE49-F238E27FC236}">
                <a16:creationId xmlns:a16="http://schemas.microsoft.com/office/drawing/2014/main" id="{A1A27F3B-96BD-93C4-DC8F-A297D03E6E8D}"/>
              </a:ext>
            </a:extLst>
          </p:cNvPr>
          <p:cNvPicPr>
            <a:picLocks noChangeAspect="1"/>
          </p:cNvPicPr>
          <p:nvPr/>
        </p:nvPicPr>
        <p:blipFill>
          <a:blip r:embed="rId9"/>
          <a:stretch>
            <a:fillRect/>
          </a:stretch>
        </p:blipFill>
        <p:spPr>
          <a:xfrm>
            <a:off x="4572000" y="3077111"/>
            <a:ext cx="591363" cy="646232"/>
          </a:xfrm>
          <a:prstGeom prst="rect">
            <a:avLst/>
          </a:prstGeom>
        </p:spPr>
      </p:pic>
      <p:sp>
        <p:nvSpPr>
          <p:cNvPr id="9" name="Star: 5 Points 8">
            <a:extLst>
              <a:ext uri="{FF2B5EF4-FFF2-40B4-BE49-F238E27FC236}">
                <a16:creationId xmlns:a16="http://schemas.microsoft.com/office/drawing/2014/main" id="{5201E857-B453-EDAF-AB2B-1A851B64104B}"/>
              </a:ext>
            </a:extLst>
          </p:cNvPr>
          <p:cNvSpPr/>
          <p:nvPr/>
        </p:nvSpPr>
        <p:spPr>
          <a:xfrm>
            <a:off x="5110600" y="3361287"/>
            <a:ext cx="466413" cy="521208"/>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Star: 5 Points 9">
            <a:extLst>
              <a:ext uri="{FF2B5EF4-FFF2-40B4-BE49-F238E27FC236}">
                <a16:creationId xmlns:a16="http://schemas.microsoft.com/office/drawing/2014/main" id="{388BE9A7-D635-F72A-1B2E-9E1CC353AFEA}"/>
              </a:ext>
            </a:extLst>
          </p:cNvPr>
          <p:cNvSpPr/>
          <p:nvPr/>
        </p:nvSpPr>
        <p:spPr>
          <a:xfrm>
            <a:off x="6958583" y="3100683"/>
            <a:ext cx="466413" cy="521208"/>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Star: 5 Points 10">
            <a:extLst>
              <a:ext uri="{FF2B5EF4-FFF2-40B4-BE49-F238E27FC236}">
                <a16:creationId xmlns:a16="http://schemas.microsoft.com/office/drawing/2014/main" id="{28B4C0BA-A011-1C39-D996-ED3E96BAF3E7}"/>
              </a:ext>
            </a:extLst>
          </p:cNvPr>
          <p:cNvSpPr/>
          <p:nvPr/>
        </p:nvSpPr>
        <p:spPr>
          <a:xfrm>
            <a:off x="7288782" y="3731440"/>
            <a:ext cx="1043441" cy="977949"/>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032525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ulletin board with pictures and text&#10;&#10;AI-generated content may be incorrect.">
            <a:extLst>
              <a:ext uri="{FF2B5EF4-FFF2-40B4-BE49-F238E27FC236}">
                <a16:creationId xmlns:a16="http://schemas.microsoft.com/office/drawing/2014/main" id="{E739197B-F7EE-A074-CBB9-8F27D98B55A3}"/>
              </a:ext>
            </a:extLst>
          </p:cNvPr>
          <p:cNvPicPr>
            <a:picLocks noChangeAspect="1"/>
          </p:cNvPicPr>
          <p:nvPr/>
        </p:nvPicPr>
        <p:blipFill>
          <a:blip r:embed="rId2"/>
          <a:srcRect l="13865" t="4221" r="17249" b="3639"/>
          <a:stretch>
            <a:fillRect/>
          </a:stretch>
        </p:blipFill>
        <p:spPr>
          <a:xfrm>
            <a:off x="1360056" y="187672"/>
            <a:ext cx="6443853" cy="6462691"/>
          </a:xfrm>
          <a:prstGeom prst="rect">
            <a:avLst/>
          </a:prstGeom>
        </p:spPr>
      </p:pic>
    </p:spTree>
    <p:extLst>
      <p:ext uri="{BB962C8B-B14F-4D97-AF65-F5344CB8AC3E}">
        <p14:creationId xmlns:p14="http://schemas.microsoft.com/office/powerpoint/2010/main" val="1917734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BC4DB61-E2FF-B871-4100-834AB1D4586E}"/>
              </a:ext>
            </a:extLst>
          </p:cNvPr>
          <p:cNvSpPr txBox="1">
            <a:spLocks/>
          </p:cNvSpPr>
          <p:nvPr/>
        </p:nvSpPr>
        <p:spPr>
          <a:xfrm>
            <a:off x="457200" y="274638"/>
            <a:ext cx="8229600" cy="1444752"/>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a:t>Silver Award: Rights-Aware</a:t>
            </a:r>
          </a:p>
          <a:p>
            <a:r>
              <a:rPr lang="en-GB">
                <a:ea typeface="Calibri"/>
                <a:cs typeface="Calibri"/>
              </a:rPr>
              <a:t>Evidence and findings</a:t>
            </a:r>
          </a:p>
        </p:txBody>
      </p:sp>
      <p:graphicFrame>
        <p:nvGraphicFramePr>
          <p:cNvPr id="11" name="TextBox 8">
            <a:extLst>
              <a:ext uri="{FF2B5EF4-FFF2-40B4-BE49-F238E27FC236}">
                <a16:creationId xmlns:a16="http://schemas.microsoft.com/office/drawing/2014/main" id="{E7699C0E-0666-04F6-2DBF-FD5B87DBC21D}"/>
              </a:ext>
            </a:extLst>
          </p:cNvPr>
          <p:cNvGraphicFramePr/>
          <p:nvPr/>
        </p:nvGraphicFramePr>
        <p:xfrm>
          <a:off x="1054314" y="2066384"/>
          <a:ext cx="7164783" cy="45243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543288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DE54E9-E995-D6B3-3D67-CB94F150F70E}"/>
              </a:ext>
            </a:extLst>
          </p:cNvPr>
          <p:cNvPicPr>
            <a:picLocks noChangeAspect="1"/>
          </p:cNvPicPr>
          <p:nvPr/>
        </p:nvPicPr>
        <p:blipFill>
          <a:blip r:embed="rId2"/>
          <a:stretch>
            <a:fillRect/>
          </a:stretch>
        </p:blipFill>
        <p:spPr>
          <a:xfrm>
            <a:off x="375112" y="2142777"/>
            <a:ext cx="1586692" cy="1586692"/>
          </a:xfrm>
          <a:prstGeom prst="rect">
            <a:avLst/>
          </a:prstGeom>
        </p:spPr>
      </p:pic>
      <p:pic>
        <p:nvPicPr>
          <p:cNvPr id="3" name="Picture 2">
            <a:extLst>
              <a:ext uri="{FF2B5EF4-FFF2-40B4-BE49-F238E27FC236}">
                <a16:creationId xmlns:a16="http://schemas.microsoft.com/office/drawing/2014/main" id="{56C98CA8-4A3C-658B-9AC5-06A112C1473E}"/>
              </a:ext>
            </a:extLst>
          </p:cNvPr>
          <p:cNvPicPr>
            <a:picLocks noChangeAspect="1"/>
          </p:cNvPicPr>
          <p:nvPr/>
        </p:nvPicPr>
        <p:blipFill>
          <a:blip r:embed="rId3"/>
          <a:stretch>
            <a:fillRect/>
          </a:stretch>
        </p:blipFill>
        <p:spPr>
          <a:xfrm>
            <a:off x="2114204" y="2154900"/>
            <a:ext cx="1586692" cy="1586692"/>
          </a:xfrm>
          <a:prstGeom prst="rect">
            <a:avLst/>
          </a:prstGeom>
        </p:spPr>
      </p:pic>
      <p:pic>
        <p:nvPicPr>
          <p:cNvPr id="4" name="Picture 3">
            <a:extLst>
              <a:ext uri="{FF2B5EF4-FFF2-40B4-BE49-F238E27FC236}">
                <a16:creationId xmlns:a16="http://schemas.microsoft.com/office/drawing/2014/main" id="{ECAAEFA2-944C-1C25-CF50-E8AFC9BC3882}"/>
              </a:ext>
            </a:extLst>
          </p:cNvPr>
          <p:cNvPicPr>
            <a:picLocks noChangeAspect="1"/>
          </p:cNvPicPr>
          <p:nvPr/>
        </p:nvPicPr>
        <p:blipFill>
          <a:blip r:embed="rId4"/>
          <a:stretch>
            <a:fillRect/>
          </a:stretch>
        </p:blipFill>
        <p:spPr>
          <a:xfrm>
            <a:off x="3853296" y="2154900"/>
            <a:ext cx="1586693" cy="1586693"/>
          </a:xfrm>
          <a:prstGeom prst="rect">
            <a:avLst/>
          </a:prstGeom>
        </p:spPr>
      </p:pic>
      <p:pic>
        <p:nvPicPr>
          <p:cNvPr id="5" name="Picture 4">
            <a:extLst>
              <a:ext uri="{FF2B5EF4-FFF2-40B4-BE49-F238E27FC236}">
                <a16:creationId xmlns:a16="http://schemas.microsoft.com/office/drawing/2014/main" id="{133D8040-0F72-5CA6-2086-2B624DDD3E7A}"/>
              </a:ext>
            </a:extLst>
          </p:cNvPr>
          <p:cNvPicPr>
            <a:picLocks noChangeAspect="1"/>
          </p:cNvPicPr>
          <p:nvPr/>
        </p:nvPicPr>
        <p:blipFill>
          <a:blip r:embed="rId5"/>
          <a:stretch>
            <a:fillRect/>
          </a:stretch>
        </p:blipFill>
        <p:spPr>
          <a:xfrm>
            <a:off x="5592388" y="2154900"/>
            <a:ext cx="1574569" cy="1574569"/>
          </a:xfrm>
          <a:prstGeom prst="rect">
            <a:avLst/>
          </a:prstGeom>
        </p:spPr>
      </p:pic>
      <p:pic>
        <p:nvPicPr>
          <p:cNvPr id="6" name="Picture 5">
            <a:extLst>
              <a:ext uri="{FF2B5EF4-FFF2-40B4-BE49-F238E27FC236}">
                <a16:creationId xmlns:a16="http://schemas.microsoft.com/office/drawing/2014/main" id="{55332511-9A60-62ED-94CA-61DCEFAA29E7}"/>
              </a:ext>
            </a:extLst>
          </p:cNvPr>
          <p:cNvPicPr>
            <a:picLocks noChangeAspect="1"/>
          </p:cNvPicPr>
          <p:nvPr/>
        </p:nvPicPr>
        <p:blipFill>
          <a:blip r:embed="rId6"/>
          <a:stretch>
            <a:fillRect/>
          </a:stretch>
        </p:blipFill>
        <p:spPr>
          <a:xfrm>
            <a:off x="4751237" y="4079988"/>
            <a:ext cx="1765069" cy="1765069"/>
          </a:xfrm>
          <a:prstGeom prst="rect">
            <a:avLst/>
          </a:prstGeom>
        </p:spPr>
      </p:pic>
      <p:pic>
        <p:nvPicPr>
          <p:cNvPr id="7" name="Picture 6">
            <a:extLst>
              <a:ext uri="{FF2B5EF4-FFF2-40B4-BE49-F238E27FC236}">
                <a16:creationId xmlns:a16="http://schemas.microsoft.com/office/drawing/2014/main" id="{2DBAD726-6707-CF2C-0B96-09C4298FC67C}"/>
              </a:ext>
            </a:extLst>
          </p:cNvPr>
          <p:cNvPicPr>
            <a:picLocks noChangeAspect="1"/>
          </p:cNvPicPr>
          <p:nvPr/>
        </p:nvPicPr>
        <p:blipFill>
          <a:blip r:embed="rId7"/>
          <a:stretch>
            <a:fillRect/>
          </a:stretch>
        </p:blipFill>
        <p:spPr>
          <a:xfrm>
            <a:off x="7319356" y="2148838"/>
            <a:ext cx="1574570" cy="1574570"/>
          </a:xfrm>
          <a:prstGeom prst="rect">
            <a:avLst/>
          </a:prstGeom>
        </p:spPr>
      </p:pic>
      <p:pic>
        <p:nvPicPr>
          <p:cNvPr id="8" name="Picture 7">
            <a:extLst>
              <a:ext uri="{FF2B5EF4-FFF2-40B4-BE49-F238E27FC236}">
                <a16:creationId xmlns:a16="http://schemas.microsoft.com/office/drawing/2014/main" id="{D0A3321E-94C0-C608-4C0D-F9B0A02A0BE9}"/>
              </a:ext>
            </a:extLst>
          </p:cNvPr>
          <p:cNvPicPr>
            <a:picLocks noChangeAspect="1"/>
          </p:cNvPicPr>
          <p:nvPr/>
        </p:nvPicPr>
        <p:blipFill>
          <a:blip r:embed="rId8"/>
          <a:stretch>
            <a:fillRect/>
          </a:stretch>
        </p:blipFill>
        <p:spPr>
          <a:xfrm>
            <a:off x="451662" y="4079990"/>
            <a:ext cx="1765068" cy="1765068"/>
          </a:xfrm>
          <a:prstGeom prst="rect">
            <a:avLst/>
          </a:prstGeom>
        </p:spPr>
      </p:pic>
      <p:pic>
        <p:nvPicPr>
          <p:cNvPr id="9" name="Picture 8">
            <a:extLst>
              <a:ext uri="{FF2B5EF4-FFF2-40B4-BE49-F238E27FC236}">
                <a16:creationId xmlns:a16="http://schemas.microsoft.com/office/drawing/2014/main" id="{2BCF25ED-F73C-BE18-FF0C-05BD9E146C05}"/>
              </a:ext>
            </a:extLst>
          </p:cNvPr>
          <p:cNvPicPr>
            <a:picLocks noChangeAspect="1"/>
          </p:cNvPicPr>
          <p:nvPr/>
        </p:nvPicPr>
        <p:blipFill>
          <a:blip r:embed="rId9"/>
          <a:stretch>
            <a:fillRect/>
          </a:stretch>
        </p:blipFill>
        <p:spPr>
          <a:xfrm>
            <a:off x="6866313" y="4079989"/>
            <a:ext cx="1765070" cy="1765070"/>
          </a:xfrm>
          <a:prstGeom prst="rect">
            <a:avLst/>
          </a:prstGeom>
        </p:spPr>
      </p:pic>
      <p:pic>
        <p:nvPicPr>
          <p:cNvPr id="10" name="Picture 9">
            <a:extLst>
              <a:ext uri="{FF2B5EF4-FFF2-40B4-BE49-F238E27FC236}">
                <a16:creationId xmlns:a16="http://schemas.microsoft.com/office/drawing/2014/main" id="{DCF1208E-876A-FCFA-01C3-CAA7AD4DCFA9}"/>
              </a:ext>
            </a:extLst>
          </p:cNvPr>
          <p:cNvPicPr>
            <a:picLocks noChangeAspect="1"/>
          </p:cNvPicPr>
          <p:nvPr/>
        </p:nvPicPr>
        <p:blipFill>
          <a:blip r:embed="rId10"/>
          <a:stretch>
            <a:fillRect/>
          </a:stretch>
        </p:blipFill>
        <p:spPr>
          <a:xfrm>
            <a:off x="2572874" y="4079988"/>
            <a:ext cx="1765069" cy="1765069"/>
          </a:xfrm>
          <a:prstGeom prst="rect">
            <a:avLst/>
          </a:prstGeom>
        </p:spPr>
      </p:pic>
      <p:sp>
        <p:nvSpPr>
          <p:cNvPr id="11" name="TextBox 10">
            <a:extLst>
              <a:ext uri="{FF2B5EF4-FFF2-40B4-BE49-F238E27FC236}">
                <a16:creationId xmlns:a16="http://schemas.microsoft.com/office/drawing/2014/main" id="{0FB05B0C-4074-0CDF-293C-1250EB8ADFE1}"/>
              </a:ext>
            </a:extLst>
          </p:cNvPr>
          <p:cNvSpPr txBox="1"/>
          <p:nvPr/>
        </p:nvSpPr>
        <p:spPr>
          <a:xfrm>
            <a:off x="1388225" y="997527"/>
            <a:ext cx="6425739" cy="369332"/>
          </a:xfrm>
          <a:prstGeom prst="rect">
            <a:avLst/>
          </a:prstGeom>
          <a:noFill/>
        </p:spPr>
        <p:txBody>
          <a:bodyPr wrap="square" rtlCol="0">
            <a:spAutoFit/>
          </a:bodyPr>
          <a:lstStyle/>
          <a:p>
            <a:pPr algn="ctr"/>
            <a:r>
              <a:rPr lang="en-US"/>
              <a:t>Adapted Pupils’ Questionnaire</a:t>
            </a:r>
            <a:endParaRPr lang="en-GB"/>
          </a:p>
        </p:txBody>
      </p:sp>
    </p:spTree>
    <p:extLst>
      <p:ext uri="{BB962C8B-B14F-4D97-AF65-F5344CB8AC3E}">
        <p14:creationId xmlns:p14="http://schemas.microsoft.com/office/powerpoint/2010/main" val="27698681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AI-generated content may be incorrect.">
            <a:extLst>
              <a:ext uri="{FF2B5EF4-FFF2-40B4-BE49-F238E27FC236}">
                <a16:creationId xmlns:a16="http://schemas.microsoft.com/office/drawing/2014/main" id="{DB9603B0-C0DD-431D-E0D7-8C662FC0A982}"/>
              </a:ext>
            </a:extLst>
          </p:cNvPr>
          <p:cNvPicPr>
            <a:picLocks noChangeAspect="1"/>
          </p:cNvPicPr>
          <p:nvPr/>
        </p:nvPicPr>
        <p:blipFill>
          <a:blip r:embed="rId2"/>
          <a:stretch>
            <a:fillRect/>
          </a:stretch>
        </p:blipFill>
        <p:spPr>
          <a:xfrm>
            <a:off x="4068067" y="502920"/>
            <a:ext cx="4455154" cy="6227064"/>
          </a:xfrm>
          <a:prstGeom prst="rect">
            <a:avLst/>
          </a:prstGeom>
        </p:spPr>
      </p:pic>
      <p:sp>
        <p:nvSpPr>
          <p:cNvPr id="4" name="TextBox 3">
            <a:extLst>
              <a:ext uri="{FF2B5EF4-FFF2-40B4-BE49-F238E27FC236}">
                <a16:creationId xmlns:a16="http://schemas.microsoft.com/office/drawing/2014/main" id="{9E1B08E2-CC43-F270-6D5C-A0762943E2C2}"/>
              </a:ext>
            </a:extLst>
          </p:cNvPr>
          <p:cNvSpPr txBox="1"/>
          <p:nvPr/>
        </p:nvSpPr>
        <p:spPr>
          <a:xfrm>
            <a:off x="857873" y="1024959"/>
            <a:ext cx="3207051" cy="2862322"/>
          </a:xfrm>
          <a:prstGeom prst="rect">
            <a:avLst/>
          </a:prstGeom>
          <a:noFill/>
        </p:spPr>
        <p:txBody>
          <a:bodyPr wrap="square" lIns="91440" tIns="45720" rIns="91440" bIns="45720" rtlCol="0" anchor="t">
            <a:spAutoFit/>
          </a:bodyPr>
          <a:lstStyle/>
          <a:p>
            <a:pPr algn="ctr"/>
            <a:r>
              <a:rPr lang="en-US"/>
              <a:t>Staff Questionnaire</a:t>
            </a:r>
          </a:p>
          <a:p>
            <a:pPr algn="ctr"/>
            <a:endParaRPr lang="en-US">
              <a:ea typeface="Calibri"/>
              <a:cs typeface="Calibri"/>
            </a:endParaRPr>
          </a:p>
          <a:p>
            <a:pPr algn="ctr"/>
            <a:r>
              <a:rPr lang="en-US">
                <a:ea typeface="Calibri"/>
                <a:cs typeface="Calibri"/>
              </a:rPr>
              <a:t>Out of 64 staff , 39 staff took the questionnaire with most answer to be positive</a:t>
            </a:r>
          </a:p>
          <a:p>
            <a:pPr algn="ctr"/>
            <a:r>
              <a:rPr lang="en-US">
                <a:ea typeface="+mn-lt"/>
                <a:cs typeface="+mn-lt"/>
              </a:rPr>
              <a:t>(follow the link below for more detailed findings)</a:t>
            </a:r>
          </a:p>
          <a:p>
            <a:pPr algn="ctr"/>
            <a:endParaRPr lang="en-US">
              <a:ea typeface="+mn-lt"/>
              <a:cs typeface="+mn-lt"/>
            </a:endParaRPr>
          </a:p>
          <a:p>
            <a:pPr algn="ctr"/>
            <a:r>
              <a:rPr lang="en-US">
                <a:ea typeface="+mn-lt"/>
                <a:cs typeface="+mn-lt"/>
                <a:hlinkClick r:id="rId3"/>
              </a:rPr>
              <a:t>Rights Respecting School- Staff Questionare – Results</a:t>
            </a:r>
            <a:endParaRPr lang="en-US"/>
          </a:p>
        </p:txBody>
      </p:sp>
    </p:spTree>
    <p:extLst>
      <p:ext uri="{BB962C8B-B14F-4D97-AF65-F5344CB8AC3E}">
        <p14:creationId xmlns:p14="http://schemas.microsoft.com/office/powerpoint/2010/main" val="3650718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92673" y="348865"/>
            <a:ext cx="8169042" cy="877729"/>
          </a:xfrm>
        </p:spPr>
        <p:txBody>
          <a:bodyPr anchor="ctr">
            <a:normAutofit fontScale="90000"/>
          </a:bodyPr>
          <a:lstStyle/>
          <a:p>
            <a:r>
              <a:rPr lang="en-GB" sz="3500" dirty="0">
                <a:solidFill>
                  <a:srgbClr val="FFFFFF"/>
                </a:solidFill>
              </a:rPr>
              <a:t>Embedding Children's Rights  </a:t>
            </a:r>
            <a:br>
              <a:rPr lang="en-GB" sz="3500" dirty="0">
                <a:solidFill>
                  <a:srgbClr val="FFFFFF"/>
                </a:solidFill>
                <a:ea typeface="Calibri"/>
                <a:cs typeface="Calibri"/>
              </a:rPr>
            </a:br>
            <a:r>
              <a:rPr lang="en-GB" sz="3500" dirty="0">
                <a:solidFill>
                  <a:srgbClr val="FFFFFF"/>
                </a:solidFill>
              </a:rPr>
              <a:t>in </a:t>
            </a:r>
            <a:r>
              <a:rPr lang="en-GB" sz="3500" dirty="0" err="1">
                <a:solidFill>
                  <a:srgbClr val="FFFFFF"/>
                </a:solidFill>
              </a:rPr>
              <a:t>Calaiswood</a:t>
            </a:r>
            <a:r>
              <a:rPr lang="en-GB" sz="3500" dirty="0">
                <a:solidFill>
                  <a:srgbClr val="FFFFFF"/>
                </a:solidFill>
              </a:rPr>
              <a:t> School</a:t>
            </a:r>
          </a:p>
        </p:txBody>
      </p:sp>
      <p:graphicFrame>
        <p:nvGraphicFramePr>
          <p:cNvPr id="5" name="Content Placeholder 2">
            <a:extLst>
              <a:ext uri="{FF2B5EF4-FFF2-40B4-BE49-F238E27FC236}">
                <a16:creationId xmlns:a16="http://schemas.microsoft.com/office/drawing/2014/main" id="{9374CB87-CFB7-C995-6EA8-1E81B2A08AD2}"/>
              </a:ext>
            </a:extLst>
          </p:cNvPr>
          <p:cNvGraphicFramePr>
            <a:graphicFrameLocks noGrp="1"/>
          </p:cNvGraphicFramePr>
          <p:nvPr>
            <p:ph idx="1"/>
            <p:extLst>
              <p:ext uri="{D42A27DB-BD31-4B8C-83A1-F6EECF244321}">
                <p14:modId xmlns:p14="http://schemas.microsoft.com/office/powerpoint/2010/main" val="1904538438"/>
              </p:ext>
            </p:extLst>
          </p:nvPr>
        </p:nvGraphicFramePr>
        <p:xfrm>
          <a:off x="390865" y="1974313"/>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different children's rights">
            <a:extLst>
              <a:ext uri="{FF2B5EF4-FFF2-40B4-BE49-F238E27FC236}">
                <a16:creationId xmlns:a16="http://schemas.microsoft.com/office/drawing/2014/main" id="{FD1D367B-21CF-2224-F1D4-4694594A81BA}"/>
              </a:ext>
            </a:extLst>
          </p:cNvPr>
          <p:cNvPicPr>
            <a:picLocks noChangeAspect="1"/>
          </p:cNvPicPr>
          <p:nvPr/>
        </p:nvPicPr>
        <p:blipFill>
          <a:blip r:embed="rId2"/>
          <a:stretch>
            <a:fillRect/>
          </a:stretch>
        </p:blipFill>
        <p:spPr>
          <a:xfrm>
            <a:off x="0" y="687092"/>
            <a:ext cx="9144000" cy="6497768"/>
          </a:xfrm>
          <a:prstGeom prst="rect">
            <a:avLst/>
          </a:prstGeom>
        </p:spPr>
      </p:pic>
      <p:sp>
        <p:nvSpPr>
          <p:cNvPr id="2" name="TextBox 1">
            <a:extLst>
              <a:ext uri="{FF2B5EF4-FFF2-40B4-BE49-F238E27FC236}">
                <a16:creationId xmlns:a16="http://schemas.microsoft.com/office/drawing/2014/main" id="{20C70C72-009A-91A6-BAB1-C2DD49AFABB3}"/>
              </a:ext>
            </a:extLst>
          </p:cNvPr>
          <p:cNvSpPr txBox="1"/>
          <p:nvPr/>
        </p:nvSpPr>
        <p:spPr>
          <a:xfrm>
            <a:off x="2707416" y="191826"/>
            <a:ext cx="3729497" cy="369332"/>
          </a:xfrm>
          <a:prstGeom prst="rect">
            <a:avLst/>
          </a:prstGeom>
          <a:noFill/>
          <a:ln>
            <a:solidFill>
              <a:srgbClr val="0070C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Calibri"/>
                <a:cs typeface="Calibri"/>
              </a:rPr>
              <a:t>Our adapted Children's Rights chapter</a:t>
            </a:r>
            <a:endParaRPr lang="en-GB" dirty="0"/>
          </a:p>
        </p:txBody>
      </p:sp>
    </p:spTree>
    <p:extLst>
      <p:ext uri="{BB962C8B-B14F-4D97-AF65-F5344CB8AC3E}">
        <p14:creationId xmlns:p14="http://schemas.microsoft.com/office/powerpoint/2010/main" val="675879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498C42-0C96-D288-8BB0-AA914F16D197}"/>
              </a:ext>
            </a:extLst>
          </p:cNvPr>
          <p:cNvSpPr txBox="1"/>
          <p:nvPr/>
        </p:nvSpPr>
        <p:spPr>
          <a:xfrm>
            <a:off x="2827247" y="182608"/>
            <a:ext cx="3554360" cy="646331"/>
          </a:xfrm>
          <a:prstGeom prst="rect">
            <a:avLst/>
          </a:prstGeom>
          <a:noFill/>
          <a:ln>
            <a:solidFill>
              <a:srgbClr val="0070C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dirty="0">
                <a:ea typeface="Calibri"/>
                <a:cs typeface="Calibri"/>
              </a:rPr>
              <a:t>Our adapted/symbolised school vision</a:t>
            </a:r>
            <a:endParaRPr lang="en-GB" dirty="0"/>
          </a:p>
        </p:txBody>
      </p:sp>
      <p:sp>
        <p:nvSpPr>
          <p:cNvPr id="4" name="TextBox 3">
            <a:extLst>
              <a:ext uri="{FF2B5EF4-FFF2-40B4-BE49-F238E27FC236}">
                <a16:creationId xmlns:a16="http://schemas.microsoft.com/office/drawing/2014/main" id="{D8FC363C-614E-D7DB-29CE-9FF6E9AB57DA}"/>
              </a:ext>
            </a:extLst>
          </p:cNvPr>
          <p:cNvSpPr txBox="1"/>
          <p:nvPr/>
        </p:nvSpPr>
        <p:spPr>
          <a:xfrm>
            <a:off x="645243" y="4369210"/>
            <a:ext cx="8157700"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baseline="0" dirty="0">
                <a:latin typeface="Comic Sans MS"/>
                <a:ea typeface="Segoe UI"/>
                <a:cs typeface="Segoe UI"/>
              </a:rPr>
              <a:t>At </a:t>
            </a:r>
            <a:r>
              <a:rPr lang="en-GB" sz="2800" baseline="0" err="1">
                <a:latin typeface="Comic Sans MS"/>
                <a:ea typeface="Segoe UI"/>
                <a:cs typeface="Segoe UI"/>
              </a:rPr>
              <a:t>Calaiswood</a:t>
            </a:r>
            <a:r>
              <a:rPr lang="en-GB" sz="2800" baseline="0" dirty="0">
                <a:latin typeface="Comic Sans MS"/>
                <a:ea typeface="Segoe UI"/>
                <a:cs typeface="Segoe UI"/>
              </a:rPr>
              <a:t> we work together to provide our pupils with enjoyable experiences, celebrating their successes in an environment where everyone belongs.</a:t>
            </a:r>
            <a:endParaRPr lang="en-GB" sz="2800" dirty="0">
              <a:latin typeface="Comic Sans MS"/>
            </a:endParaRPr>
          </a:p>
          <a:p>
            <a:pPr algn="ctr"/>
            <a:endParaRPr lang="en-GB"/>
          </a:p>
        </p:txBody>
      </p:sp>
      <p:pic>
        <p:nvPicPr>
          <p:cNvPr id="6" name="Content Placeholder 4" descr="A close-up of a sign&#10;&#10;AI-generated content may be incorrect.">
            <a:extLst>
              <a:ext uri="{FF2B5EF4-FFF2-40B4-BE49-F238E27FC236}">
                <a16:creationId xmlns:a16="http://schemas.microsoft.com/office/drawing/2014/main" id="{ABA319AD-B057-C748-2291-E84FA2A376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6693" y="1553923"/>
            <a:ext cx="6807667" cy="1872108"/>
          </a:xfrm>
          <a:prstGeom prst="rect">
            <a:avLst/>
          </a:prstGeom>
        </p:spPr>
      </p:pic>
    </p:spTree>
    <p:extLst>
      <p:ext uri="{BB962C8B-B14F-4D97-AF65-F5344CB8AC3E}">
        <p14:creationId xmlns:p14="http://schemas.microsoft.com/office/powerpoint/2010/main" val="3634723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creenshot of a computer&#10;&#10;AI-generated content may be incorrect.">
            <a:extLst>
              <a:ext uri="{FF2B5EF4-FFF2-40B4-BE49-F238E27FC236}">
                <a16:creationId xmlns:a16="http://schemas.microsoft.com/office/drawing/2014/main" id="{CACD2560-022D-C75E-85F6-50C3FC858368}"/>
              </a:ext>
            </a:extLst>
          </p:cNvPr>
          <p:cNvPicPr>
            <a:picLocks noChangeAspect="1"/>
          </p:cNvPicPr>
          <p:nvPr/>
        </p:nvPicPr>
        <p:blipFill>
          <a:blip r:embed="rId2"/>
          <a:stretch>
            <a:fillRect/>
          </a:stretch>
        </p:blipFill>
        <p:spPr>
          <a:xfrm>
            <a:off x="966977" y="1369741"/>
            <a:ext cx="7210048" cy="1712385"/>
          </a:xfrm>
          <a:prstGeom prst="rect">
            <a:avLst/>
          </a:prstGeom>
        </p:spPr>
      </p:pic>
      <p:sp>
        <p:nvSpPr>
          <p:cNvPr id="10" name="Right Triangle 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06E83E3-1674-134A-B1C8-0A80FEA9DC9B}"/>
              </a:ext>
            </a:extLst>
          </p:cNvPr>
          <p:cNvSpPr txBox="1"/>
          <p:nvPr/>
        </p:nvSpPr>
        <p:spPr>
          <a:xfrm>
            <a:off x="966978" y="3429000"/>
            <a:ext cx="6691254" cy="1713305"/>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defTabSz="914400">
              <a:lnSpc>
                <a:spcPct val="90000"/>
              </a:lnSpc>
              <a:spcBef>
                <a:spcPct val="0"/>
              </a:spcBef>
              <a:spcAft>
                <a:spcPts val="600"/>
              </a:spcAft>
            </a:pPr>
            <a:r>
              <a:rPr lang="en-US" sz="5400" kern="1200">
                <a:solidFill>
                  <a:schemeClr val="tx1"/>
                </a:solidFill>
                <a:latin typeface="+mj-lt"/>
                <a:ea typeface="+mj-ea"/>
                <a:cs typeface="+mj-cs"/>
              </a:rPr>
              <a:t>Article of the week – adapted pupil version</a:t>
            </a:r>
          </a:p>
        </p:txBody>
      </p:sp>
      <p:sp>
        <p:nvSpPr>
          <p:cNvPr id="4" name="TextBox 3">
            <a:extLst>
              <a:ext uri="{FF2B5EF4-FFF2-40B4-BE49-F238E27FC236}">
                <a16:creationId xmlns:a16="http://schemas.microsoft.com/office/drawing/2014/main" id="{D3232846-F4F9-4709-1299-FEAA19EA7D6B}"/>
              </a:ext>
            </a:extLst>
          </p:cNvPr>
          <p:cNvSpPr txBox="1"/>
          <p:nvPr/>
        </p:nvSpPr>
        <p:spPr>
          <a:xfrm>
            <a:off x="484236" y="171197"/>
            <a:ext cx="81807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Calibri"/>
                <a:cs typeface="Calibri"/>
              </a:rPr>
              <a:t>Learning about Children's Rights – example of the adapted resource </a:t>
            </a:r>
            <a:endParaRPr lang="en-GB" dirty="0"/>
          </a:p>
        </p:txBody>
      </p:sp>
    </p:spTree>
    <p:extLst>
      <p:ext uri="{BB962C8B-B14F-4D97-AF65-F5344CB8AC3E}">
        <p14:creationId xmlns:p14="http://schemas.microsoft.com/office/powerpoint/2010/main" val="2444631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oster of a child&amp;#39;s rights award">
            <a:extLst>
              <a:ext uri="{FF2B5EF4-FFF2-40B4-BE49-F238E27FC236}">
                <a16:creationId xmlns:a16="http://schemas.microsoft.com/office/drawing/2014/main" id="{2EA12AFA-0461-2944-C12C-6FC802B74FCF}"/>
              </a:ext>
            </a:extLst>
          </p:cNvPr>
          <p:cNvPicPr>
            <a:picLocks noChangeAspect="1"/>
          </p:cNvPicPr>
          <p:nvPr/>
        </p:nvPicPr>
        <p:blipFill>
          <a:blip r:embed="rId2"/>
          <a:stretch>
            <a:fillRect/>
          </a:stretch>
        </p:blipFill>
        <p:spPr>
          <a:xfrm>
            <a:off x="0" y="1014005"/>
            <a:ext cx="9144000" cy="5598087"/>
          </a:xfrm>
          <a:prstGeom prst="rect">
            <a:avLst/>
          </a:prstGeom>
        </p:spPr>
      </p:pic>
      <p:sp>
        <p:nvSpPr>
          <p:cNvPr id="3" name="TextBox 2">
            <a:extLst>
              <a:ext uri="{FF2B5EF4-FFF2-40B4-BE49-F238E27FC236}">
                <a16:creationId xmlns:a16="http://schemas.microsoft.com/office/drawing/2014/main" id="{94E63957-7304-F82A-41A3-DB25A0E0C764}"/>
              </a:ext>
            </a:extLst>
          </p:cNvPr>
          <p:cNvSpPr txBox="1"/>
          <p:nvPr/>
        </p:nvSpPr>
        <p:spPr>
          <a:xfrm>
            <a:off x="1038183" y="419266"/>
            <a:ext cx="70683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Calibri"/>
                <a:cs typeface="Calibri"/>
              </a:rPr>
              <a:t>Staff and parental information leaflet</a:t>
            </a:r>
            <a:endParaRPr lang="en-GB" dirty="0"/>
          </a:p>
        </p:txBody>
      </p:sp>
    </p:spTree>
    <p:extLst>
      <p:ext uri="{BB962C8B-B14F-4D97-AF65-F5344CB8AC3E}">
        <p14:creationId xmlns:p14="http://schemas.microsoft.com/office/powerpoint/2010/main" val="2958523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ACBD5FC-116D-9945-73E2-771FA281071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3B3A917-5FFE-CC7F-6334-B6DE2CBA8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07EDE100-F7D4-C28B-6CFB-5951C6B6C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1"/>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279869C-3F20-3376-8433-3741290C41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404361-A9AD-D6AE-381E-2BB54095A207}"/>
              </a:ext>
            </a:extLst>
          </p:cNvPr>
          <p:cNvSpPr>
            <a:spLocks noGrp="1"/>
          </p:cNvSpPr>
          <p:nvPr>
            <p:ph type="title"/>
          </p:nvPr>
        </p:nvSpPr>
        <p:spPr>
          <a:xfrm>
            <a:off x="963930" y="1050595"/>
            <a:ext cx="7411119" cy="1618489"/>
          </a:xfrm>
        </p:spPr>
        <p:txBody>
          <a:bodyPr anchor="ctr">
            <a:normAutofit/>
          </a:bodyPr>
          <a:lstStyle/>
          <a:p>
            <a:r>
              <a:rPr lang="en-GB" sz="2400" b="1" dirty="0">
                <a:latin typeface="Arial"/>
                <a:cs typeface="Arial"/>
              </a:rPr>
              <a:t>Strand B: Teaching and learning through rights – ethos and relationships</a:t>
            </a:r>
            <a:endParaRPr lang="en-US" sz="2400" b="1" dirty="0"/>
          </a:p>
          <a:p>
            <a:pPr>
              <a:lnSpc>
                <a:spcPct val="90000"/>
              </a:lnSpc>
            </a:pPr>
            <a:endParaRPr lang="en-GB" dirty="0">
              <a:latin typeface="Arial"/>
              <a:ea typeface="Calibri"/>
              <a:cs typeface="Arial"/>
            </a:endParaRPr>
          </a:p>
        </p:txBody>
      </p:sp>
      <p:sp>
        <p:nvSpPr>
          <p:cNvPr id="3" name="Content Placeholder 2">
            <a:extLst>
              <a:ext uri="{FF2B5EF4-FFF2-40B4-BE49-F238E27FC236}">
                <a16:creationId xmlns:a16="http://schemas.microsoft.com/office/drawing/2014/main" id="{85BA3E1C-72FC-958E-8925-7F358B8CAF43}"/>
              </a:ext>
            </a:extLst>
          </p:cNvPr>
          <p:cNvSpPr>
            <a:spLocks noGrp="1"/>
          </p:cNvSpPr>
          <p:nvPr>
            <p:ph idx="1"/>
          </p:nvPr>
        </p:nvSpPr>
        <p:spPr>
          <a:xfrm>
            <a:off x="963930" y="2969469"/>
            <a:ext cx="6056111" cy="2800395"/>
          </a:xfrm>
        </p:spPr>
        <p:txBody>
          <a:bodyPr vert="horz" lIns="91440" tIns="45720" rIns="91440" bIns="45720" rtlCol="0" anchor="t">
            <a:normAutofit/>
          </a:bodyPr>
          <a:lstStyle/>
          <a:p>
            <a:pPr marL="0" indent="0">
              <a:buNone/>
            </a:pPr>
            <a:endParaRPr lang="en-GB" sz="2100" dirty="0">
              <a:latin typeface="Arial"/>
              <a:ea typeface="Calibri"/>
              <a:cs typeface="Arial"/>
            </a:endParaRPr>
          </a:p>
          <a:p>
            <a:endParaRPr lang="en-GB" sz="2100">
              <a:latin typeface="Arial"/>
              <a:cs typeface="Arial"/>
            </a:endParaRPr>
          </a:p>
          <a:p>
            <a:endParaRPr lang="en-GB" sz="2100">
              <a:ea typeface="Calibri"/>
              <a:cs typeface="Calibri"/>
            </a:endParaRPr>
          </a:p>
          <a:p>
            <a:endParaRPr lang="en-GB" sz="2100">
              <a:ea typeface="Calibri"/>
              <a:cs typeface="Calibri"/>
            </a:endParaRPr>
          </a:p>
        </p:txBody>
      </p:sp>
      <p:sp>
        <p:nvSpPr>
          <p:cNvPr id="4" name="TextBox 3">
            <a:extLst>
              <a:ext uri="{FF2B5EF4-FFF2-40B4-BE49-F238E27FC236}">
                <a16:creationId xmlns:a16="http://schemas.microsoft.com/office/drawing/2014/main" id="{930A4E1A-C6BE-5EAD-30A3-8171376F30CF}"/>
              </a:ext>
            </a:extLst>
          </p:cNvPr>
          <p:cNvSpPr txBox="1"/>
          <p:nvPr/>
        </p:nvSpPr>
        <p:spPr>
          <a:xfrm>
            <a:off x="1723718" y="2442702"/>
            <a:ext cx="5373943"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Arial"/>
                <a:ea typeface="Arial"/>
                <a:cs typeface="Arial"/>
              </a:rPr>
              <a:t>Actions and decisions affecting children are rooted, reviewed and resolved through rights. Children, young people and adults collaborate to develop and maintain a school community based on equality, dignity, respect, non-discrimination and participation; this includes learning and teaching in a way that respects the rights of both educators and learners and promotes well-being.</a:t>
            </a:r>
            <a:endParaRPr lang="en-US" dirty="0"/>
          </a:p>
          <a:p>
            <a:pPr algn="ctr"/>
            <a:endParaRPr lang="en-GB"/>
          </a:p>
        </p:txBody>
      </p:sp>
    </p:spTree>
    <p:extLst>
      <p:ext uri="{BB962C8B-B14F-4D97-AF65-F5344CB8AC3E}">
        <p14:creationId xmlns:p14="http://schemas.microsoft.com/office/powerpoint/2010/main" val="3261574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Silver Award: Rights-Aware</a:t>
            </a:r>
          </a:p>
        </p:txBody>
      </p:sp>
      <p:graphicFrame>
        <p:nvGraphicFramePr>
          <p:cNvPr id="5" name="Content Placeholder 2">
            <a:extLst>
              <a:ext uri="{FF2B5EF4-FFF2-40B4-BE49-F238E27FC236}">
                <a16:creationId xmlns:a16="http://schemas.microsoft.com/office/drawing/2014/main" id="{E1B7F54A-29FB-6E65-FEB0-5EB2567EFAA5}"/>
              </a:ext>
            </a:extLst>
          </p:cNvPr>
          <p:cNvGraphicFramePr>
            <a:graphicFrameLocks noGrp="1"/>
          </p:cNvGraphicFramePr>
          <p:nvPr>
            <p:ph idx="1"/>
            <p:extLst>
              <p:ext uri="{D42A27DB-BD31-4B8C-83A1-F6EECF244321}">
                <p14:modId xmlns:p14="http://schemas.microsoft.com/office/powerpoint/2010/main" val="3711047178"/>
              </p:ext>
            </p:extLst>
          </p:nvPr>
        </p:nvGraphicFramePr>
        <p:xfrm>
          <a:off x="457200" y="1415845"/>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TotalTime>
  <Words>864</Words>
  <Application>Microsoft Office PowerPoint</Application>
  <PresentationFormat>On-screen Show (4:3)</PresentationFormat>
  <Paragraphs>68</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Aptos</vt:lpstr>
      <vt:lpstr>Arial</vt:lpstr>
      <vt:lpstr>Calibri</vt:lpstr>
      <vt:lpstr>Comic Sans MS</vt:lpstr>
      <vt:lpstr>Office Theme</vt:lpstr>
      <vt:lpstr>RRSA: Achieving Silver Award</vt:lpstr>
      <vt:lpstr>Strand A: Teaching and learning about rights</vt:lpstr>
      <vt:lpstr>Embedding Children's Rights   in Calaiswood School</vt:lpstr>
      <vt:lpstr>PowerPoint Presentation</vt:lpstr>
      <vt:lpstr>PowerPoint Presentation</vt:lpstr>
      <vt:lpstr>PowerPoint Presentation</vt:lpstr>
      <vt:lpstr>PowerPoint Presentation</vt:lpstr>
      <vt:lpstr>Strand B: Teaching and learning through rights – ethos and relationships </vt:lpstr>
      <vt:lpstr>Silver Award: Rights-Aware</vt:lpstr>
      <vt:lpstr>Approaches used for Calaiswood pupils to implement the UNCR</vt:lpstr>
      <vt:lpstr>Embedding our school vision in daily opportunities</vt:lpstr>
      <vt:lpstr>Celebrating different events</vt:lpstr>
      <vt:lpstr>Representing school in the local community</vt:lpstr>
      <vt:lpstr>Strand C: Teaching and learning for rights – participation, empowerment and action </vt:lpstr>
      <vt:lpstr>Children’s Rights in an accessible form for Calaiswood pupils</vt:lpstr>
      <vt:lpstr>PowerPoint Presentation</vt:lpstr>
      <vt:lpstr>Pupil Voice opportunities - Pupil Council Voting Station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Kasia Cioslowska</dc:creator>
  <cp:keywords/>
  <dc:description>generated using python-pptx</dc:description>
  <cp:lastModifiedBy>Robyn Mcmahon</cp:lastModifiedBy>
  <cp:revision>389</cp:revision>
  <dcterms:created xsi:type="dcterms:W3CDTF">2013-01-27T09:14:16Z</dcterms:created>
  <dcterms:modified xsi:type="dcterms:W3CDTF">2026-05-21T12:25:40Z</dcterms:modified>
  <cp:category/>
</cp:coreProperties>
</file>