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handoutMasterIdLst>
    <p:handoutMasterId r:id="rId19"/>
  </p:handoutMasterIdLst>
  <p:sldIdLst>
    <p:sldId id="286" r:id="rId2"/>
    <p:sldId id="285" r:id="rId3"/>
    <p:sldId id="256" r:id="rId4"/>
    <p:sldId id="257" r:id="rId5"/>
    <p:sldId id="269" r:id="rId6"/>
    <p:sldId id="284" r:id="rId7"/>
    <p:sldId id="289" r:id="rId8"/>
    <p:sldId id="296" r:id="rId9"/>
    <p:sldId id="297" r:id="rId10"/>
    <p:sldId id="290" r:id="rId11"/>
    <p:sldId id="262" r:id="rId12"/>
    <p:sldId id="270" r:id="rId13"/>
    <p:sldId id="265" r:id="rId14"/>
    <p:sldId id="295" r:id="rId15"/>
    <p:sldId id="287" r:id="rId16"/>
    <p:sldId id="288" r:id="rId17"/>
  </p:sldIdLst>
  <p:sldSz cx="12192000" cy="6858000"/>
  <p:notesSz cx="6669088"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3" autoAdjust="0"/>
    <p:restoredTop sz="94660"/>
  </p:normalViewPr>
  <p:slideViewPr>
    <p:cSldViewPr snapToGrid="0">
      <p:cViewPr varScale="1">
        <p:scale>
          <a:sx n="77" d="100"/>
          <a:sy n="77" d="100"/>
        </p:scale>
        <p:origin x="126" y="7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22F02C9C-A74E-4F1F-935B-BD1AD2E82886}" type="datetimeFigureOut">
              <a:rPr lang="en-GB" smtClean="0"/>
              <a:t>25/08/2023</a:t>
            </a:fld>
            <a:endParaRPr lang="en-GB"/>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E5B9136F-5463-4636-9003-B5BD60D5624E}" type="slidenum">
              <a:rPr lang="en-GB" smtClean="0"/>
              <a:t>‹#›</a:t>
            </a:fld>
            <a:endParaRPr lang="en-GB"/>
          </a:p>
        </p:txBody>
      </p:sp>
    </p:spTree>
    <p:extLst>
      <p:ext uri="{BB962C8B-B14F-4D97-AF65-F5344CB8AC3E}">
        <p14:creationId xmlns:p14="http://schemas.microsoft.com/office/powerpoint/2010/main" val="4137019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E3260AC-324D-4785-B8AF-F01A79EB89CC}" type="datetimeFigureOut">
              <a:rPr lang="en-US"/>
              <a:pPr>
                <a:defRPr/>
              </a:pPr>
              <a:t>8/25/2023</a:t>
            </a:fld>
            <a:endParaRPr lang="en-US"/>
          </a:p>
        </p:txBody>
      </p:sp>
      <p:sp>
        <p:nvSpPr>
          <p:cNvPr id="4" name="Slide Image Placeholder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7044C48-8B7E-4864-8605-D958680D4A88}" type="slidenum">
              <a:rPr lang="en-US"/>
              <a:pPr>
                <a:defRPr/>
              </a:pPr>
              <a:t>‹#›</a:t>
            </a:fld>
            <a:endParaRPr lang="en-US"/>
          </a:p>
        </p:txBody>
      </p:sp>
    </p:spTree>
    <p:extLst>
      <p:ext uri="{BB962C8B-B14F-4D97-AF65-F5344CB8AC3E}">
        <p14:creationId xmlns:p14="http://schemas.microsoft.com/office/powerpoint/2010/main" val="371902411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F6C770-0392-4FB2-8179-5F056EBD6A25}" type="slidenum">
              <a:rPr lang="en-US" smtClean="0">
                <a:cs typeface="Arial" charset="0"/>
              </a:rPr>
              <a:pPr fontAlgn="base">
                <a:spcBef>
                  <a:spcPct val="0"/>
                </a:spcBef>
                <a:spcAft>
                  <a:spcPct val="0"/>
                </a:spcAft>
              </a:pPr>
              <a:t>3</a:t>
            </a:fld>
            <a:endParaRPr lang="en-US" smtClean="0">
              <a:cs typeface="Arial" charset="0"/>
            </a:endParaRPr>
          </a:p>
        </p:txBody>
      </p:sp>
    </p:spTree>
    <p:extLst>
      <p:ext uri="{BB962C8B-B14F-4D97-AF65-F5344CB8AC3E}">
        <p14:creationId xmlns:p14="http://schemas.microsoft.com/office/powerpoint/2010/main" val="2686528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children are being encouraged to become independent. The routines are being built on bit by bit. </a:t>
            </a:r>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4F07E1-6D1A-4416-9501-FBB188E48371}" type="slidenum">
              <a:rPr lang="en-US" smtClean="0">
                <a:cs typeface="Arial" charset="0"/>
              </a:rPr>
              <a:pPr fontAlgn="base">
                <a:spcBef>
                  <a:spcPct val="0"/>
                </a:spcBef>
                <a:spcAft>
                  <a:spcPct val="0"/>
                </a:spcAft>
              </a:pPr>
              <a:t>4</a:t>
            </a:fld>
            <a:endParaRPr lang="en-US" smtClean="0">
              <a:cs typeface="Arial" charset="0"/>
            </a:endParaRPr>
          </a:p>
        </p:txBody>
      </p:sp>
    </p:spTree>
    <p:extLst>
      <p:ext uri="{BB962C8B-B14F-4D97-AF65-F5344CB8AC3E}">
        <p14:creationId xmlns:p14="http://schemas.microsoft.com/office/powerpoint/2010/main" val="2246678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2D3A99-1F45-40BE-8B44-B408CB04AE4E}" type="slidenum">
              <a:rPr lang="en-US" smtClean="0">
                <a:cs typeface="Arial" charset="0"/>
              </a:rPr>
              <a:pPr fontAlgn="base">
                <a:spcBef>
                  <a:spcPct val="0"/>
                </a:spcBef>
                <a:spcAft>
                  <a:spcPct val="0"/>
                </a:spcAft>
              </a:pPr>
              <a:t>11</a:t>
            </a:fld>
            <a:endParaRPr lang="en-US" smtClean="0">
              <a:cs typeface="Arial" charset="0"/>
            </a:endParaRPr>
          </a:p>
        </p:txBody>
      </p:sp>
    </p:spTree>
    <p:extLst>
      <p:ext uri="{BB962C8B-B14F-4D97-AF65-F5344CB8AC3E}">
        <p14:creationId xmlns:p14="http://schemas.microsoft.com/office/powerpoint/2010/main" val="847240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26B5EF-196E-449C-89A1-4E049B311803}" type="slidenum">
              <a:rPr lang="en-US" smtClean="0">
                <a:cs typeface="Arial" charset="0"/>
              </a:rPr>
              <a:pPr fontAlgn="base">
                <a:spcBef>
                  <a:spcPct val="0"/>
                </a:spcBef>
                <a:spcAft>
                  <a:spcPct val="0"/>
                </a:spcAft>
              </a:pPr>
              <a:t>13</a:t>
            </a:fld>
            <a:endParaRPr lang="en-US" smtClean="0">
              <a:cs typeface="Arial" charset="0"/>
            </a:endParaRPr>
          </a:p>
        </p:txBody>
      </p:sp>
    </p:spTree>
    <p:extLst>
      <p:ext uri="{BB962C8B-B14F-4D97-AF65-F5344CB8AC3E}">
        <p14:creationId xmlns:p14="http://schemas.microsoft.com/office/powerpoint/2010/main" val="137487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p:nvPr/>
        </p:nvSpPr>
        <p:spPr>
          <a:xfrm>
            <a:off x="0" y="762000"/>
            <a:ext cx="9142413" cy="533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9271000" y="762000"/>
            <a:ext cx="2924175" cy="5334000"/>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lstStyle>
            <a:lvl1pPr algn="l">
              <a:defRPr sz="5900" spc="-10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6" name="Date Placeholder 3"/>
          <p:cNvSpPr>
            <a:spLocks noGrp="1"/>
          </p:cNvSpPr>
          <p:nvPr>
            <p:ph type="dt" sz="half" idx="10"/>
          </p:nvPr>
        </p:nvSpPr>
        <p:spPr/>
        <p:txBody>
          <a:bodyPr/>
          <a:lstStyle>
            <a:lvl1pPr>
              <a:defRPr/>
            </a:lvl1pPr>
          </a:lstStyle>
          <a:p>
            <a:pPr>
              <a:defRPr/>
            </a:pPr>
            <a:fld id="{3DA38B66-484F-4E58-9362-0F10667662D8}" type="datetimeFigureOut">
              <a:rPr lang="en-US"/>
              <a:pPr>
                <a:defRPr/>
              </a:pPr>
              <a:t>8/25/2023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6A05679E-7CC1-4954-B83A-C92841C506EE}" type="slidenum">
              <a:rPr lang="en-US"/>
              <a:pPr>
                <a:defRPr/>
              </a:pPr>
              <a:t>‹#›</a:t>
            </a:fld>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C0960621-D471-4E17-9A73-595DB1800995}" type="datetimeFigureOut">
              <a:rPr lang="en-US"/>
              <a:pPr>
                <a:defRPr/>
              </a:pPr>
              <a:t>8/25/2023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BD0806-4971-4728-8709-808772EE4FCB}" type="slidenum">
              <a:rPr lang="en-US"/>
              <a:pPr>
                <a:defRPr/>
              </a:pPr>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34190509-0074-41BB-AFC7-8DAB2E6E9FCE}" type="datetimeFigureOut">
              <a:rPr lang="en-US"/>
              <a:pPr>
                <a:defRPr/>
              </a:pPr>
              <a:t>8/25/2023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58D1A8-2473-45FF-9D87-1196C0B8506C}" type="slidenum">
              <a:rPr lang="en-US"/>
              <a:pPr>
                <a:defRPr/>
              </a:pPr>
              <a:t>‹#›</a:t>
            </a:fld>
            <a:endParaRPr 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465828A3-A900-49E8-85B7-423B92630AAE}" type="datetimeFigureOut">
              <a:rPr lang="en-US"/>
              <a:pPr>
                <a:defRPr/>
              </a:pPr>
              <a:t>8/25/2023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F5310F-479D-461B-949E-6658F7BDE7A0}" type="slidenum">
              <a:rPr lang="en-US"/>
              <a:pPr>
                <a:defRPr/>
              </a:pPr>
              <a:t>‹#›</a:t>
            </a:fld>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lstStyle>
            <a:lvl1pPr>
              <a:defRPr sz="5900" b="0" spc="-100" baseline="0">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fld id="{22BD3C0D-4DE1-4490-AE1F-A8F148F1F6B4}" type="datetimeFigureOut">
              <a:rPr lang="en-US"/>
              <a:pPr>
                <a:defRPr/>
              </a:pPr>
              <a:t>8/25/2023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998C0A-288A-4C6A-AB6B-374320FF59F2}" type="slidenum">
              <a:rPr lang="en-US"/>
              <a:pPr>
                <a:defRPr/>
              </a:pPr>
              <a:t>‹#›</a:t>
            </a:fld>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D4C93D64-2B26-4276-9A7D-B6E811B988F8}" type="datetimeFigureOut">
              <a:rPr lang="en-US"/>
              <a:pPr>
                <a:defRPr/>
              </a:pPr>
              <a:t>8/25/2023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C8CEFE-172B-405C-AF74-788522D1F6E0}" type="slidenum">
              <a:rPr lang="en-US"/>
              <a:pPr>
                <a:defRPr/>
              </a:pPr>
              <a:t>‹#›</a:t>
            </a:fld>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fld id="{05848AC4-9734-457D-B305-27C78BFCDB58}" type="datetimeFigureOut">
              <a:rPr lang="en-US"/>
              <a:pPr>
                <a:defRPr/>
              </a:pPr>
              <a:t>8/25/2023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4A8EEBB-8A8A-45AD-B04A-66EEF3D969AC}" type="slidenum">
              <a:rPr lang="en-US"/>
              <a:pPr>
                <a:defRPr/>
              </a:pPr>
              <a:t>‹#›</a:t>
            </a:fld>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fld id="{F0FA44B8-F02A-4D63-BB58-280D5994E8A7}" type="datetimeFigureOut">
              <a:rPr lang="en-US"/>
              <a:pPr>
                <a:defRPr/>
              </a:pPr>
              <a:t>8/25/2023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70F6D3-22F0-4862-B10A-1B7B64EBA848}" type="slidenum">
              <a:rPr lang="en-US"/>
              <a:pPr>
                <a:defRPr/>
              </a:pPr>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8437DCC5-3980-4BCB-9C00-57FC0B871B71}" type="datetimeFigureOut">
              <a:rPr lang="en-US"/>
              <a:pPr>
                <a:defRPr/>
              </a:pPr>
              <a:t>8/25/2023</a:t>
            </a:fld>
            <a:endParaRPr lang="en-US"/>
          </a:p>
        </p:txBody>
      </p:sp>
      <p:sp>
        <p:nvSpPr>
          <p:cNvPr id="3" name="Footer Placeholder 5"/>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856F2761-58FD-44B5-94C6-95A8D48126D4}" type="slidenum">
              <a:rPr lang="en-US"/>
              <a:pPr>
                <a:defRPr/>
              </a:pPr>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lstStyle>
            <a:lvl1pPr>
              <a:defRPr sz="3200" b="0" baseline="0"/>
            </a:lvl1pPr>
          </a:lstStyle>
          <a:p>
            <a:r>
              <a:rPr lang="en-US" dirty="0"/>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6D5B97AE-BAB6-4FFC-A282-DC7C792F9618}" type="datetimeFigureOut">
              <a:rPr lang="en-US"/>
              <a:pPr>
                <a:defRPr/>
              </a:pPr>
              <a:t>8/25/2023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D2AE04-CAFD-4FA7-8DFE-FB947D7587A7}" type="slidenum">
              <a:rPr lang="en-US"/>
              <a:pPr>
                <a:defRPr/>
              </a:pPr>
              <a:t>‹#›</a:t>
            </a:fld>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lstStyle>
            <a:lvl1pPr>
              <a:defRPr sz="3200" b="0"/>
            </a:lvl1pPr>
          </a:lstStyle>
          <a:p>
            <a:r>
              <a:rPr lang="en-US" dirty="0"/>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rtlCol="0" anchor="t">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7"/>
          <p:cNvSpPr>
            <a:spLocks noGrp="1"/>
          </p:cNvSpPr>
          <p:nvPr>
            <p:ph type="dt" sz="half" idx="10"/>
          </p:nvPr>
        </p:nvSpPr>
        <p:spPr/>
        <p:txBody>
          <a:bodyPr/>
          <a:lstStyle>
            <a:lvl1pPr>
              <a:defRPr/>
            </a:lvl1pPr>
          </a:lstStyle>
          <a:p>
            <a:pPr>
              <a:defRPr/>
            </a:pPr>
            <a:fld id="{B910B80A-19BA-4880-AA5A-87842F7D7422}" type="datetimeFigureOut">
              <a:rPr lang="en-US"/>
              <a:pPr>
                <a:defRPr/>
              </a:pPr>
              <a:t>8/25/2023</a:t>
            </a:fld>
            <a:endParaRPr lang="en-US"/>
          </a:p>
        </p:txBody>
      </p:sp>
      <p:sp>
        <p:nvSpPr>
          <p:cNvPr id="6" name="Footer Placeholder 8"/>
          <p:cNvSpPr>
            <a:spLocks noGrp="1"/>
          </p:cNvSpPr>
          <p:nvPr>
            <p:ph type="ftr" sz="quarter" idx="11"/>
          </p:nvPr>
        </p:nvSpPr>
        <p:spPr>
          <a:xfrm>
            <a:off x="3498850" y="6356350"/>
            <a:ext cx="5911850" cy="365125"/>
          </a:xfrm>
        </p:spPr>
        <p:txBody>
          <a:bodyPr/>
          <a:lstStyle>
            <a:lvl1pPr>
              <a:defRPr/>
            </a:lvl1pPr>
          </a:lstStyle>
          <a:p>
            <a:pPr>
              <a:defRPr/>
            </a:pPr>
            <a:endParaRPr lang="en-US"/>
          </a:p>
        </p:txBody>
      </p:sp>
      <p:sp>
        <p:nvSpPr>
          <p:cNvPr id="7" name="Slide Number Placeholder 9"/>
          <p:cNvSpPr>
            <a:spLocks noGrp="1"/>
          </p:cNvSpPr>
          <p:nvPr>
            <p:ph type="sldNum" sz="quarter" idx="12"/>
          </p:nvPr>
        </p:nvSpPr>
        <p:spPr/>
        <p:txBody>
          <a:bodyPr/>
          <a:lstStyle>
            <a:lvl1pPr>
              <a:defRPr/>
            </a:lvl1pPr>
          </a:lstStyle>
          <a:p>
            <a:pPr>
              <a:defRPr/>
            </a:pPr>
            <a:fld id="{3E45E8F9-3892-4B43-B6B6-5139AFEA5743}" type="slidenum">
              <a:rPr lang="en-US"/>
              <a:pPr>
                <a:defRPr/>
              </a:pPr>
              <a:t>‹#›</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758825"/>
            <a:ext cx="3443288" cy="5330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413" y="1123950"/>
            <a:ext cx="2947987" cy="4600575"/>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11815763" y="758825"/>
            <a:ext cx="384175" cy="5330825"/>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9" name="Text Placeholder 2"/>
          <p:cNvSpPr>
            <a:spLocks noGrp="1"/>
          </p:cNvSpPr>
          <p:nvPr>
            <p:ph type="body" idx="1"/>
          </p:nvPr>
        </p:nvSpPr>
        <p:spPr bwMode="auto">
          <a:xfrm>
            <a:off x="3868738" y="863600"/>
            <a:ext cx="7315200" cy="5121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61938" y="6356350"/>
            <a:ext cx="2743200" cy="365125"/>
          </a:xfrm>
          <a:prstGeom prst="rect">
            <a:avLst/>
          </a:prstGeom>
        </p:spPr>
        <p:txBody>
          <a:bodyPr vert="horz" lIns="91440" tIns="45720" rIns="91440" bIns="45720" rtlCol="0" anchor="ctr"/>
          <a:lstStyle>
            <a:lvl1pPr algn="l" fontAlgn="auto">
              <a:spcBef>
                <a:spcPts val="0"/>
              </a:spcBef>
              <a:spcAft>
                <a:spcPts val="0"/>
              </a:spcAft>
              <a:defRPr sz="1100" smtClean="0">
                <a:solidFill>
                  <a:schemeClr val="tx1">
                    <a:lumMod val="50000"/>
                    <a:lumOff val="50000"/>
                  </a:schemeClr>
                </a:solidFill>
                <a:latin typeface="+mn-lt"/>
                <a:cs typeface="+mn-cs"/>
              </a:defRPr>
            </a:lvl1pPr>
          </a:lstStyle>
          <a:p>
            <a:pPr>
              <a:defRPr/>
            </a:pPr>
            <a:fld id="{BCE9557E-B272-48E7-87BB-771F611B6C68}" type="datetimeFigureOut">
              <a:rPr lang="en-US"/>
              <a:pPr>
                <a:defRPr/>
              </a:pPr>
              <a:t>8/25/2023</a:t>
            </a:fld>
            <a:endParaRPr lang="en-US"/>
          </a:p>
        </p:txBody>
      </p:sp>
      <p:sp>
        <p:nvSpPr>
          <p:cNvPr id="5" name="Footer Placeholder 4"/>
          <p:cNvSpPr>
            <a:spLocks noGrp="1"/>
          </p:cNvSpPr>
          <p:nvPr>
            <p:ph type="ftr" sz="quarter" idx="3"/>
          </p:nvPr>
        </p:nvSpPr>
        <p:spPr>
          <a:xfrm>
            <a:off x="3868738" y="6356350"/>
            <a:ext cx="5911850" cy="365125"/>
          </a:xfrm>
          <a:prstGeom prst="rect">
            <a:avLst/>
          </a:prstGeom>
        </p:spPr>
        <p:txBody>
          <a:bodyPr vert="horz" lIns="91440" tIns="45720" rIns="91440" bIns="45720" rtlCol="0" anchor="ctr"/>
          <a:lstStyle>
            <a:lvl1pPr algn="l" fontAlgn="auto">
              <a:spcBef>
                <a:spcPts val="0"/>
              </a:spcBef>
              <a:spcAft>
                <a:spcPts val="0"/>
              </a:spcAft>
              <a:defRPr sz="1100">
                <a:solidFill>
                  <a:schemeClr val="tx1">
                    <a:lumMod val="50000"/>
                    <a:lumOff val="50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10634663" y="6356350"/>
            <a:ext cx="1530350" cy="365125"/>
          </a:xfrm>
          <a:prstGeom prst="rect">
            <a:avLst/>
          </a:prstGeom>
        </p:spPr>
        <p:txBody>
          <a:bodyPr vert="horz" lIns="91440" tIns="45720" rIns="91440" bIns="45720" rtlCol="0" anchor="ctr"/>
          <a:lstStyle>
            <a:lvl1pPr algn="r" fontAlgn="auto">
              <a:spcBef>
                <a:spcPts val="0"/>
              </a:spcBef>
              <a:spcAft>
                <a:spcPts val="0"/>
              </a:spcAft>
              <a:defRPr sz="1200" b="1" smtClean="0">
                <a:solidFill>
                  <a:schemeClr val="accent1"/>
                </a:solidFill>
                <a:latin typeface="+mn-lt"/>
                <a:cs typeface="+mn-cs"/>
              </a:defRPr>
            </a:lvl1pPr>
          </a:lstStyle>
          <a:p>
            <a:pPr>
              <a:defRPr/>
            </a:pPr>
            <a:fld id="{5DE8040E-EC90-40AE-A36C-DBBB0AD2D2D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8" r:id="rId1"/>
    <p:sldLayoutId id="2147483707" r:id="rId2"/>
    <p:sldLayoutId id="2147483706" r:id="rId3"/>
    <p:sldLayoutId id="2147483705" r:id="rId4"/>
    <p:sldLayoutId id="2147483704" r:id="rId5"/>
    <p:sldLayoutId id="2147483703" r:id="rId6"/>
    <p:sldLayoutId id="2147483709" r:id="rId7"/>
    <p:sldLayoutId id="2147483702" r:id="rId8"/>
    <p:sldLayoutId id="2147483710" r:id="rId9"/>
    <p:sldLayoutId id="2147483701" r:id="rId10"/>
    <p:sldLayoutId id="2147483700" r:id="rId11"/>
  </p:sldLayoutIdLst>
  <p:transition spd="slow">
    <p:push dir="u"/>
  </p:transition>
  <p:txStyles>
    <p:titleStyle>
      <a:lvl1pPr algn="l" rtl="0" fontAlgn="base">
        <a:lnSpc>
          <a:spcPct val="90000"/>
        </a:lnSpc>
        <a:spcBef>
          <a:spcPct val="0"/>
        </a:spcBef>
        <a:spcAft>
          <a:spcPct val="0"/>
        </a:spcAft>
        <a:defRPr sz="3600" kern="1200" spc="-60">
          <a:solidFill>
            <a:srgbClr val="FFFFFF"/>
          </a:solidFill>
          <a:latin typeface="+mj-lt"/>
          <a:ea typeface="+mj-ea"/>
          <a:cs typeface="+mj-cs"/>
        </a:defRPr>
      </a:lvl1pPr>
      <a:lvl2pPr algn="l" rtl="0" fontAlgn="base">
        <a:lnSpc>
          <a:spcPct val="90000"/>
        </a:lnSpc>
        <a:spcBef>
          <a:spcPct val="0"/>
        </a:spcBef>
        <a:spcAft>
          <a:spcPct val="0"/>
        </a:spcAft>
        <a:defRPr sz="3600">
          <a:solidFill>
            <a:srgbClr val="FFFFFF"/>
          </a:solidFill>
          <a:latin typeface="Corbel" pitchFamily="34" charset="0"/>
        </a:defRPr>
      </a:lvl2pPr>
      <a:lvl3pPr algn="l" rtl="0" fontAlgn="base">
        <a:lnSpc>
          <a:spcPct val="90000"/>
        </a:lnSpc>
        <a:spcBef>
          <a:spcPct val="0"/>
        </a:spcBef>
        <a:spcAft>
          <a:spcPct val="0"/>
        </a:spcAft>
        <a:defRPr sz="3600">
          <a:solidFill>
            <a:srgbClr val="FFFFFF"/>
          </a:solidFill>
          <a:latin typeface="Corbel" pitchFamily="34" charset="0"/>
        </a:defRPr>
      </a:lvl3pPr>
      <a:lvl4pPr algn="l" rtl="0" fontAlgn="base">
        <a:lnSpc>
          <a:spcPct val="90000"/>
        </a:lnSpc>
        <a:spcBef>
          <a:spcPct val="0"/>
        </a:spcBef>
        <a:spcAft>
          <a:spcPct val="0"/>
        </a:spcAft>
        <a:defRPr sz="3600">
          <a:solidFill>
            <a:srgbClr val="FFFFFF"/>
          </a:solidFill>
          <a:latin typeface="Corbel" pitchFamily="34" charset="0"/>
        </a:defRPr>
      </a:lvl4pPr>
      <a:lvl5pPr algn="l" rtl="0" fontAlgn="base">
        <a:lnSpc>
          <a:spcPct val="90000"/>
        </a:lnSpc>
        <a:spcBef>
          <a:spcPct val="0"/>
        </a:spcBef>
        <a:spcAft>
          <a:spcPct val="0"/>
        </a:spcAft>
        <a:defRPr sz="3600">
          <a:solidFill>
            <a:srgbClr val="FFFFFF"/>
          </a:solidFill>
          <a:latin typeface="Corbel" pitchFamily="34" charset="0"/>
        </a:defRPr>
      </a:lvl5pPr>
      <a:lvl6pPr marL="457200" algn="l" rtl="0" fontAlgn="base">
        <a:lnSpc>
          <a:spcPct val="90000"/>
        </a:lnSpc>
        <a:spcBef>
          <a:spcPct val="0"/>
        </a:spcBef>
        <a:spcAft>
          <a:spcPct val="0"/>
        </a:spcAft>
        <a:defRPr sz="3600">
          <a:solidFill>
            <a:srgbClr val="FFFFFF"/>
          </a:solidFill>
          <a:latin typeface="Corbel" pitchFamily="34" charset="0"/>
        </a:defRPr>
      </a:lvl6pPr>
      <a:lvl7pPr marL="914400" algn="l" rtl="0" fontAlgn="base">
        <a:lnSpc>
          <a:spcPct val="90000"/>
        </a:lnSpc>
        <a:spcBef>
          <a:spcPct val="0"/>
        </a:spcBef>
        <a:spcAft>
          <a:spcPct val="0"/>
        </a:spcAft>
        <a:defRPr sz="3600">
          <a:solidFill>
            <a:srgbClr val="FFFFFF"/>
          </a:solidFill>
          <a:latin typeface="Corbel" pitchFamily="34" charset="0"/>
        </a:defRPr>
      </a:lvl7pPr>
      <a:lvl8pPr marL="1371600" algn="l" rtl="0" fontAlgn="base">
        <a:lnSpc>
          <a:spcPct val="90000"/>
        </a:lnSpc>
        <a:spcBef>
          <a:spcPct val="0"/>
        </a:spcBef>
        <a:spcAft>
          <a:spcPct val="0"/>
        </a:spcAft>
        <a:defRPr sz="3600">
          <a:solidFill>
            <a:srgbClr val="FFFFFF"/>
          </a:solidFill>
          <a:latin typeface="Corbel" pitchFamily="34" charset="0"/>
        </a:defRPr>
      </a:lvl8pPr>
      <a:lvl9pPr marL="1828800" algn="l" rtl="0" fontAlgn="base">
        <a:lnSpc>
          <a:spcPct val="90000"/>
        </a:lnSpc>
        <a:spcBef>
          <a:spcPct val="0"/>
        </a:spcBef>
        <a:spcAft>
          <a:spcPct val="0"/>
        </a:spcAft>
        <a:defRPr sz="3600">
          <a:solidFill>
            <a:srgbClr val="FFFFFF"/>
          </a:solidFill>
          <a:latin typeface="Corbel" pitchFamily="34" charset="0"/>
        </a:defRPr>
      </a:lvl9pPr>
    </p:titleStyle>
    <p:bodyStyle>
      <a:lvl1pPr marL="182563" indent="-182563" algn="l" rtl="0" fontAlgn="base">
        <a:lnSpc>
          <a:spcPct val="90000"/>
        </a:lnSpc>
        <a:spcBef>
          <a:spcPts val="1200"/>
        </a:spcBef>
        <a:spcAft>
          <a:spcPct val="0"/>
        </a:spcAft>
        <a:buClr>
          <a:schemeClr val="accent1"/>
        </a:buClr>
        <a:buFont typeface="Wingdings 2" pitchFamily="18" charset="2"/>
        <a:buChar char=""/>
        <a:defRPr sz="2000" kern="1200">
          <a:solidFill>
            <a:srgbClr val="595959"/>
          </a:solidFill>
          <a:latin typeface="+mn-lt"/>
          <a:ea typeface="+mn-ea"/>
          <a:cs typeface="+mn-cs"/>
        </a:defRPr>
      </a:lvl1pPr>
      <a:lvl2pPr marL="685800" indent="-182563" algn="l" rtl="0" fontAlgn="base">
        <a:lnSpc>
          <a:spcPct val="90000"/>
        </a:lnSpc>
        <a:spcBef>
          <a:spcPts val="250"/>
        </a:spcBef>
        <a:spcAft>
          <a:spcPts val="250"/>
        </a:spcAft>
        <a:buClr>
          <a:schemeClr val="accent1"/>
        </a:buClr>
        <a:buFont typeface="Wingdings 2" pitchFamily="18" charset="2"/>
        <a:buChar char=""/>
        <a:defRPr kern="1200">
          <a:solidFill>
            <a:srgbClr val="595959"/>
          </a:solidFill>
          <a:latin typeface="+mn-lt"/>
          <a:ea typeface="+mn-ea"/>
          <a:cs typeface="+mn-cs"/>
        </a:defRPr>
      </a:lvl2pPr>
      <a:lvl3pPr marL="1143000" indent="-182563" algn="l" rtl="0" fontAlgn="base">
        <a:lnSpc>
          <a:spcPct val="90000"/>
        </a:lnSpc>
        <a:spcBef>
          <a:spcPts val="250"/>
        </a:spcBef>
        <a:spcAft>
          <a:spcPts val="250"/>
        </a:spcAft>
        <a:buClr>
          <a:schemeClr val="accent1"/>
        </a:buClr>
        <a:buFont typeface="Wingdings 2" pitchFamily="18" charset="2"/>
        <a:buChar char=""/>
        <a:defRPr sz="1600" kern="1200">
          <a:solidFill>
            <a:srgbClr val="595959"/>
          </a:solidFill>
          <a:latin typeface="+mn-lt"/>
          <a:ea typeface="+mn-ea"/>
          <a:cs typeface="+mn-cs"/>
        </a:defRPr>
      </a:lvl3pPr>
      <a:lvl4pPr marL="1600200" indent="-182563" algn="l" rtl="0" fontAlgn="base">
        <a:lnSpc>
          <a:spcPct val="90000"/>
        </a:lnSpc>
        <a:spcBef>
          <a:spcPts val="250"/>
        </a:spcBef>
        <a:spcAft>
          <a:spcPts val="250"/>
        </a:spcAft>
        <a:buClr>
          <a:schemeClr val="accent1"/>
        </a:buClr>
        <a:buFont typeface="Wingdings 2" pitchFamily="18" charset="2"/>
        <a:buChar char=""/>
        <a:defRPr sz="1400" kern="1200">
          <a:solidFill>
            <a:srgbClr val="595959"/>
          </a:solidFill>
          <a:latin typeface="+mn-lt"/>
          <a:ea typeface="+mn-ea"/>
          <a:cs typeface="+mn-cs"/>
        </a:defRPr>
      </a:lvl4pPr>
      <a:lvl5pPr marL="2057400" indent="-182563" algn="l" rtl="0" fontAlgn="base">
        <a:lnSpc>
          <a:spcPct val="90000"/>
        </a:lnSpc>
        <a:spcBef>
          <a:spcPts val="250"/>
        </a:spcBef>
        <a:spcAft>
          <a:spcPts val="250"/>
        </a:spcAft>
        <a:buClr>
          <a:schemeClr val="accent1"/>
        </a:buClr>
        <a:buFont typeface="Wingdings 2" pitchFamily="18" charset="2"/>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mailto:westquarterprimaryschool@falkirk.gov.u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000" dirty="0">
                <a:latin typeface="SassoonPrimaryInfant" pitchFamily="2" charset="0"/>
              </a:rPr>
              <a:t>Meet the </a:t>
            </a:r>
            <a:r>
              <a:rPr lang="en-US" sz="6000" dirty="0" smtClean="0">
                <a:latin typeface="SassoonPrimaryInfant" pitchFamily="2" charset="0"/>
              </a:rPr>
              <a:t>Teacher</a:t>
            </a:r>
            <a:br>
              <a:rPr lang="en-US" sz="6000" dirty="0" smtClean="0">
                <a:latin typeface="SassoonPrimaryInfant" pitchFamily="2" charset="0"/>
              </a:rPr>
            </a:br>
            <a:r>
              <a:rPr lang="en-US" sz="6000" dirty="0" smtClean="0">
                <a:latin typeface="SassoonPrimaryInfant" pitchFamily="2" charset="0"/>
              </a:rPr>
              <a:t>Primary 1Q</a:t>
            </a:r>
            <a:br>
              <a:rPr lang="en-US" sz="6000" dirty="0" smtClean="0">
                <a:latin typeface="SassoonPrimaryInfant" pitchFamily="2" charset="0"/>
              </a:rPr>
            </a:br>
            <a:r>
              <a:rPr lang="en-US" sz="6000" dirty="0" err="1" smtClean="0">
                <a:latin typeface="SassoonPrimaryInfant" pitchFamily="2" charset="0"/>
              </a:rPr>
              <a:t>Mrs</a:t>
            </a:r>
            <a:r>
              <a:rPr lang="en-US" sz="6000" dirty="0" smtClean="0">
                <a:latin typeface="SassoonPrimaryInfant" pitchFamily="2" charset="0"/>
              </a:rPr>
              <a:t> McKay</a:t>
            </a:r>
            <a:br>
              <a:rPr lang="en-US" sz="6000" dirty="0" smtClean="0">
                <a:latin typeface="SassoonPrimaryInfant" pitchFamily="2" charset="0"/>
              </a:rPr>
            </a:br>
            <a:r>
              <a:rPr lang="en-US" sz="6000" dirty="0" smtClean="0">
                <a:latin typeface="SassoonPrimaryInfant" pitchFamily="2" charset="0"/>
              </a:rPr>
              <a:t>2023/2024</a:t>
            </a:r>
            <a:r>
              <a:rPr lang="en-US" sz="6000" dirty="0">
                <a:latin typeface="SassoonPrimaryInfant" pitchFamily="2" charset="0"/>
              </a:rPr>
              <a:t/>
            </a:r>
            <a:br>
              <a:rPr lang="en-US" sz="6000" dirty="0">
                <a:latin typeface="SassoonPrimaryInfant" pitchFamily="2" charset="0"/>
              </a:rPr>
            </a:br>
            <a:endParaRPr lang="en-GB" dirty="0">
              <a:latin typeface="SassoonPrimaryInfant" pitchFamily="2" charset="0"/>
            </a:endParaRPr>
          </a:p>
        </p:txBody>
      </p:sp>
    </p:spTree>
    <p:extLst>
      <p:ext uri="{BB962C8B-B14F-4D97-AF65-F5344CB8AC3E}">
        <p14:creationId xmlns:p14="http://schemas.microsoft.com/office/powerpoint/2010/main" val="78930796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 Day</a:t>
            </a:r>
            <a:endParaRPr lang="en-GB" dirty="0"/>
          </a:p>
        </p:txBody>
      </p:sp>
      <p:sp>
        <p:nvSpPr>
          <p:cNvPr id="3" name="Content Placeholder 2"/>
          <p:cNvSpPr>
            <a:spLocks noGrp="1"/>
          </p:cNvSpPr>
          <p:nvPr>
            <p:ph idx="1"/>
          </p:nvPr>
        </p:nvSpPr>
        <p:spPr>
          <a:xfrm>
            <a:off x="3868737" y="863600"/>
            <a:ext cx="7717837" cy="5820979"/>
          </a:xfrm>
        </p:spPr>
        <p:txBody>
          <a:bodyPr/>
          <a:lstStyle/>
          <a:p>
            <a:r>
              <a:rPr lang="en-GB" sz="2800" dirty="0" smtClean="0"/>
              <a:t>Learning through Play – a mix of adult led, adult initiated and child led</a:t>
            </a:r>
          </a:p>
          <a:p>
            <a:r>
              <a:rPr lang="en-GB" sz="2800" dirty="0" smtClean="0"/>
              <a:t>We </a:t>
            </a:r>
            <a:r>
              <a:rPr lang="en-GB" sz="2800" dirty="0"/>
              <a:t>learn in a variety of ways:</a:t>
            </a:r>
          </a:p>
          <a:p>
            <a:pPr lvl="1"/>
            <a:r>
              <a:rPr lang="en-GB" sz="2800" dirty="0"/>
              <a:t>Whole class lessons/Group </a:t>
            </a:r>
            <a:r>
              <a:rPr lang="en-GB" sz="2800" dirty="0" smtClean="0"/>
              <a:t>Lessons</a:t>
            </a:r>
          </a:p>
          <a:p>
            <a:pPr lvl="1"/>
            <a:r>
              <a:rPr lang="en-GB" sz="2800" dirty="0" smtClean="0"/>
              <a:t>Individual targets </a:t>
            </a:r>
            <a:endParaRPr lang="en-GB" sz="2800" dirty="0"/>
          </a:p>
          <a:p>
            <a:pPr lvl="1"/>
            <a:r>
              <a:rPr lang="en-GB" sz="2800" dirty="0"/>
              <a:t>Independent literacy &amp; numeracy target </a:t>
            </a:r>
            <a:r>
              <a:rPr lang="en-GB" sz="2800" dirty="0" smtClean="0"/>
              <a:t>tasks (Rainbow Task) </a:t>
            </a:r>
            <a:endParaRPr lang="en-GB" sz="2800" dirty="0"/>
          </a:p>
          <a:p>
            <a:r>
              <a:rPr lang="en-GB" sz="2800" dirty="0" smtClean="0"/>
              <a:t>Digital </a:t>
            </a:r>
            <a:r>
              <a:rPr lang="en-GB" sz="2800" dirty="0"/>
              <a:t>Tools most commonly used on </a:t>
            </a:r>
            <a:r>
              <a:rPr lang="en-GB" sz="2800" dirty="0" err="1"/>
              <a:t>ipads</a:t>
            </a:r>
            <a:r>
              <a:rPr lang="en-GB" sz="2800" dirty="0"/>
              <a:t>:</a:t>
            </a:r>
          </a:p>
          <a:p>
            <a:pPr lvl="1"/>
            <a:r>
              <a:rPr lang="en-GB" sz="2600" dirty="0"/>
              <a:t>Education City</a:t>
            </a:r>
          </a:p>
          <a:p>
            <a:pPr lvl="1"/>
            <a:r>
              <a:rPr lang="en-GB" sz="2600" dirty="0"/>
              <a:t>Active Learn</a:t>
            </a:r>
          </a:p>
          <a:p>
            <a:pPr lvl="1"/>
            <a:r>
              <a:rPr lang="en-GB" sz="2600" dirty="0"/>
              <a:t>Top Marks</a:t>
            </a:r>
          </a:p>
          <a:p>
            <a:pPr lvl="1"/>
            <a:r>
              <a:rPr lang="en-GB" sz="2600" dirty="0"/>
              <a:t>Scanning QR </a:t>
            </a:r>
            <a:r>
              <a:rPr lang="en-GB" sz="2600" dirty="0" smtClean="0"/>
              <a:t>codes</a:t>
            </a:r>
            <a:endParaRPr lang="en-GB" sz="2600" dirty="0"/>
          </a:p>
        </p:txBody>
      </p:sp>
    </p:spTree>
    <p:extLst>
      <p:ext uri="{BB962C8B-B14F-4D97-AF65-F5344CB8AC3E}">
        <p14:creationId xmlns:p14="http://schemas.microsoft.com/office/powerpoint/2010/main" val="1138617702"/>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a:t>Health and Wellbeing</a:t>
            </a:r>
          </a:p>
        </p:txBody>
      </p:sp>
      <p:sp>
        <p:nvSpPr>
          <p:cNvPr id="26626" name="Content Placeholder 2"/>
          <p:cNvSpPr>
            <a:spLocks noGrp="1"/>
          </p:cNvSpPr>
          <p:nvPr>
            <p:ph idx="1"/>
          </p:nvPr>
        </p:nvSpPr>
        <p:spPr>
          <a:xfrm>
            <a:off x="3884504" y="776614"/>
            <a:ext cx="7315200" cy="5334659"/>
          </a:xfrm>
        </p:spPr>
        <p:txBody>
          <a:bodyPr/>
          <a:lstStyle/>
          <a:p>
            <a:r>
              <a:rPr lang="en-US" sz="2400" dirty="0" smtClean="0">
                <a:solidFill>
                  <a:schemeClr val="tx1"/>
                </a:solidFill>
                <a:latin typeface="SassoonPrimaryInfant" pitchFamily="2" charset="0"/>
              </a:rPr>
              <a:t>Emotion Works</a:t>
            </a:r>
          </a:p>
          <a:p>
            <a:r>
              <a:rPr lang="en-US" sz="2400" dirty="0" smtClean="0">
                <a:solidFill>
                  <a:schemeClr val="tx1"/>
                </a:solidFill>
                <a:latin typeface="SassoonPrimaryInfant" pitchFamily="2" charset="0"/>
              </a:rPr>
              <a:t>Building </a:t>
            </a:r>
            <a:r>
              <a:rPr lang="en-US" sz="2400" dirty="0">
                <a:solidFill>
                  <a:schemeClr val="tx1"/>
                </a:solidFill>
                <a:latin typeface="SassoonPrimaryInfant" pitchFamily="2" charset="0"/>
              </a:rPr>
              <a:t>resilience </a:t>
            </a:r>
            <a:endParaRPr lang="en-US" sz="2400" dirty="0" smtClean="0">
              <a:solidFill>
                <a:schemeClr val="tx1"/>
              </a:solidFill>
              <a:latin typeface="SassoonPrimaryInfant" pitchFamily="2" charset="0"/>
            </a:endParaRPr>
          </a:p>
          <a:p>
            <a:pPr eaLnBrk="1" hangingPunct="1"/>
            <a:r>
              <a:rPr lang="en-GB" sz="2400" dirty="0" smtClean="0">
                <a:solidFill>
                  <a:schemeClr val="tx1"/>
                </a:solidFill>
                <a:latin typeface="SassoonPrimaryInfant" pitchFamily="2" charset="0"/>
              </a:rPr>
              <a:t>Quick Healthy Snack: </a:t>
            </a:r>
            <a:r>
              <a:rPr lang="en-GB" sz="2400" dirty="0">
                <a:solidFill>
                  <a:schemeClr val="tx1"/>
                </a:solidFill>
                <a:latin typeface="SassoonPrimaryInfant" pitchFamily="2" charset="0"/>
              </a:rPr>
              <a:t>fruit/veg</a:t>
            </a:r>
            <a:r>
              <a:rPr lang="en-GB" sz="2400" dirty="0" smtClean="0">
                <a:solidFill>
                  <a:schemeClr val="tx1"/>
                </a:solidFill>
                <a:latin typeface="SassoonPrimaryInfant" pitchFamily="2" charset="0"/>
              </a:rPr>
              <a:t>, </a:t>
            </a:r>
            <a:r>
              <a:rPr lang="en-GB" sz="2400" dirty="0">
                <a:solidFill>
                  <a:schemeClr val="tx1"/>
                </a:solidFill>
                <a:latin typeface="SassoonPrimaryInfant" pitchFamily="2" charset="0"/>
              </a:rPr>
              <a:t>packet of crisps</a:t>
            </a:r>
            <a:r>
              <a:rPr lang="en-GB" sz="2400" dirty="0" smtClean="0">
                <a:solidFill>
                  <a:schemeClr val="tx1"/>
                </a:solidFill>
                <a:latin typeface="SassoonPrimaryInfant" pitchFamily="2" charset="0"/>
              </a:rPr>
              <a:t>, yoghurt and </a:t>
            </a:r>
            <a:r>
              <a:rPr lang="en-GB" sz="2400" dirty="0">
                <a:solidFill>
                  <a:schemeClr val="tx1"/>
                </a:solidFill>
                <a:latin typeface="SassoonPrimaryInfant" pitchFamily="2" charset="0"/>
              </a:rPr>
              <a:t>water/ milk, NO fizzy </a:t>
            </a:r>
            <a:r>
              <a:rPr lang="en-GB" sz="2400" dirty="0" smtClean="0">
                <a:solidFill>
                  <a:schemeClr val="tx1"/>
                </a:solidFill>
                <a:latin typeface="SassoonPrimaryInfant" pitchFamily="2" charset="0"/>
              </a:rPr>
              <a:t>juice (15 minute break)</a:t>
            </a:r>
            <a:endParaRPr lang="en-GB" sz="2400" dirty="0">
              <a:solidFill>
                <a:schemeClr val="tx1"/>
              </a:solidFill>
              <a:latin typeface="SassoonPrimaryInfant" pitchFamily="2" charset="0"/>
            </a:endParaRPr>
          </a:p>
          <a:p>
            <a:pPr eaLnBrk="1" hangingPunct="1"/>
            <a:r>
              <a:rPr lang="en-US" sz="2400" dirty="0">
                <a:solidFill>
                  <a:schemeClr val="tx1"/>
                </a:solidFill>
                <a:latin typeface="SassoonPrimaryInfant" pitchFamily="2" charset="0"/>
              </a:rPr>
              <a:t>Drinking water </a:t>
            </a:r>
            <a:endParaRPr lang="en-US" sz="2400" dirty="0" smtClean="0">
              <a:solidFill>
                <a:schemeClr val="tx1"/>
              </a:solidFill>
              <a:latin typeface="SassoonPrimaryInfant" pitchFamily="2" charset="0"/>
            </a:endParaRPr>
          </a:p>
          <a:p>
            <a:pPr eaLnBrk="1" hangingPunct="1"/>
            <a:r>
              <a:rPr lang="en-US" sz="2400" dirty="0" smtClean="0">
                <a:solidFill>
                  <a:schemeClr val="tx1"/>
                </a:solidFill>
                <a:latin typeface="SassoonPrimaryInfant" pitchFamily="2" charset="0"/>
              </a:rPr>
              <a:t>School </a:t>
            </a:r>
            <a:r>
              <a:rPr lang="en-US" sz="2400" dirty="0">
                <a:solidFill>
                  <a:schemeClr val="tx1"/>
                </a:solidFill>
                <a:latin typeface="SassoonPrimaryInfant" pitchFamily="2" charset="0"/>
              </a:rPr>
              <a:t>dinners </a:t>
            </a:r>
            <a:r>
              <a:rPr lang="en-US" sz="2400" dirty="0" smtClean="0">
                <a:solidFill>
                  <a:schemeClr val="tx1"/>
                </a:solidFill>
                <a:latin typeface="SassoonPrimaryInfant" pitchFamily="2" charset="0"/>
              </a:rPr>
              <a:t>– talk to your child about their lunch choice and select at home via </a:t>
            </a:r>
            <a:r>
              <a:rPr lang="en-US" sz="2400" dirty="0" err="1" smtClean="0">
                <a:solidFill>
                  <a:schemeClr val="tx1"/>
                </a:solidFill>
                <a:latin typeface="SassoonPrimaryInfant" pitchFamily="2" charset="0"/>
              </a:rPr>
              <a:t>iPay</a:t>
            </a:r>
            <a:r>
              <a:rPr lang="en-US" sz="2400" dirty="0" smtClean="0">
                <a:solidFill>
                  <a:schemeClr val="tx1"/>
                </a:solidFill>
                <a:latin typeface="SassoonPrimaryInfant" pitchFamily="2" charset="0"/>
              </a:rPr>
              <a:t>, if possible.  </a:t>
            </a:r>
            <a:r>
              <a:rPr lang="en-US" sz="2400" dirty="0">
                <a:solidFill>
                  <a:schemeClr val="tx1"/>
                </a:solidFill>
                <a:latin typeface="SassoonPrimaryInfant" pitchFamily="2" charset="0"/>
              </a:rPr>
              <a:t>Please send a packed lunch if they do not like anything</a:t>
            </a:r>
            <a:r>
              <a:rPr lang="en-US" sz="2400" dirty="0" smtClean="0">
                <a:solidFill>
                  <a:schemeClr val="tx1"/>
                </a:solidFill>
                <a:latin typeface="SassoonPrimaryInfant" pitchFamily="2" charset="0"/>
              </a:rPr>
              <a:t>. </a:t>
            </a:r>
            <a:endParaRPr lang="en-US" sz="2400" dirty="0">
              <a:solidFill>
                <a:schemeClr val="tx1"/>
              </a:solidFill>
              <a:latin typeface="SassoonPrimaryInfant" pitchFamily="2" charset="0"/>
            </a:endParaRPr>
          </a:p>
          <a:p>
            <a:pPr eaLnBrk="1" hangingPunct="1"/>
            <a:r>
              <a:rPr lang="en-US" sz="2400" dirty="0" smtClean="0">
                <a:solidFill>
                  <a:schemeClr val="tx1"/>
                </a:solidFill>
                <a:latin typeface="SassoonPrimaryInfant" pitchFamily="2" charset="0"/>
              </a:rPr>
              <a:t>Clothes- weather appropriate </a:t>
            </a:r>
          </a:p>
        </p:txBody>
      </p:sp>
      <p:pic>
        <p:nvPicPr>
          <p:cNvPr id="26627" name="Picture 3" descr="Animated image of fruit with a moving background"/>
          <p:cNvPicPr>
            <a:picLocks noChangeAspect="1"/>
          </p:cNvPicPr>
          <p:nvPr/>
        </p:nvPicPr>
        <p:blipFill>
          <a:blip r:embed="rId3"/>
          <a:srcRect/>
          <a:stretch>
            <a:fillRect/>
          </a:stretch>
        </p:blipFill>
        <p:spPr bwMode="auto">
          <a:xfrm>
            <a:off x="523875" y="1363663"/>
            <a:ext cx="1973263" cy="1443037"/>
          </a:xfrm>
          <a:prstGeom prst="rect">
            <a:avLst/>
          </a:prstGeom>
          <a:noFill/>
          <a:ln w="9525">
            <a:noFill/>
            <a:miter lim="800000"/>
            <a:headEnd/>
            <a:tailEnd/>
          </a:ln>
        </p:spPr>
      </p:pic>
      <p:pic>
        <p:nvPicPr>
          <p:cNvPr id="26628" name="Picture 4" descr="Friends"/>
          <p:cNvPicPr>
            <a:picLocks noChangeAspect="1"/>
          </p:cNvPicPr>
          <p:nvPr/>
        </p:nvPicPr>
        <p:blipFill>
          <a:blip r:embed="rId4"/>
          <a:srcRect/>
          <a:stretch>
            <a:fillRect/>
          </a:stretch>
        </p:blipFill>
        <p:spPr bwMode="auto">
          <a:xfrm>
            <a:off x="555625" y="4130675"/>
            <a:ext cx="1822450" cy="1665288"/>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eaLnBrk="1" hangingPunct="1"/>
            <a:r>
              <a:rPr lang="en-GB" dirty="0">
                <a:latin typeface="Arial Rounded MT Bold" pitchFamily="34" charset="0"/>
              </a:rPr>
              <a:t>Uniform &amp; Kits</a:t>
            </a:r>
          </a:p>
        </p:txBody>
      </p:sp>
      <p:sp>
        <p:nvSpPr>
          <p:cNvPr id="4" name="Content Placeholder 2"/>
          <p:cNvSpPr>
            <a:spLocks noGrp="1"/>
          </p:cNvSpPr>
          <p:nvPr>
            <p:ph idx="1"/>
          </p:nvPr>
        </p:nvSpPr>
        <p:spPr>
          <a:xfrm>
            <a:off x="3342291" y="863600"/>
            <a:ext cx="8718330" cy="4860925"/>
          </a:xfrm>
        </p:spPr>
        <p:txBody>
          <a:bodyPr/>
          <a:lstStyle/>
          <a:p>
            <a:pPr eaLnBrk="1" hangingPunct="1"/>
            <a:r>
              <a:rPr lang="en-US" sz="2800" dirty="0">
                <a:solidFill>
                  <a:schemeClr val="tx1"/>
                </a:solidFill>
                <a:latin typeface="SassoonPrimaryInfant" pitchFamily="2" charset="0"/>
              </a:rPr>
              <a:t>Our school </a:t>
            </a:r>
            <a:r>
              <a:rPr lang="en-US" sz="2800" dirty="0" err="1">
                <a:solidFill>
                  <a:schemeClr val="tx1"/>
                </a:solidFill>
                <a:latin typeface="SassoonPrimaryInfant" pitchFamily="2" charset="0"/>
              </a:rPr>
              <a:t>colours</a:t>
            </a:r>
            <a:r>
              <a:rPr lang="en-US" sz="2800" dirty="0">
                <a:solidFill>
                  <a:schemeClr val="tx1"/>
                </a:solidFill>
                <a:latin typeface="SassoonPrimaryInfant" pitchFamily="2" charset="0"/>
              </a:rPr>
              <a:t> are maroon and gold, usually teamed with grey or black trousers or skirts. Children wear a white polo shirt underneath and some children have shirts with the school tie.</a:t>
            </a:r>
            <a:endParaRPr lang="en-GB" sz="2800" dirty="0" smtClean="0">
              <a:solidFill>
                <a:schemeClr val="tx1"/>
              </a:solidFill>
              <a:latin typeface="SassoonPrimaryInfant" pitchFamily="2" charset="0"/>
            </a:endParaRPr>
          </a:p>
          <a:p>
            <a:pPr eaLnBrk="1" hangingPunct="1"/>
            <a:r>
              <a:rPr lang="en-GB" sz="2800" dirty="0" smtClean="0">
                <a:solidFill>
                  <a:schemeClr val="tx1"/>
                </a:solidFill>
                <a:latin typeface="SassoonPrimaryInfant" pitchFamily="2" charset="0"/>
              </a:rPr>
              <a:t>Labelling PLEASE</a:t>
            </a:r>
          </a:p>
          <a:p>
            <a:pPr eaLnBrk="1" hangingPunct="1"/>
            <a:r>
              <a:rPr lang="en-GB" sz="2800" dirty="0" smtClean="0">
                <a:solidFill>
                  <a:schemeClr val="tx1"/>
                </a:solidFill>
                <a:latin typeface="SassoonPrimaryInfant" pitchFamily="2" charset="0"/>
              </a:rPr>
              <a:t>PE kit – children should come dressed to school wearing their PE kit on PE days. This should be a white top and black jogging bottoms or shorts with their school jumper/cardigan.  (Wednesday and Friday)</a:t>
            </a:r>
            <a:endParaRPr lang="en-GB" sz="2800" dirty="0">
              <a:solidFill>
                <a:schemeClr val="tx1"/>
              </a:solidFill>
              <a:latin typeface="SassoonPrimaryInfant" pitchFamily="2" charset="0"/>
            </a:endParaRPr>
          </a:p>
          <a:p>
            <a:pPr lvl="1"/>
            <a:r>
              <a:rPr lang="en-GB" sz="2800" dirty="0" smtClean="0">
                <a:solidFill>
                  <a:schemeClr val="tx1"/>
                </a:solidFill>
                <a:latin typeface="SassoonPrimaryInfant" pitchFamily="2" charset="0"/>
              </a:rPr>
              <a:t>no earrings (tape if unavoidable)</a:t>
            </a:r>
          </a:p>
        </p:txBody>
      </p:sp>
    </p:spTree>
    <p:extLst>
      <p:ext uri="{BB962C8B-B14F-4D97-AF65-F5344CB8AC3E}">
        <p14:creationId xmlns:p14="http://schemas.microsoft.com/office/powerpoint/2010/main" val="68423942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a:t>Parents as Partners</a:t>
            </a:r>
          </a:p>
        </p:txBody>
      </p:sp>
      <p:sp>
        <p:nvSpPr>
          <p:cNvPr id="3" name="Content Placeholder 2"/>
          <p:cNvSpPr>
            <a:spLocks noGrp="1"/>
          </p:cNvSpPr>
          <p:nvPr>
            <p:ph idx="1"/>
          </p:nvPr>
        </p:nvSpPr>
        <p:spPr>
          <a:xfrm>
            <a:off x="4010628" y="595586"/>
            <a:ext cx="7315200" cy="5994400"/>
          </a:xfrm>
        </p:spPr>
        <p:txBody>
          <a:bodyPr rtlCol="0">
            <a:normAutofit fontScale="92500" lnSpcReduction="10000"/>
          </a:bodyPr>
          <a:lstStyle/>
          <a:p>
            <a:pPr marL="0" indent="0" fontAlgn="auto">
              <a:spcAft>
                <a:spcPts val="0"/>
              </a:spcAft>
              <a:buFont typeface="Wingdings 2" pitchFamily="18" charset="2"/>
              <a:buNone/>
              <a:defRPr/>
            </a:pPr>
            <a:r>
              <a:rPr lang="en-US" sz="3200" u="sng" dirty="0">
                <a:solidFill>
                  <a:schemeClr val="tx1"/>
                </a:solidFill>
                <a:latin typeface="SassoonPrimaryInfant" pitchFamily="2" charset="0"/>
              </a:rPr>
              <a:t>Supporting </a:t>
            </a:r>
            <a:r>
              <a:rPr lang="en-US" sz="3200" u="sng" dirty="0" smtClean="0">
                <a:solidFill>
                  <a:schemeClr val="tx1"/>
                </a:solidFill>
                <a:latin typeface="SassoonPrimaryInfant" pitchFamily="2" charset="0"/>
              </a:rPr>
              <a:t>Children at Home</a:t>
            </a:r>
          </a:p>
          <a:p>
            <a:pPr fontAlgn="auto">
              <a:spcAft>
                <a:spcPts val="0"/>
              </a:spcAft>
              <a:defRPr/>
            </a:pPr>
            <a:r>
              <a:rPr lang="en-US" sz="3200" dirty="0">
                <a:solidFill>
                  <a:schemeClr val="tx1"/>
                </a:solidFill>
                <a:latin typeface="SassoonPrimaryInfant" pitchFamily="2" charset="0"/>
              </a:rPr>
              <a:t>HWB - let us know if there are any changes at </a:t>
            </a:r>
            <a:r>
              <a:rPr lang="en-US" sz="3200" dirty="0" smtClean="0">
                <a:solidFill>
                  <a:schemeClr val="tx1"/>
                </a:solidFill>
                <a:latin typeface="SassoonPrimaryInfant" pitchFamily="2" charset="0"/>
              </a:rPr>
              <a:t>home</a:t>
            </a:r>
          </a:p>
          <a:p>
            <a:pPr fontAlgn="auto">
              <a:spcAft>
                <a:spcPts val="0"/>
              </a:spcAft>
              <a:defRPr/>
            </a:pPr>
            <a:r>
              <a:rPr lang="en-US" sz="3200" dirty="0" err="1" smtClean="0">
                <a:solidFill>
                  <a:schemeClr val="tx1"/>
                </a:solidFill>
                <a:latin typeface="SassoonPrimaryInfant" pitchFamily="2" charset="0"/>
              </a:rPr>
              <a:t>Practise</a:t>
            </a:r>
            <a:r>
              <a:rPr lang="en-US" sz="3200" dirty="0" smtClean="0">
                <a:solidFill>
                  <a:schemeClr val="tx1"/>
                </a:solidFill>
                <a:latin typeface="SassoonPrimaryInfant" pitchFamily="2" charset="0"/>
              </a:rPr>
              <a:t> sounds and words using the Skills through Play homework- this will be sent home at a later date.</a:t>
            </a:r>
          </a:p>
          <a:p>
            <a:pPr marL="182880" indent="-182880" fontAlgn="auto">
              <a:spcAft>
                <a:spcPts val="0"/>
              </a:spcAft>
              <a:defRPr/>
            </a:pPr>
            <a:r>
              <a:rPr lang="en-US" sz="3200" dirty="0" smtClean="0">
                <a:solidFill>
                  <a:schemeClr val="tx1"/>
                </a:solidFill>
                <a:latin typeface="SassoonPrimaryInfant" pitchFamily="2" charset="0"/>
              </a:rPr>
              <a:t>Reading books – books will be sent home later in the term and allocated on Active Learn. Login details will be sent with books.</a:t>
            </a:r>
          </a:p>
          <a:p>
            <a:pPr fontAlgn="auto">
              <a:spcAft>
                <a:spcPts val="0"/>
              </a:spcAft>
              <a:defRPr/>
            </a:pPr>
            <a:r>
              <a:rPr lang="en-US" sz="3200" dirty="0" smtClean="0">
                <a:solidFill>
                  <a:schemeClr val="tx1"/>
                </a:solidFill>
                <a:latin typeface="SassoonPrimaryInfant" pitchFamily="2" charset="0"/>
              </a:rPr>
              <a:t>Encourage reading for enjoyment</a:t>
            </a:r>
          </a:p>
          <a:p>
            <a:pPr marL="182880" indent="-182880" fontAlgn="auto">
              <a:spcAft>
                <a:spcPts val="0"/>
              </a:spcAft>
              <a:defRPr/>
            </a:pPr>
            <a:r>
              <a:rPr lang="en-US" sz="3200" dirty="0" smtClean="0">
                <a:solidFill>
                  <a:schemeClr val="tx1"/>
                </a:solidFill>
                <a:latin typeface="SassoonPrimaryInfant" pitchFamily="2" charset="0"/>
              </a:rPr>
              <a:t>Common Word Cards will be sent home for children to </a:t>
            </a:r>
            <a:r>
              <a:rPr lang="en-US" sz="3200" dirty="0" err="1" smtClean="0">
                <a:solidFill>
                  <a:schemeClr val="tx1"/>
                </a:solidFill>
                <a:latin typeface="SassoonPrimaryInfant" pitchFamily="2" charset="0"/>
              </a:rPr>
              <a:t>practise</a:t>
            </a:r>
            <a:r>
              <a:rPr lang="en-US" sz="3200" dirty="0" smtClean="0">
                <a:solidFill>
                  <a:schemeClr val="tx1"/>
                </a:solidFill>
                <a:latin typeface="SassoonPrimaryInfant" pitchFamily="2" charset="0"/>
              </a:rPr>
              <a:t> reading and writing independently. This will help support learning in class.</a:t>
            </a:r>
            <a:endParaRPr lang="en-US" sz="3200" dirty="0">
              <a:solidFill>
                <a:schemeClr val="tx1"/>
              </a:solidFill>
              <a:latin typeface="SassoonPrimaryInfant" pitchFamily="2" charset="0"/>
            </a:endParaRPr>
          </a:p>
          <a:p>
            <a:pPr marL="182880" indent="-182880" fontAlgn="auto">
              <a:spcAft>
                <a:spcPts val="0"/>
              </a:spcAft>
              <a:defRPr/>
            </a:pPr>
            <a:endParaRPr lang="en-US" dirty="0">
              <a:solidFill>
                <a:schemeClr val="tx1">
                  <a:lumMod val="65000"/>
                  <a:lumOff val="35000"/>
                </a:schemeClr>
              </a:solidFill>
              <a:latin typeface="SassoonPrimaryInfant" pitchFamily="2" charset="0"/>
            </a:endParaRPr>
          </a:p>
        </p:txBody>
      </p:sp>
      <p:pic>
        <p:nvPicPr>
          <p:cNvPr id="28676" name="Picture 4"/>
          <p:cNvPicPr>
            <a:picLocks noChangeAspect="1"/>
          </p:cNvPicPr>
          <p:nvPr/>
        </p:nvPicPr>
        <p:blipFill>
          <a:blip r:embed="rId3"/>
          <a:srcRect/>
          <a:stretch>
            <a:fillRect/>
          </a:stretch>
        </p:blipFill>
        <p:spPr bwMode="auto">
          <a:xfrm>
            <a:off x="863600" y="3965575"/>
            <a:ext cx="1508125" cy="1811338"/>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Bug Club</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639913" y="752931"/>
            <a:ext cx="7772849" cy="5342612"/>
          </a:xfrm>
          <a:prstGeom prst="rect">
            <a:avLst/>
          </a:prstGeom>
        </p:spPr>
      </p:pic>
      <p:sp>
        <p:nvSpPr>
          <p:cNvPr id="5" name="Rectangle 4"/>
          <p:cNvSpPr/>
          <p:nvPr/>
        </p:nvSpPr>
        <p:spPr>
          <a:xfrm>
            <a:off x="4860099" y="3144033"/>
            <a:ext cx="588723" cy="162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7656860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60" y="1123949"/>
            <a:ext cx="3137338" cy="4600575"/>
          </a:xfrm>
        </p:spPr>
        <p:txBody>
          <a:bodyPr/>
          <a:lstStyle/>
          <a:p>
            <a:r>
              <a:rPr lang="en-GB" dirty="0"/>
              <a:t>C</a:t>
            </a:r>
            <a:r>
              <a:rPr lang="en-GB" dirty="0" smtClean="0"/>
              <a:t>ommunication</a:t>
            </a:r>
            <a:endParaRPr lang="en-GB" dirty="0"/>
          </a:p>
        </p:txBody>
      </p:sp>
      <p:sp>
        <p:nvSpPr>
          <p:cNvPr id="3" name="Content Placeholder 2"/>
          <p:cNvSpPr>
            <a:spLocks noGrp="1"/>
          </p:cNvSpPr>
          <p:nvPr>
            <p:ph idx="1"/>
          </p:nvPr>
        </p:nvSpPr>
        <p:spPr/>
        <p:txBody>
          <a:bodyPr/>
          <a:lstStyle/>
          <a:p>
            <a:endParaRPr lang="en-US" sz="3200" dirty="0" smtClean="0">
              <a:solidFill>
                <a:schemeClr val="tx1"/>
              </a:solidFill>
              <a:latin typeface="SassoonPrimaryInfant" pitchFamily="2" charset="0"/>
            </a:endParaRPr>
          </a:p>
          <a:p>
            <a:endParaRPr lang="en-US" sz="3200" dirty="0">
              <a:solidFill>
                <a:schemeClr val="tx1"/>
              </a:solidFill>
              <a:latin typeface="SassoonPrimaryInfant" pitchFamily="2" charset="0"/>
            </a:endParaRPr>
          </a:p>
          <a:p>
            <a:r>
              <a:rPr lang="en-US" sz="3200" dirty="0" smtClean="0">
                <a:solidFill>
                  <a:schemeClr val="tx1"/>
                </a:solidFill>
                <a:latin typeface="SassoonPrimaryInfant" pitchFamily="2" charset="0"/>
              </a:rPr>
              <a:t>Twitter- </a:t>
            </a:r>
            <a:r>
              <a:rPr lang="en-US" sz="3200" dirty="0">
                <a:solidFill>
                  <a:schemeClr val="tx1"/>
                </a:solidFill>
                <a:latin typeface="SassoonPrimaryInfant" pitchFamily="2" charset="0"/>
              </a:rPr>
              <a:t>please do not write your child’s </a:t>
            </a:r>
            <a:r>
              <a:rPr lang="en-US" sz="3200" dirty="0" smtClean="0">
                <a:solidFill>
                  <a:schemeClr val="tx1"/>
                </a:solidFill>
                <a:latin typeface="SassoonPrimaryInfant" pitchFamily="2" charset="0"/>
              </a:rPr>
              <a:t>name when posting photos or replying to a tweet. </a:t>
            </a:r>
          </a:p>
          <a:p>
            <a:r>
              <a:rPr lang="en-US" sz="3200" dirty="0" smtClean="0">
                <a:solidFill>
                  <a:schemeClr val="tx1"/>
                </a:solidFill>
                <a:latin typeface="SassoonPrimaryInfant" pitchFamily="2" charset="0"/>
              </a:rPr>
              <a:t>Phone or email the school </a:t>
            </a:r>
            <a:r>
              <a:rPr lang="en-US" sz="3200" dirty="0">
                <a:solidFill>
                  <a:schemeClr val="tx1"/>
                </a:solidFill>
                <a:latin typeface="SassoonPrimaryInfant" pitchFamily="2" charset="0"/>
              </a:rPr>
              <a:t>to request a meeting or phone call </a:t>
            </a:r>
            <a:r>
              <a:rPr lang="en-US" sz="3200" dirty="0" smtClean="0">
                <a:solidFill>
                  <a:schemeClr val="tx1"/>
                </a:solidFill>
                <a:latin typeface="SassoonPrimaryInfant" pitchFamily="2" charset="0"/>
              </a:rPr>
              <a:t>back if required</a:t>
            </a:r>
            <a:r>
              <a:rPr lang="en-US" sz="3200" dirty="0" smtClean="0">
                <a:solidFill>
                  <a:schemeClr val="tx1">
                    <a:lumMod val="65000"/>
                    <a:lumOff val="35000"/>
                  </a:schemeClr>
                </a:solidFill>
                <a:latin typeface="SassoonPrimaryInfant" pitchFamily="2" charset="0"/>
              </a:rPr>
              <a:t>. (please let us know what this is regarding)</a:t>
            </a:r>
          </a:p>
          <a:p>
            <a:r>
              <a:rPr lang="en-US" sz="3200" dirty="0">
                <a:solidFill>
                  <a:schemeClr val="tx1"/>
                </a:solidFill>
                <a:latin typeface="SassoonPrimaryInfant" pitchFamily="2" charset="0"/>
              </a:rPr>
              <a:t>Letters </a:t>
            </a:r>
            <a:r>
              <a:rPr lang="en-US" sz="3200" dirty="0" smtClean="0">
                <a:solidFill>
                  <a:schemeClr val="tx1"/>
                </a:solidFill>
                <a:latin typeface="SassoonPrimaryInfant" pitchFamily="2" charset="0"/>
              </a:rPr>
              <a:t>via school email address – </a:t>
            </a:r>
            <a:r>
              <a:rPr lang="en-US" sz="3200" dirty="0" smtClean="0">
                <a:solidFill>
                  <a:schemeClr val="tx1"/>
                </a:solidFill>
                <a:latin typeface="SassoonPrimaryInfant" pitchFamily="2" charset="0"/>
                <a:hlinkClick r:id="rId2"/>
              </a:rPr>
              <a:t>westquarterprimaryschool@falkirk.gov.uk</a:t>
            </a:r>
            <a:r>
              <a:rPr lang="en-US" sz="3200" dirty="0" smtClean="0">
                <a:solidFill>
                  <a:schemeClr val="tx1"/>
                </a:solidFill>
                <a:latin typeface="SassoonPrimaryInfant" pitchFamily="2" charset="0"/>
              </a:rPr>
              <a:t> </a:t>
            </a:r>
            <a:endParaRPr lang="en-US" sz="3200" dirty="0">
              <a:solidFill>
                <a:schemeClr val="tx1"/>
              </a:solidFill>
              <a:latin typeface="SassoonPrimaryInfant" pitchFamily="2" charset="0"/>
            </a:endParaRPr>
          </a:p>
          <a:p>
            <a:r>
              <a:rPr lang="en-US" sz="3200" dirty="0">
                <a:solidFill>
                  <a:schemeClr val="tx1"/>
                </a:solidFill>
                <a:latin typeface="SassoonPrimaryInfant" pitchFamily="2" charset="0"/>
              </a:rPr>
              <a:t>Texts- group call</a:t>
            </a:r>
          </a:p>
          <a:p>
            <a:r>
              <a:rPr lang="en-US" sz="3200" dirty="0" smtClean="0">
                <a:solidFill>
                  <a:schemeClr val="tx1"/>
                </a:solidFill>
                <a:latin typeface="SassoonPrimaryInfant" pitchFamily="2" charset="0"/>
              </a:rPr>
              <a:t>Parents</a:t>
            </a:r>
            <a:r>
              <a:rPr lang="en-US" sz="3200" dirty="0">
                <a:solidFill>
                  <a:schemeClr val="tx1"/>
                </a:solidFill>
                <a:latin typeface="SassoonPrimaryInfant" pitchFamily="2" charset="0"/>
              </a:rPr>
              <a:t>’ </a:t>
            </a:r>
            <a:r>
              <a:rPr lang="en-US" sz="3200" dirty="0" smtClean="0">
                <a:solidFill>
                  <a:schemeClr val="tx1"/>
                </a:solidFill>
                <a:latin typeface="SassoonPrimaryInfant" pitchFamily="2" charset="0"/>
              </a:rPr>
              <a:t>Meetings (November and March)</a:t>
            </a:r>
            <a:endParaRPr lang="en-US" sz="3200" dirty="0">
              <a:solidFill>
                <a:schemeClr val="tx1"/>
              </a:solidFill>
              <a:latin typeface="SassoonPrimaryInfant" pitchFamily="2" charset="0"/>
            </a:endParaRPr>
          </a:p>
          <a:p>
            <a:r>
              <a:rPr lang="en-US" sz="3200" dirty="0">
                <a:solidFill>
                  <a:schemeClr val="tx1"/>
                </a:solidFill>
                <a:latin typeface="SassoonPrimaryInfant" pitchFamily="2" charset="0"/>
              </a:rPr>
              <a:t>Reports </a:t>
            </a:r>
            <a:r>
              <a:rPr lang="en-US" sz="3200" dirty="0" smtClean="0">
                <a:solidFill>
                  <a:schemeClr val="tx1"/>
                </a:solidFill>
                <a:latin typeface="SassoonPrimaryInfant" pitchFamily="2" charset="0"/>
              </a:rPr>
              <a:t>(June)</a:t>
            </a:r>
            <a:endParaRPr lang="en-US" sz="3200" dirty="0">
              <a:solidFill>
                <a:schemeClr val="tx1"/>
              </a:solidFill>
              <a:latin typeface="SassoonPrimaryInfant" pitchFamily="2" charset="0"/>
            </a:endParaRPr>
          </a:p>
          <a:p>
            <a:endParaRPr lang="en-US" sz="3200" dirty="0">
              <a:solidFill>
                <a:schemeClr val="tx1">
                  <a:lumMod val="65000"/>
                  <a:lumOff val="35000"/>
                </a:schemeClr>
              </a:solidFill>
              <a:latin typeface="SassoonPrimaryInfant" pitchFamily="2" charset="0"/>
            </a:endParaRPr>
          </a:p>
          <a:p>
            <a:endParaRPr lang="en-US" dirty="0">
              <a:solidFill>
                <a:schemeClr val="tx1"/>
              </a:solidFill>
              <a:latin typeface="SassoonPrimaryInfant" pitchFamily="2" charset="0"/>
            </a:endParaRPr>
          </a:p>
          <a:p>
            <a:endParaRPr lang="en-GB" dirty="0"/>
          </a:p>
        </p:txBody>
      </p:sp>
      <p:pic>
        <p:nvPicPr>
          <p:cNvPr id="6" name="Picture 3" descr="Girl having conversation on the phone with pet cats."/>
          <p:cNvPicPr>
            <a:picLocks noChangeAspect="1"/>
          </p:cNvPicPr>
          <p:nvPr/>
        </p:nvPicPr>
        <p:blipFill>
          <a:blip r:embed="rId3"/>
          <a:srcRect/>
          <a:stretch>
            <a:fillRect/>
          </a:stretch>
        </p:blipFill>
        <p:spPr bwMode="auto">
          <a:xfrm>
            <a:off x="644525" y="1020763"/>
            <a:ext cx="1919288" cy="1876425"/>
          </a:xfrm>
          <a:prstGeom prst="rect">
            <a:avLst/>
          </a:prstGeom>
          <a:noFill/>
          <a:ln w="9525">
            <a:noFill/>
            <a:miter lim="800000"/>
            <a:headEnd/>
            <a:tailEnd/>
          </a:ln>
        </p:spPr>
      </p:pic>
    </p:spTree>
    <p:extLst>
      <p:ext uri="{BB962C8B-B14F-4D97-AF65-F5344CB8AC3E}">
        <p14:creationId xmlns:p14="http://schemas.microsoft.com/office/powerpoint/2010/main" val="424833310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60" y="1123949"/>
            <a:ext cx="3137338" cy="4600575"/>
          </a:xfrm>
        </p:spPr>
        <p:txBody>
          <a:bodyPr/>
          <a:lstStyle/>
          <a:p>
            <a:r>
              <a:rPr lang="en-GB" dirty="0"/>
              <a:t>C</a:t>
            </a:r>
            <a:r>
              <a:rPr lang="en-GB" dirty="0" smtClean="0"/>
              <a:t>ommunication</a:t>
            </a:r>
            <a:endParaRPr lang="en-GB" dirty="0"/>
          </a:p>
        </p:txBody>
      </p:sp>
      <p:sp>
        <p:nvSpPr>
          <p:cNvPr id="3" name="Content Placeholder 2"/>
          <p:cNvSpPr>
            <a:spLocks noGrp="1"/>
          </p:cNvSpPr>
          <p:nvPr>
            <p:ph idx="1"/>
          </p:nvPr>
        </p:nvSpPr>
        <p:spPr/>
        <p:txBody>
          <a:bodyPr/>
          <a:lstStyle/>
          <a:p>
            <a:pPr marL="0" indent="0">
              <a:buNone/>
            </a:pPr>
            <a:r>
              <a:rPr lang="en-US" sz="3200" b="1" u="sng" dirty="0" smtClean="0">
                <a:solidFill>
                  <a:schemeClr val="tx1"/>
                </a:solidFill>
                <a:latin typeface="SassoonPrimaryInfant" pitchFamily="2" charset="0"/>
              </a:rPr>
              <a:t>Class Twitter Name:</a:t>
            </a:r>
          </a:p>
          <a:p>
            <a:r>
              <a:rPr lang="en-US" sz="3200" dirty="0" smtClean="0">
                <a:solidFill>
                  <a:schemeClr val="tx1"/>
                </a:solidFill>
                <a:latin typeface="SassoonPrimaryInfant" pitchFamily="2" charset="0"/>
              </a:rPr>
              <a:t>P1Q </a:t>
            </a:r>
            <a:r>
              <a:rPr lang="en-US" sz="3200" smtClean="0">
                <a:solidFill>
                  <a:schemeClr val="tx1"/>
                </a:solidFill>
                <a:latin typeface="SassoonPrimaryInfant" pitchFamily="2" charset="0"/>
              </a:rPr>
              <a:t>@mrsmckay_P1Q</a:t>
            </a:r>
            <a:endParaRPr lang="en-US" sz="3200" dirty="0">
              <a:solidFill>
                <a:schemeClr val="tx1"/>
              </a:solidFill>
              <a:latin typeface="SassoonPrimaryInfant" pitchFamily="2" charset="0"/>
            </a:endParaRPr>
          </a:p>
          <a:p>
            <a:pPr marL="0" indent="0">
              <a:buNone/>
            </a:pPr>
            <a:r>
              <a:rPr lang="en-US" sz="3200" b="1" u="sng" dirty="0" smtClean="0">
                <a:solidFill>
                  <a:schemeClr val="tx1"/>
                </a:solidFill>
                <a:latin typeface="SassoonPrimaryInfant" pitchFamily="2" charset="0"/>
              </a:rPr>
              <a:t>School Twitter Name:</a:t>
            </a:r>
          </a:p>
          <a:p>
            <a:r>
              <a:rPr lang="en-US" sz="3200" dirty="0" smtClean="0">
                <a:solidFill>
                  <a:schemeClr val="tx1"/>
                </a:solidFill>
                <a:latin typeface="SassoonPrimaryInfant" pitchFamily="2" charset="0"/>
              </a:rPr>
              <a:t>@</a:t>
            </a:r>
            <a:r>
              <a:rPr lang="en-US" sz="3200" dirty="0" err="1" smtClean="0">
                <a:solidFill>
                  <a:schemeClr val="tx1"/>
                </a:solidFill>
                <a:latin typeface="SassoonPrimaryInfant" pitchFamily="2" charset="0"/>
              </a:rPr>
              <a:t>WestquarterPrim</a:t>
            </a:r>
            <a:endParaRPr lang="en-US" sz="3200" dirty="0">
              <a:solidFill>
                <a:schemeClr val="tx1"/>
              </a:solidFill>
              <a:latin typeface="SassoonPrimaryInfant" pitchFamily="2" charset="0"/>
            </a:endParaRPr>
          </a:p>
          <a:p>
            <a:endParaRPr lang="en-US" dirty="0">
              <a:solidFill>
                <a:schemeClr val="tx1"/>
              </a:solidFill>
              <a:latin typeface="SassoonPrimaryInfant" pitchFamily="2" charset="0"/>
            </a:endParaRPr>
          </a:p>
          <a:p>
            <a:endParaRPr lang="en-GB" dirty="0"/>
          </a:p>
        </p:txBody>
      </p:sp>
      <p:pic>
        <p:nvPicPr>
          <p:cNvPr id="6" name="Picture 3" descr="Girl having conversation on the phone with pet cats."/>
          <p:cNvPicPr>
            <a:picLocks noChangeAspect="1"/>
          </p:cNvPicPr>
          <p:nvPr/>
        </p:nvPicPr>
        <p:blipFill>
          <a:blip r:embed="rId2"/>
          <a:srcRect/>
          <a:stretch>
            <a:fillRect/>
          </a:stretch>
        </p:blipFill>
        <p:spPr bwMode="auto">
          <a:xfrm>
            <a:off x="644525" y="1020763"/>
            <a:ext cx="1919288" cy="1876425"/>
          </a:xfrm>
          <a:prstGeom prst="rect">
            <a:avLst/>
          </a:prstGeom>
          <a:noFill/>
          <a:ln w="9525">
            <a:noFill/>
            <a:miter lim="800000"/>
            <a:headEnd/>
            <a:tailEnd/>
          </a:ln>
        </p:spPr>
      </p:pic>
    </p:spTree>
    <p:extLst>
      <p:ext uri="{BB962C8B-B14F-4D97-AF65-F5344CB8AC3E}">
        <p14:creationId xmlns:p14="http://schemas.microsoft.com/office/powerpoint/2010/main" val="66861287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00015" y="4872625"/>
            <a:ext cx="7315200" cy="712021"/>
          </a:xfrm>
        </p:spPr>
        <p:txBody>
          <a:bodyPr>
            <a:normAutofit/>
          </a:bodyPr>
          <a:lstStyle/>
          <a:p>
            <a:r>
              <a:rPr lang="en-GB" sz="3600" dirty="0" smtClean="0">
                <a:solidFill>
                  <a:schemeClr val="tx1"/>
                </a:solidFill>
              </a:rPr>
              <a:t>P1Q</a:t>
            </a:r>
          </a:p>
        </p:txBody>
      </p:sp>
    </p:spTree>
    <p:extLst>
      <p:ext uri="{BB962C8B-B14F-4D97-AF65-F5344CB8AC3E}">
        <p14:creationId xmlns:p14="http://schemas.microsoft.com/office/powerpoint/2010/main" val="363578340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910" y="867105"/>
            <a:ext cx="7315200" cy="1308537"/>
          </a:xfrm>
        </p:spPr>
        <p:txBody>
          <a:bodyPr>
            <a:normAutofit/>
          </a:bodyPr>
          <a:lstStyle/>
          <a:p>
            <a:pPr fontAlgn="auto">
              <a:spcAft>
                <a:spcPts val="0"/>
              </a:spcAft>
              <a:defRPr/>
            </a:pPr>
            <a:r>
              <a:rPr lang="en-US" sz="4800" dirty="0" smtClean="0"/>
              <a:t>Other Staff </a:t>
            </a:r>
            <a:endParaRPr lang="en-US" sz="4800" dirty="0"/>
          </a:p>
        </p:txBody>
      </p:sp>
      <p:sp>
        <p:nvSpPr>
          <p:cNvPr id="3" name="Subtitle 2"/>
          <p:cNvSpPr>
            <a:spLocks noGrp="1"/>
          </p:cNvSpPr>
          <p:nvPr>
            <p:ph type="subTitle" idx="1"/>
          </p:nvPr>
        </p:nvSpPr>
        <p:spPr>
          <a:xfrm>
            <a:off x="106910" y="2301766"/>
            <a:ext cx="9226276" cy="3720662"/>
          </a:xfrm>
        </p:spPr>
        <p:txBody>
          <a:bodyPr rtlCol="0">
            <a:normAutofit lnSpcReduction="10000"/>
          </a:bodyPr>
          <a:lstStyle/>
          <a:p>
            <a:pPr eaLnBrk="1" hangingPunct="1"/>
            <a:r>
              <a:rPr lang="en-GB" sz="2400" dirty="0" smtClean="0">
                <a:solidFill>
                  <a:schemeClr val="tx1"/>
                </a:solidFill>
                <a:latin typeface="SassoonPrimaryInfant" pitchFamily="2" charset="0"/>
              </a:rPr>
              <a:t>Head Teacher – Mrs Ramsay</a:t>
            </a:r>
          </a:p>
          <a:p>
            <a:pPr eaLnBrk="1" hangingPunct="1"/>
            <a:r>
              <a:rPr lang="en-GB" sz="2400" dirty="0" smtClean="0">
                <a:solidFill>
                  <a:schemeClr val="tx1"/>
                </a:solidFill>
                <a:latin typeface="SassoonPrimaryInfant" pitchFamily="2" charset="0"/>
              </a:rPr>
              <a:t>Depute Head Teacher- Miss </a:t>
            </a:r>
            <a:r>
              <a:rPr lang="en-GB" sz="2400" dirty="0" err="1" smtClean="0">
                <a:solidFill>
                  <a:schemeClr val="tx1"/>
                </a:solidFill>
                <a:latin typeface="SassoonPrimaryInfant" pitchFamily="2" charset="0"/>
              </a:rPr>
              <a:t>MacAlpine</a:t>
            </a:r>
            <a:endParaRPr lang="en-GB" sz="2400" dirty="0" smtClean="0">
              <a:solidFill>
                <a:schemeClr val="tx1"/>
              </a:solidFill>
              <a:latin typeface="SassoonPrimaryInfant" pitchFamily="2" charset="0"/>
            </a:endParaRPr>
          </a:p>
          <a:p>
            <a:pPr eaLnBrk="1" hangingPunct="1"/>
            <a:r>
              <a:rPr lang="en-GB" sz="2400" dirty="0" smtClean="0">
                <a:solidFill>
                  <a:schemeClr val="tx1"/>
                </a:solidFill>
                <a:latin typeface="SassoonPrimaryInfant" pitchFamily="2" charset="0"/>
              </a:rPr>
              <a:t>Principal Teachers –Mrs Downie, Miss Brown</a:t>
            </a:r>
          </a:p>
          <a:p>
            <a:pPr eaLnBrk="1" hangingPunct="1"/>
            <a:r>
              <a:rPr lang="en-GB" sz="2400" dirty="0" err="1" smtClean="0">
                <a:solidFill>
                  <a:schemeClr val="tx1"/>
                </a:solidFill>
                <a:latin typeface="SassoonPrimaryInfant" pitchFamily="2" charset="0"/>
              </a:rPr>
              <a:t>SfLA</a:t>
            </a:r>
            <a:r>
              <a:rPr lang="en-GB" sz="2400" dirty="0" smtClean="0">
                <a:solidFill>
                  <a:schemeClr val="tx1"/>
                </a:solidFill>
                <a:latin typeface="SassoonPrimaryInfant" pitchFamily="2" charset="0"/>
              </a:rPr>
              <a:t>- Monika </a:t>
            </a:r>
          </a:p>
          <a:p>
            <a:pPr eaLnBrk="1" hangingPunct="1"/>
            <a:r>
              <a:rPr lang="en-GB" sz="2400" dirty="0" smtClean="0">
                <a:solidFill>
                  <a:schemeClr val="tx1"/>
                </a:solidFill>
                <a:latin typeface="SassoonPrimaryInfant" pitchFamily="2" charset="0"/>
              </a:rPr>
              <a:t>Music – Mrs </a:t>
            </a:r>
            <a:r>
              <a:rPr lang="en-GB" sz="2400" dirty="0" err="1" smtClean="0">
                <a:solidFill>
                  <a:schemeClr val="tx1"/>
                </a:solidFill>
                <a:latin typeface="SassoonPrimaryInfant" pitchFamily="2" charset="0"/>
              </a:rPr>
              <a:t>Brocke</a:t>
            </a:r>
            <a:endParaRPr lang="en-GB" sz="2400" dirty="0" smtClean="0">
              <a:solidFill>
                <a:schemeClr val="tx1"/>
              </a:solidFill>
              <a:latin typeface="SassoonPrimaryInfant" pitchFamily="2" charset="0"/>
            </a:endParaRPr>
          </a:p>
          <a:p>
            <a:pPr eaLnBrk="1" hangingPunct="1"/>
            <a:r>
              <a:rPr lang="en-GB" sz="2400" dirty="0" smtClean="0">
                <a:solidFill>
                  <a:schemeClr val="tx1"/>
                </a:solidFill>
                <a:latin typeface="SassoonPrimaryInfant" pitchFamily="2" charset="0"/>
              </a:rPr>
              <a:t>French – Mrs </a:t>
            </a:r>
            <a:r>
              <a:rPr lang="en-GB" sz="2400" dirty="0" err="1" smtClean="0">
                <a:solidFill>
                  <a:schemeClr val="tx1"/>
                </a:solidFill>
                <a:latin typeface="SassoonPrimaryInfant" pitchFamily="2" charset="0"/>
              </a:rPr>
              <a:t>Downie</a:t>
            </a:r>
            <a:r>
              <a:rPr lang="en-GB" sz="2400" dirty="0" smtClean="0">
                <a:solidFill>
                  <a:schemeClr val="tx1"/>
                </a:solidFill>
                <a:latin typeface="SassoonPrimaryInfant" pitchFamily="2" charset="0"/>
              </a:rPr>
              <a:t> </a:t>
            </a:r>
          </a:p>
          <a:p>
            <a:pPr eaLnBrk="1" hangingPunct="1"/>
            <a:r>
              <a:rPr lang="en-GB" sz="2400" dirty="0" smtClean="0">
                <a:solidFill>
                  <a:schemeClr val="tx1"/>
                </a:solidFill>
                <a:latin typeface="SassoonPrimaryInfant" pitchFamily="2" charset="0"/>
              </a:rPr>
              <a:t>PE –Mr </a:t>
            </a:r>
            <a:r>
              <a:rPr lang="en-GB" sz="2400" dirty="0" err="1" smtClean="0">
                <a:solidFill>
                  <a:schemeClr val="tx1"/>
                </a:solidFill>
                <a:latin typeface="SassoonPrimaryInfant" pitchFamily="2" charset="0"/>
              </a:rPr>
              <a:t>Manchip</a:t>
            </a:r>
            <a:r>
              <a:rPr lang="en-GB" sz="2400" dirty="0" smtClean="0">
                <a:solidFill>
                  <a:schemeClr val="tx1"/>
                </a:solidFill>
                <a:latin typeface="SassoonPrimaryInfant" pitchFamily="2" charset="0"/>
              </a:rPr>
              <a:t> (Wednesday)</a:t>
            </a:r>
          </a:p>
          <a:p>
            <a:pPr eaLnBrk="1" hangingPunct="1"/>
            <a:r>
              <a:rPr lang="en-GB" sz="2400" dirty="0" smtClean="0">
                <a:solidFill>
                  <a:schemeClr val="tx1"/>
                </a:solidFill>
                <a:latin typeface="SassoonPrimaryInfant" pitchFamily="2" charset="0"/>
              </a:rPr>
              <a:t>PE – Class Teacher (Friday)</a:t>
            </a:r>
          </a:p>
          <a:p>
            <a:pPr eaLnBrk="1" hangingPunct="1"/>
            <a:endParaRPr lang="en-GB" sz="2400" dirty="0" smtClean="0">
              <a:solidFill>
                <a:schemeClr val="tx1"/>
              </a:solidFill>
              <a:latin typeface="SassoonPrimaryInfant" pitchFamily="2" charset="0"/>
            </a:endParaRPr>
          </a:p>
          <a:p>
            <a:pPr lvl="1" algn="l" eaLnBrk="1" hangingPunct="1"/>
            <a:endParaRPr lang="en-GB" sz="2400" dirty="0">
              <a:solidFill>
                <a:schemeClr val="bg1"/>
              </a:solidFill>
              <a:latin typeface="SassoonPrimaryInfant" pitchFamily="2" charset="0"/>
            </a:endParaRPr>
          </a:p>
          <a:p>
            <a:pPr fontAlgn="auto">
              <a:spcAft>
                <a:spcPts val="0"/>
              </a:spcAft>
              <a:defRPr/>
            </a:pPr>
            <a:endParaRPr lang="en-US" dirty="0" smtClean="0">
              <a:latin typeface="SassoonPrimaryInfant" pitchFamily="2" charset="0"/>
            </a:endParaRPr>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13" y="1123950"/>
            <a:ext cx="3276600" cy="4600575"/>
          </a:xfrm>
        </p:spPr>
        <p:txBody>
          <a:bodyPr/>
          <a:lstStyle/>
          <a:p>
            <a:pPr fontAlgn="auto">
              <a:spcAft>
                <a:spcPts val="0"/>
              </a:spcAft>
              <a:defRPr/>
            </a:pPr>
            <a:r>
              <a:rPr lang="en-US" b="1" dirty="0">
                <a:latin typeface="SassoonPrimaryInfant" pitchFamily="2" charset="0"/>
              </a:rPr>
              <a:t>Settling in Routines</a:t>
            </a:r>
            <a:r>
              <a:rPr lang="en-US" dirty="0">
                <a:latin typeface="SassoonPrimaryInfant" pitchFamily="2" charset="0"/>
              </a:rPr>
              <a:t> - encouraging responsibility and </a:t>
            </a:r>
            <a:r>
              <a:rPr lang="en-US" dirty="0" smtClean="0">
                <a:latin typeface="SassoonPrimaryInfant" pitchFamily="2" charset="0"/>
              </a:rPr>
              <a:t>independence</a:t>
            </a:r>
            <a:r>
              <a:rPr lang="en-US" dirty="0">
                <a:latin typeface="SassoonPrimaryInfant" pitchFamily="2" charset="0"/>
              </a:rPr>
              <a:t/>
            </a:r>
            <a:br>
              <a:rPr lang="en-US" dirty="0">
                <a:latin typeface="SassoonPrimaryInfant" pitchFamily="2" charset="0"/>
              </a:rPr>
            </a:br>
            <a:r>
              <a:rPr lang="en-US" dirty="0">
                <a:latin typeface="SassoonPrimaryInfant" pitchFamily="2" charset="0"/>
              </a:rPr>
              <a:t/>
            </a:r>
            <a:br>
              <a:rPr lang="en-US" dirty="0">
                <a:latin typeface="SassoonPrimaryInfant" pitchFamily="2" charset="0"/>
              </a:rPr>
            </a:br>
            <a:endParaRPr lang="en-US" dirty="0">
              <a:latin typeface="SassoonPrimaryInfant" pitchFamily="2" charset="0"/>
            </a:endParaRPr>
          </a:p>
        </p:txBody>
      </p:sp>
      <p:sp>
        <p:nvSpPr>
          <p:cNvPr id="3" name="Content Placeholder 2"/>
          <p:cNvSpPr>
            <a:spLocks noGrp="1"/>
          </p:cNvSpPr>
          <p:nvPr>
            <p:ph idx="1"/>
          </p:nvPr>
        </p:nvSpPr>
        <p:spPr/>
        <p:txBody>
          <a:bodyPr rtlCol="0">
            <a:normAutofit lnSpcReduction="10000"/>
          </a:bodyPr>
          <a:lstStyle/>
          <a:p>
            <a:pPr marL="0" indent="0" algn="ctr" fontAlgn="auto">
              <a:spcAft>
                <a:spcPts val="0"/>
              </a:spcAft>
              <a:buFont typeface="Wingdings 2" pitchFamily="18" charset="2"/>
              <a:buNone/>
              <a:defRPr/>
            </a:pPr>
            <a:endParaRPr lang="en-US" sz="3200" b="1" u="sng" dirty="0" smtClean="0">
              <a:solidFill>
                <a:schemeClr val="tx1">
                  <a:lumMod val="65000"/>
                  <a:lumOff val="35000"/>
                </a:schemeClr>
              </a:solidFill>
              <a:latin typeface="SassoonPrimaryInfant" pitchFamily="2" charset="0"/>
            </a:endParaRPr>
          </a:p>
          <a:p>
            <a:pPr marL="0" indent="0" algn="ctr" fontAlgn="auto">
              <a:spcAft>
                <a:spcPts val="0"/>
              </a:spcAft>
              <a:buFont typeface="Wingdings 2" pitchFamily="18" charset="2"/>
              <a:buNone/>
              <a:defRPr/>
            </a:pPr>
            <a:endParaRPr lang="en-US" sz="3200" b="1" u="sng" dirty="0">
              <a:solidFill>
                <a:schemeClr val="tx1">
                  <a:lumMod val="65000"/>
                  <a:lumOff val="35000"/>
                </a:schemeClr>
              </a:solidFill>
              <a:latin typeface="SassoonPrimaryInfant" pitchFamily="2" charset="0"/>
            </a:endParaRPr>
          </a:p>
          <a:p>
            <a:pPr marL="0" indent="0" algn="ctr" fontAlgn="auto">
              <a:spcAft>
                <a:spcPts val="0"/>
              </a:spcAft>
              <a:buFont typeface="Wingdings 2" pitchFamily="18" charset="2"/>
              <a:buNone/>
              <a:defRPr/>
            </a:pPr>
            <a:r>
              <a:rPr lang="en-US" sz="3800" b="1" u="sng" dirty="0" smtClean="0">
                <a:solidFill>
                  <a:schemeClr val="tx1"/>
                </a:solidFill>
                <a:latin typeface="SassoonPrimaryInfant" pitchFamily="2" charset="0"/>
              </a:rPr>
              <a:t>Morning Routine</a:t>
            </a:r>
            <a:endParaRPr lang="en-US" sz="3800" b="1" u="sng" dirty="0">
              <a:solidFill>
                <a:schemeClr val="tx1"/>
              </a:solidFill>
              <a:latin typeface="SassoonPrimaryInfant" pitchFamily="2" charset="0"/>
            </a:endParaRPr>
          </a:p>
          <a:p>
            <a:pPr marL="182880" indent="-182880" fontAlgn="auto">
              <a:spcAft>
                <a:spcPts val="0"/>
              </a:spcAft>
              <a:defRPr/>
            </a:pPr>
            <a:r>
              <a:rPr lang="en-US" sz="3800" dirty="0" smtClean="0">
                <a:solidFill>
                  <a:schemeClr val="tx1"/>
                </a:solidFill>
                <a:latin typeface="SassoonPrimaryInfant" pitchFamily="2" charset="0"/>
              </a:rPr>
              <a:t>Coats on pegs</a:t>
            </a:r>
          </a:p>
          <a:p>
            <a:pPr marL="182880" indent="-182880" fontAlgn="auto">
              <a:spcAft>
                <a:spcPts val="0"/>
              </a:spcAft>
              <a:defRPr/>
            </a:pPr>
            <a:r>
              <a:rPr lang="en-US" sz="3800" dirty="0" smtClean="0">
                <a:solidFill>
                  <a:schemeClr val="tx1"/>
                </a:solidFill>
                <a:latin typeface="SassoonPrimaryInfant" pitchFamily="2" charset="0"/>
              </a:rPr>
              <a:t>Bags on pegs</a:t>
            </a:r>
          </a:p>
          <a:p>
            <a:pPr marL="182880" indent="-182880" fontAlgn="auto">
              <a:spcAft>
                <a:spcPts val="0"/>
              </a:spcAft>
              <a:defRPr/>
            </a:pPr>
            <a:r>
              <a:rPr lang="en-US" sz="3800" dirty="0" smtClean="0">
                <a:solidFill>
                  <a:schemeClr val="tx1"/>
                </a:solidFill>
                <a:latin typeface="SassoonPrimaryInfant" pitchFamily="2" charset="0"/>
              </a:rPr>
              <a:t>Play pieces in trays</a:t>
            </a:r>
          </a:p>
          <a:p>
            <a:pPr marL="182880" indent="-182880" fontAlgn="auto">
              <a:spcAft>
                <a:spcPts val="0"/>
              </a:spcAft>
              <a:defRPr/>
            </a:pPr>
            <a:r>
              <a:rPr lang="en-US" sz="3800" dirty="0" smtClean="0">
                <a:solidFill>
                  <a:schemeClr val="tx1"/>
                </a:solidFill>
                <a:latin typeface="SassoonPrimaryInfant" pitchFamily="2" charset="0"/>
              </a:rPr>
              <a:t>Water bottles in trays</a:t>
            </a:r>
          </a:p>
          <a:p>
            <a:pPr marL="182880" indent="-182880" fontAlgn="auto">
              <a:spcAft>
                <a:spcPts val="0"/>
              </a:spcAft>
              <a:defRPr/>
            </a:pPr>
            <a:r>
              <a:rPr lang="en-US" sz="3800" dirty="0" smtClean="0">
                <a:solidFill>
                  <a:schemeClr val="tx1"/>
                </a:solidFill>
                <a:latin typeface="SassoonPrimaryInfant" pitchFamily="2" charset="0"/>
              </a:rPr>
              <a:t>Lunches: </a:t>
            </a:r>
            <a:r>
              <a:rPr lang="en-US" sz="3800" dirty="0" err="1" smtClean="0">
                <a:solidFill>
                  <a:schemeClr val="tx1"/>
                </a:solidFill>
                <a:latin typeface="SassoonPrimaryInfant" pitchFamily="2" charset="0"/>
              </a:rPr>
              <a:t>iPay</a:t>
            </a:r>
            <a:r>
              <a:rPr lang="en-US" sz="3800" dirty="0" smtClean="0">
                <a:solidFill>
                  <a:schemeClr val="tx1"/>
                </a:solidFill>
                <a:latin typeface="SassoonPrimaryInfant" pitchFamily="2" charset="0"/>
              </a:rPr>
              <a:t> Impact</a:t>
            </a:r>
          </a:p>
          <a:p>
            <a:pPr marL="0" indent="0" fontAlgn="auto">
              <a:spcAft>
                <a:spcPts val="0"/>
              </a:spcAft>
              <a:buNone/>
              <a:defRPr/>
            </a:pPr>
            <a:endParaRPr lang="en-US" sz="3800" dirty="0" smtClean="0">
              <a:solidFill>
                <a:schemeClr val="tx1">
                  <a:lumMod val="65000"/>
                  <a:lumOff val="35000"/>
                </a:schemeClr>
              </a:solidFill>
              <a:latin typeface="SassoonPrimaryInfant" pitchFamily="2" charset="0"/>
            </a:endParaRPr>
          </a:p>
          <a:p>
            <a:pPr marL="182880" indent="-182880" fontAlgn="auto">
              <a:spcAft>
                <a:spcPts val="0"/>
              </a:spcAft>
              <a:defRPr/>
            </a:pPr>
            <a:endParaRPr lang="en-US" sz="4800" dirty="0">
              <a:solidFill>
                <a:schemeClr val="tx1">
                  <a:lumMod val="65000"/>
                  <a:lumOff val="35000"/>
                </a:schemeClr>
              </a:solidFill>
              <a:latin typeface="SassoonPrimaryInfant" pitchFamily="2" charset="0"/>
            </a:endParaRPr>
          </a:p>
          <a:p>
            <a:pPr marL="182880" indent="-182880" fontAlgn="auto">
              <a:spcAft>
                <a:spcPts val="0"/>
              </a:spcAft>
              <a:defRPr/>
            </a:pPr>
            <a:endParaRPr lang="en-US" dirty="0">
              <a:solidFill>
                <a:schemeClr val="tx1">
                  <a:lumMod val="65000"/>
                  <a:lumOff val="35000"/>
                </a:schemeClr>
              </a:solidFill>
              <a:latin typeface="SassoonPrimaryInfant" pitchFamily="2" charset="0"/>
            </a:endParaRPr>
          </a:p>
        </p:txBody>
      </p:sp>
      <p:pic>
        <p:nvPicPr>
          <p:cNvPr id="16387" name="Picture 3"/>
          <p:cNvPicPr>
            <a:picLocks noChangeAspect="1"/>
          </p:cNvPicPr>
          <p:nvPr/>
        </p:nvPicPr>
        <p:blipFill>
          <a:blip r:embed="rId3"/>
          <a:srcRect/>
          <a:stretch>
            <a:fillRect/>
          </a:stretch>
        </p:blipFill>
        <p:spPr bwMode="auto">
          <a:xfrm>
            <a:off x="8758130" y="1479456"/>
            <a:ext cx="2081212" cy="2160588"/>
          </a:xfrm>
          <a:prstGeom prst="rect">
            <a:avLst/>
          </a:prstGeom>
          <a:noFill/>
          <a:ln w="9525">
            <a:noFill/>
            <a:miter lim="800000"/>
            <a:headEnd/>
            <a:tailEnd/>
          </a:ln>
        </p:spPr>
      </p:pic>
      <p:pic>
        <p:nvPicPr>
          <p:cNvPr id="16388" name="Picture 4" descr="Illustration of a single raincoat or jacket"/>
          <p:cNvPicPr>
            <a:picLocks noChangeAspect="1"/>
          </p:cNvPicPr>
          <p:nvPr/>
        </p:nvPicPr>
        <p:blipFill>
          <a:blip r:embed="rId4"/>
          <a:srcRect/>
          <a:stretch>
            <a:fillRect/>
          </a:stretch>
        </p:blipFill>
        <p:spPr bwMode="auto">
          <a:xfrm>
            <a:off x="801688" y="4492625"/>
            <a:ext cx="1811337" cy="1417638"/>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House System</a:t>
            </a:r>
            <a:r>
              <a:rPr lang="en-GB" dirty="0" smtClean="0"/>
              <a:t/>
            </a:r>
            <a:br>
              <a:rPr lang="en-GB" dirty="0" smtClean="0"/>
            </a:br>
            <a:r>
              <a:rPr lang="en-GB" dirty="0"/>
              <a:t/>
            </a:r>
            <a:br>
              <a:rPr lang="en-GB" dirty="0"/>
            </a:br>
            <a:r>
              <a:rPr lang="en-GB" dirty="0">
                <a:solidFill>
                  <a:srgbClr val="0070C0"/>
                </a:solidFill>
                <a:latin typeface="Arial Rounded MT Bold" pitchFamily="34" charset="0"/>
              </a:rPr>
              <a:t>Forth</a:t>
            </a:r>
            <a:r>
              <a:rPr lang="en-GB" dirty="0">
                <a:latin typeface="Arial Rounded MT Bold" pitchFamily="34" charset="0"/>
              </a:rPr>
              <a:t>	   </a:t>
            </a:r>
            <a:r>
              <a:rPr lang="en-GB" dirty="0">
                <a:solidFill>
                  <a:srgbClr val="FF0000"/>
                </a:solidFill>
                <a:latin typeface="Arial Rounded MT Bold" pitchFamily="34" charset="0"/>
              </a:rPr>
              <a:t>Avon</a:t>
            </a:r>
            <a:r>
              <a:rPr lang="en-GB" dirty="0">
                <a:latin typeface="Arial Rounded MT Bold" pitchFamily="34" charset="0"/>
              </a:rPr>
              <a:t>	   </a:t>
            </a:r>
            <a:r>
              <a:rPr lang="en-GB" dirty="0">
                <a:solidFill>
                  <a:schemeClr val="accent3">
                    <a:lumMod val="50000"/>
                  </a:schemeClr>
                </a:solidFill>
                <a:latin typeface="Arial Rounded MT Bold" pitchFamily="34" charset="0"/>
              </a:rPr>
              <a:t>Carron</a:t>
            </a:r>
            <a:r>
              <a:rPr lang="en-GB" dirty="0">
                <a:latin typeface="Arial Rounded MT Bold" pitchFamily="34" charset="0"/>
              </a:rPr>
              <a:t>	      </a:t>
            </a:r>
            <a:r>
              <a:rPr lang="en-GB" dirty="0">
                <a:solidFill>
                  <a:srgbClr val="FFFF00"/>
                </a:solidFill>
                <a:latin typeface="Arial Rounded MT Bold" pitchFamily="34" charset="0"/>
              </a:rPr>
              <a:t>Tay</a:t>
            </a:r>
            <a:br>
              <a:rPr lang="en-GB" dirty="0">
                <a:solidFill>
                  <a:srgbClr val="FFFF00"/>
                </a:solidFill>
                <a:latin typeface="Arial Rounded MT Bold" pitchFamily="34" charset="0"/>
              </a:rPr>
            </a:br>
            <a:r>
              <a:rPr lang="en-GB" dirty="0" smtClean="0"/>
              <a:t/>
            </a:r>
            <a:br>
              <a:rPr lang="en-GB" dirty="0" smtClean="0"/>
            </a:br>
            <a:endParaRPr lang="en-GB" dirty="0"/>
          </a:p>
        </p:txBody>
      </p:sp>
      <p:sp>
        <p:nvSpPr>
          <p:cNvPr id="4" name="Content Placeholder 2"/>
          <p:cNvSpPr>
            <a:spLocks noGrp="1"/>
          </p:cNvSpPr>
          <p:nvPr>
            <p:ph idx="1"/>
          </p:nvPr>
        </p:nvSpPr>
        <p:spPr>
          <a:xfrm>
            <a:off x="3657537" y="2273549"/>
            <a:ext cx="8633317" cy="2620579"/>
          </a:xfrm>
        </p:spPr>
        <p:txBody>
          <a:bodyPr/>
          <a:lstStyle/>
          <a:p>
            <a:pPr eaLnBrk="1" hangingPunct="1"/>
            <a:r>
              <a:rPr lang="en-GB" sz="3200" dirty="0" smtClean="0">
                <a:solidFill>
                  <a:schemeClr val="tx1"/>
                </a:solidFill>
                <a:latin typeface="SassoonPrimaryInfant" pitchFamily="2" charset="0"/>
              </a:rPr>
              <a:t>Identity &amp; sense of belonging (Each house has pupils from P1 – P7 with P7 House Captains.)</a:t>
            </a:r>
          </a:p>
          <a:p>
            <a:pPr eaLnBrk="1" hangingPunct="1"/>
            <a:r>
              <a:rPr lang="en-GB" sz="3200" dirty="0" smtClean="0">
                <a:solidFill>
                  <a:schemeClr val="tx1"/>
                </a:solidFill>
                <a:latin typeface="SassoonPrimaryInfant" pitchFamily="2" charset="0"/>
              </a:rPr>
              <a:t>House points</a:t>
            </a:r>
          </a:p>
          <a:p>
            <a:r>
              <a:rPr lang="en-GB" sz="3200" dirty="0" smtClean="0">
                <a:solidFill>
                  <a:schemeClr val="tx1"/>
                </a:solidFill>
                <a:latin typeface="SassoonPrimaryInfant" pitchFamily="2" charset="0"/>
              </a:rPr>
              <a:t>Captains </a:t>
            </a:r>
            <a:r>
              <a:rPr lang="en-GB" sz="3200" dirty="0">
                <a:solidFill>
                  <a:schemeClr val="tx1"/>
                </a:solidFill>
                <a:latin typeface="SassoonPrimaryInfant" pitchFamily="2" charset="0"/>
              </a:rPr>
              <a:t>elected by pupils </a:t>
            </a:r>
          </a:p>
          <a:p>
            <a:pPr eaLnBrk="1" hangingPunct="1"/>
            <a:r>
              <a:rPr lang="en-GB" sz="3200" dirty="0" smtClean="0">
                <a:solidFill>
                  <a:schemeClr val="tx1"/>
                </a:solidFill>
                <a:latin typeface="SassoonPrimaryInfant" pitchFamily="2" charset="0"/>
              </a:rPr>
              <a:t>Rewards – termly and end-of-year</a:t>
            </a:r>
          </a:p>
        </p:txBody>
      </p:sp>
    </p:spTree>
    <p:extLst>
      <p:ext uri="{BB962C8B-B14F-4D97-AF65-F5344CB8AC3E}">
        <p14:creationId xmlns:p14="http://schemas.microsoft.com/office/powerpoint/2010/main" val="25702598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95470" y="266600"/>
            <a:ext cx="5941498" cy="685124"/>
          </a:xfrm>
          <a:prstGeom prst="rect">
            <a:avLst/>
          </a:prstGeom>
        </p:spPr>
        <p:txBody>
          <a:bodyPr wrap="none">
            <a:spAutoFit/>
          </a:bodyPr>
          <a:lstStyle/>
          <a:p>
            <a:pPr algn="ctr">
              <a:lnSpc>
                <a:spcPct val="107000"/>
              </a:lnSpc>
              <a:spcAft>
                <a:spcPts val="0"/>
              </a:spcAft>
            </a:pPr>
            <a:r>
              <a:rPr lang="en-GB" sz="3600" b="1" dirty="0" smtClean="0">
                <a:effectLst/>
                <a:latin typeface="SassoonPrimaryInfant" pitchFamily="2" charset="0"/>
                <a:ea typeface="Calibri" panose="020F0502020204030204" pitchFamily="34" charset="0"/>
                <a:cs typeface="Times New Roman" panose="02020603050405020304" pitchFamily="18" charset="0"/>
              </a:rPr>
              <a:t>Ready, Respectful and Safe</a:t>
            </a:r>
            <a:endParaRPr lang="en-GB" sz="1200" dirty="0">
              <a:effectLst/>
              <a:latin typeface="SassoonPrimaryInfant" pitchFamily="2" charset="0"/>
              <a:ea typeface="Calibri" panose="020F0502020204030204" pitchFamily="34" charset="0"/>
              <a:cs typeface="Times New Roman" panose="02020603050405020304" pitchFamily="18" charset="0"/>
            </a:endParaRPr>
          </a:p>
        </p:txBody>
      </p:sp>
      <p:sp>
        <p:nvSpPr>
          <p:cNvPr id="10" name="Rectangle 9"/>
          <p:cNvSpPr/>
          <p:nvPr/>
        </p:nvSpPr>
        <p:spPr>
          <a:xfrm>
            <a:off x="439711" y="1368547"/>
            <a:ext cx="6096000" cy="2068259"/>
          </a:xfrm>
          <a:prstGeom prst="rect">
            <a:avLst/>
          </a:prstGeom>
        </p:spPr>
        <p:txBody>
          <a:bodyPr wrap="square">
            <a:spAutoFit/>
          </a:bodyPr>
          <a:lstStyle/>
          <a:p>
            <a:pPr>
              <a:lnSpc>
                <a:spcPct val="107000"/>
              </a:lnSpc>
              <a:spcAft>
                <a:spcPts val="0"/>
              </a:spcAft>
            </a:pPr>
            <a:r>
              <a:rPr lang="en-GB" sz="2000" b="1" dirty="0" smtClean="0">
                <a:effectLst/>
                <a:latin typeface="SassoonPrimaryInfant" pitchFamily="2" charset="0"/>
                <a:ea typeface="Calibri" panose="020F0502020204030204" pitchFamily="34" charset="0"/>
                <a:cs typeface="Times New Roman" panose="02020603050405020304" pitchFamily="18" charset="0"/>
              </a:rPr>
              <a:t>Reminder </a:t>
            </a:r>
            <a:endParaRPr lang="en-GB" sz="1050" dirty="0" smtClean="0">
              <a:effectLst/>
              <a:latin typeface="SassoonPrimaryInfant" pitchFamily="2" charset="0"/>
              <a:ea typeface="Calibri" panose="020F0502020204030204" pitchFamily="34" charset="0"/>
              <a:cs typeface="Times New Roman" panose="02020603050405020304" pitchFamily="18" charset="0"/>
            </a:endParaRPr>
          </a:p>
          <a:p>
            <a:pPr>
              <a:lnSpc>
                <a:spcPct val="107000"/>
              </a:lnSpc>
              <a:spcAft>
                <a:spcPts val="0"/>
              </a:spcAft>
            </a:pPr>
            <a:r>
              <a:rPr lang="en-GB" sz="2000" dirty="0" smtClean="0">
                <a:effectLst/>
                <a:latin typeface="SassoonPrimaryInfant" pitchFamily="2" charset="0"/>
                <a:ea typeface="Calibri" panose="020F0502020204030204" pitchFamily="34" charset="0"/>
                <a:cs typeface="Times New Roman" panose="02020603050405020304" pitchFamily="18" charset="0"/>
              </a:rPr>
              <a:t>“I’ve noticed that – </a:t>
            </a:r>
            <a:r>
              <a:rPr lang="en-GB" sz="2000" i="1" dirty="0" smtClean="0">
                <a:effectLst/>
                <a:latin typeface="SassoonPrimaryInfant" pitchFamily="2" charset="0"/>
                <a:ea typeface="Calibri" panose="020F0502020204030204" pitchFamily="34" charset="0"/>
                <a:cs typeface="Times New Roman" panose="02020603050405020304" pitchFamily="18" charset="0"/>
              </a:rPr>
              <a:t>reminder of rule.</a:t>
            </a:r>
            <a:endParaRPr lang="en-GB" sz="1050" dirty="0" smtClean="0">
              <a:effectLst/>
              <a:latin typeface="SassoonPrimaryInfant" pitchFamily="2" charset="0"/>
              <a:ea typeface="Calibri" panose="020F0502020204030204" pitchFamily="34" charset="0"/>
              <a:cs typeface="Times New Roman" panose="02020603050405020304" pitchFamily="18" charset="0"/>
            </a:endParaRPr>
          </a:p>
          <a:p>
            <a:pPr>
              <a:lnSpc>
                <a:spcPct val="107000"/>
              </a:lnSpc>
              <a:spcAft>
                <a:spcPts val="0"/>
              </a:spcAft>
            </a:pPr>
            <a:r>
              <a:rPr lang="en-GB" sz="2000" dirty="0" smtClean="0">
                <a:effectLst/>
                <a:latin typeface="SassoonPrimaryInfant" pitchFamily="2" charset="0"/>
                <a:ea typeface="Calibri" panose="020F0502020204030204" pitchFamily="34" charset="0"/>
                <a:cs typeface="Times New Roman" panose="02020603050405020304" pitchFamily="18" charset="0"/>
              </a:rPr>
              <a:t>I need you to – </a:t>
            </a:r>
            <a:r>
              <a:rPr lang="en-GB" sz="2000" i="1" dirty="0" smtClean="0">
                <a:effectLst/>
                <a:latin typeface="SassoonPrimaryInfant" pitchFamily="2" charset="0"/>
                <a:ea typeface="Calibri" panose="020F0502020204030204" pitchFamily="34" charset="0"/>
                <a:cs typeface="Times New Roman" panose="02020603050405020304" pitchFamily="18" charset="0"/>
              </a:rPr>
              <a:t>relate to rule.</a:t>
            </a:r>
            <a:endParaRPr lang="en-GB" sz="1050" dirty="0" smtClean="0">
              <a:effectLst/>
              <a:latin typeface="SassoonPrimaryInfant" pitchFamily="2" charset="0"/>
              <a:ea typeface="Calibri" panose="020F0502020204030204" pitchFamily="34" charset="0"/>
              <a:cs typeface="Times New Roman" panose="02020603050405020304" pitchFamily="18" charset="0"/>
            </a:endParaRPr>
          </a:p>
          <a:p>
            <a:pPr>
              <a:lnSpc>
                <a:spcPct val="107000"/>
              </a:lnSpc>
              <a:spcAft>
                <a:spcPts val="0"/>
              </a:spcAft>
            </a:pPr>
            <a:r>
              <a:rPr lang="en-GB" sz="2000" dirty="0" smtClean="0">
                <a:effectLst/>
                <a:latin typeface="SassoonPrimaryInfant" pitchFamily="2" charset="0"/>
                <a:ea typeface="Calibri" panose="020F0502020204030204" pitchFamily="34" charset="0"/>
                <a:cs typeface="Times New Roman" panose="02020603050405020304" pitchFamily="18" charset="0"/>
              </a:rPr>
              <a:t>Do you remember . . .? – </a:t>
            </a:r>
            <a:r>
              <a:rPr lang="en-GB" sz="2000" i="1" dirty="0" smtClean="0">
                <a:effectLst/>
                <a:latin typeface="SassoonPrimaryInfant" pitchFamily="2" charset="0"/>
                <a:ea typeface="Calibri" panose="020F0502020204030204" pitchFamily="34" charset="0"/>
                <a:cs typeface="Times New Roman" panose="02020603050405020304" pitchFamily="18" charset="0"/>
              </a:rPr>
              <a:t>relate to positive behaviour observed.</a:t>
            </a:r>
            <a:endParaRPr lang="en-GB" sz="1050" dirty="0" smtClean="0">
              <a:effectLst/>
              <a:latin typeface="SassoonPrimaryInfant" pitchFamily="2" charset="0"/>
              <a:ea typeface="Calibri" panose="020F0502020204030204" pitchFamily="34" charset="0"/>
              <a:cs typeface="Times New Roman" panose="02020603050405020304" pitchFamily="18" charset="0"/>
            </a:endParaRPr>
          </a:p>
          <a:p>
            <a:pPr>
              <a:lnSpc>
                <a:spcPct val="107000"/>
              </a:lnSpc>
              <a:spcAft>
                <a:spcPts val="0"/>
              </a:spcAft>
            </a:pPr>
            <a:r>
              <a:rPr lang="en-GB" sz="2000" dirty="0" smtClean="0">
                <a:effectLst/>
                <a:latin typeface="SassoonPrimaryInfant" pitchFamily="2" charset="0"/>
                <a:ea typeface="Calibri" panose="020F0502020204030204" pitchFamily="34" charset="0"/>
                <a:cs typeface="Times New Roman" panose="02020603050405020304" pitchFamily="18" charset="0"/>
              </a:rPr>
              <a:t>That’s who I need to see today!”</a:t>
            </a:r>
            <a:endParaRPr lang="en-GB" sz="1050" dirty="0">
              <a:effectLst/>
              <a:latin typeface="SassoonPrimaryInfant" pitchFamily="2" charset="0"/>
              <a:ea typeface="Calibri" panose="020F0502020204030204" pitchFamily="34" charset="0"/>
              <a:cs typeface="Times New Roman" panose="02020603050405020304" pitchFamily="18" charset="0"/>
            </a:endParaRPr>
          </a:p>
        </p:txBody>
      </p:sp>
      <p:sp>
        <p:nvSpPr>
          <p:cNvPr id="11" name="Rectangle 10"/>
          <p:cNvSpPr/>
          <p:nvPr/>
        </p:nvSpPr>
        <p:spPr>
          <a:xfrm>
            <a:off x="439711" y="3944395"/>
            <a:ext cx="4941758" cy="1738938"/>
          </a:xfrm>
          <a:prstGeom prst="rect">
            <a:avLst/>
          </a:prstGeom>
        </p:spPr>
        <p:txBody>
          <a:bodyPr wrap="square">
            <a:spAutoFit/>
          </a:bodyPr>
          <a:lstStyle/>
          <a:p>
            <a:pPr>
              <a:lnSpc>
                <a:spcPct val="107000"/>
              </a:lnSpc>
              <a:spcAft>
                <a:spcPts val="0"/>
              </a:spcAft>
            </a:pPr>
            <a:r>
              <a:rPr lang="en-GB" sz="2000" b="1" dirty="0" smtClean="0">
                <a:effectLst/>
                <a:latin typeface="SassoonPrimaryInfant" pitchFamily="2" charset="0"/>
                <a:ea typeface="Calibri" panose="020F0502020204030204" pitchFamily="34" charset="0"/>
                <a:cs typeface="Times New Roman" panose="02020603050405020304" pitchFamily="18" charset="0"/>
              </a:rPr>
              <a:t>Warning</a:t>
            </a:r>
            <a:endParaRPr lang="en-GB" sz="1050" dirty="0" smtClean="0">
              <a:effectLst/>
              <a:latin typeface="SassoonPrimaryInfant" pitchFamily="2" charset="0"/>
              <a:ea typeface="Calibri" panose="020F0502020204030204" pitchFamily="34" charset="0"/>
              <a:cs typeface="Times New Roman" panose="02020603050405020304" pitchFamily="18" charset="0"/>
            </a:endParaRPr>
          </a:p>
          <a:p>
            <a:pPr>
              <a:lnSpc>
                <a:spcPct val="107000"/>
              </a:lnSpc>
              <a:spcAft>
                <a:spcPts val="0"/>
              </a:spcAft>
            </a:pPr>
            <a:r>
              <a:rPr lang="en-GB" sz="2000" dirty="0" smtClean="0">
                <a:effectLst/>
                <a:latin typeface="SassoonPrimaryInfant" pitchFamily="2" charset="0"/>
                <a:ea typeface="Calibri" panose="020F0502020204030204" pitchFamily="34" charset="0"/>
                <a:cs typeface="Times New Roman" panose="02020603050405020304" pitchFamily="18" charset="0"/>
              </a:rPr>
              <a:t>“I’ve explained that you’re not – </a:t>
            </a:r>
            <a:r>
              <a:rPr lang="en-GB" sz="2000" i="1" dirty="0" smtClean="0">
                <a:effectLst/>
                <a:latin typeface="SassoonPrimaryInfant" pitchFamily="2" charset="0"/>
                <a:ea typeface="Calibri" panose="020F0502020204030204" pitchFamily="34" charset="0"/>
                <a:cs typeface="Times New Roman" panose="02020603050405020304" pitchFamily="18" charset="0"/>
              </a:rPr>
              <a:t>reminder of rule.</a:t>
            </a:r>
            <a:endParaRPr lang="en-GB" sz="1050" dirty="0" smtClean="0">
              <a:effectLst/>
              <a:latin typeface="SassoonPrimaryInfant" pitchFamily="2" charset="0"/>
              <a:ea typeface="Calibri" panose="020F0502020204030204" pitchFamily="34" charset="0"/>
              <a:cs typeface="Times New Roman" panose="02020603050405020304" pitchFamily="18" charset="0"/>
            </a:endParaRPr>
          </a:p>
          <a:p>
            <a:pPr>
              <a:lnSpc>
                <a:spcPct val="107000"/>
              </a:lnSpc>
              <a:spcAft>
                <a:spcPts val="0"/>
              </a:spcAft>
            </a:pPr>
            <a:r>
              <a:rPr lang="en-GB" sz="2000" dirty="0" smtClean="0">
                <a:effectLst/>
                <a:latin typeface="SassoonPrimaryInfant" pitchFamily="2" charset="0"/>
                <a:ea typeface="Calibri" panose="020F0502020204030204" pitchFamily="34" charset="0"/>
                <a:cs typeface="Times New Roman" panose="02020603050405020304" pitchFamily="18" charset="0"/>
              </a:rPr>
              <a:t>You know what the consequences are.</a:t>
            </a:r>
            <a:endParaRPr lang="en-GB" sz="1050" dirty="0" smtClean="0">
              <a:effectLst/>
              <a:latin typeface="SassoonPrimaryInfant" pitchFamily="2" charset="0"/>
              <a:ea typeface="Calibri" panose="020F0502020204030204" pitchFamily="34" charset="0"/>
              <a:cs typeface="Times New Roman" panose="02020603050405020304" pitchFamily="18" charset="0"/>
            </a:endParaRPr>
          </a:p>
          <a:p>
            <a:pPr>
              <a:lnSpc>
                <a:spcPct val="107000"/>
              </a:lnSpc>
              <a:spcAft>
                <a:spcPts val="0"/>
              </a:spcAft>
            </a:pPr>
            <a:r>
              <a:rPr lang="en-GB" sz="2000" dirty="0" smtClean="0">
                <a:effectLst/>
                <a:latin typeface="SassoonPrimaryInfant" pitchFamily="2" charset="0"/>
                <a:ea typeface="Calibri" panose="020F0502020204030204" pitchFamily="34" charset="0"/>
                <a:cs typeface="Times New Roman" panose="02020603050405020304" pitchFamily="18" charset="0"/>
              </a:rPr>
              <a:t>Think carefully about your next steps.”</a:t>
            </a:r>
            <a:endParaRPr lang="en-GB" sz="1050" dirty="0">
              <a:effectLst/>
              <a:latin typeface="SassoonPrimaryInfant" pitchFamily="2" charset="0"/>
              <a:ea typeface="Calibri" panose="020F0502020204030204" pitchFamily="34" charset="0"/>
              <a:cs typeface="Times New Roman" panose="02020603050405020304" pitchFamily="18" charset="0"/>
            </a:endParaRPr>
          </a:p>
        </p:txBody>
      </p:sp>
      <p:sp>
        <p:nvSpPr>
          <p:cNvPr id="12" name="Rectangle 11"/>
          <p:cNvSpPr/>
          <p:nvPr/>
        </p:nvSpPr>
        <p:spPr>
          <a:xfrm>
            <a:off x="6854343" y="1368547"/>
            <a:ext cx="6096000" cy="1409617"/>
          </a:xfrm>
          <a:prstGeom prst="rect">
            <a:avLst/>
          </a:prstGeom>
        </p:spPr>
        <p:txBody>
          <a:bodyPr>
            <a:spAutoFit/>
          </a:bodyPr>
          <a:lstStyle/>
          <a:p>
            <a:pPr>
              <a:lnSpc>
                <a:spcPct val="107000"/>
              </a:lnSpc>
              <a:spcAft>
                <a:spcPts val="0"/>
              </a:spcAft>
            </a:pPr>
            <a:r>
              <a:rPr lang="en-GB" sz="2000" b="1" dirty="0" smtClean="0">
                <a:effectLst/>
                <a:latin typeface="SassoonPrimaryInfant" pitchFamily="2" charset="0"/>
                <a:ea typeface="Calibri" panose="020F0502020204030204" pitchFamily="34" charset="0"/>
                <a:cs typeface="Times New Roman" panose="02020603050405020304" pitchFamily="18" charset="0"/>
              </a:rPr>
              <a:t>Last Chance</a:t>
            </a:r>
            <a:endParaRPr lang="en-GB" sz="1050" dirty="0" smtClean="0">
              <a:effectLst/>
              <a:latin typeface="SassoonPrimaryInfant" pitchFamily="2" charset="0"/>
              <a:ea typeface="Calibri" panose="020F0502020204030204" pitchFamily="34" charset="0"/>
              <a:cs typeface="Times New Roman" panose="02020603050405020304" pitchFamily="18" charset="0"/>
            </a:endParaRPr>
          </a:p>
          <a:p>
            <a:pPr>
              <a:lnSpc>
                <a:spcPct val="107000"/>
              </a:lnSpc>
              <a:spcAft>
                <a:spcPts val="0"/>
              </a:spcAft>
            </a:pPr>
            <a:r>
              <a:rPr lang="en-GB" sz="2000" dirty="0" smtClean="0">
                <a:effectLst/>
                <a:latin typeface="SassoonPrimaryInfant" pitchFamily="2" charset="0"/>
                <a:ea typeface="Calibri" panose="020F0502020204030204" pitchFamily="34" charset="0"/>
                <a:cs typeface="Times New Roman" panose="02020603050405020304" pitchFamily="18" charset="0"/>
              </a:rPr>
              <a:t>“This is your last chance to make the right choice.</a:t>
            </a:r>
            <a:endParaRPr lang="en-GB" sz="1050" dirty="0" smtClean="0">
              <a:effectLst/>
              <a:latin typeface="SassoonPrimaryInfant" pitchFamily="2" charset="0"/>
              <a:ea typeface="Calibri" panose="020F0502020204030204" pitchFamily="34" charset="0"/>
              <a:cs typeface="Times New Roman" panose="02020603050405020304" pitchFamily="18" charset="0"/>
            </a:endParaRPr>
          </a:p>
          <a:p>
            <a:pPr>
              <a:lnSpc>
                <a:spcPct val="107000"/>
              </a:lnSpc>
              <a:spcAft>
                <a:spcPts val="0"/>
              </a:spcAft>
            </a:pPr>
            <a:r>
              <a:rPr lang="en-GB" sz="2000" dirty="0" smtClean="0">
                <a:effectLst/>
                <a:latin typeface="SassoonPrimaryInfant" pitchFamily="2" charset="0"/>
                <a:ea typeface="Calibri" panose="020F0502020204030204" pitchFamily="34" charset="0"/>
                <a:cs typeface="Times New Roman" panose="02020603050405020304" pitchFamily="18" charset="0"/>
              </a:rPr>
              <a:t>You will have a time out.</a:t>
            </a:r>
            <a:endParaRPr lang="en-GB" sz="1050" dirty="0" smtClean="0">
              <a:effectLst/>
              <a:latin typeface="SassoonPrimaryInfant" pitchFamily="2" charset="0"/>
              <a:ea typeface="Calibri" panose="020F0502020204030204" pitchFamily="34" charset="0"/>
              <a:cs typeface="Times New Roman" panose="02020603050405020304" pitchFamily="18" charset="0"/>
            </a:endParaRPr>
          </a:p>
          <a:p>
            <a:pPr>
              <a:lnSpc>
                <a:spcPct val="107000"/>
              </a:lnSpc>
              <a:spcAft>
                <a:spcPts val="0"/>
              </a:spcAft>
            </a:pPr>
            <a:r>
              <a:rPr lang="en-GB" sz="2000" dirty="0" smtClean="0">
                <a:effectLst/>
                <a:latin typeface="SassoonPrimaryInfant" pitchFamily="2" charset="0"/>
                <a:ea typeface="Calibri" panose="020F0502020204030204" pitchFamily="34" charset="0"/>
                <a:cs typeface="Times New Roman" panose="02020603050405020304" pitchFamily="18" charset="0"/>
              </a:rPr>
              <a:t>You’ll have to speak to me at . . .</a:t>
            </a:r>
            <a:r>
              <a:rPr lang="en-GB" sz="2000" b="1" dirty="0" smtClean="0">
                <a:effectLst/>
                <a:latin typeface="SassoonPrimaryInfant" pitchFamily="2" charset="0"/>
                <a:ea typeface="Calibri" panose="020F0502020204030204" pitchFamily="34" charset="0"/>
                <a:cs typeface="Times New Roman" panose="02020603050405020304" pitchFamily="18" charset="0"/>
              </a:rPr>
              <a:t>  – </a:t>
            </a:r>
            <a:r>
              <a:rPr lang="en-GB" sz="2000" i="1" dirty="0" smtClean="0">
                <a:effectLst/>
                <a:latin typeface="SassoonPrimaryInfant" pitchFamily="2" charset="0"/>
                <a:ea typeface="Calibri" panose="020F0502020204030204" pitchFamily="34" charset="0"/>
                <a:cs typeface="Times New Roman" panose="02020603050405020304" pitchFamily="18" charset="0"/>
              </a:rPr>
              <a:t>state time.”</a:t>
            </a:r>
            <a:endParaRPr lang="en-GB" sz="1050" dirty="0">
              <a:effectLst/>
              <a:latin typeface="SassoonPrimaryInfant" pitchFamily="2" charset="0"/>
              <a:ea typeface="Calibri" panose="020F0502020204030204" pitchFamily="34" charset="0"/>
              <a:cs typeface="Times New Roman" panose="02020603050405020304" pitchFamily="18" charset="0"/>
            </a:endParaRPr>
          </a:p>
        </p:txBody>
      </p:sp>
      <p:sp>
        <p:nvSpPr>
          <p:cNvPr id="13" name="Rectangle 12"/>
          <p:cNvSpPr/>
          <p:nvPr/>
        </p:nvSpPr>
        <p:spPr>
          <a:xfrm>
            <a:off x="6854343" y="3513011"/>
            <a:ext cx="6096000" cy="750975"/>
          </a:xfrm>
          <a:prstGeom prst="rect">
            <a:avLst/>
          </a:prstGeom>
        </p:spPr>
        <p:txBody>
          <a:bodyPr>
            <a:spAutoFit/>
          </a:bodyPr>
          <a:lstStyle/>
          <a:p>
            <a:pPr>
              <a:lnSpc>
                <a:spcPct val="107000"/>
              </a:lnSpc>
              <a:spcAft>
                <a:spcPts val="0"/>
              </a:spcAft>
            </a:pPr>
            <a:r>
              <a:rPr lang="en-GB" sz="2000" b="1" dirty="0" smtClean="0">
                <a:effectLst/>
                <a:latin typeface="SassoonPrimaryInfant" pitchFamily="2" charset="0"/>
                <a:ea typeface="Calibri" panose="020F0502020204030204" pitchFamily="34" charset="0"/>
                <a:cs typeface="Times New Roman" panose="02020603050405020304" pitchFamily="18" charset="0"/>
              </a:rPr>
              <a:t>Time Out</a:t>
            </a:r>
            <a:endParaRPr lang="en-GB" sz="1050" dirty="0" smtClean="0">
              <a:effectLst/>
              <a:latin typeface="SassoonPrimaryInfant" pitchFamily="2" charset="0"/>
              <a:ea typeface="Calibri" panose="020F0502020204030204" pitchFamily="34" charset="0"/>
              <a:cs typeface="Times New Roman" panose="02020603050405020304" pitchFamily="18" charset="0"/>
            </a:endParaRPr>
          </a:p>
          <a:p>
            <a:pPr>
              <a:lnSpc>
                <a:spcPct val="107000"/>
              </a:lnSpc>
              <a:spcAft>
                <a:spcPts val="0"/>
              </a:spcAft>
            </a:pPr>
            <a:r>
              <a:rPr lang="en-GB" sz="2000" dirty="0" smtClean="0">
                <a:effectLst/>
                <a:latin typeface="SassoonPrimaryInfant" pitchFamily="2" charset="0"/>
                <a:ea typeface="Calibri" panose="020F0502020204030204" pitchFamily="34" charset="0"/>
                <a:cs typeface="Times New Roman" panose="02020603050405020304" pitchFamily="18" charset="0"/>
              </a:rPr>
              <a:t>“You need some time out.” </a:t>
            </a:r>
            <a:endParaRPr lang="en-GB" sz="1050" dirty="0">
              <a:effectLst/>
              <a:latin typeface="SassoonPrimaryInfant" pitchFamily="2" charset="0"/>
              <a:ea typeface="Calibri" panose="020F0502020204030204" pitchFamily="34" charset="0"/>
              <a:cs typeface="Times New Roman" panose="02020603050405020304" pitchFamily="18" charset="0"/>
            </a:endParaRPr>
          </a:p>
        </p:txBody>
      </p:sp>
      <p:sp>
        <p:nvSpPr>
          <p:cNvPr id="14" name="Rectangle 13"/>
          <p:cNvSpPr/>
          <p:nvPr/>
        </p:nvSpPr>
        <p:spPr>
          <a:xfrm>
            <a:off x="6854343" y="5283223"/>
            <a:ext cx="4248279" cy="400110"/>
          </a:xfrm>
          <a:prstGeom prst="rect">
            <a:avLst/>
          </a:prstGeom>
        </p:spPr>
        <p:txBody>
          <a:bodyPr wrap="none">
            <a:spAutoFit/>
          </a:bodyPr>
          <a:lstStyle/>
          <a:p>
            <a:r>
              <a:rPr lang="en-GB" sz="2000" b="1" dirty="0" smtClean="0">
                <a:effectLst/>
                <a:latin typeface="SassoonPrimaryInfant" pitchFamily="2" charset="0"/>
                <a:ea typeface="Calibri" panose="020F0502020204030204" pitchFamily="34" charset="0"/>
                <a:cs typeface="Times New Roman" panose="02020603050405020304" pitchFamily="18" charset="0"/>
              </a:rPr>
              <a:t>Repair – consequence if necessary </a:t>
            </a:r>
            <a:endParaRPr lang="en-GB" sz="2000" dirty="0">
              <a:latin typeface="SassoonPrimaryInfant" pitchFamily="2" charset="0"/>
            </a:endParaRPr>
          </a:p>
        </p:txBody>
      </p:sp>
      <p:sp>
        <p:nvSpPr>
          <p:cNvPr id="15" name="Down Arrow 14"/>
          <p:cNvSpPr/>
          <p:nvPr/>
        </p:nvSpPr>
        <p:spPr>
          <a:xfrm>
            <a:off x="2068643" y="3436806"/>
            <a:ext cx="389744" cy="5075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Down Arrow 19"/>
          <p:cNvSpPr/>
          <p:nvPr/>
        </p:nvSpPr>
        <p:spPr>
          <a:xfrm>
            <a:off x="2068643" y="5683333"/>
            <a:ext cx="389744" cy="5075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Down Arrow 20"/>
          <p:cNvSpPr/>
          <p:nvPr/>
        </p:nvSpPr>
        <p:spPr>
          <a:xfrm>
            <a:off x="9311391" y="1114752"/>
            <a:ext cx="389744" cy="5075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Down Arrow 21"/>
          <p:cNvSpPr/>
          <p:nvPr/>
        </p:nvSpPr>
        <p:spPr>
          <a:xfrm>
            <a:off x="9311391" y="2920272"/>
            <a:ext cx="389744" cy="5075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Down Arrow 22"/>
          <p:cNvSpPr/>
          <p:nvPr/>
        </p:nvSpPr>
        <p:spPr>
          <a:xfrm>
            <a:off x="9311391" y="4542260"/>
            <a:ext cx="389744" cy="5075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p:cNvPicPr/>
          <p:nvPr/>
        </p:nvPicPr>
        <p:blipFill>
          <a:blip r:embed="rId2">
            <a:extLst>
              <a:ext uri="{28A0092B-C50C-407E-A947-70E740481C1C}">
                <a14:useLocalDpi xmlns:a14="http://schemas.microsoft.com/office/drawing/2010/main" val="0"/>
              </a:ext>
            </a:extLst>
          </a:blip>
          <a:stretch>
            <a:fillRect/>
          </a:stretch>
        </p:blipFill>
        <p:spPr>
          <a:xfrm>
            <a:off x="4443063" y="1459313"/>
            <a:ext cx="788504" cy="870145"/>
          </a:xfrm>
          <a:prstGeom prst="rect">
            <a:avLst/>
          </a:prstGeom>
        </p:spPr>
      </p:pic>
      <p:pic>
        <p:nvPicPr>
          <p:cNvPr id="25" name="Picture 24"/>
          <p:cNvPicPr/>
          <p:nvPr/>
        </p:nvPicPr>
        <p:blipFill>
          <a:blip r:embed="rId3" cstate="print">
            <a:extLst>
              <a:ext uri="{28A0092B-C50C-407E-A947-70E740481C1C}">
                <a14:useLocalDpi xmlns:a14="http://schemas.microsoft.com/office/drawing/2010/main" val="0"/>
              </a:ext>
            </a:extLst>
          </a:blip>
          <a:stretch>
            <a:fillRect/>
          </a:stretch>
        </p:blipFill>
        <p:spPr>
          <a:xfrm>
            <a:off x="4814372" y="4766873"/>
            <a:ext cx="851910" cy="75649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9018" y="3474787"/>
            <a:ext cx="827422" cy="827422"/>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62807" y="5052295"/>
            <a:ext cx="942136" cy="942136"/>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47757" y="726987"/>
            <a:ext cx="1029325" cy="1029325"/>
          </a:xfrm>
          <a:prstGeom prst="rect">
            <a:avLst/>
          </a:prstGeom>
        </p:spPr>
      </p:pic>
    </p:spTree>
    <p:extLst>
      <p:ext uri="{BB962C8B-B14F-4D97-AF65-F5344CB8AC3E}">
        <p14:creationId xmlns:p14="http://schemas.microsoft.com/office/powerpoint/2010/main" val="109461160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Emotion Works</a:t>
            </a:r>
            <a:endParaRPr lang="en-GB" dirty="0"/>
          </a:p>
        </p:txBody>
      </p:sp>
      <p:sp>
        <p:nvSpPr>
          <p:cNvPr id="3" name="Content Placeholder 2"/>
          <p:cNvSpPr>
            <a:spLocks noGrp="1"/>
          </p:cNvSpPr>
          <p:nvPr>
            <p:ph idx="1"/>
          </p:nvPr>
        </p:nvSpPr>
        <p:spPr>
          <a:xfrm>
            <a:off x="4215580" y="-980966"/>
            <a:ext cx="7315200" cy="5121275"/>
          </a:xfrm>
        </p:spPr>
        <p:txBody>
          <a:bodyPr/>
          <a:lstStyle/>
          <a:p>
            <a:r>
              <a:rPr lang="en-GB" dirty="0"/>
              <a:t>In school we are using emotion works in order to improve children’s emotional literacy and improve their emotional wellbeing. During circle time and health and wellbeing lessons we discuss emotional triggers, how they make us feel and behave and regulation strategies we can use to calm down. </a:t>
            </a:r>
          </a:p>
          <a:p>
            <a:endParaRPr lang="en-GB"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6296" y="2415244"/>
            <a:ext cx="6620301" cy="4049418"/>
          </a:xfrm>
          <a:prstGeom prst="rect">
            <a:avLst/>
          </a:prstGeom>
        </p:spPr>
      </p:pic>
    </p:spTree>
    <p:extLst>
      <p:ext uri="{BB962C8B-B14F-4D97-AF65-F5344CB8AC3E}">
        <p14:creationId xmlns:p14="http://schemas.microsoft.com/office/powerpoint/2010/main" val="373858213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8219" y="294468"/>
            <a:ext cx="7679440" cy="1326321"/>
          </a:xfrm>
        </p:spPr>
        <p:txBody>
          <a:bodyPr/>
          <a:lstStyle/>
          <a:p>
            <a:pPr algn="ctr"/>
            <a:r>
              <a:rPr lang="en-GB" b="1" u="sng" dirty="0" smtClean="0">
                <a:solidFill>
                  <a:schemeClr val="tx1"/>
                </a:solidFill>
              </a:rPr>
              <a:t>Rights Respecting Schools</a:t>
            </a:r>
            <a:br>
              <a:rPr lang="en-GB" b="1" u="sng" dirty="0" smtClean="0">
                <a:solidFill>
                  <a:schemeClr val="tx1"/>
                </a:solidFill>
              </a:rPr>
            </a:br>
            <a:r>
              <a:rPr lang="en-GB" b="1" u="sng" dirty="0" err="1" smtClean="0">
                <a:solidFill>
                  <a:schemeClr val="tx1"/>
                </a:solidFill>
              </a:rPr>
              <a:t>Westquarter’s</a:t>
            </a:r>
            <a:r>
              <a:rPr lang="en-GB" b="1" u="sng" dirty="0" smtClean="0">
                <a:solidFill>
                  <a:schemeClr val="tx1"/>
                </a:solidFill>
              </a:rPr>
              <a:t> </a:t>
            </a:r>
            <a:r>
              <a:rPr lang="en-GB" b="1" u="sng" dirty="0">
                <a:solidFill>
                  <a:schemeClr val="tx1"/>
                </a:solidFill>
              </a:rPr>
              <a:t>Rights Journey </a:t>
            </a:r>
          </a:p>
        </p:txBody>
      </p:sp>
      <p:sp>
        <p:nvSpPr>
          <p:cNvPr id="3" name="Content Placeholder 2"/>
          <p:cNvSpPr>
            <a:spLocks noGrp="1"/>
          </p:cNvSpPr>
          <p:nvPr>
            <p:ph idx="1"/>
          </p:nvPr>
        </p:nvSpPr>
        <p:spPr>
          <a:xfrm>
            <a:off x="3538589" y="1511627"/>
            <a:ext cx="8435736" cy="4452731"/>
          </a:xfrm>
        </p:spPr>
        <p:txBody>
          <a:bodyPr>
            <a:normAutofit/>
          </a:bodyPr>
          <a:lstStyle/>
          <a:p>
            <a:r>
              <a:rPr lang="en-GB" dirty="0" err="1" smtClean="0"/>
              <a:t>Westquarter</a:t>
            </a:r>
            <a:r>
              <a:rPr lang="en-GB" dirty="0" smtClean="0"/>
              <a:t> is working on the Rights Respecting Schools Award. </a:t>
            </a:r>
          </a:p>
          <a:p>
            <a:r>
              <a:rPr lang="en-GB" dirty="0" smtClean="0"/>
              <a:t>We have achieved our Bronze Award and are working towards Silver. </a:t>
            </a:r>
          </a:p>
          <a:p>
            <a:r>
              <a:rPr lang="en-GB" dirty="0" smtClean="0"/>
              <a:t>Pupils learn about the UNCRC and their rights in class. </a:t>
            </a:r>
          </a:p>
          <a:p>
            <a:r>
              <a:rPr lang="en-GB" dirty="0" smtClean="0"/>
              <a:t>Each class will set up a Class Charter which </a:t>
            </a:r>
            <a:r>
              <a:rPr lang="en-GB" dirty="0"/>
              <a:t>is an agreement as a class about </a:t>
            </a:r>
            <a:r>
              <a:rPr lang="en-GB" dirty="0" smtClean="0"/>
              <a:t>how </a:t>
            </a:r>
            <a:r>
              <a:rPr lang="en-GB" dirty="0"/>
              <a:t>the Rights of the Child will be </a:t>
            </a:r>
            <a:r>
              <a:rPr lang="en-GB" dirty="0" smtClean="0"/>
              <a:t>respected. </a:t>
            </a:r>
          </a:p>
          <a:p>
            <a:r>
              <a:rPr lang="en-GB" dirty="0" smtClean="0"/>
              <a:t>Pupils are </a:t>
            </a:r>
            <a:r>
              <a:rPr lang="en-GB" b="1" dirty="0" smtClean="0"/>
              <a:t>Rights Holders </a:t>
            </a:r>
            <a:r>
              <a:rPr lang="en-GB" dirty="0" smtClean="0"/>
              <a:t>and adults in school and at home are </a:t>
            </a:r>
            <a:r>
              <a:rPr lang="en-GB" b="1" dirty="0" smtClean="0"/>
              <a:t>Duty Bearers. </a:t>
            </a:r>
          </a:p>
          <a:p>
            <a:r>
              <a:rPr lang="en-GB" dirty="0" smtClean="0"/>
              <a:t>Children may discuss this with you at home. Please let us know if you would like any more information. </a:t>
            </a:r>
          </a:p>
          <a:p>
            <a:endParaRPr lang="en-GB" dirty="0"/>
          </a:p>
        </p:txBody>
      </p:sp>
      <p:pic>
        <p:nvPicPr>
          <p:cNvPr id="4" name="Content Placeholder 3">
            <a:extLst>
              <a:ext uri="{FF2B5EF4-FFF2-40B4-BE49-F238E27FC236}">
                <a16:creationId xmlns:a16="http://schemas.microsoft.com/office/drawing/2014/main" id="{25D6DCE3-3A7B-3BA2-5419-0D66A5F240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25" y="161691"/>
            <a:ext cx="3014414" cy="6459459"/>
          </a:xfrm>
          <a:prstGeom prst="rect">
            <a:avLst/>
          </a:prstGeom>
        </p:spPr>
      </p:pic>
      <p:sp>
        <p:nvSpPr>
          <p:cNvPr id="7" name="TextBox 6"/>
          <p:cNvSpPr txBox="1"/>
          <p:nvPr/>
        </p:nvSpPr>
        <p:spPr>
          <a:xfrm>
            <a:off x="3688219" y="5410360"/>
            <a:ext cx="7518400" cy="1107996"/>
          </a:xfrm>
          <a:prstGeom prst="rect">
            <a:avLst/>
          </a:prstGeom>
          <a:noFill/>
          <a:ln w="38100">
            <a:solidFill>
              <a:schemeClr val="accent1"/>
            </a:solidFill>
          </a:ln>
        </p:spPr>
        <p:txBody>
          <a:bodyPr wrap="square" rtlCol="0">
            <a:spAutoFit/>
          </a:bodyPr>
          <a:lstStyle/>
          <a:p>
            <a:pPr lvl="0">
              <a:defRPr/>
            </a:pPr>
            <a:r>
              <a:rPr lang="en-GB" sz="2400" b="1" dirty="0">
                <a:solidFill>
                  <a:prstClr val="black"/>
                </a:solidFill>
                <a:latin typeface="SassoonPrimaryInfant" pitchFamily="2" charset="0"/>
              </a:rPr>
              <a:t>Article 42</a:t>
            </a:r>
          </a:p>
          <a:p>
            <a:pPr lvl="0">
              <a:defRPr/>
            </a:pPr>
            <a:r>
              <a:rPr lang="en-GB" sz="2400" dirty="0">
                <a:solidFill>
                  <a:prstClr val="black"/>
                </a:solidFill>
                <a:latin typeface="SassoonPrimaryInfant" pitchFamily="2" charset="0"/>
              </a:rPr>
              <a:t>All adults and children should know about this </a:t>
            </a:r>
            <a:r>
              <a:rPr lang="en-GB" sz="2400" dirty="0" smtClean="0">
                <a:solidFill>
                  <a:prstClr val="black"/>
                </a:solidFill>
                <a:latin typeface="SassoonPrimaryInfant" pitchFamily="2" charset="0"/>
              </a:rPr>
              <a:t>convention.</a:t>
            </a:r>
            <a:endParaRPr lang="en-GB" sz="2400" dirty="0">
              <a:solidFill>
                <a:prstClr val="black"/>
              </a:solidFill>
              <a:latin typeface="SassoonPrimaryInfant" pitchFamily="2" charset="0"/>
            </a:endParaRPr>
          </a:p>
          <a:p>
            <a:endParaRPr lang="en-GB" dirty="0"/>
          </a:p>
        </p:txBody>
      </p:sp>
    </p:spTree>
    <p:extLst>
      <p:ext uri="{BB962C8B-B14F-4D97-AF65-F5344CB8AC3E}">
        <p14:creationId xmlns:p14="http://schemas.microsoft.com/office/powerpoint/2010/main" val="80606406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6712" y="27686"/>
            <a:ext cx="8929365" cy="1326321"/>
          </a:xfrm>
        </p:spPr>
        <p:txBody>
          <a:bodyPr/>
          <a:lstStyle/>
          <a:p>
            <a:r>
              <a:rPr lang="en-GB" b="1" u="sng" dirty="0">
                <a:solidFill>
                  <a:schemeClr val="tx1"/>
                </a:solidFill>
              </a:rPr>
              <a:t>What is the </a:t>
            </a:r>
            <a:r>
              <a:rPr lang="en-GB" b="1" u="sng" dirty="0" smtClean="0">
                <a:solidFill>
                  <a:schemeClr val="tx1"/>
                </a:solidFill>
              </a:rPr>
              <a:t>UNCRC?</a:t>
            </a:r>
            <a:endParaRPr lang="en-GB" b="1" u="sng" dirty="0">
              <a:solidFill>
                <a:schemeClr val="tx1"/>
              </a:solidFill>
            </a:endParaRPr>
          </a:p>
        </p:txBody>
      </p:sp>
      <p:pic>
        <p:nvPicPr>
          <p:cNvPr id="4" name="Picture 2" descr="Child-friendly UNCRC Poster leaflet - Play Scotland">
            <a:extLst>
              <a:ext uri="{FF2B5EF4-FFF2-40B4-BE49-F238E27FC236}">
                <a16:creationId xmlns:a16="http://schemas.microsoft.com/office/drawing/2014/main" id="{16AC60BF-0F90-B3EB-6A4F-87EC9496BF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07"/>
          <a:stretch/>
        </p:blipFill>
        <p:spPr bwMode="auto">
          <a:xfrm>
            <a:off x="-129833" y="0"/>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B7636637-1BEA-B8D0-3377-49A9B9A1C6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8501" y="5190642"/>
            <a:ext cx="6496050" cy="157162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noGrp="1"/>
          </p:cNvSpPr>
          <p:nvPr>
            <p:ph idx="1"/>
          </p:nvPr>
        </p:nvSpPr>
        <p:spPr>
          <a:xfrm>
            <a:off x="5013982" y="1012818"/>
            <a:ext cx="6678612" cy="4269336"/>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GB" sz="2800" dirty="0">
                <a:solidFill>
                  <a:schemeClr val="tx1"/>
                </a:solidFill>
                <a:latin typeface="SassoonPrimaryInfant" pitchFamily="2" charset="0"/>
              </a:rPr>
              <a:t>The United Nations Convention on the Rights of the Child is a universally agreed set of </a:t>
            </a:r>
            <a:r>
              <a:rPr lang="en-GB" sz="2800" dirty="0" smtClean="0">
                <a:solidFill>
                  <a:schemeClr val="tx1"/>
                </a:solidFill>
                <a:latin typeface="SassoonPrimaryInfant" pitchFamily="2" charset="0"/>
              </a:rPr>
              <a:t>non-negotiable </a:t>
            </a:r>
            <a:r>
              <a:rPr lang="en-GB" sz="2800" dirty="0">
                <a:solidFill>
                  <a:schemeClr val="tx1"/>
                </a:solidFill>
                <a:latin typeface="SassoonPrimaryInfant" pitchFamily="2" charset="0"/>
              </a:rPr>
              <a:t>standards and obligations, built on varied legal systems and cultural traditions. </a:t>
            </a:r>
          </a:p>
          <a:p>
            <a:r>
              <a:rPr lang="en-GB" sz="2800" dirty="0">
                <a:solidFill>
                  <a:schemeClr val="tx1"/>
                </a:solidFill>
                <a:latin typeface="SassoonPrimaryInfant" pitchFamily="2" charset="0"/>
              </a:rPr>
              <a:t>The Convention has a total of 54 articles.</a:t>
            </a:r>
          </a:p>
          <a:p>
            <a:r>
              <a:rPr lang="en-GB" sz="2800" dirty="0">
                <a:solidFill>
                  <a:schemeClr val="tx1"/>
                </a:solidFill>
                <a:latin typeface="SassoonPrimaryInfant" pitchFamily="2" charset="0"/>
              </a:rPr>
              <a:t>In school we focus on Articles 1-42. </a:t>
            </a:r>
          </a:p>
          <a:p>
            <a:r>
              <a:rPr lang="en-GB" sz="2800" dirty="0">
                <a:solidFill>
                  <a:schemeClr val="tx1"/>
                </a:solidFill>
                <a:latin typeface="SassoonPrimaryInfant" pitchFamily="2" charset="0"/>
              </a:rPr>
              <a:t>Articles 43-54 are about how adults and governments work together to make sure that all children get all their rights. </a:t>
            </a:r>
          </a:p>
        </p:txBody>
      </p:sp>
    </p:spTree>
    <p:extLst>
      <p:ext uri="{BB962C8B-B14F-4D97-AF65-F5344CB8AC3E}">
        <p14:creationId xmlns:p14="http://schemas.microsoft.com/office/powerpoint/2010/main" val="1331429028"/>
      </p:ext>
    </p:extLst>
  </p:cSld>
  <p:clrMapOvr>
    <a:masterClrMapping/>
  </p:clrMapOvr>
  <p:transition spd="slow">
    <p:push dir="u"/>
  </p:transition>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1455</TotalTime>
  <Words>904</Words>
  <Application>Microsoft Office PowerPoint</Application>
  <PresentationFormat>Widescreen</PresentationFormat>
  <Paragraphs>111</Paragraphs>
  <Slides>16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 Rounded MT Bold</vt:lpstr>
      <vt:lpstr>Calibri</vt:lpstr>
      <vt:lpstr>Corbel</vt:lpstr>
      <vt:lpstr>SassoonPrimaryInfant</vt:lpstr>
      <vt:lpstr>Times New Roman</vt:lpstr>
      <vt:lpstr>Wingdings 2</vt:lpstr>
      <vt:lpstr>Wingdings 3</vt:lpstr>
      <vt:lpstr>Frame</vt:lpstr>
      <vt:lpstr>Meet the Teacher Primary 1Q Mrs McKay 2023/2024 </vt:lpstr>
      <vt:lpstr>PowerPoint Presentation</vt:lpstr>
      <vt:lpstr>Other Staff </vt:lpstr>
      <vt:lpstr>Settling in Routines - encouraging responsibility and independence  </vt:lpstr>
      <vt:lpstr>House System  Forth    Avon    Carron       Tay  </vt:lpstr>
      <vt:lpstr>PowerPoint Presentation</vt:lpstr>
      <vt:lpstr>Emotion Works</vt:lpstr>
      <vt:lpstr>Rights Respecting Schools Westquarter’s Rights Journey </vt:lpstr>
      <vt:lpstr>What is the UNCRC?</vt:lpstr>
      <vt:lpstr>School Day</vt:lpstr>
      <vt:lpstr>Health and Wellbeing</vt:lpstr>
      <vt:lpstr>Uniform &amp; Kits</vt:lpstr>
      <vt:lpstr>Parents as Partners</vt:lpstr>
      <vt:lpstr>Bug Club</vt:lpstr>
      <vt:lpstr>Communication</vt:lpstr>
      <vt:lpstr>Communication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 Night</dc:title>
  <dc:creator>Gillian</dc:creator>
  <cp:lastModifiedBy>Laura McKay</cp:lastModifiedBy>
  <cp:revision>116</cp:revision>
  <cp:lastPrinted>2018-08-27T15:05:02Z</cp:lastPrinted>
  <dcterms:created xsi:type="dcterms:W3CDTF">2012-07-27T01:16:44Z</dcterms:created>
  <dcterms:modified xsi:type="dcterms:W3CDTF">2023-08-25T14:18:38Z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0x010100C70FB1B70760AB4C9ED70F0EA6C68702</vt:lpwstr>
  </property>
  <property fmtid="{D5CDD505-2E9C-101B-9397-08002B2CF9AE}" pid="3" name="IsMyDocuments">
    <vt:bool>true</vt:bool>
  </property>
</Properties>
</file>