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7" r:id="rId3"/>
    <p:sldId id="258" r:id="rId4"/>
    <p:sldId id="259" r:id="rId5"/>
    <p:sldId id="260" r:id="rId6"/>
    <p:sldId id="261" r:id="rId7"/>
    <p:sldId id="276" r:id="rId8"/>
    <p:sldId id="284" r:id="rId9"/>
    <p:sldId id="285" r:id="rId10"/>
    <p:sldId id="283" r:id="rId11"/>
    <p:sldId id="286" r:id="rId12"/>
    <p:sldId id="287" r:id="rId13"/>
    <p:sldId id="264" r:id="rId14"/>
    <p:sldId id="288" r:id="rId15"/>
    <p:sldId id="277" r:id="rId16"/>
    <p:sldId id="278" r:id="rId17"/>
    <p:sldId id="262" r:id="rId18"/>
    <p:sldId id="279" r:id="rId19"/>
    <p:sldId id="280" r:id="rId20"/>
    <p:sldId id="282" r:id="rId21"/>
    <p:sldId id="281" r:id="rId22"/>
    <p:sldId id="267" r:id="rId23"/>
    <p:sldId id="268" r:id="rId24"/>
    <p:sldId id="269" r:id="rId25"/>
    <p:sldId id="275" r:id="rId26"/>
    <p:sldId id="27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F3BF9-905B-476B-56E6-73ACCD829C3D}" v="629" dt="2020-09-14T15:40:52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Meier" userId="S::gw18meierlaura@glow.sch.uk::ed7b91dd-8e87-42d7-b540-423f0acc02a8" providerId="AD" clId="Web-{1C9F3BF9-905B-476B-56E6-73ACCD829C3D}"/>
    <pc:docChg chg="addSld modSld sldOrd">
      <pc:chgData name="Mrs Meier" userId="S::gw18meierlaura@glow.sch.uk::ed7b91dd-8e87-42d7-b540-423f0acc02a8" providerId="AD" clId="Web-{1C9F3BF9-905B-476B-56E6-73ACCD829C3D}" dt="2020-09-14T15:40:52.900" v="616" actId="14100"/>
      <pc:docMkLst>
        <pc:docMk/>
      </pc:docMkLst>
      <pc:sldChg chg="modSp">
        <pc:chgData name="Mrs Meier" userId="S::gw18meierlaura@glow.sch.uk::ed7b91dd-8e87-42d7-b540-423f0acc02a8" providerId="AD" clId="Web-{1C9F3BF9-905B-476B-56E6-73ACCD829C3D}" dt="2020-09-14T15:40:04.242" v="597" actId="1076"/>
        <pc:sldMkLst>
          <pc:docMk/>
          <pc:sldMk cId="2882462443" sldId="257"/>
        </pc:sldMkLst>
        <pc:spChg chg="mod">
          <ac:chgData name="Mrs Meier" userId="S::gw18meierlaura@glow.sch.uk::ed7b91dd-8e87-42d7-b540-423f0acc02a8" providerId="AD" clId="Web-{1C9F3BF9-905B-476B-56E6-73ACCD829C3D}" dt="2020-09-14T15:39:58.430" v="594" actId="1076"/>
          <ac:spMkLst>
            <pc:docMk/>
            <pc:sldMk cId="2882462443" sldId="257"/>
            <ac:spMk id="3" creationId="{00000000-0000-0000-0000-000000000000}"/>
          </ac:spMkLst>
        </pc:spChg>
        <pc:picChg chg="mod">
          <ac:chgData name="Mrs Meier" userId="S::gw18meierlaura@glow.sch.uk::ed7b91dd-8e87-42d7-b540-423f0acc02a8" providerId="AD" clId="Web-{1C9F3BF9-905B-476B-56E6-73ACCD829C3D}" dt="2020-09-14T15:40:04.242" v="597" actId="1076"/>
          <ac:picMkLst>
            <pc:docMk/>
            <pc:sldMk cId="2882462443" sldId="257"/>
            <ac:picMk id="4" creationId="{00000000-0000-0000-0000-000000000000}"/>
          </ac:picMkLst>
        </pc:picChg>
      </pc:sldChg>
      <pc:sldChg chg="modSp">
        <pc:chgData name="Mrs Meier" userId="S::gw18meierlaura@glow.sch.uk::ed7b91dd-8e87-42d7-b540-423f0acc02a8" providerId="AD" clId="Web-{1C9F3BF9-905B-476B-56E6-73ACCD829C3D}" dt="2020-09-14T15:35:24.315" v="489" actId="20577"/>
        <pc:sldMkLst>
          <pc:docMk/>
          <pc:sldMk cId="2722745922" sldId="262"/>
        </pc:sldMkLst>
        <pc:spChg chg="mod">
          <ac:chgData name="Mrs Meier" userId="S::gw18meierlaura@glow.sch.uk::ed7b91dd-8e87-42d7-b540-423f0acc02a8" providerId="AD" clId="Web-{1C9F3BF9-905B-476B-56E6-73ACCD829C3D}" dt="2020-09-14T15:35:24.315" v="489" actId="20577"/>
          <ac:spMkLst>
            <pc:docMk/>
            <pc:sldMk cId="2722745922" sldId="262"/>
            <ac:spMk id="3" creationId="{00000000-0000-0000-0000-000000000000}"/>
          </ac:spMkLst>
        </pc:spChg>
      </pc:sldChg>
      <pc:sldChg chg="modSp">
        <pc:chgData name="Mrs Meier" userId="S::gw18meierlaura@glow.sch.uk::ed7b91dd-8e87-42d7-b540-423f0acc02a8" providerId="AD" clId="Web-{1C9F3BF9-905B-476B-56E6-73ACCD829C3D}" dt="2020-09-14T15:40:26.821" v="605" actId="20577"/>
        <pc:sldMkLst>
          <pc:docMk/>
          <pc:sldMk cId="426418428" sldId="263"/>
        </pc:sldMkLst>
        <pc:spChg chg="mod">
          <ac:chgData name="Mrs Meier" userId="S::gw18meierlaura@glow.sch.uk::ed7b91dd-8e87-42d7-b540-423f0acc02a8" providerId="AD" clId="Web-{1C9F3BF9-905B-476B-56E6-73ACCD829C3D}" dt="2020-09-14T15:40:26.821" v="605" actId="20577"/>
          <ac:spMkLst>
            <pc:docMk/>
            <pc:sldMk cId="426418428" sldId="263"/>
            <ac:spMk id="5" creationId="{00000000-0000-0000-0000-000000000000}"/>
          </ac:spMkLst>
        </pc:spChg>
      </pc:sldChg>
      <pc:sldChg chg="modSp">
        <pc:chgData name="Mrs Meier" userId="S::gw18meierlaura@glow.sch.uk::ed7b91dd-8e87-42d7-b540-423f0acc02a8" providerId="AD" clId="Web-{1C9F3BF9-905B-476B-56E6-73ACCD829C3D}" dt="2020-09-14T15:40:35.227" v="608" actId="20577"/>
        <pc:sldMkLst>
          <pc:docMk/>
          <pc:sldMk cId="1793769566" sldId="264"/>
        </pc:sldMkLst>
        <pc:spChg chg="mod">
          <ac:chgData name="Mrs Meier" userId="S::gw18meierlaura@glow.sch.uk::ed7b91dd-8e87-42d7-b540-423f0acc02a8" providerId="AD" clId="Web-{1C9F3BF9-905B-476B-56E6-73ACCD829C3D}" dt="2020-09-14T15:40:35.227" v="608" actId="20577"/>
          <ac:spMkLst>
            <pc:docMk/>
            <pc:sldMk cId="1793769566" sldId="264"/>
            <ac:spMk id="3" creationId="{00000000-0000-0000-0000-000000000000}"/>
          </ac:spMkLst>
        </pc:spChg>
      </pc:sldChg>
      <pc:sldChg chg="modSp">
        <pc:chgData name="Mrs Meier" userId="S::gw18meierlaura@glow.sch.uk::ed7b91dd-8e87-42d7-b540-423f0acc02a8" providerId="AD" clId="Web-{1C9F3BF9-905B-476B-56E6-73ACCD829C3D}" dt="2020-09-14T15:40:52.900" v="616" actId="14100"/>
        <pc:sldMkLst>
          <pc:docMk/>
          <pc:sldMk cId="3666408207" sldId="265"/>
        </pc:sldMkLst>
        <pc:spChg chg="mod">
          <ac:chgData name="Mrs Meier" userId="S::gw18meierlaura@glow.sch.uk::ed7b91dd-8e87-42d7-b540-423f0acc02a8" providerId="AD" clId="Web-{1C9F3BF9-905B-476B-56E6-73ACCD829C3D}" dt="2020-09-14T15:40:52.900" v="616" actId="14100"/>
          <ac:spMkLst>
            <pc:docMk/>
            <pc:sldMk cId="3666408207" sldId="265"/>
            <ac:spMk id="3" creationId="{00000000-0000-0000-0000-000000000000}"/>
          </ac:spMkLst>
        </pc:spChg>
      </pc:sldChg>
      <pc:sldChg chg="modSp">
        <pc:chgData name="Mrs Meier" userId="S::gw18meierlaura@glow.sch.uk::ed7b91dd-8e87-42d7-b540-423f0acc02a8" providerId="AD" clId="Web-{1C9F3BF9-905B-476B-56E6-73ACCD829C3D}" dt="2020-09-14T15:37:52.787" v="563" actId="1076"/>
        <pc:sldMkLst>
          <pc:docMk/>
          <pc:sldMk cId="4133508204" sldId="266"/>
        </pc:sldMkLst>
        <pc:spChg chg="mod">
          <ac:chgData name="Mrs Meier" userId="S::gw18meierlaura@glow.sch.uk::ed7b91dd-8e87-42d7-b540-423f0acc02a8" providerId="AD" clId="Web-{1C9F3BF9-905B-476B-56E6-73ACCD829C3D}" dt="2020-09-14T15:37:52.787" v="563" actId="1076"/>
          <ac:spMkLst>
            <pc:docMk/>
            <pc:sldMk cId="4133508204" sldId="266"/>
            <ac:spMk id="3" creationId="{00000000-0000-0000-0000-000000000000}"/>
          </ac:spMkLst>
        </pc:spChg>
        <pc:spChg chg="mod">
          <ac:chgData name="Mrs Meier" userId="S::gw18meierlaura@glow.sch.uk::ed7b91dd-8e87-42d7-b540-423f0acc02a8" providerId="AD" clId="Web-{1C9F3BF9-905B-476B-56E6-73ACCD829C3D}" dt="2020-09-14T15:37:49.958" v="562" actId="1076"/>
          <ac:spMkLst>
            <pc:docMk/>
            <pc:sldMk cId="4133508204" sldId="266"/>
            <ac:spMk id="4" creationId="{00000000-0000-0000-0000-000000000000}"/>
          </ac:spMkLst>
        </pc:spChg>
      </pc:sldChg>
      <pc:sldChg chg="modSp">
        <pc:chgData name="Mrs Meier" userId="S::gw18meierlaura@glow.sch.uk::ed7b91dd-8e87-42d7-b540-423f0acc02a8" providerId="AD" clId="Web-{1C9F3BF9-905B-476B-56E6-73ACCD829C3D}" dt="2020-09-14T15:38:01.677" v="564" actId="1076"/>
        <pc:sldMkLst>
          <pc:docMk/>
          <pc:sldMk cId="1486055390" sldId="267"/>
        </pc:sldMkLst>
        <pc:picChg chg="mod">
          <ac:chgData name="Mrs Meier" userId="S::gw18meierlaura@glow.sch.uk::ed7b91dd-8e87-42d7-b540-423f0acc02a8" providerId="AD" clId="Web-{1C9F3BF9-905B-476B-56E6-73ACCD829C3D}" dt="2020-09-14T15:38:01.677" v="564" actId="1076"/>
          <ac:picMkLst>
            <pc:docMk/>
            <pc:sldMk cId="1486055390" sldId="267"/>
            <ac:picMk id="9" creationId="{00000000-0000-0000-0000-000000000000}"/>
          </ac:picMkLst>
        </pc:picChg>
      </pc:sldChg>
      <pc:sldChg chg="addSp modSp">
        <pc:chgData name="Mrs Meier" userId="S::gw18meierlaura@glow.sch.uk::ed7b91dd-8e87-42d7-b540-423f0acc02a8" providerId="AD" clId="Web-{1C9F3BF9-905B-476B-56E6-73ACCD829C3D}" dt="2020-09-14T15:39:26.585" v="582" actId="20577"/>
        <pc:sldMkLst>
          <pc:docMk/>
          <pc:sldMk cId="3104562820" sldId="269"/>
        </pc:sldMkLst>
        <pc:spChg chg="mod">
          <ac:chgData name="Mrs Meier" userId="S::gw18meierlaura@glow.sch.uk::ed7b91dd-8e87-42d7-b540-423f0acc02a8" providerId="AD" clId="Web-{1C9F3BF9-905B-476B-56E6-73ACCD829C3D}" dt="2020-09-14T15:39:26.585" v="582" actId="20577"/>
          <ac:spMkLst>
            <pc:docMk/>
            <pc:sldMk cId="3104562820" sldId="269"/>
            <ac:spMk id="2" creationId="{00000000-0000-0000-0000-000000000000}"/>
          </ac:spMkLst>
        </pc:spChg>
        <pc:spChg chg="mod">
          <ac:chgData name="Mrs Meier" userId="S::gw18meierlaura@glow.sch.uk::ed7b91dd-8e87-42d7-b540-423f0acc02a8" providerId="AD" clId="Web-{1C9F3BF9-905B-476B-56E6-73ACCD829C3D}" dt="2020-09-14T15:39:15.195" v="569" actId="14100"/>
          <ac:spMkLst>
            <pc:docMk/>
            <pc:sldMk cId="3104562820" sldId="269"/>
            <ac:spMk id="3" creationId="{00000000-0000-0000-0000-000000000000}"/>
          </ac:spMkLst>
        </pc:spChg>
        <pc:picChg chg="add mod">
          <ac:chgData name="Mrs Meier" userId="S::gw18meierlaura@glow.sch.uk::ed7b91dd-8e87-42d7-b540-423f0acc02a8" providerId="AD" clId="Web-{1C9F3BF9-905B-476B-56E6-73ACCD829C3D}" dt="2020-09-14T15:39:18.663" v="572" actId="1076"/>
          <ac:picMkLst>
            <pc:docMk/>
            <pc:sldMk cId="3104562820" sldId="269"/>
            <ac:picMk id="4" creationId="{47AEF746-96EE-415E-8D50-876E51D13B67}"/>
          </ac:picMkLst>
        </pc:picChg>
      </pc:sldChg>
      <pc:sldChg chg="modSp">
        <pc:chgData name="Mrs Meier" userId="S::gw18meierlaura@glow.sch.uk::ed7b91dd-8e87-42d7-b540-423f0acc02a8" providerId="AD" clId="Web-{1C9F3BF9-905B-476B-56E6-73ACCD829C3D}" dt="2020-09-14T15:30:29.153" v="436" actId="20577"/>
        <pc:sldMkLst>
          <pc:docMk/>
          <pc:sldMk cId="472408324" sldId="270"/>
        </pc:sldMkLst>
        <pc:spChg chg="mod">
          <ac:chgData name="Mrs Meier" userId="S::gw18meierlaura@glow.sch.uk::ed7b91dd-8e87-42d7-b540-423f0acc02a8" providerId="AD" clId="Web-{1C9F3BF9-905B-476B-56E6-73ACCD829C3D}" dt="2020-09-14T15:30:29.153" v="436" actId="20577"/>
          <ac:spMkLst>
            <pc:docMk/>
            <pc:sldMk cId="472408324" sldId="270"/>
            <ac:spMk id="2" creationId="{00000000-0000-0000-0000-000000000000}"/>
          </ac:spMkLst>
        </pc:spChg>
        <pc:spChg chg="mod">
          <ac:chgData name="Mrs Meier" userId="S::gw18meierlaura@glow.sch.uk::ed7b91dd-8e87-42d7-b540-423f0acc02a8" providerId="AD" clId="Web-{1C9F3BF9-905B-476B-56E6-73ACCD829C3D}" dt="2020-09-14T15:29:50.855" v="411" actId="20577"/>
          <ac:spMkLst>
            <pc:docMk/>
            <pc:sldMk cId="472408324" sldId="270"/>
            <ac:spMk id="3" creationId="{00000000-0000-0000-0000-000000000000}"/>
          </ac:spMkLst>
        </pc:spChg>
      </pc:sldChg>
      <pc:sldChg chg="modSp">
        <pc:chgData name="Mrs Meier" userId="S::gw18meierlaura@glow.sch.uk::ed7b91dd-8e87-42d7-b540-423f0acc02a8" providerId="AD" clId="Web-{1C9F3BF9-905B-476B-56E6-73ACCD829C3D}" dt="2020-09-14T15:39:44.789" v="591" actId="20577"/>
        <pc:sldMkLst>
          <pc:docMk/>
          <pc:sldMk cId="3585083490" sldId="271"/>
        </pc:sldMkLst>
        <pc:spChg chg="mod">
          <ac:chgData name="Mrs Meier" userId="S::gw18meierlaura@glow.sch.uk::ed7b91dd-8e87-42d7-b540-423f0acc02a8" providerId="AD" clId="Web-{1C9F3BF9-905B-476B-56E6-73ACCD829C3D}" dt="2020-09-14T15:39:44.789" v="591" actId="20577"/>
          <ac:spMkLst>
            <pc:docMk/>
            <pc:sldMk cId="3585083490" sldId="271"/>
            <ac:spMk id="5" creationId="{00000000-0000-0000-0000-000000000000}"/>
          </ac:spMkLst>
        </pc:spChg>
      </pc:sldChg>
      <pc:sldChg chg="ord">
        <pc:chgData name="Mrs Meier" userId="S::gw18meierlaura@glow.sch.uk::ed7b91dd-8e87-42d7-b540-423f0acc02a8" providerId="AD" clId="Web-{1C9F3BF9-905B-476B-56E6-73ACCD829C3D}" dt="2020-09-14T15:30:33.809" v="439"/>
        <pc:sldMkLst>
          <pc:docMk/>
          <pc:sldMk cId="2777264350" sldId="273"/>
        </pc:sldMkLst>
      </pc:sldChg>
      <pc:sldChg chg="addSp delSp modSp add ord replId">
        <pc:chgData name="Mrs Meier" userId="S::gw18meierlaura@glow.sch.uk::ed7b91dd-8e87-42d7-b540-423f0acc02a8" providerId="AD" clId="Web-{1C9F3BF9-905B-476B-56E6-73ACCD829C3D}" dt="2020-09-14T15:35:01.924" v="484" actId="20577"/>
        <pc:sldMkLst>
          <pc:docMk/>
          <pc:sldMk cId="2446485149" sldId="274"/>
        </pc:sldMkLst>
        <pc:spChg chg="mod">
          <ac:chgData name="Mrs Meier" userId="S::gw18meierlaura@glow.sch.uk::ed7b91dd-8e87-42d7-b540-423f0acc02a8" providerId="AD" clId="Web-{1C9F3BF9-905B-476B-56E6-73ACCD829C3D}" dt="2020-09-14T15:35:01.924" v="484" actId="20577"/>
          <ac:spMkLst>
            <pc:docMk/>
            <pc:sldMk cId="2446485149" sldId="274"/>
            <ac:spMk id="3" creationId="{00000000-0000-0000-0000-000000000000}"/>
          </ac:spMkLst>
        </pc:spChg>
        <pc:picChg chg="del">
          <ac:chgData name="Mrs Meier" userId="S::gw18meierlaura@glow.sch.uk::ed7b91dd-8e87-42d7-b540-423f0acc02a8" providerId="AD" clId="Web-{1C9F3BF9-905B-476B-56E6-73ACCD829C3D}" dt="2020-09-14T15:32:23.717" v="441"/>
          <ac:picMkLst>
            <pc:docMk/>
            <pc:sldMk cId="2446485149" sldId="274"/>
            <ac:picMk id="2" creationId="{00000000-0000-0000-0000-000000000000}"/>
          </ac:picMkLst>
        </pc:picChg>
        <pc:picChg chg="add mod modCrop">
          <ac:chgData name="Mrs Meier" userId="S::gw18meierlaura@glow.sch.uk::ed7b91dd-8e87-42d7-b540-423f0acc02a8" providerId="AD" clId="Web-{1C9F3BF9-905B-476B-56E6-73ACCD829C3D}" dt="2020-09-14T15:34:40.986" v="480" actId="1076"/>
          <ac:picMkLst>
            <pc:docMk/>
            <pc:sldMk cId="2446485149" sldId="274"/>
            <ac:picMk id="4" creationId="{89B24505-AE99-4E2E-B5D1-DCE259446A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D1531-B08D-4D8C-9D1B-26450C301FD8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2850C-4D60-4611-ADFD-935B61503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4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83F25-F54F-4896-B8C3-48D072DEEF3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6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67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9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04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06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6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26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044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71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055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7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20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10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497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3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67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95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15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62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69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1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1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4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WestquarterPri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Warm </a:t>
            </a:r>
            <a:r>
              <a:rPr lang="en-GB" dirty="0" smtClean="0"/>
              <a:t>Welcome to P5 from </a:t>
            </a:r>
            <a:r>
              <a:rPr lang="en-GB" dirty="0" smtClean="0"/>
              <a:t>Mrs McNeill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956"/>
            <a:ext cx="10515600" cy="4486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This presentation has been devised to enable you to understand our class routines, values and focus for this year. </a:t>
            </a:r>
            <a:endParaRPr lang="en-US"/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364" y="2193243"/>
            <a:ext cx="6008442" cy="44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734" y="3314386"/>
            <a:ext cx="12088266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ea typeface="+mn-lt"/>
                <a:cs typeface="+mn-lt"/>
              </a:rPr>
              <a:t>Article </a:t>
            </a:r>
            <a:r>
              <a:rPr lang="en-GB" sz="2800" b="1" dirty="0" smtClean="0">
                <a:ea typeface="+mn-lt"/>
                <a:cs typeface="+mn-lt"/>
              </a:rPr>
              <a:t>13</a:t>
            </a:r>
            <a:r>
              <a:rPr lang="en-GB" sz="2800" b="1" dirty="0" smtClean="0">
                <a:ea typeface="+mn-lt"/>
                <a:cs typeface="+mn-lt"/>
              </a:rPr>
              <a:t> </a:t>
            </a:r>
            <a:r>
              <a:rPr lang="en-GB" sz="2800" dirty="0" smtClean="0">
                <a:ea typeface="+mn-lt"/>
                <a:cs typeface="+mn-lt"/>
              </a:rPr>
              <a:t>says </a:t>
            </a:r>
            <a:r>
              <a:rPr lang="en-GB" sz="2800" dirty="0" smtClean="0">
                <a:ea typeface="+mn-lt"/>
                <a:cs typeface="+mn-lt"/>
              </a:rPr>
              <a:t>that every child must be free to express their thoughts and opinions and to access all kinds of information. </a:t>
            </a:r>
          </a:p>
          <a:p>
            <a:endParaRPr lang="en-GB" sz="2800" dirty="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+mn-lt"/>
                <a:cs typeface="+mn-lt"/>
              </a:rPr>
              <a:t>Pupil voice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+mn-lt"/>
                <a:cs typeface="+mn-lt"/>
              </a:rPr>
              <a:t>Pupil representatives for pupil council </a:t>
            </a:r>
            <a:endParaRPr lang="en-GB" sz="2800" dirty="0">
              <a:cs typeface="Calibri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10845" y="243717"/>
            <a:ext cx="2066925" cy="28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734" y="3314386"/>
            <a:ext cx="12088266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ea typeface="+mn-lt"/>
                <a:cs typeface="+mn-lt"/>
              </a:rPr>
              <a:t>Article </a:t>
            </a:r>
            <a:r>
              <a:rPr lang="en-GB" sz="2800" b="1" dirty="0" smtClean="0">
                <a:ea typeface="+mn-lt"/>
                <a:cs typeface="+mn-lt"/>
              </a:rPr>
              <a:t>16 says that every child has the right to privacy. Their private, family and home life will be protected from attacks that harm their reputation.</a:t>
            </a:r>
          </a:p>
          <a:p>
            <a:endParaRPr lang="en-GB" sz="2800" b="1" dirty="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ea typeface="+mn-lt"/>
                <a:cs typeface="+mn-lt"/>
              </a:rPr>
              <a:t>Respect for pupils belongings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ea typeface="+mn-lt"/>
                <a:cs typeface="+mn-lt"/>
              </a:rPr>
              <a:t>Respect confidentiality </a:t>
            </a:r>
            <a:endParaRPr lang="en-GB" sz="2800" dirty="0">
              <a:cs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821115" y="349885"/>
            <a:ext cx="2057400" cy="28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92167"/>
            <a:ext cx="11844997" cy="31085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solidFill>
                  <a:srgbClr val="212529"/>
                </a:solidFill>
              </a:rPr>
              <a:t>Article 17</a:t>
            </a:r>
            <a:r>
              <a:rPr lang="en-GB" sz="2800" dirty="0">
                <a:solidFill>
                  <a:srgbClr val="212529"/>
                </a:solidFill>
              </a:rPr>
              <a:t> </a:t>
            </a:r>
            <a:r>
              <a:rPr lang="en-GB" sz="2800" dirty="0" smtClean="0">
                <a:solidFill>
                  <a:srgbClr val="212529"/>
                </a:solidFill>
              </a:rPr>
              <a:t>children should </a:t>
            </a:r>
            <a:r>
              <a:rPr lang="en-GB" sz="2800" dirty="0">
                <a:solidFill>
                  <a:srgbClr val="212529"/>
                </a:solidFill>
              </a:rPr>
              <a:t>be able to access information, particularly from the media. They should be able to get information from many </a:t>
            </a:r>
            <a:r>
              <a:rPr lang="en-GB" sz="2800" dirty="0" smtClean="0">
                <a:solidFill>
                  <a:srgbClr val="212529"/>
                </a:solidFill>
              </a:rPr>
              <a:t>places.</a:t>
            </a:r>
          </a:p>
          <a:p>
            <a:endParaRPr lang="en-GB" sz="2800" dirty="0">
              <a:solidFill>
                <a:srgbClr val="212529"/>
              </a:solidFill>
            </a:endParaRPr>
          </a:p>
          <a:p>
            <a:r>
              <a:rPr lang="en-GB" sz="2800" dirty="0">
                <a:solidFill>
                  <a:srgbClr val="212529"/>
                </a:solidFill>
              </a:rPr>
              <a:t>This Article applies to all kinds of media, including: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2529"/>
                </a:solidFill>
              </a:rPr>
              <a:t>P</a:t>
            </a:r>
            <a:r>
              <a:rPr lang="en-GB" sz="2800" dirty="0" smtClean="0">
                <a:solidFill>
                  <a:srgbClr val="212529"/>
                </a:solidFill>
              </a:rPr>
              <a:t>rint </a:t>
            </a:r>
            <a:r>
              <a:rPr lang="en-GB" sz="2800" dirty="0">
                <a:solidFill>
                  <a:srgbClr val="212529"/>
                </a:solidFill>
              </a:rPr>
              <a:t>media― such as newspapers or </a:t>
            </a:r>
            <a:r>
              <a:rPr lang="en-GB" sz="2800" dirty="0" smtClean="0">
                <a:solidFill>
                  <a:srgbClr val="212529"/>
                </a:solidFill>
              </a:rPr>
              <a:t>magazines.</a:t>
            </a:r>
            <a:endParaRPr lang="en-GB" sz="2800" dirty="0">
              <a:solidFill>
                <a:srgbClr val="21252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2529"/>
                </a:solidFill>
              </a:rPr>
              <a:t>E</a:t>
            </a:r>
            <a:r>
              <a:rPr lang="en-GB" sz="2800" dirty="0" smtClean="0">
                <a:solidFill>
                  <a:srgbClr val="212529"/>
                </a:solidFill>
              </a:rPr>
              <a:t>lectronic </a:t>
            </a:r>
            <a:r>
              <a:rPr lang="en-GB" sz="2800" dirty="0">
                <a:solidFill>
                  <a:srgbClr val="212529"/>
                </a:solidFill>
              </a:rPr>
              <a:t>media― such as </a:t>
            </a:r>
            <a:r>
              <a:rPr lang="en-GB" sz="2800" dirty="0" smtClean="0">
                <a:solidFill>
                  <a:srgbClr val="212529"/>
                </a:solidFill>
              </a:rPr>
              <a:t>websites</a:t>
            </a:r>
            <a:r>
              <a:rPr lang="en-GB" sz="2800" dirty="0">
                <a:solidFill>
                  <a:srgbClr val="212529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12529"/>
                </a:solidFill>
              </a:rPr>
              <a:t>Audio visual </a:t>
            </a:r>
            <a:r>
              <a:rPr lang="en-GB" sz="2800" dirty="0">
                <a:solidFill>
                  <a:srgbClr val="212529"/>
                </a:solidFill>
              </a:rPr>
              <a:t>media― such as radio and television programmes.</a:t>
            </a:r>
            <a:endParaRPr lang="en-GB" sz="2800" b="0" i="0" dirty="0">
              <a:solidFill>
                <a:srgbClr val="212529"/>
              </a:solidFill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17060" y="296592"/>
            <a:ext cx="20669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5" y="3479470"/>
            <a:ext cx="11690465" cy="3378530"/>
          </a:xfrm>
        </p:spPr>
        <p:txBody>
          <a:bodyPr>
            <a:noAutofit/>
          </a:bodyPr>
          <a:lstStyle/>
          <a:p>
            <a:pPr algn="l"/>
            <a:r>
              <a:rPr lang="en-GB" sz="2800" b="1" dirty="0"/>
              <a:t>Article </a:t>
            </a:r>
            <a:r>
              <a:rPr lang="en-GB" sz="2800" b="1" dirty="0" smtClean="0"/>
              <a:t>23 says that all pupils a</a:t>
            </a:r>
            <a:r>
              <a:rPr lang="en-GB" sz="2800" b="1" dirty="0" smtClean="0"/>
              <a:t> </a:t>
            </a:r>
            <a:r>
              <a:rPr lang="en-GB" sz="2800" b="1" dirty="0"/>
              <a:t>child with a disability has the right to live a full and decent life with dignity and, as far as possible, </a:t>
            </a:r>
            <a:r>
              <a:rPr lang="en-GB" sz="2800" b="1" dirty="0" smtClean="0"/>
              <a:t>independence.</a:t>
            </a:r>
          </a:p>
          <a:p>
            <a:pPr algn="l"/>
            <a:endParaRPr lang="en-GB" sz="2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 smtClean="0"/>
              <a:t>Equity for children with disabilities and additional support needs.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 smtClean="0"/>
              <a:t>Enabling every child to succeed.</a:t>
            </a:r>
          </a:p>
          <a:p>
            <a:endParaRPr lang="en-GB" sz="28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987549" y="452266"/>
            <a:ext cx="2047875" cy="27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5" y="3479470"/>
            <a:ext cx="11690465" cy="3378530"/>
          </a:xfrm>
        </p:spPr>
        <p:txBody>
          <a:bodyPr>
            <a:noAutofit/>
          </a:bodyPr>
          <a:lstStyle/>
          <a:p>
            <a:pPr algn="l"/>
            <a:r>
              <a:rPr lang="en-GB" sz="2800" b="1" dirty="0"/>
              <a:t>Article 28 </a:t>
            </a:r>
            <a:r>
              <a:rPr lang="en-GB" sz="2800" dirty="0" smtClean="0"/>
              <a:t>says </a:t>
            </a:r>
            <a:r>
              <a:rPr lang="en-GB" sz="2800" dirty="0"/>
              <a:t>that </a:t>
            </a:r>
            <a:r>
              <a:rPr lang="en-GB" sz="2800" b="1" dirty="0" smtClean="0"/>
              <a:t>all</a:t>
            </a:r>
            <a:r>
              <a:rPr lang="en-GB" sz="2800" dirty="0" smtClean="0"/>
              <a:t> children have </a:t>
            </a:r>
            <a:r>
              <a:rPr lang="en-GB" sz="2800" dirty="0"/>
              <a:t>the right to </a:t>
            </a:r>
            <a:r>
              <a:rPr lang="en-GB" sz="2800" dirty="0" smtClean="0"/>
              <a:t>education.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We will monitor and raise attainment of our children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Support our children and acknowledge their successes and achievements</a:t>
            </a: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Ensure all areas of the curriculum are taught </a:t>
            </a:r>
            <a:endParaRPr lang="en-GB" sz="3200" dirty="0" smtClean="0"/>
          </a:p>
          <a:p>
            <a:endParaRPr lang="en-GB" sz="2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67262" y="298939"/>
            <a:ext cx="20478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734" y="3314386"/>
            <a:ext cx="12088266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ea typeface="+mn-lt"/>
                <a:cs typeface="+mn-lt"/>
              </a:rPr>
              <a:t>Article 31 </a:t>
            </a:r>
            <a:r>
              <a:rPr lang="en-GB" sz="2800" dirty="0" smtClean="0">
                <a:ea typeface="+mn-lt"/>
                <a:cs typeface="+mn-lt"/>
              </a:rPr>
              <a:t>says </a:t>
            </a:r>
            <a:r>
              <a:rPr lang="en-GB" sz="2800" dirty="0">
                <a:ea typeface="+mn-lt"/>
                <a:cs typeface="+mn-lt"/>
              </a:rPr>
              <a:t>that children </a:t>
            </a:r>
            <a:r>
              <a:rPr lang="en-GB" sz="2800" dirty="0" smtClean="0">
                <a:ea typeface="+mn-lt"/>
                <a:cs typeface="+mn-lt"/>
              </a:rPr>
              <a:t>have </a:t>
            </a:r>
            <a:r>
              <a:rPr lang="en-GB" sz="2800" dirty="0">
                <a:ea typeface="+mn-lt"/>
                <a:cs typeface="+mn-lt"/>
              </a:rPr>
              <a:t>the right to have fun in the way they want </a:t>
            </a:r>
            <a:r>
              <a:rPr lang="en-GB" sz="2800" dirty="0" smtClean="0">
                <a:ea typeface="+mn-lt"/>
                <a:cs typeface="+mn-lt"/>
              </a:rPr>
              <a:t>to. </a:t>
            </a:r>
            <a:r>
              <a:rPr lang="en-GB" sz="2800" dirty="0">
                <a:ea typeface="+mn-lt"/>
                <a:cs typeface="+mn-lt"/>
              </a:rPr>
              <a:t>They have the right to rest, too.</a:t>
            </a:r>
          </a:p>
          <a:p>
            <a:endParaRPr lang="en-GB" sz="2800" dirty="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+mn-lt"/>
                <a:cs typeface="+mn-lt"/>
              </a:rPr>
              <a:t>Have playtime and lunchtimes.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+mn-lt"/>
                <a:cs typeface="+mn-lt"/>
              </a:rPr>
              <a:t>Participate in meditation, art sessions and other wellbeing </a:t>
            </a:r>
            <a:r>
              <a:rPr lang="en-GB" sz="2800" dirty="0">
                <a:ea typeface="+mn-lt"/>
                <a:cs typeface="+mn-lt"/>
              </a:rPr>
              <a:t>activities </a:t>
            </a:r>
            <a:r>
              <a:rPr lang="en-GB" sz="2800" dirty="0" smtClean="0">
                <a:ea typeface="+mn-lt"/>
                <a:cs typeface="+mn-lt"/>
              </a:rPr>
              <a:t>in class. </a:t>
            </a:r>
            <a:endParaRPr lang="en-GB" sz="2800" dirty="0">
              <a:cs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46673" y="320186"/>
            <a:ext cx="211391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b="1" dirty="0"/>
              <a:t>Implementing Our Class Charter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53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smtClean="0"/>
              <a:t>Created </a:t>
            </a:r>
            <a:r>
              <a:rPr lang="en-GB" dirty="0"/>
              <a:t>with the pupils through class </a:t>
            </a:r>
            <a:r>
              <a:rPr lang="en-GB" dirty="0" smtClean="0"/>
              <a:t>discussions and voting. </a:t>
            </a:r>
            <a:r>
              <a:rPr lang="en-GB" dirty="0"/>
              <a:t>​</a:t>
            </a:r>
          </a:p>
          <a:p>
            <a:r>
              <a:rPr lang="en-GB" dirty="0"/>
              <a:t>W</a:t>
            </a:r>
            <a:r>
              <a:rPr lang="en-GB" dirty="0" smtClean="0"/>
              <a:t>ill </a:t>
            </a:r>
            <a:r>
              <a:rPr lang="en-GB" dirty="0"/>
              <a:t>be seen as our values and goals for our class community.</a:t>
            </a:r>
          </a:p>
          <a:p>
            <a:r>
              <a:rPr lang="en-GB" dirty="0" smtClean="0"/>
              <a:t>Will </a:t>
            </a:r>
            <a:r>
              <a:rPr lang="en-GB" dirty="0"/>
              <a:t>be displayed in the classroom and referred to regularly.</a:t>
            </a:r>
          </a:p>
          <a:p>
            <a:r>
              <a:rPr lang="en-GB" dirty="0"/>
              <a:t>All children </a:t>
            </a:r>
            <a:r>
              <a:rPr lang="en-GB" dirty="0" smtClean="0"/>
              <a:t>agree to the charter.​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6271" y="1944378"/>
            <a:ext cx="6915730" cy="39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83" y="228600"/>
            <a:ext cx="6347713" cy="1320800"/>
          </a:xfrm>
        </p:spPr>
        <p:txBody>
          <a:bodyPr>
            <a:normAutofit/>
          </a:bodyPr>
          <a:lstStyle/>
          <a:p>
            <a:r>
              <a:rPr lang="en-GB" sz="4800" b="1" dirty="0"/>
              <a:t>Medicines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1" y="1219201"/>
            <a:ext cx="11734800" cy="48221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Require written permission is required from parents/carers.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0000"/>
                </a:solidFill>
              </a:rPr>
              <a:t>**The </a:t>
            </a:r>
            <a:r>
              <a:rPr lang="en-GB" dirty="0">
                <a:solidFill>
                  <a:srgbClr val="7030A0"/>
                </a:solidFill>
              </a:rPr>
              <a:t>relevant forms </a:t>
            </a:r>
            <a:r>
              <a:rPr lang="en-GB" dirty="0">
                <a:solidFill>
                  <a:srgbClr val="000000"/>
                </a:solidFill>
              </a:rPr>
              <a:t>are stored in the folder in the medical cabinet.**</a:t>
            </a:r>
          </a:p>
          <a:p>
            <a:r>
              <a:rPr lang="en-GB" b="1" dirty="0">
                <a:solidFill>
                  <a:srgbClr val="FF0000"/>
                </a:solidFill>
              </a:rPr>
              <a:t>Must be handed into/collected from the front office by an adult.</a:t>
            </a:r>
          </a:p>
          <a:p>
            <a:pPr algn="ctr"/>
            <a:r>
              <a:rPr lang="en-GB" b="1" dirty="0"/>
              <a:t>**No child should have medication in their bag or about their person without prior written consent. Remove medication from children immediately and take it to the front office.**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1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63" y="0"/>
            <a:ext cx="6347713" cy="944880"/>
          </a:xfrm>
        </p:spPr>
        <p:txBody>
          <a:bodyPr>
            <a:normAutofit/>
          </a:bodyPr>
          <a:lstStyle/>
          <a:p>
            <a:r>
              <a:rPr lang="en-GB" sz="4800" b="1" dirty="0"/>
              <a:t>Medicines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2961"/>
            <a:ext cx="12054841" cy="6035040"/>
          </a:xfrm>
        </p:spPr>
        <p:txBody>
          <a:bodyPr>
            <a:normAutofit fontScale="85000" lnSpcReduction="20000"/>
          </a:bodyPr>
          <a:lstStyle/>
          <a:p>
            <a:r>
              <a:rPr lang="en-GB" sz="4000" dirty="0">
                <a:latin typeface="+mj-lt"/>
              </a:rPr>
              <a:t>Only </a:t>
            </a:r>
            <a:r>
              <a:rPr lang="en-GB" sz="4000" b="1" dirty="0">
                <a:latin typeface="+mj-lt"/>
              </a:rPr>
              <a:t>prescribed medicine</a:t>
            </a:r>
            <a:r>
              <a:rPr lang="en-GB" sz="40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4000" dirty="0">
                <a:latin typeface="+mj-lt"/>
              </a:rPr>
              <a:t>delivered to the front office in the </a:t>
            </a:r>
            <a:r>
              <a:rPr lang="en-GB" sz="4000" b="1" dirty="0">
                <a:latin typeface="+mj-lt"/>
              </a:rPr>
              <a:t>original, labelled packaging </a:t>
            </a:r>
            <a:r>
              <a:rPr lang="en-GB" sz="4000" dirty="0">
                <a:latin typeface="+mj-lt"/>
              </a:rPr>
              <a:t>will be administered to pupils.</a:t>
            </a:r>
          </a:p>
          <a:p>
            <a:endParaRPr lang="en-GB" sz="3400" dirty="0">
              <a:latin typeface="+mj-lt"/>
            </a:endParaRPr>
          </a:p>
          <a:p>
            <a:pPr marL="0" indent="0">
              <a:buNone/>
            </a:pPr>
            <a:r>
              <a:rPr lang="en-GB" sz="3100" dirty="0">
                <a:latin typeface="+mj-lt"/>
              </a:rPr>
              <a:t>4.1.8 Educational establishment staff should </a:t>
            </a:r>
            <a:r>
              <a:rPr lang="en-GB" sz="3100" b="1" u="sng" dirty="0">
                <a:latin typeface="+mj-lt"/>
              </a:rPr>
              <a:t>only</a:t>
            </a:r>
            <a:r>
              <a:rPr lang="en-GB" sz="3100" dirty="0">
                <a:latin typeface="+mj-lt"/>
              </a:rPr>
              <a:t> administer </a:t>
            </a:r>
            <a:r>
              <a:rPr lang="en-GB" sz="3100" b="1" u="sng" dirty="0">
                <a:latin typeface="+mj-lt"/>
              </a:rPr>
              <a:t>prescribed</a:t>
            </a:r>
            <a:r>
              <a:rPr lang="en-GB" sz="3100" dirty="0">
                <a:latin typeface="+mj-lt"/>
              </a:rPr>
              <a:t> medication</a:t>
            </a:r>
            <a:r>
              <a:rPr lang="en-GB" sz="3100" dirty="0" smtClean="0">
                <a:latin typeface="+mj-lt"/>
              </a:rPr>
              <a:t>.</a:t>
            </a:r>
            <a:endParaRPr lang="en-GB" sz="3100" dirty="0">
              <a:latin typeface="+mj-lt"/>
            </a:endParaRPr>
          </a:p>
          <a:p>
            <a:pPr marL="0" indent="0">
              <a:buNone/>
            </a:pPr>
            <a:r>
              <a:rPr lang="en-GB" sz="3100" dirty="0">
                <a:latin typeface="+mj-lt"/>
              </a:rPr>
              <a:t>4.1.10 </a:t>
            </a:r>
            <a:r>
              <a:rPr lang="en-GB" sz="3100" b="1" dirty="0">
                <a:latin typeface="+mj-lt"/>
              </a:rPr>
              <a:t>All medicine must be delivered in its original container with the original label</a:t>
            </a:r>
            <a:r>
              <a:rPr lang="en-GB" sz="3100" dirty="0">
                <a:latin typeface="+mj-lt"/>
              </a:rPr>
              <a:t>, and must show:</a:t>
            </a:r>
          </a:p>
          <a:p>
            <a:pPr lvl="0"/>
            <a:r>
              <a:rPr lang="en-GB" sz="4100" dirty="0" smtClean="0">
                <a:solidFill>
                  <a:srgbClr val="FF0000"/>
                </a:solidFill>
                <a:latin typeface="+mj-lt"/>
              </a:rPr>
              <a:t>name </a:t>
            </a:r>
            <a:r>
              <a:rPr lang="en-GB" sz="4100" dirty="0">
                <a:solidFill>
                  <a:srgbClr val="FF0000"/>
                </a:solidFill>
                <a:latin typeface="+mj-lt"/>
              </a:rPr>
              <a:t>of child</a:t>
            </a:r>
          </a:p>
          <a:p>
            <a:pPr lvl="0"/>
            <a:r>
              <a:rPr lang="en-GB" sz="4100" dirty="0" smtClean="0">
                <a:solidFill>
                  <a:srgbClr val="FF0000"/>
                </a:solidFill>
                <a:latin typeface="+mj-lt"/>
              </a:rPr>
              <a:t>name </a:t>
            </a:r>
            <a:r>
              <a:rPr lang="en-GB" sz="4100" dirty="0">
                <a:solidFill>
                  <a:srgbClr val="FF0000"/>
                </a:solidFill>
                <a:latin typeface="+mj-lt"/>
              </a:rPr>
              <a:t>of drug</a:t>
            </a:r>
          </a:p>
          <a:p>
            <a:pPr lvl="0"/>
            <a:r>
              <a:rPr lang="en-GB" sz="4100" dirty="0" smtClean="0">
                <a:solidFill>
                  <a:srgbClr val="FF0000"/>
                </a:solidFill>
                <a:latin typeface="+mj-lt"/>
              </a:rPr>
              <a:t>dispensary </a:t>
            </a:r>
            <a:r>
              <a:rPr lang="en-GB" sz="4100" dirty="0">
                <a:solidFill>
                  <a:srgbClr val="FF0000"/>
                </a:solidFill>
                <a:latin typeface="+mj-lt"/>
              </a:rPr>
              <a:t>date</a:t>
            </a:r>
          </a:p>
          <a:p>
            <a:pPr lvl="0"/>
            <a:r>
              <a:rPr lang="en-GB" sz="4100" dirty="0" smtClean="0">
                <a:solidFill>
                  <a:srgbClr val="FF0000"/>
                </a:solidFill>
                <a:latin typeface="+mj-lt"/>
              </a:rPr>
              <a:t>expiry </a:t>
            </a:r>
            <a:r>
              <a:rPr lang="en-GB" sz="4100" dirty="0">
                <a:solidFill>
                  <a:srgbClr val="FF0000"/>
                </a:solidFill>
                <a:latin typeface="+mj-lt"/>
              </a:rPr>
              <a:t>date</a:t>
            </a:r>
          </a:p>
          <a:p>
            <a:pPr lvl="0"/>
            <a:r>
              <a:rPr lang="en-GB" sz="4100" dirty="0">
                <a:solidFill>
                  <a:srgbClr val="FF0000"/>
                </a:solidFill>
                <a:latin typeface="+mj-lt"/>
              </a:rPr>
              <a:t>dosages and frequency</a:t>
            </a:r>
          </a:p>
          <a:p>
            <a:pPr lvl="0"/>
            <a:r>
              <a:rPr lang="en-GB" sz="4100" dirty="0">
                <a:solidFill>
                  <a:srgbClr val="FF0000"/>
                </a:solidFill>
                <a:latin typeface="+mj-lt"/>
              </a:rPr>
              <a:t>normal time of administration</a:t>
            </a:r>
          </a:p>
          <a:p>
            <a:pPr lvl="0"/>
            <a:r>
              <a:rPr lang="en-GB" sz="4100" dirty="0">
                <a:solidFill>
                  <a:srgbClr val="FF0000"/>
                </a:solidFill>
                <a:latin typeface="+mj-lt"/>
              </a:rPr>
              <a:t>any precaution required regarding storage.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1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0"/>
            <a:ext cx="8351521" cy="1320800"/>
          </a:xfrm>
        </p:spPr>
        <p:txBody>
          <a:bodyPr>
            <a:noAutofit/>
          </a:bodyPr>
          <a:lstStyle/>
          <a:p>
            <a:r>
              <a:rPr lang="en-GB" b="1" dirty="0"/>
              <a:t>Medically Prescribed Diets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676401"/>
            <a:ext cx="11628119" cy="4364963"/>
          </a:xfrm>
        </p:spPr>
        <p:txBody>
          <a:bodyPr>
            <a:normAutofit/>
          </a:bodyPr>
          <a:lstStyle/>
          <a:p>
            <a:r>
              <a:rPr lang="en-GB" dirty="0"/>
              <a:t>Food allergy: parent/carers </a:t>
            </a:r>
            <a:r>
              <a:rPr lang="en-GB" b="1" dirty="0">
                <a:solidFill>
                  <a:srgbClr val="000000"/>
                </a:solidFill>
              </a:rPr>
              <a:t>must </a:t>
            </a:r>
            <a:r>
              <a:rPr lang="en-GB" dirty="0">
                <a:solidFill>
                  <a:srgbClr val="000000"/>
                </a:solidFill>
              </a:rPr>
              <a:t>complete and return the following forms to the </a:t>
            </a:r>
            <a:r>
              <a:rPr lang="en-GB" dirty="0" smtClean="0">
                <a:solidFill>
                  <a:srgbClr val="000000"/>
                </a:solidFill>
              </a:rPr>
              <a:t>school: </a:t>
            </a: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• </a:t>
            </a:r>
            <a:r>
              <a:rPr lang="en-GB" dirty="0">
                <a:solidFill>
                  <a:srgbClr val="FF0000"/>
                </a:solidFill>
              </a:rPr>
              <a:t>Medically Prescribed Diets Referral Form </a:t>
            </a: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• </a:t>
            </a:r>
            <a:r>
              <a:rPr lang="en-GB" dirty="0">
                <a:solidFill>
                  <a:srgbClr val="FF0000"/>
                </a:solidFill>
              </a:rPr>
              <a:t>Medically Prescribed Declaration Form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A meeting is then arranged with the parents and catering before copies of the </a:t>
            </a:r>
            <a:r>
              <a:rPr lang="en-GB" dirty="0">
                <a:solidFill>
                  <a:srgbClr val="FF0000"/>
                </a:solidFill>
              </a:rPr>
              <a:t>forms are sent to the centre and Catering Services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Please ensure that no food containing nuts are brought into school. </a:t>
            </a: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4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026941"/>
          </a:xfrm>
        </p:spPr>
        <p:txBody>
          <a:bodyPr/>
          <a:lstStyle/>
          <a:p>
            <a:pPr algn="ctr"/>
            <a:r>
              <a:rPr lang="en-GB" b="1" dirty="0"/>
              <a:t>Morning 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17" y="844061"/>
            <a:ext cx="11380763" cy="5009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children </a:t>
            </a:r>
            <a:r>
              <a:rPr lang="en-GB" dirty="0" smtClean="0"/>
              <a:t>hang their jackets and bags on pegs, </a:t>
            </a:r>
            <a:r>
              <a:rPr lang="en-GB" dirty="0"/>
              <a:t>place </a:t>
            </a:r>
            <a:r>
              <a:rPr lang="en-GB" dirty="0" smtClean="0"/>
              <a:t>lunchboxes in the designated area and snacks in their trays.</a:t>
            </a:r>
            <a:endParaRPr lang="en-GB" sz="1000" dirty="0"/>
          </a:p>
          <a:p>
            <a:pPr marL="0" indent="0">
              <a:buNone/>
            </a:pPr>
            <a:r>
              <a:rPr lang="en-GB" u="sng" dirty="0" smtClean="0"/>
              <a:t>Morning Routines:</a:t>
            </a:r>
            <a:endParaRPr lang="en-GB" u="sng" dirty="0"/>
          </a:p>
          <a:p>
            <a:r>
              <a:rPr lang="en-GB" dirty="0" smtClean="0"/>
              <a:t>Allows </a:t>
            </a:r>
            <a:r>
              <a:rPr lang="en-GB" dirty="0"/>
              <a:t>the children time to feel settled and ready to begin their school day. </a:t>
            </a:r>
          </a:p>
          <a:p>
            <a:r>
              <a:rPr lang="en-GB" dirty="0" smtClean="0"/>
              <a:t>Is </a:t>
            </a:r>
            <a:r>
              <a:rPr lang="en-GB" dirty="0"/>
              <a:t>a great opportunity for me to build relationships with the children. </a:t>
            </a:r>
          </a:p>
          <a:p>
            <a:r>
              <a:rPr lang="en-GB" dirty="0"/>
              <a:t>Children’s lunch orders will be taken </a:t>
            </a:r>
            <a:r>
              <a:rPr lang="en-GB" dirty="0" smtClean="0"/>
              <a:t>and </a:t>
            </a:r>
            <a:r>
              <a:rPr lang="en-GB" dirty="0"/>
              <a:t>pre-orders checked. If possible, please use the </a:t>
            </a:r>
            <a:r>
              <a:rPr lang="en-GB" dirty="0" err="1" smtClean="0"/>
              <a:t>IPay</a:t>
            </a:r>
            <a:r>
              <a:rPr lang="en-GB" dirty="0" smtClean="0"/>
              <a:t> </a:t>
            </a:r>
            <a:r>
              <a:rPr lang="en-GB" dirty="0"/>
              <a:t>Impact pre-order system. 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dirty="0"/>
              <a:t>Children are encouraged to bring water into the classroom.​ No juice please as children’s bottles are kept on their table and if juice spills on their </a:t>
            </a:r>
            <a:r>
              <a:rPr lang="en-GB" dirty="0" smtClean="0"/>
              <a:t>work, </a:t>
            </a:r>
            <a:r>
              <a:rPr lang="en-GB" dirty="0"/>
              <a:t>it cannot be salvaged.</a:t>
            </a:r>
          </a:p>
        </p:txBody>
      </p:sp>
    </p:spTree>
    <p:extLst>
      <p:ext uri="{BB962C8B-B14F-4D97-AF65-F5344CB8AC3E}">
        <p14:creationId xmlns:p14="http://schemas.microsoft.com/office/powerpoint/2010/main" val="1068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Car Parking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996288"/>
            <a:ext cx="10515600" cy="388077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The front of the school should be accessible to emergency services vehicles at all </a:t>
            </a:r>
            <a:r>
              <a:rPr lang="en-GB" b="1" dirty="0" smtClean="0">
                <a:solidFill>
                  <a:srgbClr val="FF0000"/>
                </a:solidFill>
              </a:rPr>
              <a:t>times.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/>
              <a:t>Please </a:t>
            </a:r>
            <a:r>
              <a:rPr lang="en-GB" dirty="0">
                <a:solidFill>
                  <a:srgbClr val="7030A0"/>
                </a:solidFill>
              </a:rPr>
              <a:t>park safely </a:t>
            </a:r>
            <a:r>
              <a:rPr lang="en-GB" dirty="0" smtClean="0"/>
              <a:t>e.g</a:t>
            </a:r>
            <a:r>
              <a:rPr lang="en-GB" dirty="0"/>
              <a:t>. no double parking.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AF66B-30F9-480A-A56A-18F2A35F4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96473"/>
            <a:ext cx="2650958" cy="17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12" y="111908"/>
            <a:ext cx="10515600" cy="1210456"/>
          </a:xfrm>
        </p:spPr>
        <p:txBody>
          <a:bodyPr/>
          <a:lstStyle/>
          <a:p>
            <a:pPr algn="ctr"/>
            <a:r>
              <a:rPr lang="en-GB" b="1" dirty="0"/>
              <a:t>Emotion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2" y="2000225"/>
            <a:ext cx="5738177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 Health and Wellbeing will be a strong focus throughout the first term to ensure our children feel safe and secure back in their school routine. </a:t>
            </a:r>
          </a:p>
          <a:p>
            <a:r>
              <a:rPr lang="en-GB" dirty="0"/>
              <a:t>We will use </a:t>
            </a:r>
            <a:r>
              <a:rPr lang="en-GB" b="1" dirty="0"/>
              <a:t>Emotion Works </a:t>
            </a:r>
            <a:r>
              <a:rPr lang="en-GB" dirty="0"/>
              <a:t>resources to work with the children and use this to explore thoughts and feelings. </a:t>
            </a:r>
          </a:p>
          <a:p>
            <a:r>
              <a:rPr lang="en-GB" dirty="0"/>
              <a:t>This will also be linked the our work with the </a:t>
            </a:r>
            <a:r>
              <a:rPr lang="en-GB" b="1" dirty="0"/>
              <a:t>United Nations Convention on the Rights of the Child.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259" y="2140902"/>
            <a:ext cx="6228741" cy="3564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313" y="-77445"/>
            <a:ext cx="1399809" cy="1399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777" y="0"/>
            <a:ext cx="1402202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343" y="106168"/>
            <a:ext cx="10515600" cy="1131790"/>
          </a:xfrm>
        </p:spPr>
        <p:txBody>
          <a:bodyPr/>
          <a:lstStyle/>
          <a:p>
            <a:pPr algn="ctr"/>
            <a:r>
              <a:rPr lang="en-GB" b="1" dirty="0"/>
              <a:t>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3" y="911225"/>
            <a:ext cx="11766452" cy="4351338"/>
          </a:xfrm>
        </p:spPr>
        <p:txBody>
          <a:bodyPr>
            <a:noAutofit/>
          </a:bodyPr>
          <a:lstStyle/>
          <a:p>
            <a:r>
              <a:rPr lang="en-GB" dirty="0" smtClean="0"/>
              <a:t>Spelling – Children </a:t>
            </a:r>
            <a:r>
              <a:rPr lang="en-GB" dirty="0"/>
              <a:t>work on spelling daily.  </a:t>
            </a:r>
          </a:p>
          <a:p>
            <a:r>
              <a:rPr lang="en-GB" dirty="0"/>
              <a:t>Handwriting </a:t>
            </a:r>
            <a:r>
              <a:rPr lang="en-GB" dirty="0" smtClean="0"/>
              <a:t>– Forming </a:t>
            </a:r>
            <a:r>
              <a:rPr lang="en-GB" dirty="0"/>
              <a:t>letters and our </a:t>
            </a:r>
            <a:r>
              <a:rPr lang="en-GB" dirty="0" smtClean="0"/>
              <a:t>joined </a:t>
            </a:r>
            <a:r>
              <a:rPr lang="en-GB" dirty="0"/>
              <a:t>up writing. </a:t>
            </a:r>
          </a:p>
          <a:p>
            <a:r>
              <a:rPr lang="en-GB" dirty="0"/>
              <a:t>Big Writing- </a:t>
            </a:r>
            <a:r>
              <a:rPr lang="en-GB" dirty="0" smtClean="0"/>
              <a:t>We </a:t>
            </a:r>
            <a:r>
              <a:rPr lang="en-GB" dirty="0"/>
              <a:t>will be covering a variety of different genres of </a:t>
            </a:r>
            <a:r>
              <a:rPr lang="en-GB" dirty="0" smtClean="0"/>
              <a:t>writing.</a:t>
            </a:r>
          </a:p>
          <a:p>
            <a:r>
              <a:rPr lang="en-GB" dirty="0" smtClean="0"/>
              <a:t>Listening </a:t>
            </a:r>
            <a:r>
              <a:rPr lang="en-GB" dirty="0"/>
              <a:t>and talking – T</a:t>
            </a:r>
            <a:r>
              <a:rPr lang="en-GB" dirty="0" smtClean="0"/>
              <a:t>his </a:t>
            </a:r>
            <a:r>
              <a:rPr lang="en-GB" dirty="0"/>
              <a:t>takes place throughout the day, but this will also a focus during our class assembly and presentations.  </a:t>
            </a:r>
          </a:p>
          <a:p>
            <a:r>
              <a:rPr lang="en-GB" dirty="0"/>
              <a:t>Reading – </a:t>
            </a:r>
            <a:r>
              <a:rPr lang="en-GB" dirty="0" smtClean="0"/>
              <a:t>Children </a:t>
            </a:r>
            <a:r>
              <a:rPr lang="en-GB" dirty="0"/>
              <a:t>will be assigned a Bug Club reading book </a:t>
            </a:r>
            <a:r>
              <a:rPr lang="en-GB" dirty="0" smtClean="0"/>
              <a:t>in </a:t>
            </a:r>
            <a:r>
              <a:rPr lang="en-GB" dirty="0"/>
              <a:t>class to work on their reading comprehension. </a:t>
            </a:r>
          </a:p>
          <a:p>
            <a:r>
              <a:rPr lang="en-GB" dirty="0"/>
              <a:t>Active learn online- Children can read books independently and complete comprehension activities </a:t>
            </a:r>
            <a:r>
              <a:rPr lang="en-GB" dirty="0" smtClean="0"/>
              <a:t>online. </a:t>
            </a:r>
            <a:r>
              <a:rPr lang="en-GB" dirty="0"/>
              <a:t>​School Code: sq6t</a:t>
            </a:r>
            <a:r>
              <a:rPr lang="en-GB" dirty="0" smtClean="0"/>
              <a:t>​</a:t>
            </a:r>
          </a:p>
          <a:p>
            <a:r>
              <a:rPr lang="en-GB" dirty="0" smtClean="0"/>
              <a:t>Term 1 big writing will cover non-fiction, for example, fact files and instructional writing.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3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cs typeface="Calibri Light"/>
              </a:rPr>
              <a:t>                                Numeracy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8865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In maths we will be focusing this term on </a:t>
            </a:r>
            <a:r>
              <a:rPr lang="en-GB" dirty="0" smtClean="0"/>
              <a:t>number processes.</a:t>
            </a:r>
            <a:r>
              <a:rPr lang="en-GB" dirty="0"/>
              <a:t>​</a:t>
            </a:r>
            <a:endParaRPr lang="en-US" dirty="0"/>
          </a:p>
          <a:p>
            <a:r>
              <a:rPr lang="en-GB" dirty="0"/>
              <a:t>The children will </a:t>
            </a:r>
            <a:r>
              <a:rPr lang="en-GB" dirty="0" smtClean="0"/>
              <a:t>use </a:t>
            </a:r>
            <a:r>
              <a:rPr lang="en-GB" dirty="0"/>
              <a:t>Heinemann Active Maths textbooks, worksheets, games and ICT resources to enhance their learning experience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 term 1, we will be covering place value, addition, subtraction, shape and money</a:t>
            </a: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AEF746-96EE-415E-8D50-876E51D13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857" y="1583147"/>
            <a:ext cx="4201869" cy="4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cs typeface="Calibri Light"/>
              </a:rPr>
              <a:t>                                E</a:t>
            </a:r>
            <a:r>
              <a:rPr lang="en-GB" b="1" dirty="0" smtClean="0">
                <a:cs typeface="Calibri Light"/>
              </a:rPr>
              <a:t>ducation City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20145"/>
            <a:ext cx="12192000" cy="1537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 smtClean="0">
                <a:cs typeface="Calibri"/>
              </a:rPr>
              <a:t>The children be given their updated logins and passwords for Education City soon. On this site, they can play games online, watch videos and access activity sheets.</a:t>
            </a:r>
            <a:endParaRPr lang="en-GB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55" y="1393805"/>
            <a:ext cx="4892751" cy="356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cs typeface="Calibri Light"/>
              </a:rPr>
              <a:t>Inter-Disciplinary Learning (IDL)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07" y="1539360"/>
            <a:ext cx="8039594" cy="5212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GB" dirty="0"/>
              <a:t>IDL is a context for learning across the curriculum.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The children are involved in choosing what they would like to learn and how they would like to learn it. </a:t>
            </a:r>
            <a:r>
              <a:rPr lang="en-US" dirty="0"/>
              <a:t>​</a:t>
            </a:r>
            <a:endParaRPr lang="en-US" dirty="0">
              <a:cs typeface="Calibri"/>
            </a:endParaRPr>
          </a:p>
          <a:p>
            <a:pPr fontAlgn="base"/>
            <a:r>
              <a:rPr lang="en-GB" dirty="0"/>
              <a:t>We have started the year with a novel study, we are reading </a:t>
            </a:r>
            <a:r>
              <a:rPr lang="en-GB" dirty="0" smtClean="0"/>
              <a:t>’The Sheep-Pig' </a:t>
            </a:r>
            <a:r>
              <a:rPr lang="en-GB" dirty="0"/>
              <a:t>as a class. This is a great way to develop literacy skills as well as many other curricular areas, particularly our work with </a:t>
            </a:r>
            <a:r>
              <a:rPr lang="en-GB" dirty="0" smtClean="0"/>
              <a:t>STEM.</a:t>
            </a:r>
            <a:r>
              <a:rPr lang="en-GB" dirty="0"/>
              <a:t> </a:t>
            </a:r>
            <a:r>
              <a:rPr lang="en-US" dirty="0" smtClean="0"/>
              <a:t>​</a:t>
            </a:r>
          </a:p>
          <a:p>
            <a:pPr fontAlgn="base"/>
            <a:r>
              <a:rPr lang="en-US" dirty="0" smtClean="0">
                <a:cs typeface="Calibri"/>
              </a:rPr>
              <a:t>We will be looking at animal classification, food chains and life cycles. </a:t>
            </a:r>
            <a:endParaRPr lang="en-US" dirty="0">
              <a:cs typeface="Calibri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375" t="14063" r="57875" b="32499"/>
          <a:stretch/>
        </p:blipFill>
        <p:spPr>
          <a:xfrm>
            <a:off x="8362307" y="1539360"/>
            <a:ext cx="326136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Twitter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7035"/>
          </a:xfrm>
        </p:spPr>
        <p:txBody>
          <a:bodyPr/>
          <a:lstStyle/>
          <a:p>
            <a:pPr marL="0" indent="0" fontAlgn="base">
              <a:buNone/>
            </a:pPr>
            <a:r>
              <a:rPr lang="en-GB" dirty="0"/>
              <a:t>A class </a:t>
            </a:r>
            <a:r>
              <a:rPr lang="en-GB" dirty="0" smtClean="0"/>
              <a:t>Twitter </a:t>
            </a:r>
            <a:r>
              <a:rPr lang="en-GB" dirty="0"/>
              <a:t>has been set up for each </a:t>
            </a:r>
            <a:r>
              <a:rPr lang="en-GB" dirty="0" smtClean="0"/>
              <a:t>P5 </a:t>
            </a:r>
            <a:r>
              <a:rPr lang="en-GB" dirty="0"/>
              <a:t>class. </a:t>
            </a:r>
            <a:r>
              <a:rPr lang="en-US" dirty="0"/>
              <a:t>​You can share your </a:t>
            </a:r>
            <a:r>
              <a:rPr lang="en-GB" dirty="0"/>
              <a:t>children's learning and wider achievements on here. 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GB" b="1" dirty="0"/>
          </a:p>
          <a:p>
            <a:pPr marL="0" indent="0" fontAlgn="base">
              <a:buNone/>
            </a:pPr>
            <a:r>
              <a:rPr lang="en-GB" b="1" dirty="0"/>
              <a:t>Mrs </a:t>
            </a:r>
            <a:r>
              <a:rPr lang="en-GB" b="1" dirty="0" smtClean="0"/>
              <a:t>McNeill @</a:t>
            </a:r>
            <a:r>
              <a:rPr lang="en-GB" b="1" dirty="0" err="1" smtClean="0"/>
              <a:t>mrsmcneillwps</a:t>
            </a:r>
            <a:endParaRPr lang="en-GB" dirty="0"/>
          </a:p>
          <a:p>
            <a:pPr marL="0" indent="0" fontAlgn="base">
              <a:buNone/>
            </a:pPr>
            <a:r>
              <a:rPr lang="en-GB" dirty="0"/>
              <a:t>Our school twitter is </a:t>
            </a:r>
            <a:r>
              <a:rPr lang="en-US" dirty="0"/>
              <a:t>​ - </a:t>
            </a:r>
            <a:r>
              <a:rPr lang="en-GB" u="sng" dirty="0">
                <a:hlinkClick r:id="rId2"/>
              </a:rPr>
              <a:t>https://twitter.com/WestquarterPrim</a:t>
            </a:r>
            <a:r>
              <a:rPr lang="en-GB" dirty="0" smtClean="0"/>
              <a:t>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1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Break and lunch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02379"/>
            <a:ext cx="10515600" cy="3034797"/>
          </a:xfrm>
        </p:spPr>
        <p:txBody>
          <a:bodyPr>
            <a:normAutofit/>
          </a:bodyPr>
          <a:lstStyle/>
          <a:p>
            <a:r>
              <a:rPr lang="en-GB" dirty="0"/>
              <a:t>M</a:t>
            </a:r>
            <a:r>
              <a:rPr lang="en-GB" dirty="0" smtClean="0"/>
              <a:t>orning </a:t>
            </a:r>
            <a:r>
              <a:rPr lang="en-GB" dirty="0"/>
              <a:t>break is </a:t>
            </a:r>
            <a:r>
              <a:rPr lang="en-GB" dirty="0" smtClean="0"/>
              <a:t>10:00-10:15 and lunch </a:t>
            </a:r>
            <a:r>
              <a:rPr lang="en-GB" dirty="0"/>
              <a:t>is </a:t>
            </a:r>
            <a:r>
              <a:rPr lang="en-GB" dirty="0" smtClean="0"/>
              <a:t>12:15-13:00. </a:t>
            </a:r>
          </a:p>
          <a:p>
            <a:r>
              <a:rPr lang="en-GB" dirty="0" smtClean="0"/>
              <a:t>Children </a:t>
            </a:r>
            <a:r>
              <a:rPr lang="en-GB" dirty="0"/>
              <a:t>should </a:t>
            </a:r>
            <a:r>
              <a:rPr lang="en-GB" dirty="0" smtClean="0"/>
              <a:t>bring </a:t>
            </a:r>
            <a:r>
              <a:rPr lang="en-GB" dirty="0"/>
              <a:t>a </a:t>
            </a:r>
            <a:r>
              <a:rPr lang="en-GB" dirty="0" smtClean="0"/>
              <a:t>healthy </a:t>
            </a:r>
            <a:r>
              <a:rPr lang="en-GB" dirty="0"/>
              <a:t>snack </a:t>
            </a:r>
            <a:r>
              <a:rPr lang="en-GB" dirty="0" smtClean="0"/>
              <a:t>for break time to </a:t>
            </a:r>
            <a:r>
              <a:rPr lang="en-GB" dirty="0"/>
              <a:t>keep them from feeling hungry. </a:t>
            </a:r>
            <a:endParaRPr lang="en-GB" dirty="0" smtClean="0"/>
          </a:p>
          <a:p>
            <a:r>
              <a:rPr lang="en-GB" dirty="0" smtClean="0"/>
              <a:t>Waste Free Wednesday and Fruit Friday.</a:t>
            </a:r>
            <a:endParaRPr lang="en-GB" dirty="0"/>
          </a:p>
          <a:p>
            <a:r>
              <a:rPr lang="en-GB" dirty="0" err="1" smtClean="0"/>
              <a:t>Ipay</a:t>
            </a:r>
            <a:r>
              <a:rPr lang="en-GB" dirty="0" smtClean="0"/>
              <a:t> can be used to choose lunches from home. Login details have been issued to parents/carers.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98" y="1557620"/>
            <a:ext cx="2807079" cy="1578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413" y="1557620"/>
            <a:ext cx="2058964" cy="164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7" y="63850"/>
            <a:ext cx="10515600" cy="898051"/>
          </a:xfrm>
        </p:spPr>
        <p:txBody>
          <a:bodyPr/>
          <a:lstStyle/>
          <a:p>
            <a:r>
              <a:rPr lang="en-GB" b="1" dirty="0"/>
              <a:t>Weekly 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1" y="831274"/>
            <a:ext cx="11827824" cy="6026726"/>
          </a:xfrm>
        </p:spPr>
        <p:txBody>
          <a:bodyPr>
            <a:normAutofit/>
          </a:bodyPr>
          <a:lstStyle/>
          <a:p>
            <a:r>
              <a:rPr lang="en-GB" dirty="0"/>
              <a:t>Music </a:t>
            </a:r>
            <a:r>
              <a:rPr lang="en-GB" dirty="0" smtClean="0"/>
              <a:t>- every second Monday </a:t>
            </a:r>
            <a:r>
              <a:rPr lang="en-GB" dirty="0" smtClean="0"/>
              <a:t> </a:t>
            </a:r>
            <a:r>
              <a:rPr lang="en-GB" dirty="0" smtClean="0"/>
              <a:t>with </a:t>
            </a:r>
            <a:r>
              <a:rPr lang="en-GB" dirty="0"/>
              <a:t>Mrs </a:t>
            </a:r>
            <a:r>
              <a:rPr lang="en-GB" dirty="0" smtClean="0"/>
              <a:t>Brockie.​</a:t>
            </a:r>
          </a:p>
          <a:p>
            <a:r>
              <a:rPr lang="en-GB" dirty="0" smtClean="0"/>
              <a:t>French will be with </a:t>
            </a:r>
            <a:r>
              <a:rPr lang="en-GB" dirty="0" smtClean="0"/>
              <a:t>Mrs. Downie. </a:t>
            </a:r>
            <a:endParaRPr lang="en-GB" dirty="0"/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u="sng" dirty="0" smtClean="0"/>
              <a:t>PE </a:t>
            </a:r>
            <a:r>
              <a:rPr lang="en-GB" u="sng" dirty="0"/>
              <a:t>days​</a:t>
            </a:r>
          </a:p>
          <a:p>
            <a:r>
              <a:rPr lang="en-GB" dirty="0" smtClean="0"/>
              <a:t>Monday day with Mr </a:t>
            </a:r>
            <a:r>
              <a:rPr lang="en-GB" dirty="0" err="1" smtClean="0"/>
              <a:t>Manchip</a:t>
            </a:r>
            <a:endParaRPr lang="en-GB" dirty="0"/>
          </a:p>
          <a:p>
            <a:r>
              <a:rPr lang="en-GB" dirty="0" smtClean="0"/>
              <a:t>Thursday</a:t>
            </a:r>
            <a:r>
              <a:rPr lang="en-GB" dirty="0" smtClean="0"/>
              <a:t> </a:t>
            </a:r>
            <a:r>
              <a:rPr lang="en-GB" dirty="0" smtClean="0"/>
              <a:t>with </a:t>
            </a:r>
            <a:r>
              <a:rPr lang="en-GB" smtClean="0"/>
              <a:t>Mrs </a:t>
            </a:r>
            <a:r>
              <a:rPr lang="en-GB" smtClean="0"/>
              <a:t>McNeill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Please </a:t>
            </a:r>
            <a:r>
              <a:rPr lang="en-GB" dirty="0"/>
              <a:t>ensure that your child brings suitable outdoor PE kit on these days (jogging bottoms/leggings, </a:t>
            </a:r>
            <a:r>
              <a:rPr lang="en-GB" dirty="0" smtClean="0"/>
              <a:t>a white polo shirt or white t-shirt, school jumper </a:t>
            </a:r>
            <a:r>
              <a:rPr lang="en-GB" dirty="0"/>
              <a:t>and a jacket)​. Jewellery should not be worn on gym days and hair should be tied up. If earrings can’t be removed they </a:t>
            </a:r>
            <a:r>
              <a:rPr lang="en-GB" dirty="0" smtClean="0"/>
              <a:t>the children must cover their ear lops </a:t>
            </a:r>
            <a:r>
              <a:rPr lang="en-GB" dirty="0"/>
              <a:t>with tape.</a:t>
            </a:r>
            <a:r>
              <a:rPr lang="en-GB" dirty="0" smtClean="0"/>
              <a:t>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7" y="107128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The </a:t>
            </a:r>
            <a:r>
              <a:rPr lang="en-GB" b="1" dirty="0" err="1"/>
              <a:t>Westquarter</a:t>
            </a:r>
            <a:r>
              <a:rPr lang="en-GB" b="1" dirty="0"/>
              <a:t>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90" y="1561514"/>
            <a:ext cx="7860734" cy="4615449"/>
          </a:xfrm>
        </p:spPr>
        <p:txBody>
          <a:bodyPr>
            <a:normAutofit/>
          </a:bodyPr>
          <a:lstStyle/>
          <a:p>
            <a:r>
              <a:rPr lang="en-GB" dirty="0"/>
              <a:t>The school rules are ‘Ready, Respectful and Safe’.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Examples:</a:t>
            </a:r>
            <a:endParaRPr lang="en-GB" dirty="0"/>
          </a:p>
          <a:p>
            <a:r>
              <a:rPr lang="en-GB" dirty="0" smtClean="0"/>
              <a:t>Ready  - in uniform, ready and listening to instructions, standing in line when the bell sounds.</a:t>
            </a:r>
          </a:p>
          <a:p>
            <a:r>
              <a:rPr lang="en-GB" dirty="0" smtClean="0"/>
              <a:t>Respectful – be kind and polite to others, treat resources with respect, look after the school.</a:t>
            </a:r>
          </a:p>
          <a:p>
            <a:r>
              <a:rPr lang="en-GB" dirty="0" smtClean="0"/>
              <a:t>Safe – not swinging on chairs, carrying scissors carefully,  walking in the school.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644" y="1026991"/>
            <a:ext cx="4123356" cy="58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5554-4788-2F4E-927F-9A7AE8614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8" y="903958"/>
            <a:ext cx="6531627" cy="9906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4000" b="1" dirty="0"/>
              <a:t>If a child displays undesirable behaviour, the following steps will be taken</a:t>
            </a:r>
            <a:r>
              <a:rPr lang="en-GB" sz="4000" b="1" dirty="0" smtClean="0"/>
              <a:t>:</a:t>
            </a:r>
            <a:endParaRPr lang="en-GB" sz="4000" b="1" dirty="0">
              <a:solidFill>
                <a:schemeClr val="accent1"/>
              </a:solidFill>
              <a:ea typeface="Calibri Light"/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9FAEE9-EF2D-5245-8B38-30C977CE7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46" y="4798"/>
            <a:ext cx="5435135" cy="689638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880360"/>
            <a:ext cx="5667692" cy="2988628"/>
          </a:xfrm>
        </p:spPr>
        <p:txBody>
          <a:bodyPr/>
          <a:lstStyle/>
          <a:p>
            <a:r>
              <a:rPr lang="en-GB" sz="4400" b="1" dirty="0" smtClean="0">
                <a:solidFill>
                  <a:schemeClr val="accent1"/>
                </a:solidFill>
                <a:ea typeface="+mj-lt"/>
                <a:cs typeface="+mj-lt"/>
              </a:rPr>
              <a:t>Supportive</a:t>
            </a:r>
            <a:r>
              <a:rPr lang="en-GB" sz="4400" b="1" dirty="0">
                <a:solidFill>
                  <a:schemeClr val="accent1"/>
                </a:solidFill>
                <a:ea typeface="+mj-lt"/>
                <a:cs typeface="+mj-lt"/>
              </a:rPr>
              <a:t> Steps</a:t>
            </a:r>
            <a:r>
              <a:rPr lang="en-GB" sz="4400" b="1" dirty="0">
                <a:ea typeface="+mj-lt"/>
                <a:cs typeface="+mj-lt"/>
              </a:rPr>
              <a:t/>
            </a:r>
            <a:br>
              <a:rPr lang="en-GB" sz="4400" b="1" dirty="0">
                <a:ea typeface="+mj-lt"/>
                <a:cs typeface="+mj-lt"/>
              </a:rPr>
            </a:br>
            <a:r>
              <a:rPr lang="en-GB" sz="2800" b="1" dirty="0" err="1">
                <a:solidFill>
                  <a:schemeClr val="accent1"/>
                </a:solidFill>
                <a:ea typeface="+mj-lt"/>
                <a:cs typeface="+mj-lt"/>
              </a:rPr>
              <a:t>Microscript</a:t>
            </a:r>
            <a:r>
              <a:rPr lang="en-GB" sz="2800" b="1" dirty="0">
                <a:solidFill>
                  <a:schemeClr val="accent1"/>
                </a:solidFill>
                <a:ea typeface="Calibri Light"/>
                <a:cs typeface="Calibri Light"/>
              </a:rPr>
              <a:t>: 30 second intervention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5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16" y="0"/>
            <a:ext cx="10353761" cy="1326321"/>
          </a:xfrm>
        </p:spPr>
        <p:txBody>
          <a:bodyPr/>
          <a:lstStyle/>
          <a:p>
            <a:r>
              <a:rPr lang="en-GB" b="1" u="sng" dirty="0" smtClean="0"/>
              <a:t>Rights Respecting Schools</a:t>
            </a:r>
            <a:br>
              <a:rPr lang="en-GB" b="1" u="sng" dirty="0" smtClean="0"/>
            </a:br>
            <a:r>
              <a:rPr lang="en-GB" b="1" u="sng" dirty="0" err="1" smtClean="0"/>
              <a:t>Westquarter’s</a:t>
            </a:r>
            <a:r>
              <a:rPr lang="en-GB" b="1" u="sng" dirty="0" smtClean="0"/>
              <a:t> </a:t>
            </a:r>
            <a:r>
              <a:rPr lang="en-GB" b="1" u="sng" dirty="0"/>
              <a:t>Rights Journey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81" y="1326321"/>
            <a:ext cx="8435736" cy="445273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Westquarter Primary is working on the Rights Respecting Schools Award. </a:t>
            </a:r>
          </a:p>
          <a:p>
            <a:r>
              <a:rPr lang="en-GB" dirty="0" smtClean="0"/>
              <a:t>We have achieved our Bronze Award and are working towards Silver. </a:t>
            </a:r>
          </a:p>
          <a:p>
            <a:r>
              <a:rPr lang="en-GB" dirty="0" smtClean="0"/>
              <a:t>Pupils learn about the UNCRC (United Nations Convention on the Rights of the Child) and their rights in class. </a:t>
            </a:r>
          </a:p>
          <a:p>
            <a:r>
              <a:rPr lang="en-GB" dirty="0" smtClean="0"/>
              <a:t>Each class will set up a Class Charter which </a:t>
            </a:r>
            <a:r>
              <a:rPr lang="en-GB" dirty="0"/>
              <a:t>is an agreement as a class about </a:t>
            </a:r>
            <a:r>
              <a:rPr lang="en-GB" dirty="0" smtClean="0"/>
              <a:t>how </a:t>
            </a:r>
            <a:r>
              <a:rPr lang="en-GB" dirty="0"/>
              <a:t>the Rights of the Child will be </a:t>
            </a:r>
            <a:r>
              <a:rPr lang="en-GB" dirty="0" smtClean="0"/>
              <a:t>respected. </a:t>
            </a:r>
          </a:p>
          <a:p>
            <a:r>
              <a:rPr lang="en-GB" dirty="0" smtClean="0"/>
              <a:t>Pupils are </a:t>
            </a:r>
            <a:r>
              <a:rPr lang="en-GB" b="1" dirty="0" smtClean="0"/>
              <a:t>Rights Holders </a:t>
            </a:r>
            <a:r>
              <a:rPr lang="en-GB" dirty="0" smtClean="0"/>
              <a:t>and adults in school and at home are </a:t>
            </a:r>
            <a:r>
              <a:rPr lang="en-GB" b="1" dirty="0" smtClean="0"/>
              <a:t>Duty Bearers. </a:t>
            </a:r>
          </a:p>
          <a:p>
            <a:r>
              <a:rPr lang="en-GB" dirty="0" smtClean="0"/>
              <a:t>Children may discuss this with you at home. Please let us know if you would like any more information. </a:t>
            </a:r>
          </a:p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D6DCE3-3A7B-3BA2-5419-0D66A5F24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57" y="199270"/>
            <a:ext cx="3014414" cy="6459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5618921"/>
            <a:ext cx="7518400" cy="11079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PrimaryInfant" pitchFamily="2" charset="0"/>
                <a:ea typeface="+mn-ea"/>
                <a:cs typeface="+mn-cs"/>
              </a:rPr>
              <a:t>Article 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PrimaryInfant" pitchFamily="2" charset="0"/>
                <a:ea typeface="+mn-ea"/>
                <a:cs typeface="+mn-cs"/>
              </a:rPr>
              <a:t>All adults and children should know about this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PrimaryInfant" pitchFamily="2" charset="0"/>
                <a:ea typeface="+mn-ea"/>
                <a:cs typeface="+mn-cs"/>
              </a:rPr>
              <a:t>convention.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PrimaryInfan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75" y="0"/>
            <a:ext cx="10353761" cy="1326321"/>
          </a:xfrm>
        </p:spPr>
        <p:txBody>
          <a:bodyPr/>
          <a:lstStyle/>
          <a:p>
            <a:r>
              <a:rPr lang="en-GB" b="1" u="sng" dirty="0"/>
              <a:t>What is the </a:t>
            </a:r>
            <a:r>
              <a:rPr lang="en-GB" b="1" u="sng" dirty="0" smtClean="0"/>
              <a:t>UNCRC?</a:t>
            </a:r>
            <a:endParaRPr lang="en-GB" b="1" u="sng" dirty="0"/>
          </a:p>
        </p:txBody>
      </p:sp>
      <p:pic>
        <p:nvPicPr>
          <p:cNvPr id="4" name="Picture 2" descr="Child-friendly UNCRC Poster leaflet - Play Scotland">
            <a:extLst>
              <a:ext uri="{FF2B5EF4-FFF2-40B4-BE49-F238E27FC236}">
                <a16:creationId xmlns:a16="http://schemas.microsoft.com/office/drawing/2014/main" id="{16AC60BF-0F90-B3EB-6A4F-87EC9496B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"/>
          <a:stretch/>
        </p:blipFill>
        <p:spPr bwMode="auto">
          <a:xfrm>
            <a:off x="679706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636637-1BEA-B8D0-3377-49A9B9A1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6" y="5131841"/>
            <a:ext cx="64960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119063" y="762000"/>
            <a:ext cx="6678612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The United Nations Convention on the Rights of the Child is a universally agreed set of </a:t>
            </a:r>
            <a:r>
              <a:rPr lang="en-GB" dirty="0" smtClean="0">
                <a:solidFill>
                  <a:schemeClr val="tx1"/>
                </a:solidFill>
              </a:rPr>
              <a:t>non-negotiable </a:t>
            </a:r>
            <a:r>
              <a:rPr lang="en-GB" dirty="0">
                <a:solidFill>
                  <a:schemeClr val="tx1"/>
                </a:solidFill>
              </a:rPr>
              <a:t>standards and obligations, built on varied legal systems and cultural traditions. </a:t>
            </a:r>
          </a:p>
          <a:p>
            <a:r>
              <a:rPr lang="en-GB" dirty="0">
                <a:solidFill>
                  <a:schemeClr val="tx1"/>
                </a:solidFill>
              </a:rPr>
              <a:t>The Convention has a total of 54 articles.</a:t>
            </a:r>
          </a:p>
          <a:p>
            <a:r>
              <a:rPr lang="en-GB" dirty="0">
                <a:solidFill>
                  <a:schemeClr val="tx1"/>
                </a:solidFill>
              </a:rPr>
              <a:t>In school we focus on Articles 1-42. </a:t>
            </a:r>
          </a:p>
          <a:p>
            <a:r>
              <a:rPr lang="en-GB" dirty="0">
                <a:solidFill>
                  <a:schemeClr val="tx1"/>
                </a:solidFill>
              </a:rPr>
              <a:t>Articles 43-54 are about how adults and governments work together to make sure that all children get all their rights. </a:t>
            </a:r>
          </a:p>
        </p:txBody>
      </p:sp>
    </p:spTree>
    <p:extLst>
      <p:ext uri="{BB962C8B-B14F-4D97-AF65-F5344CB8AC3E}">
        <p14:creationId xmlns:p14="http://schemas.microsoft.com/office/powerpoint/2010/main" val="29594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08" y="2193925"/>
            <a:ext cx="6049488" cy="1325563"/>
          </a:xfrm>
        </p:spPr>
        <p:txBody>
          <a:bodyPr/>
          <a:lstStyle/>
          <a:p>
            <a:pPr algn="ctr"/>
            <a:r>
              <a:rPr lang="en-GB" b="1" dirty="0" smtClean="0"/>
              <a:t>Class Charter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-1"/>
            <a:ext cx="4876800" cy="689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1608</Words>
  <Application>Microsoft Office PowerPoint</Application>
  <PresentationFormat>Widescreen</PresentationFormat>
  <Paragraphs>138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SassoonPrimaryInfant</vt:lpstr>
      <vt:lpstr>Wingdings 3</vt:lpstr>
      <vt:lpstr>Office Theme</vt:lpstr>
      <vt:lpstr>1_Office Theme</vt:lpstr>
      <vt:lpstr>A Warm Welcome to P5 from Mrs McNeill</vt:lpstr>
      <vt:lpstr>Morning Routines</vt:lpstr>
      <vt:lpstr>Break and lunch times</vt:lpstr>
      <vt:lpstr>Weekly Routines</vt:lpstr>
      <vt:lpstr>The Westquarter Way</vt:lpstr>
      <vt:lpstr>If a child displays undesirable behaviour, the following steps will be taken:</vt:lpstr>
      <vt:lpstr>Rights Respecting Schools Westquarter’s Rights Journey </vt:lpstr>
      <vt:lpstr>What is the UNCRC?</vt:lpstr>
      <vt:lpstr>Class Charter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Implementing Our Class Charter</vt:lpstr>
      <vt:lpstr>Medicines</vt:lpstr>
      <vt:lpstr>Medicines</vt:lpstr>
      <vt:lpstr>Medically Prescribed Diets</vt:lpstr>
      <vt:lpstr>Car Parking</vt:lpstr>
      <vt:lpstr>Emotion Works</vt:lpstr>
      <vt:lpstr>Literacy</vt:lpstr>
      <vt:lpstr>                                Numeracy</vt:lpstr>
      <vt:lpstr>                                Education City</vt:lpstr>
      <vt:lpstr>Inter-Disciplinary Learning (IDL)</vt:lpstr>
      <vt:lpstr>Twitter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P4M</dc:title>
  <dc:creator>Laura Meier</dc:creator>
  <cp:lastModifiedBy>Mrs McNeill</cp:lastModifiedBy>
  <cp:revision>187</cp:revision>
  <dcterms:created xsi:type="dcterms:W3CDTF">2020-09-13T12:56:54Z</dcterms:created>
  <dcterms:modified xsi:type="dcterms:W3CDTF">2023-08-22T16:45:17Z</dcterms:modified>
</cp:coreProperties>
</file>