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8" r:id="rId4"/>
    <p:sldId id="260" r:id="rId5"/>
    <p:sldId id="287" r:id="rId6"/>
    <p:sldId id="288" r:id="rId7"/>
    <p:sldId id="289" r:id="rId8"/>
    <p:sldId id="290" r:id="rId9"/>
    <p:sldId id="291" r:id="rId10"/>
    <p:sldId id="261" r:id="rId11"/>
    <p:sldId id="276" r:id="rId12"/>
    <p:sldId id="284" r:id="rId13"/>
    <p:sldId id="285" r:id="rId14"/>
    <p:sldId id="283" r:id="rId15"/>
    <p:sldId id="278" r:id="rId16"/>
    <p:sldId id="262" r:id="rId17"/>
    <p:sldId id="272" r:id="rId18"/>
    <p:sldId id="279" r:id="rId19"/>
    <p:sldId id="282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F3BF9-905B-476B-56E6-73ACCD829C3D}" v="629" dt="2020-09-14T15:40:52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Meier" userId="S::gw18meierlaura@glow.sch.uk::ed7b91dd-8e87-42d7-b540-423f0acc02a8" providerId="AD" clId="Web-{1C9F3BF9-905B-476B-56E6-73ACCD829C3D}"/>
    <pc:docChg chg="addSld modSld sldOrd">
      <pc:chgData name="Mrs Meier" userId="S::gw18meierlaura@glow.sch.uk::ed7b91dd-8e87-42d7-b540-423f0acc02a8" providerId="AD" clId="Web-{1C9F3BF9-905B-476B-56E6-73ACCD829C3D}" dt="2020-09-14T15:40:52.900" v="616" actId="14100"/>
      <pc:docMkLst>
        <pc:docMk/>
      </pc:docMkLst>
      <pc:sldChg chg="modSp">
        <pc:chgData name="Mrs Meier" userId="S::gw18meierlaura@glow.sch.uk::ed7b91dd-8e87-42d7-b540-423f0acc02a8" providerId="AD" clId="Web-{1C9F3BF9-905B-476B-56E6-73ACCD829C3D}" dt="2020-09-14T15:40:04.242" v="597" actId="1076"/>
        <pc:sldMkLst>
          <pc:docMk/>
          <pc:sldMk cId="2882462443" sldId="257"/>
        </pc:sldMkLst>
        <pc:spChg chg="mod">
          <ac:chgData name="Mrs Meier" userId="S::gw18meierlaura@glow.sch.uk::ed7b91dd-8e87-42d7-b540-423f0acc02a8" providerId="AD" clId="Web-{1C9F3BF9-905B-476B-56E6-73ACCD829C3D}" dt="2020-09-14T15:39:58.430" v="594" actId="1076"/>
          <ac:spMkLst>
            <pc:docMk/>
            <pc:sldMk cId="2882462443" sldId="257"/>
            <ac:spMk id="3" creationId="{00000000-0000-0000-0000-000000000000}"/>
          </ac:spMkLst>
        </pc:spChg>
        <pc:picChg chg="mod">
          <ac:chgData name="Mrs Meier" userId="S::gw18meierlaura@glow.sch.uk::ed7b91dd-8e87-42d7-b540-423f0acc02a8" providerId="AD" clId="Web-{1C9F3BF9-905B-476B-56E6-73ACCD829C3D}" dt="2020-09-14T15:40:04.242" v="597" actId="1076"/>
          <ac:picMkLst>
            <pc:docMk/>
            <pc:sldMk cId="2882462443" sldId="257"/>
            <ac:picMk id="4" creationId="{00000000-0000-0000-0000-000000000000}"/>
          </ac:picMkLst>
        </pc:picChg>
      </pc:sldChg>
      <pc:sldChg chg="modSp">
        <pc:chgData name="Mrs Meier" userId="S::gw18meierlaura@glow.sch.uk::ed7b91dd-8e87-42d7-b540-423f0acc02a8" providerId="AD" clId="Web-{1C9F3BF9-905B-476B-56E6-73ACCD829C3D}" dt="2020-09-14T15:35:24.315" v="489" actId="20577"/>
        <pc:sldMkLst>
          <pc:docMk/>
          <pc:sldMk cId="2722745922" sldId="262"/>
        </pc:sldMkLst>
        <pc:spChg chg="mod">
          <ac:chgData name="Mrs Meier" userId="S::gw18meierlaura@glow.sch.uk::ed7b91dd-8e87-42d7-b540-423f0acc02a8" providerId="AD" clId="Web-{1C9F3BF9-905B-476B-56E6-73ACCD829C3D}" dt="2020-09-14T15:35:24.315" v="489" actId="20577"/>
          <ac:spMkLst>
            <pc:docMk/>
            <pc:sldMk cId="2722745922" sldId="262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40:26.821" v="605" actId="20577"/>
        <pc:sldMkLst>
          <pc:docMk/>
          <pc:sldMk cId="426418428" sldId="263"/>
        </pc:sldMkLst>
        <pc:spChg chg="mod">
          <ac:chgData name="Mrs Meier" userId="S::gw18meierlaura@glow.sch.uk::ed7b91dd-8e87-42d7-b540-423f0acc02a8" providerId="AD" clId="Web-{1C9F3BF9-905B-476B-56E6-73ACCD829C3D}" dt="2020-09-14T15:40:26.821" v="605" actId="20577"/>
          <ac:spMkLst>
            <pc:docMk/>
            <pc:sldMk cId="426418428" sldId="263"/>
            <ac:spMk id="5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40:35.227" v="608" actId="20577"/>
        <pc:sldMkLst>
          <pc:docMk/>
          <pc:sldMk cId="1793769566" sldId="264"/>
        </pc:sldMkLst>
        <pc:spChg chg="mod">
          <ac:chgData name="Mrs Meier" userId="S::gw18meierlaura@glow.sch.uk::ed7b91dd-8e87-42d7-b540-423f0acc02a8" providerId="AD" clId="Web-{1C9F3BF9-905B-476B-56E6-73ACCD829C3D}" dt="2020-09-14T15:40:35.227" v="608" actId="20577"/>
          <ac:spMkLst>
            <pc:docMk/>
            <pc:sldMk cId="1793769566" sldId="264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40:52.900" v="616" actId="14100"/>
        <pc:sldMkLst>
          <pc:docMk/>
          <pc:sldMk cId="3666408207" sldId="265"/>
        </pc:sldMkLst>
        <pc:spChg chg="mod">
          <ac:chgData name="Mrs Meier" userId="S::gw18meierlaura@glow.sch.uk::ed7b91dd-8e87-42d7-b540-423f0acc02a8" providerId="AD" clId="Web-{1C9F3BF9-905B-476B-56E6-73ACCD829C3D}" dt="2020-09-14T15:40:52.900" v="616" actId="14100"/>
          <ac:spMkLst>
            <pc:docMk/>
            <pc:sldMk cId="3666408207" sldId="265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37:52.787" v="563" actId="1076"/>
        <pc:sldMkLst>
          <pc:docMk/>
          <pc:sldMk cId="4133508204" sldId="266"/>
        </pc:sldMkLst>
        <pc:spChg chg="mod">
          <ac:chgData name="Mrs Meier" userId="S::gw18meierlaura@glow.sch.uk::ed7b91dd-8e87-42d7-b540-423f0acc02a8" providerId="AD" clId="Web-{1C9F3BF9-905B-476B-56E6-73ACCD829C3D}" dt="2020-09-14T15:37:52.787" v="563" actId="1076"/>
          <ac:spMkLst>
            <pc:docMk/>
            <pc:sldMk cId="4133508204" sldId="266"/>
            <ac:spMk id="3" creationId="{00000000-0000-0000-0000-000000000000}"/>
          </ac:spMkLst>
        </pc:spChg>
        <pc:spChg chg="mod">
          <ac:chgData name="Mrs Meier" userId="S::gw18meierlaura@glow.sch.uk::ed7b91dd-8e87-42d7-b540-423f0acc02a8" providerId="AD" clId="Web-{1C9F3BF9-905B-476B-56E6-73ACCD829C3D}" dt="2020-09-14T15:37:49.958" v="562" actId="1076"/>
          <ac:spMkLst>
            <pc:docMk/>
            <pc:sldMk cId="4133508204" sldId="266"/>
            <ac:spMk id="4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38:01.677" v="564" actId="1076"/>
        <pc:sldMkLst>
          <pc:docMk/>
          <pc:sldMk cId="1486055390" sldId="267"/>
        </pc:sldMkLst>
        <pc:picChg chg="mod">
          <ac:chgData name="Mrs Meier" userId="S::gw18meierlaura@glow.sch.uk::ed7b91dd-8e87-42d7-b540-423f0acc02a8" providerId="AD" clId="Web-{1C9F3BF9-905B-476B-56E6-73ACCD829C3D}" dt="2020-09-14T15:38:01.677" v="564" actId="1076"/>
          <ac:picMkLst>
            <pc:docMk/>
            <pc:sldMk cId="1486055390" sldId="267"/>
            <ac:picMk id="9" creationId="{00000000-0000-0000-0000-000000000000}"/>
          </ac:picMkLst>
        </pc:picChg>
      </pc:sldChg>
      <pc:sldChg chg="addSp modSp">
        <pc:chgData name="Mrs Meier" userId="S::gw18meierlaura@glow.sch.uk::ed7b91dd-8e87-42d7-b540-423f0acc02a8" providerId="AD" clId="Web-{1C9F3BF9-905B-476B-56E6-73ACCD829C3D}" dt="2020-09-14T15:39:26.585" v="582" actId="20577"/>
        <pc:sldMkLst>
          <pc:docMk/>
          <pc:sldMk cId="3104562820" sldId="269"/>
        </pc:sldMkLst>
        <pc:spChg chg="mod">
          <ac:chgData name="Mrs Meier" userId="S::gw18meierlaura@glow.sch.uk::ed7b91dd-8e87-42d7-b540-423f0acc02a8" providerId="AD" clId="Web-{1C9F3BF9-905B-476B-56E6-73ACCD829C3D}" dt="2020-09-14T15:39:26.585" v="582" actId="20577"/>
          <ac:spMkLst>
            <pc:docMk/>
            <pc:sldMk cId="3104562820" sldId="269"/>
            <ac:spMk id="2" creationId="{00000000-0000-0000-0000-000000000000}"/>
          </ac:spMkLst>
        </pc:spChg>
        <pc:spChg chg="mod">
          <ac:chgData name="Mrs Meier" userId="S::gw18meierlaura@glow.sch.uk::ed7b91dd-8e87-42d7-b540-423f0acc02a8" providerId="AD" clId="Web-{1C9F3BF9-905B-476B-56E6-73ACCD829C3D}" dt="2020-09-14T15:39:15.195" v="569" actId="14100"/>
          <ac:spMkLst>
            <pc:docMk/>
            <pc:sldMk cId="3104562820" sldId="269"/>
            <ac:spMk id="3" creationId="{00000000-0000-0000-0000-000000000000}"/>
          </ac:spMkLst>
        </pc:spChg>
        <pc:picChg chg="add mod">
          <ac:chgData name="Mrs Meier" userId="S::gw18meierlaura@glow.sch.uk::ed7b91dd-8e87-42d7-b540-423f0acc02a8" providerId="AD" clId="Web-{1C9F3BF9-905B-476B-56E6-73ACCD829C3D}" dt="2020-09-14T15:39:18.663" v="572" actId="1076"/>
          <ac:picMkLst>
            <pc:docMk/>
            <pc:sldMk cId="3104562820" sldId="269"/>
            <ac:picMk id="4" creationId="{47AEF746-96EE-415E-8D50-876E51D13B67}"/>
          </ac:picMkLst>
        </pc:picChg>
      </pc:sldChg>
      <pc:sldChg chg="modSp">
        <pc:chgData name="Mrs Meier" userId="S::gw18meierlaura@glow.sch.uk::ed7b91dd-8e87-42d7-b540-423f0acc02a8" providerId="AD" clId="Web-{1C9F3BF9-905B-476B-56E6-73ACCD829C3D}" dt="2020-09-14T15:30:29.153" v="436" actId="20577"/>
        <pc:sldMkLst>
          <pc:docMk/>
          <pc:sldMk cId="472408324" sldId="270"/>
        </pc:sldMkLst>
        <pc:spChg chg="mod">
          <ac:chgData name="Mrs Meier" userId="S::gw18meierlaura@glow.sch.uk::ed7b91dd-8e87-42d7-b540-423f0acc02a8" providerId="AD" clId="Web-{1C9F3BF9-905B-476B-56E6-73ACCD829C3D}" dt="2020-09-14T15:30:29.153" v="436" actId="20577"/>
          <ac:spMkLst>
            <pc:docMk/>
            <pc:sldMk cId="472408324" sldId="270"/>
            <ac:spMk id="2" creationId="{00000000-0000-0000-0000-000000000000}"/>
          </ac:spMkLst>
        </pc:spChg>
        <pc:spChg chg="mod">
          <ac:chgData name="Mrs Meier" userId="S::gw18meierlaura@glow.sch.uk::ed7b91dd-8e87-42d7-b540-423f0acc02a8" providerId="AD" clId="Web-{1C9F3BF9-905B-476B-56E6-73ACCD829C3D}" dt="2020-09-14T15:29:50.855" v="411" actId="20577"/>
          <ac:spMkLst>
            <pc:docMk/>
            <pc:sldMk cId="472408324" sldId="270"/>
            <ac:spMk id="3" creationId="{00000000-0000-0000-0000-000000000000}"/>
          </ac:spMkLst>
        </pc:spChg>
      </pc:sldChg>
      <pc:sldChg chg="modSp">
        <pc:chgData name="Mrs Meier" userId="S::gw18meierlaura@glow.sch.uk::ed7b91dd-8e87-42d7-b540-423f0acc02a8" providerId="AD" clId="Web-{1C9F3BF9-905B-476B-56E6-73ACCD829C3D}" dt="2020-09-14T15:39:44.789" v="591" actId="20577"/>
        <pc:sldMkLst>
          <pc:docMk/>
          <pc:sldMk cId="3585083490" sldId="271"/>
        </pc:sldMkLst>
        <pc:spChg chg="mod">
          <ac:chgData name="Mrs Meier" userId="S::gw18meierlaura@glow.sch.uk::ed7b91dd-8e87-42d7-b540-423f0acc02a8" providerId="AD" clId="Web-{1C9F3BF9-905B-476B-56E6-73ACCD829C3D}" dt="2020-09-14T15:39:44.789" v="591" actId="20577"/>
          <ac:spMkLst>
            <pc:docMk/>
            <pc:sldMk cId="3585083490" sldId="271"/>
            <ac:spMk id="5" creationId="{00000000-0000-0000-0000-000000000000}"/>
          </ac:spMkLst>
        </pc:spChg>
      </pc:sldChg>
      <pc:sldChg chg="ord">
        <pc:chgData name="Mrs Meier" userId="S::gw18meierlaura@glow.sch.uk::ed7b91dd-8e87-42d7-b540-423f0acc02a8" providerId="AD" clId="Web-{1C9F3BF9-905B-476B-56E6-73ACCD829C3D}" dt="2020-09-14T15:30:33.809" v="439"/>
        <pc:sldMkLst>
          <pc:docMk/>
          <pc:sldMk cId="2777264350" sldId="273"/>
        </pc:sldMkLst>
      </pc:sldChg>
      <pc:sldChg chg="addSp delSp modSp add ord replId">
        <pc:chgData name="Mrs Meier" userId="S::gw18meierlaura@glow.sch.uk::ed7b91dd-8e87-42d7-b540-423f0acc02a8" providerId="AD" clId="Web-{1C9F3BF9-905B-476B-56E6-73ACCD829C3D}" dt="2020-09-14T15:35:01.924" v="484" actId="20577"/>
        <pc:sldMkLst>
          <pc:docMk/>
          <pc:sldMk cId="2446485149" sldId="274"/>
        </pc:sldMkLst>
        <pc:spChg chg="mod">
          <ac:chgData name="Mrs Meier" userId="S::gw18meierlaura@glow.sch.uk::ed7b91dd-8e87-42d7-b540-423f0acc02a8" providerId="AD" clId="Web-{1C9F3BF9-905B-476B-56E6-73ACCD829C3D}" dt="2020-09-14T15:35:01.924" v="484" actId="20577"/>
          <ac:spMkLst>
            <pc:docMk/>
            <pc:sldMk cId="2446485149" sldId="274"/>
            <ac:spMk id="3" creationId="{00000000-0000-0000-0000-000000000000}"/>
          </ac:spMkLst>
        </pc:spChg>
        <pc:picChg chg="del">
          <ac:chgData name="Mrs Meier" userId="S::gw18meierlaura@glow.sch.uk::ed7b91dd-8e87-42d7-b540-423f0acc02a8" providerId="AD" clId="Web-{1C9F3BF9-905B-476B-56E6-73ACCD829C3D}" dt="2020-09-14T15:32:23.717" v="441"/>
          <ac:picMkLst>
            <pc:docMk/>
            <pc:sldMk cId="2446485149" sldId="274"/>
            <ac:picMk id="2" creationId="{00000000-0000-0000-0000-000000000000}"/>
          </ac:picMkLst>
        </pc:picChg>
        <pc:picChg chg="add mod modCrop">
          <ac:chgData name="Mrs Meier" userId="S::gw18meierlaura@glow.sch.uk::ed7b91dd-8e87-42d7-b540-423f0acc02a8" providerId="AD" clId="Web-{1C9F3BF9-905B-476B-56E6-73ACCD829C3D}" dt="2020-09-14T15:34:40.986" v="480" actId="1076"/>
          <ac:picMkLst>
            <pc:docMk/>
            <pc:sldMk cId="2446485149" sldId="274"/>
            <ac:picMk id="4" creationId="{89B24505-AE99-4E2E-B5D1-DCE259446AA2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76.19977" units="1/cm"/>
          <inkml:channelProperty channel="Y" name="resolution" value="660.625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3-08-22T16:04:49.3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6011 14332 200 0,'-59'-12'0'16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76.19977" units="1/cm"/>
          <inkml:channelProperty channel="Y" name="resolution" value="660.625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3-08-22T16:05:03.08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6.19977" units="1/cm"/>
          <inkml:channelProperty channel="Y" name="resolution" value="660.625" units="1/cm"/>
          <inkml:channelProperty channel="T" name="resolution" value="1" units="1/dev"/>
        </inkml:channelProperties>
      </inkml:inkSource>
      <inkml:timestamp xml:id="ts1" timeString="2023-08-22T16:05:03.556"/>
    </inkml:context>
  </inkml:definitions>
  <inkml:trace contextRef="#ctx0" brushRef="#br0">30181 15730 200 0</inkml:trace>
  <inkml:trace contextRef="#ctx1" brushRef="#br0">30748 18979 0,'-2'26'0,"-3"2"16,5-28-16,11 9 16,6-16-16,10-9 15,16-3-15,22 6 16,-6 5-16,-16 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76.19977" units="1/cm"/>
          <inkml:channelProperty channel="Y" name="resolution" value="660.625" units="1/cm"/>
          <inkml:channelProperty channel="F" name="resolution" value="4.0315E-5" units="1/dev"/>
          <inkml:channelProperty channel="T" name="resolution" value="1" units="1/dev"/>
        </inkml:channelProperties>
      </inkml:inkSource>
      <inkml:timestamp xml:id="ts0" timeString="2023-08-22T16:05:11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31781 18998 200 0,'-12'-27'0'0,"7"-1"0"16,7-1 0-16,3 5 0 15,-1 6 0-15,-4 18 0 16,0 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1531-B08D-4D8C-9D1B-26450C301FD8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2850C-4D60-4611-ADFD-935B61503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4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83F25-F54F-4896-B8C3-48D072DEEF3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7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95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04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0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86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2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4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71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055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7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20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107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49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63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7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95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5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2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9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A6E76-403F-4730-8EA6-45B6058231CE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CB59-C3C6-48A6-8EC8-8A73A2308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1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65D9-2E88-4927-AD8F-2C65D48E45D4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176A0-48E8-4B41-948B-6498E1451A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84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WestquarterPri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Warm </a:t>
            </a:r>
            <a:r>
              <a:rPr lang="en-GB" dirty="0" smtClean="0"/>
              <a:t>Welcome to P5 from Mrs Meier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956"/>
            <a:ext cx="10515600" cy="4486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This presentation has been devised to enable you to understand our class routines, values and focus for this year. </a:t>
            </a:r>
            <a:endParaRPr lang="en-US" dirty="0"/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64" y="2193243"/>
            <a:ext cx="6008442" cy="448702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142720" y="5155200"/>
              <a:ext cx="21600" cy="4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680" y="5150160"/>
                <a:ext cx="31680" cy="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24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5554-4788-2F4E-927F-9A7AE861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8" y="903958"/>
            <a:ext cx="6531627" cy="9906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z="4000" b="1" dirty="0"/>
              <a:t>If a child displays undesirable behaviour, the following steps will be taken</a:t>
            </a:r>
            <a:r>
              <a:rPr lang="en-GB" sz="4000" b="1" dirty="0" smtClean="0"/>
              <a:t>:</a:t>
            </a:r>
            <a:endParaRPr lang="en-GB" sz="4000" b="1" dirty="0">
              <a:solidFill>
                <a:schemeClr val="accent1"/>
              </a:solidFill>
              <a:ea typeface="Calibri Light"/>
              <a:cs typeface="Calibri Light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C9FAEE9-EF2D-5245-8B38-30C977CE7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446" y="4798"/>
            <a:ext cx="5435135" cy="689638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880360"/>
            <a:ext cx="5667692" cy="2988628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1"/>
                </a:solidFill>
                <a:ea typeface="+mj-lt"/>
                <a:cs typeface="+mj-lt"/>
              </a:rPr>
              <a:t>Supportive</a:t>
            </a:r>
            <a:r>
              <a:rPr lang="en-GB" sz="4400" b="1" dirty="0">
                <a:solidFill>
                  <a:schemeClr val="accent1"/>
                </a:solidFill>
                <a:ea typeface="+mj-lt"/>
                <a:cs typeface="+mj-lt"/>
              </a:rPr>
              <a:t> Steps</a:t>
            </a:r>
            <a:r>
              <a:rPr lang="en-GB" sz="4400" b="1" dirty="0">
                <a:ea typeface="+mj-lt"/>
                <a:cs typeface="+mj-lt"/>
              </a:rPr>
              <a:t/>
            </a:r>
            <a:br>
              <a:rPr lang="en-GB" sz="4400" b="1" dirty="0">
                <a:ea typeface="+mj-lt"/>
                <a:cs typeface="+mj-lt"/>
              </a:rPr>
            </a:br>
            <a:r>
              <a:rPr lang="en-GB" sz="2800" b="1" dirty="0" err="1">
                <a:solidFill>
                  <a:schemeClr val="accent1"/>
                </a:solidFill>
                <a:ea typeface="+mj-lt"/>
                <a:cs typeface="+mj-lt"/>
              </a:rPr>
              <a:t>Microscript</a:t>
            </a:r>
            <a:r>
              <a:rPr lang="en-GB" sz="2800" b="1" dirty="0">
                <a:solidFill>
                  <a:schemeClr val="accent1"/>
                </a:solidFill>
                <a:ea typeface="Calibri Light"/>
                <a:cs typeface="Calibri Light"/>
              </a:rPr>
              <a:t>: 30 second intervention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5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0"/>
            <a:ext cx="10353761" cy="1326321"/>
          </a:xfrm>
        </p:spPr>
        <p:txBody>
          <a:bodyPr/>
          <a:lstStyle/>
          <a:p>
            <a:r>
              <a:rPr lang="en-GB" b="1" u="sng" dirty="0" smtClean="0"/>
              <a:t>Rights Respecting Schools</a:t>
            </a:r>
            <a:br>
              <a:rPr lang="en-GB" b="1" u="sng" dirty="0" smtClean="0"/>
            </a:br>
            <a:r>
              <a:rPr lang="en-GB" b="1" u="sng" dirty="0" err="1" smtClean="0"/>
              <a:t>Westquarter’s</a:t>
            </a:r>
            <a:r>
              <a:rPr lang="en-GB" b="1" u="sng" dirty="0" smtClean="0"/>
              <a:t> </a:t>
            </a:r>
            <a:r>
              <a:rPr lang="en-GB" b="1" u="sng" dirty="0"/>
              <a:t>Rights Journey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1" y="1326321"/>
            <a:ext cx="8435736" cy="445273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Westquarter Primary is working on the Rights Respecting Schools Award. </a:t>
            </a:r>
          </a:p>
          <a:p>
            <a:r>
              <a:rPr lang="en-GB" dirty="0" smtClean="0"/>
              <a:t>We have achieved our Bronze Award and are working towards Silver. </a:t>
            </a:r>
          </a:p>
          <a:p>
            <a:r>
              <a:rPr lang="en-GB" dirty="0" smtClean="0"/>
              <a:t>Pupils learn about the UNCRC (United Nations Convention on the Rights of the Child) and their rights in class. </a:t>
            </a:r>
          </a:p>
          <a:p>
            <a:r>
              <a:rPr lang="en-GB" dirty="0" smtClean="0"/>
              <a:t>Each class will set up a Class Charter which </a:t>
            </a:r>
            <a:r>
              <a:rPr lang="en-GB" dirty="0"/>
              <a:t>is an agreement as a class about </a:t>
            </a:r>
            <a:r>
              <a:rPr lang="en-GB" dirty="0" smtClean="0"/>
              <a:t>how </a:t>
            </a:r>
            <a:r>
              <a:rPr lang="en-GB" dirty="0"/>
              <a:t>the Rights of the Child will be </a:t>
            </a:r>
            <a:r>
              <a:rPr lang="en-GB" dirty="0" smtClean="0"/>
              <a:t>respected. </a:t>
            </a:r>
          </a:p>
          <a:p>
            <a:r>
              <a:rPr lang="en-GB" dirty="0" smtClean="0"/>
              <a:t>Pupils are </a:t>
            </a:r>
            <a:r>
              <a:rPr lang="en-GB" b="1" dirty="0" smtClean="0"/>
              <a:t>Rights Holders </a:t>
            </a:r>
            <a:r>
              <a:rPr lang="en-GB" dirty="0" smtClean="0"/>
              <a:t>and adults in school and at home are </a:t>
            </a:r>
            <a:r>
              <a:rPr lang="en-GB" b="1" dirty="0" smtClean="0"/>
              <a:t>Duty Bearers. </a:t>
            </a:r>
          </a:p>
          <a:p>
            <a:r>
              <a:rPr lang="en-GB" dirty="0" smtClean="0"/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57" y="199270"/>
            <a:ext cx="3014414" cy="6459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5618921"/>
            <a:ext cx="7518400" cy="11079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+mn-cs"/>
              </a:rPr>
              <a:t>Article 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+mn-cs"/>
              </a:rPr>
              <a:t>All adults and children should know about this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PrimaryInfant" pitchFamily="2" charset="0"/>
                <a:ea typeface="+mn-ea"/>
                <a:cs typeface="+mn-cs"/>
              </a:rPr>
              <a:t>convention.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PrimaryInfant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75" y="0"/>
            <a:ext cx="10353761" cy="1326321"/>
          </a:xfrm>
        </p:spPr>
        <p:txBody>
          <a:bodyPr/>
          <a:lstStyle/>
          <a:p>
            <a:r>
              <a:rPr lang="en-GB" b="1" u="sng" dirty="0"/>
              <a:t>What is the </a:t>
            </a:r>
            <a:r>
              <a:rPr lang="en-GB" b="1" u="sng" dirty="0" smtClean="0"/>
              <a:t>UNCRC?</a:t>
            </a:r>
            <a:endParaRPr lang="en-GB" b="1" u="sng" dirty="0"/>
          </a:p>
        </p:txBody>
      </p:sp>
      <p:pic>
        <p:nvPicPr>
          <p:cNvPr id="4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679706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6" y="5131841"/>
            <a:ext cx="6496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19063" y="762000"/>
            <a:ext cx="6678612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tx1"/>
                </a:solidFill>
              </a:rPr>
              <a:t>non-negotiable </a:t>
            </a:r>
            <a:r>
              <a:rPr lang="en-GB" dirty="0">
                <a:solidFill>
                  <a:schemeClr val="tx1"/>
                </a:solidFill>
              </a:rPr>
              <a:t>standards and obligations, built on varied legal systems and cultural traditions. </a:t>
            </a:r>
          </a:p>
          <a:p>
            <a:r>
              <a:rPr lang="en-GB" dirty="0">
                <a:solidFill>
                  <a:schemeClr val="tx1"/>
                </a:solidFill>
              </a:rPr>
              <a:t>The Convention has a total of 54 articles.</a:t>
            </a:r>
          </a:p>
          <a:p>
            <a:r>
              <a:rPr lang="en-GB" dirty="0">
                <a:solidFill>
                  <a:schemeClr val="tx1"/>
                </a:solidFill>
              </a:rPr>
              <a:t>In school we focus on Articles 1-42. </a:t>
            </a:r>
          </a:p>
          <a:p>
            <a:r>
              <a:rPr lang="en-GB" dirty="0">
                <a:solidFill>
                  <a:schemeClr val="tx1"/>
                </a:solidFill>
              </a:rPr>
              <a:t>Articles 43-54 are about how adults and governments work together to make sure that all children get all their rights. </a:t>
            </a:r>
          </a:p>
        </p:txBody>
      </p:sp>
    </p:spTree>
    <p:extLst>
      <p:ext uri="{BB962C8B-B14F-4D97-AF65-F5344CB8AC3E}">
        <p14:creationId xmlns:p14="http://schemas.microsoft.com/office/powerpoint/2010/main" val="29594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8" y="2193925"/>
            <a:ext cx="6049488" cy="1325563"/>
          </a:xfrm>
        </p:spPr>
        <p:txBody>
          <a:bodyPr/>
          <a:lstStyle/>
          <a:p>
            <a:pPr algn="ctr"/>
            <a:r>
              <a:rPr lang="en-GB" b="1" dirty="0" smtClean="0"/>
              <a:t>Class Charter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-1"/>
            <a:ext cx="4876800" cy="689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61506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98">
                  <a:extLst>
                    <a:ext uri="{9D8B030D-6E8A-4147-A177-3AD203B41FA5}">
                      <a16:colId xmlns:a16="http://schemas.microsoft.com/office/drawing/2014/main" val="3527363040"/>
                    </a:ext>
                  </a:extLst>
                </a:gridCol>
                <a:gridCol w="2627102">
                  <a:extLst>
                    <a:ext uri="{9D8B030D-6E8A-4147-A177-3AD203B41FA5}">
                      <a16:colId xmlns:a16="http://schemas.microsoft.com/office/drawing/2014/main" val="10292553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86713791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10575745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70839314"/>
                    </a:ext>
                  </a:extLst>
                </a:gridCol>
              </a:tblGrid>
              <a:tr h="17670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24130"/>
                  </a:ext>
                </a:extLst>
              </a:tr>
              <a:tr h="509090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 smtClean="0">
                          <a:ea typeface="+mn-lt"/>
                          <a:cs typeface="+mn-lt"/>
                        </a:rPr>
                        <a:t>Article 31 </a:t>
                      </a:r>
                      <a:r>
                        <a:rPr lang="en-GB" sz="1800" b="0" dirty="0" smtClean="0">
                          <a:ea typeface="+mn-lt"/>
                          <a:cs typeface="+mn-lt"/>
                        </a:rPr>
                        <a:t>Ch</a:t>
                      </a:r>
                      <a:r>
                        <a:rPr lang="en-GB" sz="1800" dirty="0" smtClean="0">
                          <a:ea typeface="+mn-lt"/>
                          <a:cs typeface="+mn-lt"/>
                        </a:rPr>
                        <a:t>ildren have the right to have fun in and</a:t>
                      </a:r>
                      <a:r>
                        <a:rPr lang="en-GB" sz="1800" baseline="0" dirty="0" smtClean="0">
                          <a:ea typeface="+mn-lt"/>
                          <a:cs typeface="+mn-lt"/>
                        </a:rPr>
                        <a:t> </a:t>
                      </a:r>
                      <a:r>
                        <a:rPr lang="en-GB" sz="1800" dirty="0" smtClean="0">
                          <a:ea typeface="+mn-lt"/>
                          <a:cs typeface="+mn-lt"/>
                        </a:rPr>
                        <a:t>have the right to rest.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dirty="0" smtClean="0">
                        <a:ea typeface="+mn-lt"/>
                        <a:cs typeface="+mn-lt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a typeface="+mn-lt"/>
                          <a:cs typeface="+mn-lt"/>
                        </a:rPr>
                        <a:t>Have playtime and lunchtimes.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 smtClean="0">
                          <a:ea typeface="+mn-lt"/>
                          <a:cs typeface="+mn-lt"/>
                        </a:rPr>
                        <a:t>Participate in meditation, art sessions and other wellbeing activities in class. </a:t>
                      </a:r>
                      <a:endParaRPr lang="en-GB" sz="1800" dirty="0" smtClean="0"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a typeface="+mn-lt"/>
                        <a:cs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ea typeface="+mn-lt"/>
                        <a:cs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Article 17 </a:t>
                      </a:r>
                      <a:r>
                        <a:rPr lang="en-GB" dirty="0" smtClean="0"/>
                        <a:t>children should be able to access information, particularly from the media. </a:t>
                      </a:r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Print media― such as newspapers or magazines.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Electronic media― such as websites.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Audio visual media― such as radio and television programmes.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Article 24 </a:t>
                      </a:r>
                      <a:r>
                        <a:rPr lang="en-GB" dirty="0" smtClean="0"/>
                        <a:t>Children should live in a safe and healthy environment and have a right to information about their health. </a:t>
                      </a:r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Look at the nutritional benefits of foods.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Understand the need to eat a healthy balanced diet.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Become aware of important information on food labels.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Article 28 </a:t>
                      </a:r>
                      <a:r>
                        <a:rPr lang="en-GB" b="0" dirty="0" smtClean="0"/>
                        <a:t>All</a:t>
                      </a:r>
                      <a:r>
                        <a:rPr lang="en-GB" dirty="0" smtClean="0"/>
                        <a:t> children have the right to education.</a:t>
                      </a:r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We will monitor and raise attainment of our children.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Support our children and acknowledge their successes and achievements.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Ensure all areas of the curriculum are taught.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Article 42 </a:t>
                      </a:r>
                      <a:r>
                        <a:rPr lang="en-GB" b="0" dirty="0" smtClean="0"/>
                        <a:t>All</a:t>
                      </a:r>
                      <a:r>
                        <a:rPr lang="en-GB" dirty="0" smtClean="0"/>
                        <a:t> children, and adults should know about the Convention.</a:t>
                      </a:r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We will work towards our Silver Award.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Learn about children’s rights in school.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Promote anti-bullying, anti-discrimination campaigns and Fairtrade week.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Promote children’s Rights to parents.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8130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37" y="59853"/>
            <a:ext cx="1711063" cy="1590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938" y="234201"/>
            <a:ext cx="2477384" cy="1202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216" y="189609"/>
            <a:ext cx="2246975" cy="1264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8376" t="771" r="15195" b="-771"/>
          <a:stretch/>
        </p:blipFill>
        <p:spPr>
          <a:xfrm>
            <a:off x="7750538" y="35993"/>
            <a:ext cx="1648138" cy="1643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2163" y="89343"/>
            <a:ext cx="1979409" cy="15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b="1" dirty="0"/>
              <a:t>Implementing Our Class Charter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53" y="182562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smtClean="0"/>
              <a:t>Created </a:t>
            </a:r>
            <a:r>
              <a:rPr lang="en-GB" dirty="0"/>
              <a:t>with the pupils through class </a:t>
            </a:r>
            <a:r>
              <a:rPr lang="en-GB" dirty="0" smtClean="0"/>
              <a:t>discussions and voting. </a:t>
            </a:r>
            <a:r>
              <a:rPr lang="en-GB" dirty="0"/>
              <a:t>​</a:t>
            </a:r>
          </a:p>
          <a:p>
            <a:r>
              <a:rPr lang="en-GB" dirty="0"/>
              <a:t>W</a:t>
            </a:r>
            <a:r>
              <a:rPr lang="en-GB" dirty="0" smtClean="0"/>
              <a:t>ill </a:t>
            </a:r>
            <a:r>
              <a:rPr lang="en-GB" dirty="0"/>
              <a:t>be seen as our values and goals for our class community.</a:t>
            </a:r>
          </a:p>
          <a:p>
            <a:r>
              <a:rPr lang="en-GB" dirty="0" smtClean="0"/>
              <a:t>Will </a:t>
            </a:r>
            <a:r>
              <a:rPr lang="en-GB" dirty="0"/>
              <a:t>be displayed in the classroom and referred to regularly.</a:t>
            </a:r>
          </a:p>
          <a:p>
            <a:r>
              <a:rPr lang="en-GB" dirty="0"/>
              <a:t>All children </a:t>
            </a:r>
            <a:r>
              <a:rPr lang="en-GB" dirty="0" smtClean="0"/>
              <a:t>agree to the charter.​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271" y="1944378"/>
            <a:ext cx="6915730" cy="394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Twitter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035"/>
          </a:xfrm>
        </p:spPr>
        <p:txBody>
          <a:bodyPr/>
          <a:lstStyle/>
          <a:p>
            <a:pPr marL="0" indent="0" fontAlgn="base">
              <a:buNone/>
            </a:pPr>
            <a:r>
              <a:rPr lang="en-GB" dirty="0"/>
              <a:t>A class </a:t>
            </a:r>
            <a:r>
              <a:rPr lang="en-GB" dirty="0" smtClean="0"/>
              <a:t>Twitter </a:t>
            </a:r>
            <a:r>
              <a:rPr lang="en-GB" dirty="0"/>
              <a:t>has been set up for each </a:t>
            </a:r>
            <a:r>
              <a:rPr lang="en-GB" dirty="0" smtClean="0"/>
              <a:t>P5 </a:t>
            </a:r>
            <a:r>
              <a:rPr lang="en-GB" dirty="0"/>
              <a:t>class. </a:t>
            </a:r>
            <a:r>
              <a:rPr lang="en-US" dirty="0"/>
              <a:t>​You can share your </a:t>
            </a:r>
            <a:r>
              <a:rPr lang="en-GB" dirty="0"/>
              <a:t>children's learning and wider achievements on here. 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GB" b="1" dirty="0"/>
          </a:p>
          <a:p>
            <a:pPr marL="0" indent="0" fontAlgn="base">
              <a:buNone/>
            </a:pPr>
            <a:r>
              <a:rPr lang="en-GB" b="1" dirty="0"/>
              <a:t>Mrs Meier P5Q</a:t>
            </a:r>
            <a:r>
              <a:rPr lang="en-GB" dirty="0" smtClean="0"/>
              <a:t>– follow</a:t>
            </a:r>
            <a:r>
              <a:rPr lang="en-GB" dirty="0"/>
              <a:t> </a:t>
            </a:r>
            <a:r>
              <a:rPr lang="en-GB" dirty="0" smtClean="0"/>
              <a:t>@</a:t>
            </a:r>
            <a:r>
              <a:rPr lang="en-GB" dirty="0"/>
              <a:t>WPS_P5Q</a:t>
            </a:r>
          </a:p>
          <a:p>
            <a:pPr marL="0" indent="0" fontAlgn="base">
              <a:buNone/>
            </a:pPr>
            <a:r>
              <a:rPr lang="en-GB" dirty="0"/>
              <a:t>Our school twitter is </a:t>
            </a:r>
            <a:r>
              <a:rPr lang="en-US" dirty="0"/>
              <a:t>​ - </a:t>
            </a:r>
            <a:r>
              <a:rPr lang="en-GB" u="sng" dirty="0">
                <a:hlinkClick r:id="rId2"/>
              </a:rPr>
              <a:t>https://twitter.com/WestquarterPrim</a:t>
            </a:r>
            <a:r>
              <a:rPr lang="en-GB" dirty="0" smtClean="0"/>
              <a:t>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1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898" y="0"/>
            <a:ext cx="6347713" cy="934193"/>
          </a:xfrm>
        </p:spPr>
        <p:txBody>
          <a:bodyPr>
            <a:normAutofit/>
          </a:bodyPr>
          <a:lstStyle/>
          <a:p>
            <a:r>
              <a:rPr lang="en-GB" sz="4800" b="1" dirty="0"/>
              <a:t>Medicines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0437"/>
            <a:ext cx="11922826" cy="6137563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Require written permission is required from parents/carers.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Must </a:t>
            </a:r>
            <a:r>
              <a:rPr lang="en-GB" b="1" dirty="0">
                <a:solidFill>
                  <a:srgbClr val="FF0000"/>
                </a:solidFill>
              </a:rPr>
              <a:t>be handed into/collected from the front office by an </a:t>
            </a:r>
            <a:r>
              <a:rPr lang="en-GB" b="1" dirty="0" smtClean="0">
                <a:solidFill>
                  <a:srgbClr val="FF0000"/>
                </a:solidFill>
              </a:rPr>
              <a:t>adult.</a:t>
            </a:r>
            <a:r>
              <a:rPr lang="en-GB" dirty="0" smtClean="0"/>
              <a:t>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Only prescribed medicine delivered to the front office in the original, labelled packaging will be administered to pupils.</a:t>
            </a:r>
          </a:p>
          <a:p>
            <a:r>
              <a:rPr lang="en-GB" dirty="0" smtClean="0"/>
              <a:t>All </a:t>
            </a:r>
            <a:r>
              <a:rPr lang="en-GB" dirty="0"/>
              <a:t>medicine must be delivered in its original container with the original label, and must show</a:t>
            </a:r>
            <a:r>
              <a:rPr lang="en-GB" dirty="0" smtClean="0"/>
              <a:t>:</a:t>
            </a:r>
          </a:p>
          <a:p>
            <a:r>
              <a:rPr lang="en-GB" dirty="0">
                <a:solidFill>
                  <a:srgbClr val="0070C0"/>
                </a:solidFill>
              </a:rPr>
              <a:t>name of child</a:t>
            </a:r>
          </a:p>
          <a:p>
            <a:r>
              <a:rPr lang="en-GB" dirty="0">
                <a:solidFill>
                  <a:srgbClr val="0070C0"/>
                </a:solidFill>
              </a:rPr>
              <a:t>name of drug</a:t>
            </a:r>
          </a:p>
          <a:p>
            <a:r>
              <a:rPr lang="en-GB" dirty="0">
                <a:solidFill>
                  <a:srgbClr val="0070C0"/>
                </a:solidFill>
              </a:rPr>
              <a:t>dispensary date</a:t>
            </a:r>
          </a:p>
          <a:p>
            <a:r>
              <a:rPr lang="en-GB" dirty="0">
                <a:solidFill>
                  <a:srgbClr val="0070C0"/>
                </a:solidFill>
              </a:rPr>
              <a:t>expiry date</a:t>
            </a:r>
          </a:p>
          <a:p>
            <a:r>
              <a:rPr lang="en-GB" dirty="0">
                <a:solidFill>
                  <a:srgbClr val="0070C0"/>
                </a:solidFill>
              </a:rPr>
              <a:t>dosages and frequency</a:t>
            </a:r>
          </a:p>
          <a:p>
            <a:r>
              <a:rPr lang="en-GB" dirty="0">
                <a:solidFill>
                  <a:srgbClr val="0070C0"/>
                </a:solidFill>
              </a:rPr>
              <a:t>normal time of administration</a:t>
            </a:r>
          </a:p>
          <a:p>
            <a:r>
              <a:rPr lang="en-GB" dirty="0">
                <a:solidFill>
                  <a:srgbClr val="0070C0"/>
                </a:solidFill>
              </a:rPr>
              <a:t>any precaution required regarding storage.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0"/>
            <a:ext cx="8351521" cy="1320800"/>
          </a:xfrm>
        </p:spPr>
        <p:txBody>
          <a:bodyPr>
            <a:noAutofit/>
          </a:bodyPr>
          <a:lstStyle/>
          <a:p>
            <a:r>
              <a:rPr lang="en-GB" b="1" dirty="0"/>
              <a:t>Medically Prescribed Diets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676401"/>
            <a:ext cx="11628119" cy="4364963"/>
          </a:xfrm>
        </p:spPr>
        <p:txBody>
          <a:bodyPr>
            <a:normAutofit/>
          </a:bodyPr>
          <a:lstStyle/>
          <a:p>
            <a:r>
              <a:rPr lang="en-GB" dirty="0"/>
              <a:t>Food allergy: parent/carers </a:t>
            </a:r>
            <a:r>
              <a:rPr lang="en-GB" b="1" dirty="0">
                <a:solidFill>
                  <a:srgbClr val="000000"/>
                </a:solidFill>
              </a:rPr>
              <a:t>must </a:t>
            </a:r>
            <a:r>
              <a:rPr lang="en-GB" dirty="0">
                <a:solidFill>
                  <a:srgbClr val="000000"/>
                </a:solidFill>
              </a:rPr>
              <a:t>complete and return the following forms to the </a:t>
            </a:r>
            <a:r>
              <a:rPr lang="en-GB" dirty="0" smtClean="0">
                <a:solidFill>
                  <a:srgbClr val="000000"/>
                </a:solidFill>
              </a:rPr>
              <a:t>school: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• </a:t>
            </a:r>
            <a:r>
              <a:rPr lang="en-GB" dirty="0">
                <a:solidFill>
                  <a:srgbClr val="FF0000"/>
                </a:solidFill>
              </a:rPr>
              <a:t>Medically Prescribed Diets Referral Form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• </a:t>
            </a:r>
            <a:r>
              <a:rPr lang="en-GB" dirty="0">
                <a:solidFill>
                  <a:srgbClr val="FF0000"/>
                </a:solidFill>
              </a:rPr>
              <a:t>Medically Prescribed Declaration Form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A meeting is then arranged with the parents and catering before copies of the </a:t>
            </a:r>
            <a:r>
              <a:rPr lang="en-GB" dirty="0">
                <a:solidFill>
                  <a:srgbClr val="FF0000"/>
                </a:solidFill>
              </a:rPr>
              <a:t>forms are sent to the centre and Catering Services</a:t>
            </a:r>
            <a:r>
              <a:rPr lang="en-GB" dirty="0" smtClean="0">
                <a:solidFill>
                  <a:srgbClr val="000000"/>
                </a:solidFill>
              </a:rPr>
              <a:t>.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Please ensure that no food containing nuts are brought into school. </a:t>
            </a: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4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Car Parking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996288"/>
            <a:ext cx="10515600" cy="388077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front of the school should be accessible to emergency services vehicles at all </a:t>
            </a:r>
            <a:r>
              <a:rPr lang="en-GB" b="1" dirty="0" smtClean="0">
                <a:solidFill>
                  <a:srgbClr val="FF0000"/>
                </a:solidFill>
              </a:rPr>
              <a:t>times.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Please </a:t>
            </a:r>
            <a:r>
              <a:rPr lang="en-GB" dirty="0">
                <a:solidFill>
                  <a:srgbClr val="7030A0"/>
                </a:solidFill>
              </a:rPr>
              <a:t>park safely </a:t>
            </a:r>
            <a:r>
              <a:rPr lang="en-GB" dirty="0" smtClean="0"/>
              <a:t>e.g</a:t>
            </a:r>
            <a:r>
              <a:rPr lang="en-GB" dirty="0"/>
              <a:t>. no double parking.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AF66B-30F9-480A-A56A-18F2A35F4C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96473"/>
            <a:ext cx="2650958" cy="179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026941"/>
          </a:xfrm>
        </p:spPr>
        <p:txBody>
          <a:bodyPr/>
          <a:lstStyle/>
          <a:p>
            <a:pPr algn="ctr"/>
            <a:r>
              <a:rPr lang="en-GB" b="1" dirty="0"/>
              <a:t>Morning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617" y="844061"/>
            <a:ext cx="11380763" cy="60139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Morning </a:t>
            </a:r>
            <a:r>
              <a:rPr lang="en-GB" b="1" dirty="0" smtClean="0"/>
              <a:t>Routine </a:t>
            </a:r>
          </a:p>
          <a:p>
            <a:pPr marL="0" indent="0">
              <a:buNone/>
            </a:pPr>
            <a:r>
              <a:rPr lang="en-GB" dirty="0"/>
              <a:t>S</a:t>
            </a:r>
            <a:r>
              <a:rPr lang="en-GB" dirty="0" smtClean="0"/>
              <a:t>nacks </a:t>
            </a:r>
            <a:r>
              <a:rPr lang="en-GB" dirty="0"/>
              <a:t>in trays, library books on table, jackets and bags on pegs. Lunchboxes are place in the designated </a:t>
            </a:r>
            <a:r>
              <a:rPr lang="en-GB" dirty="0" smtClean="0"/>
              <a:t>area.</a:t>
            </a:r>
            <a:r>
              <a:rPr lang="en-GB" sz="1000" dirty="0" smtClean="0"/>
              <a:t>  </a:t>
            </a:r>
            <a:r>
              <a:rPr lang="en-GB" dirty="0" smtClean="0"/>
              <a:t>Children feel </a:t>
            </a:r>
            <a:r>
              <a:rPr lang="en-GB" dirty="0"/>
              <a:t>settled and </a:t>
            </a:r>
            <a:r>
              <a:rPr lang="en-GB" dirty="0" smtClean="0"/>
              <a:t>ready. Children’s </a:t>
            </a:r>
            <a:r>
              <a:rPr lang="en-GB" dirty="0"/>
              <a:t>lunch orders will be taken </a:t>
            </a:r>
            <a:r>
              <a:rPr lang="en-GB" dirty="0" smtClean="0"/>
              <a:t>and </a:t>
            </a:r>
            <a:r>
              <a:rPr lang="en-GB" dirty="0"/>
              <a:t>pre-orders checked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b="1" dirty="0" smtClean="0"/>
              <a:t>Break and lunch </a:t>
            </a:r>
          </a:p>
          <a:p>
            <a:r>
              <a:rPr lang="en-GB" dirty="0" smtClean="0"/>
              <a:t>Break -</a:t>
            </a:r>
            <a:r>
              <a:rPr lang="en-GB" dirty="0" smtClean="0">
                <a:solidFill>
                  <a:srgbClr val="FF0000"/>
                </a:solidFill>
              </a:rPr>
              <a:t>10:00-10:15</a:t>
            </a:r>
            <a:r>
              <a:rPr lang="en-GB" dirty="0" smtClean="0"/>
              <a:t>         lunch - </a:t>
            </a:r>
            <a:r>
              <a:rPr lang="en-GB" dirty="0">
                <a:solidFill>
                  <a:srgbClr val="FF0000"/>
                </a:solidFill>
              </a:rPr>
              <a:t>12:15-13:00. </a:t>
            </a:r>
          </a:p>
          <a:p>
            <a:r>
              <a:rPr lang="en-GB" dirty="0"/>
              <a:t>Waste Free Wednesday and Fruit </a:t>
            </a:r>
            <a:r>
              <a:rPr lang="en-GB" dirty="0" smtClean="0"/>
              <a:t>Friday - Children </a:t>
            </a:r>
            <a:r>
              <a:rPr lang="en-GB" dirty="0"/>
              <a:t>should bring a healthy snack for break </a:t>
            </a:r>
            <a:r>
              <a:rPr lang="en-GB" dirty="0" smtClean="0"/>
              <a:t>to </a:t>
            </a:r>
            <a:r>
              <a:rPr lang="en-GB" dirty="0"/>
              <a:t>keep them from feeling hungry. </a:t>
            </a:r>
          </a:p>
          <a:p>
            <a:r>
              <a:rPr lang="en-GB" dirty="0" smtClean="0"/>
              <a:t>Children </a:t>
            </a:r>
            <a:r>
              <a:rPr lang="en-GB" dirty="0"/>
              <a:t>are encouraged to bring water into the classroom.​ </a:t>
            </a:r>
            <a:r>
              <a:rPr lang="en-GB" dirty="0" smtClean="0"/>
              <a:t>(No </a:t>
            </a:r>
            <a:r>
              <a:rPr lang="en-GB" dirty="0"/>
              <a:t>juice please as children’s bottles are kept on their table and if juice spills on their </a:t>
            </a:r>
            <a:r>
              <a:rPr lang="en-GB" dirty="0" smtClean="0"/>
              <a:t>work, </a:t>
            </a:r>
            <a:r>
              <a:rPr lang="en-GB" dirty="0"/>
              <a:t>it cannot be </a:t>
            </a:r>
            <a:r>
              <a:rPr lang="en-GB" dirty="0" smtClean="0"/>
              <a:t>salvaged).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17" y="63850"/>
            <a:ext cx="10515600" cy="898051"/>
          </a:xfrm>
        </p:spPr>
        <p:txBody>
          <a:bodyPr/>
          <a:lstStyle/>
          <a:p>
            <a:r>
              <a:rPr lang="en-GB" b="1" dirty="0"/>
              <a:t>Weekly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31" y="831274"/>
            <a:ext cx="11827824" cy="6026726"/>
          </a:xfrm>
        </p:spPr>
        <p:txBody>
          <a:bodyPr>
            <a:normAutofit/>
          </a:bodyPr>
          <a:lstStyle/>
          <a:p>
            <a:r>
              <a:rPr lang="en-GB" dirty="0"/>
              <a:t>Music </a:t>
            </a:r>
            <a:r>
              <a:rPr lang="en-GB" dirty="0" smtClean="0"/>
              <a:t>- every second Monday morning with </a:t>
            </a:r>
            <a:r>
              <a:rPr lang="en-GB" dirty="0"/>
              <a:t>Mrs </a:t>
            </a:r>
            <a:r>
              <a:rPr lang="en-GB" dirty="0" smtClean="0"/>
              <a:t>Brockie.​</a:t>
            </a:r>
          </a:p>
          <a:p>
            <a:r>
              <a:rPr lang="en-GB" dirty="0" smtClean="0"/>
              <a:t>French will be with Miss Thomson. </a:t>
            </a:r>
            <a:endParaRPr lang="en-GB" dirty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r>
              <a:rPr lang="en-GB" u="sng" dirty="0" smtClean="0"/>
              <a:t>PE </a:t>
            </a:r>
            <a:r>
              <a:rPr lang="en-GB" u="sng" dirty="0"/>
              <a:t>days​</a:t>
            </a:r>
          </a:p>
          <a:p>
            <a:r>
              <a:rPr lang="en-GB" dirty="0" smtClean="0"/>
              <a:t>Monday day with Mr </a:t>
            </a:r>
            <a:r>
              <a:rPr lang="en-GB" dirty="0" err="1" smtClean="0"/>
              <a:t>Manchip</a:t>
            </a:r>
            <a:endParaRPr lang="en-GB" dirty="0"/>
          </a:p>
          <a:p>
            <a:r>
              <a:rPr lang="en-GB" dirty="0" smtClean="0"/>
              <a:t>Wednesday with Mrs Meier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Please </a:t>
            </a:r>
            <a:r>
              <a:rPr lang="en-GB" dirty="0"/>
              <a:t>ensure that your child brings suitable outdoor PE kit on these days (jogging bottoms/leggings, </a:t>
            </a:r>
            <a:r>
              <a:rPr lang="en-GB" dirty="0" smtClean="0"/>
              <a:t>a white polo shirt or white t-shirt, school jumper </a:t>
            </a:r>
            <a:r>
              <a:rPr lang="en-GB" dirty="0"/>
              <a:t>and a jacket)​. Jewellery should not be worn on gym days and hair should be tied up. If earrings can’t be removed they </a:t>
            </a:r>
            <a:r>
              <a:rPr lang="en-GB" dirty="0" smtClean="0"/>
              <a:t>the children must cover their ear lops </a:t>
            </a:r>
            <a:r>
              <a:rPr lang="en-GB" dirty="0"/>
              <a:t>with tape.</a:t>
            </a:r>
            <a:r>
              <a:rPr lang="en-GB" dirty="0" smtClean="0"/>
              <a:t>​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865160" y="5662800"/>
              <a:ext cx="297360" cy="1192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0120" y="5657760"/>
                <a:ext cx="311760" cy="12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12" y="111908"/>
            <a:ext cx="10515600" cy="1210456"/>
          </a:xfrm>
        </p:spPr>
        <p:txBody>
          <a:bodyPr/>
          <a:lstStyle/>
          <a:p>
            <a:pPr algn="ctr"/>
            <a:r>
              <a:rPr lang="en-GB" b="1" dirty="0"/>
              <a:t>Emotion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2" y="2000225"/>
            <a:ext cx="5738177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 Health and Wellbeing will be a strong focus throughout the first term to ensure our children feel safe and secure back in their school routine. </a:t>
            </a:r>
          </a:p>
          <a:p>
            <a:r>
              <a:rPr lang="en-GB" dirty="0"/>
              <a:t>We will use </a:t>
            </a:r>
            <a:r>
              <a:rPr lang="en-GB" b="1" dirty="0"/>
              <a:t>Emotion Works </a:t>
            </a:r>
            <a:r>
              <a:rPr lang="en-GB" dirty="0"/>
              <a:t>resources to work with the children and use this to explore thoughts and feelings. </a:t>
            </a:r>
          </a:p>
          <a:p>
            <a:r>
              <a:rPr lang="en-GB" dirty="0"/>
              <a:t>This will also be linked the our work with the </a:t>
            </a:r>
            <a:r>
              <a:rPr lang="en-GB" b="1" dirty="0"/>
              <a:t>United Nations Convention on the Rights of the Child.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59" y="2140902"/>
            <a:ext cx="6228741" cy="3564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13" y="-77445"/>
            <a:ext cx="1399809" cy="1399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77" y="0"/>
            <a:ext cx="140220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343" y="106168"/>
            <a:ext cx="10515600" cy="1131790"/>
          </a:xfrm>
        </p:spPr>
        <p:txBody>
          <a:bodyPr/>
          <a:lstStyle/>
          <a:p>
            <a:pPr algn="ctr"/>
            <a:r>
              <a:rPr lang="en-GB" b="1" dirty="0"/>
              <a:t>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3" y="911225"/>
            <a:ext cx="11766452" cy="4351338"/>
          </a:xfrm>
        </p:spPr>
        <p:txBody>
          <a:bodyPr>
            <a:noAutofit/>
          </a:bodyPr>
          <a:lstStyle/>
          <a:p>
            <a:r>
              <a:rPr lang="en-GB" dirty="0" smtClean="0"/>
              <a:t>Spelling – Children </a:t>
            </a:r>
            <a:r>
              <a:rPr lang="en-GB" dirty="0"/>
              <a:t>work on spelling daily.  </a:t>
            </a:r>
          </a:p>
          <a:p>
            <a:r>
              <a:rPr lang="en-GB" dirty="0"/>
              <a:t>Handwriting </a:t>
            </a:r>
            <a:r>
              <a:rPr lang="en-GB" dirty="0" smtClean="0"/>
              <a:t>– Forming </a:t>
            </a:r>
            <a:r>
              <a:rPr lang="en-GB" dirty="0"/>
              <a:t>letters and our </a:t>
            </a:r>
            <a:r>
              <a:rPr lang="en-GB" dirty="0" smtClean="0"/>
              <a:t>joined </a:t>
            </a:r>
            <a:r>
              <a:rPr lang="en-GB" dirty="0"/>
              <a:t>up writing. </a:t>
            </a:r>
          </a:p>
          <a:p>
            <a:r>
              <a:rPr lang="en-GB" dirty="0"/>
              <a:t>Big Writing- </a:t>
            </a:r>
            <a:r>
              <a:rPr lang="en-GB" dirty="0" smtClean="0"/>
              <a:t>We </a:t>
            </a:r>
            <a:r>
              <a:rPr lang="en-GB" dirty="0"/>
              <a:t>will be covering a variety of different genres of </a:t>
            </a:r>
            <a:r>
              <a:rPr lang="en-GB" dirty="0" smtClean="0"/>
              <a:t>writing.</a:t>
            </a:r>
          </a:p>
          <a:p>
            <a:r>
              <a:rPr lang="en-GB" dirty="0" smtClean="0"/>
              <a:t>Listening </a:t>
            </a:r>
            <a:r>
              <a:rPr lang="en-GB" dirty="0"/>
              <a:t>and talking – T</a:t>
            </a:r>
            <a:r>
              <a:rPr lang="en-GB" dirty="0" smtClean="0"/>
              <a:t>his </a:t>
            </a:r>
            <a:r>
              <a:rPr lang="en-GB" dirty="0"/>
              <a:t>takes place throughout the day, but this will also a focus during our class assembly and presentations.  </a:t>
            </a:r>
          </a:p>
          <a:p>
            <a:r>
              <a:rPr lang="en-GB" dirty="0"/>
              <a:t>Reading – </a:t>
            </a:r>
            <a:r>
              <a:rPr lang="en-GB" dirty="0" smtClean="0"/>
              <a:t>Children </a:t>
            </a:r>
            <a:r>
              <a:rPr lang="en-GB" dirty="0"/>
              <a:t>will be assigned a Bug Club reading book </a:t>
            </a:r>
            <a:r>
              <a:rPr lang="en-GB" dirty="0" smtClean="0"/>
              <a:t>in </a:t>
            </a:r>
            <a:r>
              <a:rPr lang="en-GB" dirty="0"/>
              <a:t>class to work on their reading comprehension. </a:t>
            </a:r>
          </a:p>
          <a:p>
            <a:r>
              <a:rPr lang="en-GB" dirty="0"/>
              <a:t>Active learn online- Children can read books independently and complete comprehension activities </a:t>
            </a:r>
            <a:r>
              <a:rPr lang="en-GB" dirty="0" smtClean="0"/>
              <a:t>online. </a:t>
            </a:r>
            <a:r>
              <a:rPr lang="en-GB" dirty="0"/>
              <a:t>​School Code: sq6t</a:t>
            </a:r>
            <a:r>
              <a:rPr lang="en-GB" dirty="0" smtClean="0"/>
              <a:t>​</a:t>
            </a:r>
          </a:p>
          <a:p>
            <a:r>
              <a:rPr lang="en-GB" dirty="0" smtClean="0"/>
              <a:t>Term 1 big writing will cover non-fiction, for example, fact files and instructional writing.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5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                                Numeracy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8865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 maths we will be focusing this term on </a:t>
            </a:r>
            <a:r>
              <a:rPr lang="en-GB" dirty="0" smtClean="0"/>
              <a:t>number processes.</a:t>
            </a:r>
            <a:r>
              <a:rPr lang="en-GB" dirty="0"/>
              <a:t>​</a:t>
            </a:r>
            <a:endParaRPr lang="en-US" dirty="0"/>
          </a:p>
          <a:p>
            <a:r>
              <a:rPr lang="en-GB" dirty="0"/>
              <a:t>The children will </a:t>
            </a:r>
            <a:r>
              <a:rPr lang="en-GB" dirty="0" smtClean="0"/>
              <a:t>use </a:t>
            </a:r>
            <a:r>
              <a:rPr lang="en-GB" dirty="0"/>
              <a:t>Heinemann Active Maths textbooks, worksheets, games and ICT resources to enhance their learning experience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term 1, we will be covering place value, addition, subtraction, shape and money</a:t>
            </a:r>
          </a:p>
        </p:txBody>
      </p:sp>
      <p:pic>
        <p:nvPicPr>
          <p:cNvPr id="4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AEF746-96EE-415E-8D50-876E51D1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857" y="1583147"/>
            <a:ext cx="4201869" cy="42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cs typeface="Calibri Light"/>
              </a:rPr>
              <a:t>                                E</a:t>
            </a:r>
            <a:r>
              <a:rPr lang="en-GB" b="1" dirty="0" smtClean="0">
                <a:cs typeface="Calibri Light"/>
              </a:rPr>
              <a:t>ducation City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20145"/>
            <a:ext cx="12192000" cy="1537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smtClean="0">
                <a:cs typeface="Calibri"/>
              </a:rPr>
              <a:t>The children be given their updated logins and passwords for Education City soon. On this site, they can play games online, watch videos and access activity sheets.</a:t>
            </a:r>
            <a:endParaRPr lang="en-GB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55" y="1393805"/>
            <a:ext cx="4892751" cy="35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cs typeface="Calibri Light"/>
              </a:rPr>
              <a:t>Inter-Disciplinary Learning (IDL)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07" y="1539360"/>
            <a:ext cx="8039594" cy="5212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 dirty="0"/>
              <a:t>IDL is a context for learning across the curriculum. </a:t>
            </a:r>
            <a:r>
              <a:rPr lang="en-US" dirty="0"/>
              <a:t>​</a:t>
            </a:r>
          </a:p>
          <a:p>
            <a:pPr fontAlgn="base"/>
            <a:r>
              <a:rPr lang="en-GB" dirty="0"/>
              <a:t>The children are involved in choosing what they would like to learn and how they would like to learn it. </a:t>
            </a:r>
            <a:r>
              <a:rPr lang="en-US" dirty="0"/>
              <a:t>​</a:t>
            </a:r>
            <a:endParaRPr lang="en-US" dirty="0">
              <a:cs typeface="Calibri"/>
            </a:endParaRPr>
          </a:p>
          <a:p>
            <a:pPr fontAlgn="base"/>
            <a:r>
              <a:rPr lang="en-GB" dirty="0"/>
              <a:t>We have started the year with a novel study, we are reading </a:t>
            </a:r>
            <a:r>
              <a:rPr lang="en-GB" dirty="0" smtClean="0"/>
              <a:t>’The Sheep-Pig' </a:t>
            </a:r>
            <a:r>
              <a:rPr lang="en-GB" dirty="0"/>
              <a:t>as a class. This is a great way to develop literacy skills as well as many other curricular areas, particularly our work with </a:t>
            </a:r>
            <a:r>
              <a:rPr lang="en-GB" dirty="0" smtClean="0"/>
              <a:t>STEM.</a:t>
            </a:r>
            <a:r>
              <a:rPr lang="en-GB" dirty="0"/>
              <a:t> </a:t>
            </a:r>
            <a:r>
              <a:rPr lang="en-US" dirty="0" smtClean="0"/>
              <a:t>​</a:t>
            </a:r>
          </a:p>
          <a:p>
            <a:pPr fontAlgn="base"/>
            <a:r>
              <a:rPr lang="en-US" dirty="0" smtClean="0">
                <a:cs typeface="Calibri"/>
              </a:rPr>
              <a:t>We will be looking at animal classification, food chains and life cycles. </a:t>
            </a:r>
            <a:endParaRPr lang="en-US" dirty="0">
              <a:cs typeface="Calibri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75" t="14063" r="57875" b="32499"/>
          <a:stretch/>
        </p:blipFill>
        <p:spPr>
          <a:xfrm>
            <a:off x="8362307" y="1539360"/>
            <a:ext cx="326136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7" y="107128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The </a:t>
            </a:r>
            <a:r>
              <a:rPr lang="en-GB" b="1" dirty="0" err="1"/>
              <a:t>Westquarter</a:t>
            </a:r>
            <a:r>
              <a:rPr lang="en-GB" b="1" dirty="0"/>
              <a:t>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90" y="1561514"/>
            <a:ext cx="7860734" cy="4615449"/>
          </a:xfrm>
        </p:spPr>
        <p:txBody>
          <a:bodyPr>
            <a:normAutofit/>
          </a:bodyPr>
          <a:lstStyle/>
          <a:p>
            <a:r>
              <a:rPr lang="en-GB" dirty="0"/>
              <a:t>The school rules are ‘Ready, Respectful and Safe’.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Examples:</a:t>
            </a:r>
            <a:endParaRPr lang="en-GB" dirty="0"/>
          </a:p>
          <a:p>
            <a:r>
              <a:rPr lang="en-GB" dirty="0" smtClean="0"/>
              <a:t>Ready  - in uniform, ready and listening to instructions, standing in line when the bell sounds.</a:t>
            </a:r>
          </a:p>
          <a:p>
            <a:r>
              <a:rPr lang="en-GB" dirty="0" smtClean="0"/>
              <a:t>Respectful – be kind and polite to others, treat resources with respect, look after the school.</a:t>
            </a:r>
          </a:p>
          <a:p>
            <a:r>
              <a:rPr lang="en-GB" dirty="0" smtClean="0"/>
              <a:t>Safe – not swinging on chairs, carrying scissors carefully,  walking in the school.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644" y="1026991"/>
            <a:ext cx="4123356" cy="5831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435040" y="6793920"/>
              <a:ext cx="6480" cy="45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30000" y="6788880"/>
                <a:ext cx="16560" cy="5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1447</Words>
  <Application>Microsoft Office PowerPoint</Application>
  <PresentationFormat>Widescreen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SassoonPrimaryInfant</vt:lpstr>
      <vt:lpstr>Wingdings 3</vt:lpstr>
      <vt:lpstr>Office Theme</vt:lpstr>
      <vt:lpstr>1_Office Theme</vt:lpstr>
      <vt:lpstr>A Warm Welcome to P5 from Mrs Meier</vt:lpstr>
      <vt:lpstr>Morning Routines</vt:lpstr>
      <vt:lpstr>Weekly Routines</vt:lpstr>
      <vt:lpstr>Emotion Works</vt:lpstr>
      <vt:lpstr>Literacy</vt:lpstr>
      <vt:lpstr>                                Numeracy</vt:lpstr>
      <vt:lpstr>                                Education City</vt:lpstr>
      <vt:lpstr>Inter-Disciplinary Learning (IDL)</vt:lpstr>
      <vt:lpstr>The Westquarter Way</vt:lpstr>
      <vt:lpstr>If a child displays undesirable behaviour, the following steps will be taken:</vt:lpstr>
      <vt:lpstr>Rights Respecting Schools Westquarter’s Rights Journey </vt:lpstr>
      <vt:lpstr>What is the UNCRC?</vt:lpstr>
      <vt:lpstr>Class Charter</vt:lpstr>
      <vt:lpstr>PowerPoint Presentation</vt:lpstr>
      <vt:lpstr>Implementing Our Class Charter</vt:lpstr>
      <vt:lpstr>Twitter</vt:lpstr>
      <vt:lpstr>Medicines</vt:lpstr>
      <vt:lpstr>Medically Prescribed Diets</vt:lpstr>
      <vt:lpstr>Car Parking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P4M</dc:title>
  <dc:creator>Laura Meier</dc:creator>
  <cp:lastModifiedBy>Laura Meier</cp:lastModifiedBy>
  <cp:revision>187</cp:revision>
  <dcterms:created xsi:type="dcterms:W3CDTF">2020-09-13T12:56:54Z</dcterms:created>
  <dcterms:modified xsi:type="dcterms:W3CDTF">2023-08-22T18:04:31Z</dcterms:modified>
</cp:coreProperties>
</file>