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57" r:id="rId5"/>
    <p:sldId id="281" r:id="rId6"/>
    <p:sldId id="260" r:id="rId7"/>
    <p:sldId id="286" r:id="rId8"/>
    <p:sldId id="287" r:id="rId9"/>
    <p:sldId id="261" r:id="rId10"/>
    <p:sldId id="262" r:id="rId11"/>
    <p:sldId id="282" r:id="rId12"/>
    <p:sldId id="263" r:id="rId13"/>
    <p:sldId id="288" r:id="rId14"/>
    <p:sldId id="289" r:id="rId15"/>
    <p:sldId id="285" r:id="rId16"/>
    <p:sldId id="265" r:id="rId17"/>
    <p:sldId id="266" r:id="rId18"/>
    <p:sldId id="267" r:id="rId19"/>
    <p:sldId id="268" r:id="rId20"/>
    <p:sldId id="269" r:id="rId21"/>
    <p:sldId id="280" r:id="rId22"/>
    <p:sldId id="270" r:id="rId23"/>
    <p:sldId id="284" r:id="rId24"/>
    <p:sldId id="271" r:id="rId25"/>
    <p:sldId id="272" r:id="rId26"/>
    <p:sldId id="273" r:id="rId27"/>
    <p:sldId id="283" r:id="rId28"/>
    <p:sldId id="274" r:id="rId29"/>
    <p:sldId id="275" r:id="rId30"/>
    <p:sldId id="276" r:id="rId31"/>
    <p:sldId id="278" r:id="rId32"/>
    <p:sldId id="279" r:id="rId33"/>
  </p:sldIdLst>
  <p:sldSz cx="18288000" cy="10287000"/>
  <p:notesSz cx="6858000" cy="9144000"/>
  <p:embeddedFontLst>
    <p:embeddedFont>
      <p:font typeface="TAN Meringue" charset="0"/>
      <p:regular r:id="rId34"/>
    </p:embeddedFont>
    <p:embeddedFont>
      <p:font typeface="Comic Sans MS" panose="030F0702030302020204" pitchFamily="66" charset="0"/>
      <p:regular r:id="rId35"/>
      <p:bold r:id="rId36"/>
      <p:italic r:id="rId37"/>
      <p:boldItalic r:id="rId38"/>
    </p:embeddedFont>
    <p:embeddedFont>
      <p:font typeface="Londrina Solid" panose="020B0604020202020204" charset="0"/>
      <p:regular r:id="rId39"/>
    </p:embeddedFont>
    <p:embeddedFont>
      <p:font typeface="Wingdings 3" panose="05040102010807070707" pitchFamily="18" charset="2"/>
      <p:regular r:id="rId40"/>
    </p:embeddedFont>
    <p:embeddedFont>
      <p:font typeface="KG First Time In Forever" panose="020B0604020202020204" charset="0"/>
      <p:regular r:id="rId41"/>
    </p:embeddedFont>
    <p:embeddedFont>
      <p:font typeface="SassoonPrimaryInfant" pitchFamily="2" charset="0"/>
      <p:regular r:id="rId42"/>
      <p:bold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08" autoAdjust="0"/>
    <p:restoredTop sz="94599" autoAdjust="0"/>
  </p:normalViewPr>
  <p:slideViewPr>
    <p:cSldViewPr>
      <p:cViewPr varScale="1">
        <p:scale>
          <a:sx n="51" d="100"/>
          <a:sy n="51" d="100"/>
        </p:scale>
        <p:origin x="114" y="6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B943D8-B04A-4403-AE01-FD0AE0A9F145}" type="doc">
      <dgm:prSet loTypeId="urn:microsoft.com/office/officeart/2011/layout/HexagonRadial" loCatId="cycle" qsTypeId="urn:microsoft.com/office/officeart/2005/8/quickstyle/simple1" qsCatId="simple" csTypeId="urn:microsoft.com/office/officeart/2005/8/colors/accent6_5" csCatId="accent6" phldr="1"/>
      <dgm:spPr/>
      <dgm:t>
        <a:bodyPr/>
        <a:lstStyle/>
        <a:p>
          <a:endParaRPr lang="en-GB"/>
        </a:p>
      </dgm:t>
    </dgm:pt>
    <dgm:pt modelId="{3A3829B3-31BB-4350-A2A4-287308589C43}">
      <dgm:prSet phldrT="[Text]" custT="1"/>
      <dgm:spPr/>
      <dgm:t>
        <a:bodyPr/>
        <a:lstStyle/>
        <a:p>
          <a:r>
            <a:rPr lang="en-GB" sz="2800" b="1" u="sng" dirty="0">
              <a:latin typeface="SassoonPrimaryInfant" pitchFamily="2" charset="0"/>
            </a:rPr>
            <a:t>Respectful</a:t>
          </a:r>
        </a:p>
      </dgm:t>
    </dgm:pt>
    <dgm:pt modelId="{CA3FE3BC-F00C-4ED6-BBB7-0DADA8988D0C}" type="parTrans" cxnId="{5051E5BA-BB75-474B-B13F-71A4DB910F2D}">
      <dgm:prSet/>
      <dgm:spPr/>
      <dgm:t>
        <a:bodyPr/>
        <a:lstStyle/>
        <a:p>
          <a:endParaRPr lang="en-GB" sz="2400"/>
        </a:p>
      </dgm:t>
    </dgm:pt>
    <dgm:pt modelId="{E64DE6E5-3C30-4E18-91EF-90D7AB877EFF}" type="sibTrans" cxnId="{5051E5BA-BB75-474B-B13F-71A4DB910F2D}">
      <dgm:prSet/>
      <dgm:spPr/>
      <dgm:t>
        <a:bodyPr/>
        <a:lstStyle/>
        <a:p>
          <a:endParaRPr lang="en-GB" sz="2400"/>
        </a:p>
      </dgm:t>
    </dgm:pt>
    <dgm:pt modelId="{45153DD8-B917-4BB2-B021-C781C293B622}">
      <dgm:prSet phldrT="[Text]" custT="1"/>
      <dgm:spPr/>
      <dgm:t>
        <a:bodyPr/>
        <a:lstStyle/>
        <a:p>
          <a:r>
            <a:rPr lang="en-GB" sz="1800" dirty="0">
              <a:latin typeface="SassoonPrimaryInfant" pitchFamily="2" charset="0"/>
            </a:rPr>
            <a:t>Be kind</a:t>
          </a:r>
        </a:p>
      </dgm:t>
    </dgm:pt>
    <dgm:pt modelId="{B18863CD-96C2-448E-9B7A-72E315E1AC74}" type="parTrans" cxnId="{1CF34918-07F6-4373-B49E-F4C9B0A7A44D}">
      <dgm:prSet/>
      <dgm:spPr/>
      <dgm:t>
        <a:bodyPr/>
        <a:lstStyle/>
        <a:p>
          <a:endParaRPr lang="en-GB" sz="2400"/>
        </a:p>
      </dgm:t>
    </dgm:pt>
    <dgm:pt modelId="{A652B799-EA2C-4064-A1CC-15678E877DF6}" type="sibTrans" cxnId="{1CF34918-07F6-4373-B49E-F4C9B0A7A44D}">
      <dgm:prSet/>
      <dgm:spPr/>
      <dgm:t>
        <a:bodyPr/>
        <a:lstStyle/>
        <a:p>
          <a:endParaRPr lang="en-GB" sz="2400"/>
        </a:p>
      </dgm:t>
    </dgm:pt>
    <dgm:pt modelId="{61B093B2-4AD7-4767-992F-FDE279AFBD14}">
      <dgm:prSet phldrT="[Text]" custT="1"/>
      <dgm:spPr/>
      <dgm:t>
        <a:bodyPr/>
        <a:lstStyle/>
        <a:p>
          <a:r>
            <a:rPr lang="en-GB" sz="1800" dirty="0">
              <a:latin typeface="SassoonPrimaryInfant" pitchFamily="2" charset="0"/>
            </a:rPr>
            <a:t>Tell the truth</a:t>
          </a:r>
        </a:p>
      </dgm:t>
    </dgm:pt>
    <dgm:pt modelId="{4FEB43DB-14D0-4E7B-82DA-2A476CE37F9E}" type="parTrans" cxnId="{F09D38B6-41EF-4DD6-8A6D-6B90C7F5B29C}">
      <dgm:prSet/>
      <dgm:spPr/>
      <dgm:t>
        <a:bodyPr/>
        <a:lstStyle/>
        <a:p>
          <a:endParaRPr lang="en-GB" sz="2400"/>
        </a:p>
      </dgm:t>
    </dgm:pt>
    <dgm:pt modelId="{08F33FF0-F293-4DC3-9E3F-5C373809E4B9}" type="sibTrans" cxnId="{F09D38B6-41EF-4DD6-8A6D-6B90C7F5B29C}">
      <dgm:prSet/>
      <dgm:spPr/>
      <dgm:t>
        <a:bodyPr/>
        <a:lstStyle/>
        <a:p>
          <a:endParaRPr lang="en-GB" sz="2400"/>
        </a:p>
      </dgm:t>
    </dgm:pt>
    <dgm:pt modelId="{598236A7-065F-4BA7-8293-967303965630}">
      <dgm:prSet phldrT="[Text]" custT="1"/>
      <dgm:spPr/>
      <dgm:t>
        <a:bodyPr/>
        <a:lstStyle/>
        <a:p>
          <a:r>
            <a:rPr lang="en-GB" sz="1800" dirty="0">
              <a:latin typeface="SassoonPrimaryInfant" pitchFamily="2" charset="0"/>
            </a:rPr>
            <a:t>Tell people how you feel</a:t>
          </a:r>
        </a:p>
      </dgm:t>
    </dgm:pt>
    <dgm:pt modelId="{CED68227-571B-4D52-9ACA-66F486656CAB}" type="parTrans" cxnId="{8B9E519A-7FD6-4349-B357-2DCB3D00EB59}">
      <dgm:prSet/>
      <dgm:spPr/>
      <dgm:t>
        <a:bodyPr/>
        <a:lstStyle/>
        <a:p>
          <a:endParaRPr lang="en-GB" sz="2400"/>
        </a:p>
      </dgm:t>
    </dgm:pt>
    <dgm:pt modelId="{A04AC566-60AC-483D-AE4B-743DB7560500}" type="sibTrans" cxnId="{8B9E519A-7FD6-4349-B357-2DCB3D00EB59}">
      <dgm:prSet/>
      <dgm:spPr/>
      <dgm:t>
        <a:bodyPr/>
        <a:lstStyle/>
        <a:p>
          <a:endParaRPr lang="en-GB" sz="2400"/>
        </a:p>
      </dgm:t>
    </dgm:pt>
    <dgm:pt modelId="{4AABBB03-6CB1-4603-9BA9-9384C8C831B2}">
      <dgm:prSet phldrT="[Text]" custT="1"/>
      <dgm:spPr/>
      <dgm:t>
        <a:bodyPr/>
        <a:lstStyle/>
        <a:p>
          <a:r>
            <a:rPr lang="en-GB" sz="1800" dirty="0">
              <a:latin typeface="SassoonPrimaryInfant" pitchFamily="2" charset="0"/>
            </a:rPr>
            <a:t>Do your best-work hard</a:t>
          </a:r>
        </a:p>
      </dgm:t>
    </dgm:pt>
    <dgm:pt modelId="{5593C0C1-7FC3-47F3-806C-6AB2D7B45902}" type="parTrans" cxnId="{FC4BC0E5-D2EA-42DC-89F4-6195866EE583}">
      <dgm:prSet/>
      <dgm:spPr/>
      <dgm:t>
        <a:bodyPr/>
        <a:lstStyle/>
        <a:p>
          <a:endParaRPr lang="en-GB" sz="2400"/>
        </a:p>
      </dgm:t>
    </dgm:pt>
    <dgm:pt modelId="{587BFBEA-3FD8-4B0C-9D87-7C39901D6152}" type="sibTrans" cxnId="{FC4BC0E5-D2EA-42DC-89F4-6195866EE583}">
      <dgm:prSet/>
      <dgm:spPr/>
      <dgm:t>
        <a:bodyPr/>
        <a:lstStyle/>
        <a:p>
          <a:endParaRPr lang="en-GB" sz="2400"/>
        </a:p>
      </dgm:t>
    </dgm:pt>
    <dgm:pt modelId="{8D4F9C37-DF56-431E-9F19-862EB4B7D323}">
      <dgm:prSet phldrT="[Text]" custT="1"/>
      <dgm:spPr/>
      <dgm:t>
        <a:bodyPr/>
        <a:lstStyle/>
        <a:p>
          <a:r>
            <a:rPr lang="en-GB" sz="1800" dirty="0">
              <a:latin typeface="SassoonPrimaryInfant" pitchFamily="2" charset="0"/>
            </a:rPr>
            <a:t>Keep school tidy</a:t>
          </a:r>
        </a:p>
      </dgm:t>
    </dgm:pt>
    <dgm:pt modelId="{9902031E-9098-4DA8-B0B5-C8D145669CF4}" type="parTrans" cxnId="{B2C6B2D1-2061-48EA-9886-E339C0408867}">
      <dgm:prSet/>
      <dgm:spPr/>
      <dgm:t>
        <a:bodyPr/>
        <a:lstStyle/>
        <a:p>
          <a:endParaRPr lang="en-GB" sz="2400"/>
        </a:p>
      </dgm:t>
    </dgm:pt>
    <dgm:pt modelId="{76BFA43D-30D3-4721-B474-566368A1786E}" type="sibTrans" cxnId="{B2C6B2D1-2061-48EA-9886-E339C0408867}">
      <dgm:prSet/>
      <dgm:spPr/>
      <dgm:t>
        <a:bodyPr/>
        <a:lstStyle/>
        <a:p>
          <a:endParaRPr lang="en-GB" sz="2400"/>
        </a:p>
      </dgm:t>
    </dgm:pt>
    <dgm:pt modelId="{F77A0677-B635-4EDC-89C3-78D2AB5064E9}">
      <dgm:prSet phldrT="[Text]" custT="1"/>
      <dgm:spPr/>
      <dgm:t>
        <a:bodyPr/>
        <a:lstStyle/>
        <a:p>
          <a:r>
            <a:rPr lang="en-GB" sz="1800" dirty="0">
              <a:latin typeface="SassoonPrimaryInfant" pitchFamily="2" charset="0"/>
            </a:rPr>
            <a:t>Good manners</a:t>
          </a:r>
        </a:p>
      </dgm:t>
    </dgm:pt>
    <dgm:pt modelId="{978E8004-CA38-42C2-AB1C-6A8A104412C3}" type="parTrans" cxnId="{848BBF28-1D12-479F-99F6-F7E944DD5944}">
      <dgm:prSet/>
      <dgm:spPr/>
      <dgm:t>
        <a:bodyPr/>
        <a:lstStyle/>
        <a:p>
          <a:endParaRPr lang="en-GB" sz="2400"/>
        </a:p>
      </dgm:t>
    </dgm:pt>
    <dgm:pt modelId="{A1A4D2A2-C21D-4B02-9F6C-A5777FA828E5}" type="sibTrans" cxnId="{848BBF28-1D12-479F-99F6-F7E944DD5944}">
      <dgm:prSet/>
      <dgm:spPr/>
      <dgm:t>
        <a:bodyPr/>
        <a:lstStyle/>
        <a:p>
          <a:endParaRPr lang="en-GB" sz="2400"/>
        </a:p>
      </dgm:t>
    </dgm:pt>
    <dgm:pt modelId="{80743A8C-57F1-4E5C-B0B5-03D09DF48A12}" type="pres">
      <dgm:prSet presAssocID="{54B943D8-B04A-4403-AE01-FD0AE0A9F145}" presName="Name0" presStyleCnt="0">
        <dgm:presLayoutVars>
          <dgm:chMax val="1"/>
          <dgm:chPref val="1"/>
          <dgm:dir/>
          <dgm:animOne val="branch"/>
          <dgm:animLvl val="lvl"/>
        </dgm:presLayoutVars>
      </dgm:prSet>
      <dgm:spPr/>
      <dgm:t>
        <a:bodyPr/>
        <a:lstStyle/>
        <a:p>
          <a:endParaRPr lang="en-US"/>
        </a:p>
      </dgm:t>
    </dgm:pt>
    <dgm:pt modelId="{FF4DC9D7-78D6-42EF-9BAA-939335B1DC31}" type="pres">
      <dgm:prSet presAssocID="{3A3829B3-31BB-4350-A2A4-287308589C43}" presName="Parent" presStyleLbl="node0" presStyleIdx="0" presStyleCnt="1" custScaleX="141329">
        <dgm:presLayoutVars>
          <dgm:chMax val="6"/>
          <dgm:chPref val="6"/>
        </dgm:presLayoutVars>
      </dgm:prSet>
      <dgm:spPr/>
      <dgm:t>
        <a:bodyPr/>
        <a:lstStyle/>
        <a:p>
          <a:endParaRPr lang="en-US"/>
        </a:p>
      </dgm:t>
    </dgm:pt>
    <dgm:pt modelId="{D3CFE145-5695-419F-9193-4611B3204341}" type="pres">
      <dgm:prSet presAssocID="{45153DD8-B917-4BB2-B021-C781C293B622}" presName="Accent1" presStyleCnt="0"/>
      <dgm:spPr/>
    </dgm:pt>
    <dgm:pt modelId="{FF90B505-129C-488A-B84E-E8734C4019B7}" type="pres">
      <dgm:prSet presAssocID="{45153DD8-B917-4BB2-B021-C781C293B622}" presName="Accent" presStyleLbl="bgShp" presStyleIdx="0" presStyleCnt="6"/>
      <dgm:spPr/>
    </dgm:pt>
    <dgm:pt modelId="{AB1FD55C-7C04-4367-B3C6-D8AA3CA3E883}" type="pres">
      <dgm:prSet presAssocID="{45153DD8-B917-4BB2-B021-C781C293B622}" presName="Child1" presStyleLbl="node1" presStyleIdx="0" presStyleCnt="6">
        <dgm:presLayoutVars>
          <dgm:chMax val="0"/>
          <dgm:chPref val="0"/>
          <dgm:bulletEnabled val="1"/>
        </dgm:presLayoutVars>
      </dgm:prSet>
      <dgm:spPr/>
      <dgm:t>
        <a:bodyPr/>
        <a:lstStyle/>
        <a:p>
          <a:endParaRPr lang="en-US"/>
        </a:p>
      </dgm:t>
    </dgm:pt>
    <dgm:pt modelId="{7BABEC71-3794-447C-B8E5-489E4B26208A}" type="pres">
      <dgm:prSet presAssocID="{61B093B2-4AD7-4767-992F-FDE279AFBD14}" presName="Accent2" presStyleCnt="0"/>
      <dgm:spPr/>
    </dgm:pt>
    <dgm:pt modelId="{D048C7A1-8140-4064-BA03-26429E750A51}" type="pres">
      <dgm:prSet presAssocID="{61B093B2-4AD7-4767-992F-FDE279AFBD14}" presName="Accent" presStyleLbl="bgShp" presStyleIdx="1" presStyleCnt="6"/>
      <dgm:spPr/>
    </dgm:pt>
    <dgm:pt modelId="{747A809A-C512-4E6F-A5E3-FF83ECFBB7C0}" type="pres">
      <dgm:prSet presAssocID="{61B093B2-4AD7-4767-992F-FDE279AFBD14}" presName="Child2" presStyleLbl="node1" presStyleIdx="1" presStyleCnt="6">
        <dgm:presLayoutVars>
          <dgm:chMax val="0"/>
          <dgm:chPref val="0"/>
          <dgm:bulletEnabled val="1"/>
        </dgm:presLayoutVars>
      </dgm:prSet>
      <dgm:spPr/>
      <dgm:t>
        <a:bodyPr/>
        <a:lstStyle/>
        <a:p>
          <a:endParaRPr lang="en-US"/>
        </a:p>
      </dgm:t>
    </dgm:pt>
    <dgm:pt modelId="{17E33A62-BA47-4807-8E9B-A60C24D480F8}" type="pres">
      <dgm:prSet presAssocID="{598236A7-065F-4BA7-8293-967303965630}" presName="Accent3" presStyleCnt="0"/>
      <dgm:spPr/>
    </dgm:pt>
    <dgm:pt modelId="{569BA550-F9BB-4461-9634-3FD24ADBAC1D}" type="pres">
      <dgm:prSet presAssocID="{598236A7-065F-4BA7-8293-967303965630}" presName="Accent" presStyleLbl="bgShp" presStyleIdx="2" presStyleCnt="6"/>
      <dgm:spPr/>
    </dgm:pt>
    <dgm:pt modelId="{765A5185-FF7E-469F-9917-87ED128E8224}" type="pres">
      <dgm:prSet presAssocID="{598236A7-065F-4BA7-8293-967303965630}" presName="Child3" presStyleLbl="node1" presStyleIdx="2" presStyleCnt="6">
        <dgm:presLayoutVars>
          <dgm:chMax val="0"/>
          <dgm:chPref val="0"/>
          <dgm:bulletEnabled val="1"/>
        </dgm:presLayoutVars>
      </dgm:prSet>
      <dgm:spPr/>
      <dgm:t>
        <a:bodyPr/>
        <a:lstStyle/>
        <a:p>
          <a:endParaRPr lang="en-US"/>
        </a:p>
      </dgm:t>
    </dgm:pt>
    <dgm:pt modelId="{08311793-4712-49A2-BA8B-9C5F5F91782C}" type="pres">
      <dgm:prSet presAssocID="{4AABBB03-6CB1-4603-9BA9-9384C8C831B2}" presName="Accent4" presStyleCnt="0"/>
      <dgm:spPr/>
    </dgm:pt>
    <dgm:pt modelId="{832AFB1A-B6B3-4935-BD72-F0B1EA758FA2}" type="pres">
      <dgm:prSet presAssocID="{4AABBB03-6CB1-4603-9BA9-9384C8C831B2}" presName="Accent" presStyleLbl="bgShp" presStyleIdx="3" presStyleCnt="6"/>
      <dgm:spPr/>
    </dgm:pt>
    <dgm:pt modelId="{BAA4E998-B68E-43BE-B399-A93D3E0FE666}" type="pres">
      <dgm:prSet presAssocID="{4AABBB03-6CB1-4603-9BA9-9384C8C831B2}" presName="Child4" presStyleLbl="node1" presStyleIdx="3" presStyleCnt="6">
        <dgm:presLayoutVars>
          <dgm:chMax val="0"/>
          <dgm:chPref val="0"/>
          <dgm:bulletEnabled val="1"/>
        </dgm:presLayoutVars>
      </dgm:prSet>
      <dgm:spPr/>
      <dgm:t>
        <a:bodyPr/>
        <a:lstStyle/>
        <a:p>
          <a:endParaRPr lang="en-US"/>
        </a:p>
      </dgm:t>
    </dgm:pt>
    <dgm:pt modelId="{6CB87073-1C8D-4434-B576-87E20FCD5536}" type="pres">
      <dgm:prSet presAssocID="{8D4F9C37-DF56-431E-9F19-862EB4B7D323}" presName="Accent5" presStyleCnt="0"/>
      <dgm:spPr/>
    </dgm:pt>
    <dgm:pt modelId="{FFA4F100-27F4-475F-91FA-18E0AB20748C}" type="pres">
      <dgm:prSet presAssocID="{8D4F9C37-DF56-431E-9F19-862EB4B7D323}" presName="Accent" presStyleLbl="bgShp" presStyleIdx="4" presStyleCnt="6"/>
      <dgm:spPr/>
    </dgm:pt>
    <dgm:pt modelId="{E7DF494D-6657-4C56-9479-645A5BCA2D97}" type="pres">
      <dgm:prSet presAssocID="{8D4F9C37-DF56-431E-9F19-862EB4B7D323}" presName="Child5" presStyleLbl="node1" presStyleIdx="4" presStyleCnt="6">
        <dgm:presLayoutVars>
          <dgm:chMax val="0"/>
          <dgm:chPref val="0"/>
          <dgm:bulletEnabled val="1"/>
        </dgm:presLayoutVars>
      </dgm:prSet>
      <dgm:spPr/>
      <dgm:t>
        <a:bodyPr/>
        <a:lstStyle/>
        <a:p>
          <a:endParaRPr lang="en-US"/>
        </a:p>
      </dgm:t>
    </dgm:pt>
    <dgm:pt modelId="{D645BF2C-0DD8-4042-8FCB-DD775DAD8F9B}" type="pres">
      <dgm:prSet presAssocID="{F77A0677-B635-4EDC-89C3-78D2AB5064E9}" presName="Accent6" presStyleCnt="0"/>
      <dgm:spPr/>
    </dgm:pt>
    <dgm:pt modelId="{460AAFF3-C90B-4405-8010-317702918E05}" type="pres">
      <dgm:prSet presAssocID="{F77A0677-B635-4EDC-89C3-78D2AB5064E9}" presName="Accent" presStyleLbl="bgShp" presStyleIdx="5" presStyleCnt="6"/>
      <dgm:spPr/>
    </dgm:pt>
    <dgm:pt modelId="{63BC9891-FDA7-4E1D-87D8-705A3A23DFFE}" type="pres">
      <dgm:prSet presAssocID="{F77A0677-B635-4EDC-89C3-78D2AB5064E9}" presName="Child6" presStyleLbl="node1" presStyleIdx="5" presStyleCnt="6">
        <dgm:presLayoutVars>
          <dgm:chMax val="0"/>
          <dgm:chPref val="0"/>
          <dgm:bulletEnabled val="1"/>
        </dgm:presLayoutVars>
      </dgm:prSet>
      <dgm:spPr/>
      <dgm:t>
        <a:bodyPr/>
        <a:lstStyle/>
        <a:p>
          <a:endParaRPr lang="en-US"/>
        </a:p>
      </dgm:t>
    </dgm:pt>
  </dgm:ptLst>
  <dgm:cxnLst>
    <dgm:cxn modelId="{A9CA4C8A-CC4A-42AA-95F0-8251D4AA65F0}" type="presOf" srcId="{3A3829B3-31BB-4350-A2A4-287308589C43}" destId="{FF4DC9D7-78D6-42EF-9BAA-939335B1DC31}" srcOrd="0" destOrd="0" presId="urn:microsoft.com/office/officeart/2011/layout/HexagonRadial"/>
    <dgm:cxn modelId="{4A185875-3212-444A-979F-060D2578CBA7}" type="presOf" srcId="{598236A7-065F-4BA7-8293-967303965630}" destId="{765A5185-FF7E-469F-9917-87ED128E8224}" srcOrd="0" destOrd="0" presId="urn:microsoft.com/office/officeart/2011/layout/HexagonRadial"/>
    <dgm:cxn modelId="{26195B86-341F-4DDF-8D53-C526D201DC9B}" type="presOf" srcId="{8D4F9C37-DF56-431E-9F19-862EB4B7D323}" destId="{E7DF494D-6657-4C56-9479-645A5BCA2D97}" srcOrd="0" destOrd="0" presId="urn:microsoft.com/office/officeart/2011/layout/HexagonRadial"/>
    <dgm:cxn modelId="{666F24F1-9A6D-4915-B377-74503F1F9D20}" type="presOf" srcId="{45153DD8-B917-4BB2-B021-C781C293B622}" destId="{AB1FD55C-7C04-4367-B3C6-D8AA3CA3E883}" srcOrd="0" destOrd="0" presId="urn:microsoft.com/office/officeart/2011/layout/HexagonRadial"/>
    <dgm:cxn modelId="{5051E5BA-BB75-474B-B13F-71A4DB910F2D}" srcId="{54B943D8-B04A-4403-AE01-FD0AE0A9F145}" destId="{3A3829B3-31BB-4350-A2A4-287308589C43}" srcOrd="0" destOrd="0" parTransId="{CA3FE3BC-F00C-4ED6-BBB7-0DADA8988D0C}" sibTransId="{E64DE6E5-3C30-4E18-91EF-90D7AB877EFF}"/>
    <dgm:cxn modelId="{848BBF28-1D12-479F-99F6-F7E944DD5944}" srcId="{3A3829B3-31BB-4350-A2A4-287308589C43}" destId="{F77A0677-B635-4EDC-89C3-78D2AB5064E9}" srcOrd="5" destOrd="0" parTransId="{978E8004-CA38-42C2-AB1C-6A8A104412C3}" sibTransId="{A1A4D2A2-C21D-4B02-9F6C-A5777FA828E5}"/>
    <dgm:cxn modelId="{FC4BC0E5-D2EA-42DC-89F4-6195866EE583}" srcId="{3A3829B3-31BB-4350-A2A4-287308589C43}" destId="{4AABBB03-6CB1-4603-9BA9-9384C8C831B2}" srcOrd="3" destOrd="0" parTransId="{5593C0C1-7FC3-47F3-806C-6AB2D7B45902}" sibTransId="{587BFBEA-3FD8-4B0C-9D87-7C39901D6152}"/>
    <dgm:cxn modelId="{1CF34918-07F6-4373-B49E-F4C9B0A7A44D}" srcId="{3A3829B3-31BB-4350-A2A4-287308589C43}" destId="{45153DD8-B917-4BB2-B021-C781C293B622}" srcOrd="0" destOrd="0" parTransId="{B18863CD-96C2-448E-9B7A-72E315E1AC74}" sibTransId="{A652B799-EA2C-4064-A1CC-15678E877DF6}"/>
    <dgm:cxn modelId="{F09D38B6-41EF-4DD6-8A6D-6B90C7F5B29C}" srcId="{3A3829B3-31BB-4350-A2A4-287308589C43}" destId="{61B093B2-4AD7-4767-992F-FDE279AFBD14}" srcOrd="1" destOrd="0" parTransId="{4FEB43DB-14D0-4E7B-82DA-2A476CE37F9E}" sibTransId="{08F33FF0-F293-4DC3-9E3F-5C373809E4B9}"/>
    <dgm:cxn modelId="{FF0BC78D-5C42-4AB5-82E5-D6E71A21CD38}" type="presOf" srcId="{F77A0677-B635-4EDC-89C3-78D2AB5064E9}" destId="{63BC9891-FDA7-4E1D-87D8-705A3A23DFFE}" srcOrd="0" destOrd="0" presId="urn:microsoft.com/office/officeart/2011/layout/HexagonRadial"/>
    <dgm:cxn modelId="{8B9E519A-7FD6-4349-B357-2DCB3D00EB59}" srcId="{3A3829B3-31BB-4350-A2A4-287308589C43}" destId="{598236A7-065F-4BA7-8293-967303965630}" srcOrd="2" destOrd="0" parTransId="{CED68227-571B-4D52-9ACA-66F486656CAB}" sibTransId="{A04AC566-60AC-483D-AE4B-743DB7560500}"/>
    <dgm:cxn modelId="{9975B0EC-C678-4368-AC15-25CFC37940EE}" type="presOf" srcId="{54B943D8-B04A-4403-AE01-FD0AE0A9F145}" destId="{80743A8C-57F1-4E5C-B0B5-03D09DF48A12}" srcOrd="0" destOrd="0" presId="urn:microsoft.com/office/officeart/2011/layout/HexagonRadial"/>
    <dgm:cxn modelId="{02E8A287-5F9D-4F59-952C-AA9009332E9E}" type="presOf" srcId="{4AABBB03-6CB1-4603-9BA9-9384C8C831B2}" destId="{BAA4E998-B68E-43BE-B399-A93D3E0FE666}" srcOrd="0" destOrd="0" presId="urn:microsoft.com/office/officeart/2011/layout/HexagonRadial"/>
    <dgm:cxn modelId="{08FFB605-FBA4-45BF-9B52-2D59046A7526}" type="presOf" srcId="{61B093B2-4AD7-4767-992F-FDE279AFBD14}" destId="{747A809A-C512-4E6F-A5E3-FF83ECFBB7C0}" srcOrd="0" destOrd="0" presId="urn:microsoft.com/office/officeart/2011/layout/HexagonRadial"/>
    <dgm:cxn modelId="{B2C6B2D1-2061-48EA-9886-E339C0408867}" srcId="{3A3829B3-31BB-4350-A2A4-287308589C43}" destId="{8D4F9C37-DF56-431E-9F19-862EB4B7D323}" srcOrd="4" destOrd="0" parTransId="{9902031E-9098-4DA8-B0B5-C8D145669CF4}" sibTransId="{76BFA43D-30D3-4721-B474-566368A1786E}"/>
    <dgm:cxn modelId="{EF96D8FD-B9FA-4FEF-92CE-CD93C113A418}" type="presParOf" srcId="{80743A8C-57F1-4E5C-B0B5-03D09DF48A12}" destId="{FF4DC9D7-78D6-42EF-9BAA-939335B1DC31}" srcOrd="0" destOrd="0" presId="urn:microsoft.com/office/officeart/2011/layout/HexagonRadial"/>
    <dgm:cxn modelId="{153E28C3-108A-4D92-8FD2-F377FC1BCD26}" type="presParOf" srcId="{80743A8C-57F1-4E5C-B0B5-03D09DF48A12}" destId="{D3CFE145-5695-419F-9193-4611B3204341}" srcOrd="1" destOrd="0" presId="urn:microsoft.com/office/officeart/2011/layout/HexagonRadial"/>
    <dgm:cxn modelId="{CA726631-2C0B-4E67-A15D-8F09310539C5}" type="presParOf" srcId="{D3CFE145-5695-419F-9193-4611B3204341}" destId="{FF90B505-129C-488A-B84E-E8734C4019B7}" srcOrd="0" destOrd="0" presId="urn:microsoft.com/office/officeart/2011/layout/HexagonRadial"/>
    <dgm:cxn modelId="{00617FCC-9F54-4090-BFCA-FEBA2F5CB3DE}" type="presParOf" srcId="{80743A8C-57F1-4E5C-B0B5-03D09DF48A12}" destId="{AB1FD55C-7C04-4367-B3C6-D8AA3CA3E883}" srcOrd="2" destOrd="0" presId="urn:microsoft.com/office/officeart/2011/layout/HexagonRadial"/>
    <dgm:cxn modelId="{BBCE7743-FDFA-4F8E-A415-24AF0628B79E}" type="presParOf" srcId="{80743A8C-57F1-4E5C-B0B5-03D09DF48A12}" destId="{7BABEC71-3794-447C-B8E5-489E4B26208A}" srcOrd="3" destOrd="0" presId="urn:microsoft.com/office/officeart/2011/layout/HexagonRadial"/>
    <dgm:cxn modelId="{50626FA5-1993-4753-8B34-AFCEF0956DA5}" type="presParOf" srcId="{7BABEC71-3794-447C-B8E5-489E4B26208A}" destId="{D048C7A1-8140-4064-BA03-26429E750A51}" srcOrd="0" destOrd="0" presId="urn:microsoft.com/office/officeart/2011/layout/HexagonRadial"/>
    <dgm:cxn modelId="{AC91B08A-C830-469F-BB3A-E7CF32C498B6}" type="presParOf" srcId="{80743A8C-57F1-4E5C-B0B5-03D09DF48A12}" destId="{747A809A-C512-4E6F-A5E3-FF83ECFBB7C0}" srcOrd="4" destOrd="0" presId="urn:microsoft.com/office/officeart/2011/layout/HexagonRadial"/>
    <dgm:cxn modelId="{3DE429B5-ED1E-43EC-A381-1FD1040F06BF}" type="presParOf" srcId="{80743A8C-57F1-4E5C-B0B5-03D09DF48A12}" destId="{17E33A62-BA47-4807-8E9B-A60C24D480F8}" srcOrd="5" destOrd="0" presId="urn:microsoft.com/office/officeart/2011/layout/HexagonRadial"/>
    <dgm:cxn modelId="{C77C51EF-1772-44B5-BC5B-45B8723F411B}" type="presParOf" srcId="{17E33A62-BA47-4807-8E9B-A60C24D480F8}" destId="{569BA550-F9BB-4461-9634-3FD24ADBAC1D}" srcOrd="0" destOrd="0" presId="urn:microsoft.com/office/officeart/2011/layout/HexagonRadial"/>
    <dgm:cxn modelId="{F82E8306-BD04-4741-B248-6B487CEBC6DA}" type="presParOf" srcId="{80743A8C-57F1-4E5C-B0B5-03D09DF48A12}" destId="{765A5185-FF7E-469F-9917-87ED128E8224}" srcOrd="6" destOrd="0" presId="urn:microsoft.com/office/officeart/2011/layout/HexagonRadial"/>
    <dgm:cxn modelId="{FE8CE85A-BCAF-461B-9115-298184BA29B8}" type="presParOf" srcId="{80743A8C-57F1-4E5C-B0B5-03D09DF48A12}" destId="{08311793-4712-49A2-BA8B-9C5F5F91782C}" srcOrd="7" destOrd="0" presId="urn:microsoft.com/office/officeart/2011/layout/HexagonRadial"/>
    <dgm:cxn modelId="{4E9F8E84-9526-48F3-ABD5-532B289318AF}" type="presParOf" srcId="{08311793-4712-49A2-BA8B-9C5F5F91782C}" destId="{832AFB1A-B6B3-4935-BD72-F0B1EA758FA2}" srcOrd="0" destOrd="0" presId="urn:microsoft.com/office/officeart/2011/layout/HexagonRadial"/>
    <dgm:cxn modelId="{E1F14BD9-80AF-4906-AAA0-96A51FE1D12E}" type="presParOf" srcId="{80743A8C-57F1-4E5C-B0B5-03D09DF48A12}" destId="{BAA4E998-B68E-43BE-B399-A93D3E0FE666}" srcOrd="8" destOrd="0" presId="urn:microsoft.com/office/officeart/2011/layout/HexagonRadial"/>
    <dgm:cxn modelId="{252D710B-3797-4632-8B0E-FCE444B8F857}" type="presParOf" srcId="{80743A8C-57F1-4E5C-B0B5-03D09DF48A12}" destId="{6CB87073-1C8D-4434-B576-87E20FCD5536}" srcOrd="9" destOrd="0" presId="urn:microsoft.com/office/officeart/2011/layout/HexagonRadial"/>
    <dgm:cxn modelId="{93BFBC69-B766-4E1B-9780-DD1416FA1401}" type="presParOf" srcId="{6CB87073-1C8D-4434-B576-87E20FCD5536}" destId="{FFA4F100-27F4-475F-91FA-18E0AB20748C}" srcOrd="0" destOrd="0" presId="urn:microsoft.com/office/officeart/2011/layout/HexagonRadial"/>
    <dgm:cxn modelId="{20063330-FCDB-451D-86A2-141CEBB9A691}" type="presParOf" srcId="{80743A8C-57F1-4E5C-B0B5-03D09DF48A12}" destId="{E7DF494D-6657-4C56-9479-645A5BCA2D97}" srcOrd="10" destOrd="0" presId="urn:microsoft.com/office/officeart/2011/layout/HexagonRadial"/>
    <dgm:cxn modelId="{A2148F8B-900C-4DCE-9345-10299E9A0097}" type="presParOf" srcId="{80743A8C-57F1-4E5C-B0B5-03D09DF48A12}" destId="{D645BF2C-0DD8-4042-8FCB-DD775DAD8F9B}" srcOrd="11" destOrd="0" presId="urn:microsoft.com/office/officeart/2011/layout/HexagonRadial"/>
    <dgm:cxn modelId="{F6E12493-E1BE-4DF5-9633-7CFA3B4F7892}" type="presParOf" srcId="{D645BF2C-0DD8-4042-8FCB-DD775DAD8F9B}" destId="{460AAFF3-C90B-4405-8010-317702918E05}" srcOrd="0" destOrd="0" presId="urn:microsoft.com/office/officeart/2011/layout/HexagonRadial"/>
    <dgm:cxn modelId="{B91A86CA-5C49-46D5-85DA-D0D85C519A0E}" type="presParOf" srcId="{80743A8C-57F1-4E5C-B0B5-03D09DF48A12}" destId="{63BC9891-FDA7-4E1D-87D8-705A3A23DFFE}"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B943D8-B04A-4403-AE01-FD0AE0A9F145}" type="doc">
      <dgm:prSet loTypeId="urn:microsoft.com/office/officeart/2011/layout/HexagonRadial" loCatId="cycle" qsTypeId="urn:microsoft.com/office/officeart/2005/8/quickstyle/simple1" qsCatId="simple" csTypeId="urn:microsoft.com/office/officeart/2005/8/colors/accent5_5" csCatId="accent5" phldr="1"/>
      <dgm:spPr/>
      <dgm:t>
        <a:bodyPr/>
        <a:lstStyle/>
        <a:p>
          <a:endParaRPr lang="en-GB"/>
        </a:p>
      </dgm:t>
    </dgm:pt>
    <dgm:pt modelId="{3A3829B3-31BB-4350-A2A4-287308589C43}">
      <dgm:prSet phldrT="[Text]" custT="1"/>
      <dgm:spPr/>
      <dgm:t>
        <a:bodyPr/>
        <a:lstStyle/>
        <a:p>
          <a:r>
            <a:rPr lang="en-GB" sz="3600" b="1" u="sng" dirty="0">
              <a:latin typeface="SassoonPrimaryInfant" pitchFamily="2" charset="0"/>
            </a:rPr>
            <a:t>Ready</a:t>
          </a:r>
        </a:p>
      </dgm:t>
    </dgm:pt>
    <dgm:pt modelId="{CA3FE3BC-F00C-4ED6-BBB7-0DADA8988D0C}" type="parTrans" cxnId="{5051E5BA-BB75-474B-B13F-71A4DB910F2D}">
      <dgm:prSet/>
      <dgm:spPr/>
      <dgm:t>
        <a:bodyPr/>
        <a:lstStyle/>
        <a:p>
          <a:endParaRPr lang="en-GB" sz="2400"/>
        </a:p>
      </dgm:t>
    </dgm:pt>
    <dgm:pt modelId="{E64DE6E5-3C30-4E18-91EF-90D7AB877EFF}" type="sibTrans" cxnId="{5051E5BA-BB75-474B-B13F-71A4DB910F2D}">
      <dgm:prSet/>
      <dgm:spPr/>
      <dgm:t>
        <a:bodyPr/>
        <a:lstStyle/>
        <a:p>
          <a:endParaRPr lang="en-GB" sz="2400"/>
        </a:p>
      </dgm:t>
    </dgm:pt>
    <dgm:pt modelId="{45153DD8-B917-4BB2-B021-C781C293B622}">
      <dgm:prSet phldrT="[Text]" custT="1"/>
      <dgm:spPr/>
      <dgm:t>
        <a:bodyPr/>
        <a:lstStyle/>
        <a:p>
          <a:r>
            <a:rPr lang="en-GB" sz="1600" dirty="0">
              <a:latin typeface="SassoonPrimaryInfant" pitchFamily="2" charset="0"/>
            </a:rPr>
            <a:t>Lovely Lines</a:t>
          </a:r>
        </a:p>
      </dgm:t>
    </dgm:pt>
    <dgm:pt modelId="{B18863CD-96C2-448E-9B7A-72E315E1AC74}" type="parTrans" cxnId="{1CF34918-07F6-4373-B49E-F4C9B0A7A44D}">
      <dgm:prSet/>
      <dgm:spPr/>
      <dgm:t>
        <a:bodyPr/>
        <a:lstStyle/>
        <a:p>
          <a:endParaRPr lang="en-GB" sz="2400"/>
        </a:p>
      </dgm:t>
    </dgm:pt>
    <dgm:pt modelId="{A652B799-EA2C-4064-A1CC-15678E877DF6}" type="sibTrans" cxnId="{1CF34918-07F6-4373-B49E-F4C9B0A7A44D}">
      <dgm:prSet/>
      <dgm:spPr/>
      <dgm:t>
        <a:bodyPr/>
        <a:lstStyle/>
        <a:p>
          <a:endParaRPr lang="en-GB" sz="2400"/>
        </a:p>
      </dgm:t>
    </dgm:pt>
    <dgm:pt modelId="{61B093B2-4AD7-4767-992F-FDE279AFBD14}">
      <dgm:prSet phldrT="[Text]" custT="1"/>
      <dgm:spPr/>
      <dgm:t>
        <a:bodyPr/>
        <a:lstStyle/>
        <a:p>
          <a:r>
            <a:rPr lang="en-GB" sz="1600" dirty="0">
              <a:latin typeface="SassoonPrimaryInfant" pitchFamily="2" charset="0"/>
            </a:rPr>
            <a:t>Prepared for class</a:t>
          </a:r>
        </a:p>
      </dgm:t>
    </dgm:pt>
    <dgm:pt modelId="{4FEB43DB-14D0-4E7B-82DA-2A476CE37F9E}" type="parTrans" cxnId="{F09D38B6-41EF-4DD6-8A6D-6B90C7F5B29C}">
      <dgm:prSet/>
      <dgm:spPr/>
      <dgm:t>
        <a:bodyPr/>
        <a:lstStyle/>
        <a:p>
          <a:endParaRPr lang="en-GB" sz="2400"/>
        </a:p>
      </dgm:t>
    </dgm:pt>
    <dgm:pt modelId="{08F33FF0-F293-4DC3-9E3F-5C373809E4B9}" type="sibTrans" cxnId="{F09D38B6-41EF-4DD6-8A6D-6B90C7F5B29C}">
      <dgm:prSet/>
      <dgm:spPr/>
      <dgm:t>
        <a:bodyPr/>
        <a:lstStyle/>
        <a:p>
          <a:endParaRPr lang="en-GB" sz="2400"/>
        </a:p>
      </dgm:t>
    </dgm:pt>
    <dgm:pt modelId="{598236A7-065F-4BA7-8293-967303965630}">
      <dgm:prSet phldrT="[Text]" custT="1"/>
      <dgm:spPr/>
      <dgm:t>
        <a:bodyPr/>
        <a:lstStyle/>
        <a:p>
          <a:r>
            <a:rPr lang="en-GB" sz="1600" dirty="0">
              <a:latin typeface="SassoonPrimaryInfant" pitchFamily="2" charset="0"/>
            </a:rPr>
            <a:t>Organised for school</a:t>
          </a:r>
        </a:p>
      </dgm:t>
    </dgm:pt>
    <dgm:pt modelId="{CED68227-571B-4D52-9ACA-66F486656CAB}" type="parTrans" cxnId="{8B9E519A-7FD6-4349-B357-2DCB3D00EB59}">
      <dgm:prSet/>
      <dgm:spPr/>
      <dgm:t>
        <a:bodyPr/>
        <a:lstStyle/>
        <a:p>
          <a:endParaRPr lang="en-GB" sz="2400"/>
        </a:p>
      </dgm:t>
    </dgm:pt>
    <dgm:pt modelId="{A04AC566-60AC-483D-AE4B-743DB7560500}" type="sibTrans" cxnId="{8B9E519A-7FD6-4349-B357-2DCB3D00EB59}">
      <dgm:prSet/>
      <dgm:spPr/>
      <dgm:t>
        <a:bodyPr/>
        <a:lstStyle/>
        <a:p>
          <a:endParaRPr lang="en-GB" sz="2400"/>
        </a:p>
      </dgm:t>
    </dgm:pt>
    <dgm:pt modelId="{4AABBB03-6CB1-4603-9BA9-9384C8C831B2}">
      <dgm:prSet phldrT="[Text]" custT="1"/>
      <dgm:spPr/>
      <dgm:t>
        <a:bodyPr/>
        <a:lstStyle/>
        <a:p>
          <a:r>
            <a:rPr lang="en-GB" sz="1600" dirty="0">
              <a:latin typeface="SassoonPrimaryInfant" pitchFamily="2" charset="0"/>
            </a:rPr>
            <a:t>Finish work on time</a:t>
          </a:r>
        </a:p>
      </dgm:t>
    </dgm:pt>
    <dgm:pt modelId="{5593C0C1-7FC3-47F3-806C-6AB2D7B45902}" type="parTrans" cxnId="{FC4BC0E5-D2EA-42DC-89F4-6195866EE583}">
      <dgm:prSet/>
      <dgm:spPr/>
      <dgm:t>
        <a:bodyPr/>
        <a:lstStyle/>
        <a:p>
          <a:endParaRPr lang="en-GB" sz="2400"/>
        </a:p>
      </dgm:t>
    </dgm:pt>
    <dgm:pt modelId="{587BFBEA-3FD8-4B0C-9D87-7C39901D6152}" type="sibTrans" cxnId="{FC4BC0E5-D2EA-42DC-89F4-6195866EE583}">
      <dgm:prSet/>
      <dgm:spPr/>
      <dgm:t>
        <a:bodyPr/>
        <a:lstStyle/>
        <a:p>
          <a:endParaRPr lang="en-GB" sz="2400"/>
        </a:p>
      </dgm:t>
    </dgm:pt>
    <dgm:pt modelId="{8D4F9C37-DF56-431E-9F19-862EB4B7D323}">
      <dgm:prSet phldrT="[Text]" custT="1"/>
      <dgm:spPr/>
      <dgm:t>
        <a:bodyPr/>
        <a:lstStyle/>
        <a:p>
          <a:r>
            <a:rPr lang="en-GB" sz="1600" dirty="0">
              <a:latin typeface="SassoonPrimaryInfant" pitchFamily="2" charset="0"/>
            </a:rPr>
            <a:t>Listening to instructions</a:t>
          </a:r>
        </a:p>
      </dgm:t>
    </dgm:pt>
    <dgm:pt modelId="{9902031E-9098-4DA8-B0B5-C8D145669CF4}" type="parTrans" cxnId="{B2C6B2D1-2061-48EA-9886-E339C0408867}">
      <dgm:prSet/>
      <dgm:spPr/>
      <dgm:t>
        <a:bodyPr/>
        <a:lstStyle/>
        <a:p>
          <a:endParaRPr lang="en-GB" sz="2400"/>
        </a:p>
      </dgm:t>
    </dgm:pt>
    <dgm:pt modelId="{76BFA43D-30D3-4721-B474-566368A1786E}" type="sibTrans" cxnId="{B2C6B2D1-2061-48EA-9886-E339C0408867}">
      <dgm:prSet/>
      <dgm:spPr/>
      <dgm:t>
        <a:bodyPr/>
        <a:lstStyle/>
        <a:p>
          <a:endParaRPr lang="en-GB" sz="2400"/>
        </a:p>
      </dgm:t>
    </dgm:pt>
    <dgm:pt modelId="{F77A0677-B635-4EDC-89C3-78D2AB5064E9}">
      <dgm:prSet phldrT="[Text]" custT="1"/>
      <dgm:spPr/>
      <dgm:t>
        <a:bodyPr/>
        <a:lstStyle/>
        <a:p>
          <a:r>
            <a:rPr lang="en-GB" sz="1600" dirty="0">
              <a:latin typeface="SassoonPrimaryInfant" pitchFamily="2" charset="0"/>
            </a:rPr>
            <a:t>Focused</a:t>
          </a:r>
        </a:p>
        <a:p>
          <a:r>
            <a:rPr lang="en-GB" sz="1600" dirty="0">
              <a:latin typeface="SassoonPrimaryInfant" pitchFamily="2" charset="0"/>
            </a:rPr>
            <a:t>Not wasting time</a:t>
          </a:r>
        </a:p>
      </dgm:t>
    </dgm:pt>
    <dgm:pt modelId="{978E8004-CA38-42C2-AB1C-6A8A104412C3}" type="parTrans" cxnId="{848BBF28-1D12-479F-99F6-F7E944DD5944}">
      <dgm:prSet/>
      <dgm:spPr/>
      <dgm:t>
        <a:bodyPr/>
        <a:lstStyle/>
        <a:p>
          <a:endParaRPr lang="en-GB" sz="2400"/>
        </a:p>
      </dgm:t>
    </dgm:pt>
    <dgm:pt modelId="{A1A4D2A2-C21D-4B02-9F6C-A5777FA828E5}" type="sibTrans" cxnId="{848BBF28-1D12-479F-99F6-F7E944DD5944}">
      <dgm:prSet/>
      <dgm:spPr/>
      <dgm:t>
        <a:bodyPr/>
        <a:lstStyle/>
        <a:p>
          <a:endParaRPr lang="en-GB" sz="2400"/>
        </a:p>
      </dgm:t>
    </dgm:pt>
    <dgm:pt modelId="{80743A8C-57F1-4E5C-B0B5-03D09DF48A12}" type="pres">
      <dgm:prSet presAssocID="{54B943D8-B04A-4403-AE01-FD0AE0A9F145}" presName="Name0" presStyleCnt="0">
        <dgm:presLayoutVars>
          <dgm:chMax val="1"/>
          <dgm:chPref val="1"/>
          <dgm:dir/>
          <dgm:animOne val="branch"/>
          <dgm:animLvl val="lvl"/>
        </dgm:presLayoutVars>
      </dgm:prSet>
      <dgm:spPr/>
      <dgm:t>
        <a:bodyPr/>
        <a:lstStyle/>
        <a:p>
          <a:endParaRPr lang="en-US"/>
        </a:p>
      </dgm:t>
    </dgm:pt>
    <dgm:pt modelId="{FF4DC9D7-78D6-42EF-9BAA-939335B1DC31}" type="pres">
      <dgm:prSet presAssocID="{3A3829B3-31BB-4350-A2A4-287308589C43}" presName="Parent" presStyleLbl="node0" presStyleIdx="0" presStyleCnt="1" custScaleX="116200" custScaleY="98323">
        <dgm:presLayoutVars>
          <dgm:chMax val="6"/>
          <dgm:chPref val="6"/>
        </dgm:presLayoutVars>
      </dgm:prSet>
      <dgm:spPr/>
      <dgm:t>
        <a:bodyPr/>
        <a:lstStyle/>
        <a:p>
          <a:endParaRPr lang="en-US"/>
        </a:p>
      </dgm:t>
    </dgm:pt>
    <dgm:pt modelId="{D3CFE145-5695-419F-9193-4611B3204341}" type="pres">
      <dgm:prSet presAssocID="{45153DD8-B917-4BB2-B021-C781C293B622}" presName="Accent1" presStyleCnt="0"/>
      <dgm:spPr/>
    </dgm:pt>
    <dgm:pt modelId="{FF90B505-129C-488A-B84E-E8734C4019B7}" type="pres">
      <dgm:prSet presAssocID="{45153DD8-B917-4BB2-B021-C781C293B622}" presName="Accent" presStyleLbl="bgShp" presStyleIdx="0" presStyleCnt="6"/>
      <dgm:spPr/>
    </dgm:pt>
    <dgm:pt modelId="{AB1FD55C-7C04-4367-B3C6-D8AA3CA3E883}" type="pres">
      <dgm:prSet presAssocID="{45153DD8-B917-4BB2-B021-C781C293B622}" presName="Child1" presStyleLbl="node1" presStyleIdx="0" presStyleCnt="6">
        <dgm:presLayoutVars>
          <dgm:chMax val="0"/>
          <dgm:chPref val="0"/>
          <dgm:bulletEnabled val="1"/>
        </dgm:presLayoutVars>
      </dgm:prSet>
      <dgm:spPr/>
      <dgm:t>
        <a:bodyPr/>
        <a:lstStyle/>
        <a:p>
          <a:endParaRPr lang="en-US"/>
        </a:p>
      </dgm:t>
    </dgm:pt>
    <dgm:pt modelId="{7BABEC71-3794-447C-B8E5-489E4B26208A}" type="pres">
      <dgm:prSet presAssocID="{61B093B2-4AD7-4767-992F-FDE279AFBD14}" presName="Accent2" presStyleCnt="0"/>
      <dgm:spPr/>
    </dgm:pt>
    <dgm:pt modelId="{D048C7A1-8140-4064-BA03-26429E750A51}" type="pres">
      <dgm:prSet presAssocID="{61B093B2-4AD7-4767-992F-FDE279AFBD14}" presName="Accent" presStyleLbl="bgShp" presStyleIdx="1" presStyleCnt="6"/>
      <dgm:spPr/>
    </dgm:pt>
    <dgm:pt modelId="{747A809A-C512-4E6F-A5E3-FF83ECFBB7C0}" type="pres">
      <dgm:prSet presAssocID="{61B093B2-4AD7-4767-992F-FDE279AFBD14}" presName="Child2" presStyleLbl="node1" presStyleIdx="1" presStyleCnt="6">
        <dgm:presLayoutVars>
          <dgm:chMax val="0"/>
          <dgm:chPref val="0"/>
          <dgm:bulletEnabled val="1"/>
        </dgm:presLayoutVars>
      </dgm:prSet>
      <dgm:spPr/>
      <dgm:t>
        <a:bodyPr/>
        <a:lstStyle/>
        <a:p>
          <a:endParaRPr lang="en-US"/>
        </a:p>
      </dgm:t>
    </dgm:pt>
    <dgm:pt modelId="{17E33A62-BA47-4807-8E9B-A60C24D480F8}" type="pres">
      <dgm:prSet presAssocID="{598236A7-065F-4BA7-8293-967303965630}" presName="Accent3" presStyleCnt="0"/>
      <dgm:spPr/>
    </dgm:pt>
    <dgm:pt modelId="{569BA550-F9BB-4461-9634-3FD24ADBAC1D}" type="pres">
      <dgm:prSet presAssocID="{598236A7-065F-4BA7-8293-967303965630}" presName="Accent" presStyleLbl="bgShp" presStyleIdx="2" presStyleCnt="6"/>
      <dgm:spPr/>
    </dgm:pt>
    <dgm:pt modelId="{765A5185-FF7E-469F-9917-87ED128E8224}" type="pres">
      <dgm:prSet presAssocID="{598236A7-065F-4BA7-8293-967303965630}" presName="Child3" presStyleLbl="node1" presStyleIdx="2" presStyleCnt="6">
        <dgm:presLayoutVars>
          <dgm:chMax val="0"/>
          <dgm:chPref val="0"/>
          <dgm:bulletEnabled val="1"/>
        </dgm:presLayoutVars>
      </dgm:prSet>
      <dgm:spPr/>
      <dgm:t>
        <a:bodyPr/>
        <a:lstStyle/>
        <a:p>
          <a:endParaRPr lang="en-US"/>
        </a:p>
      </dgm:t>
    </dgm:pt>
    <dgm:pt modelId="{08311793-4712-49A2-BA8B-9C5F5F91782C}" type="pres">
      <dgm:prSet presAssocID="{4AABBB03-6CB1-4603-9BA9-9384C8C831B2}" presName="Accent4" presStyleCnt="0"/>
      <dgm:spPr/>
    </dgm:pt>
    <dgm:pt modelId="{832AFB1A-B6B3-4935-BD72-F0B1EA758FA2}" type="pres">
      <dgm:prSet presAssocID="{4AABBB03-6CB1-4603-9BA9-9384C8C831B2}" presName="Accent" presStyleLbl="bgShp" presStyleIdx="3" presStyleCnt="6"/>
      <dgm:spPr/>
    </dgm:pt>
    <dgm:pt modelId="{BAA4E998-B68E-43BE-B399-A93D3E0FE666}" type="pres">
      <dgm:prSet presAssocID="{4AABBB03-6CB1-4603-9BA9-9384C8C831B2}" presName="Child4" presStyleLbl="node1" presStyleIdx="3" presStyleCnt="6">
        <dgm:presLayoutVars>
          <dgm:chMax val="0"/>
          <dgm:chPref val="0"/>
          <dgm:bulletEnabled val="1"/>
        </dgm:presLayoutVars>
      </dgm:prSet>
      <dgm:spPr/>
      <dgm:t>
        <a:bodyPr/>
        <a:lstStyle/>
        <a:p>
          <a:endParaRPr lang="en-US"/>
        </a:p>
      </dgm:t>
    </dgm:pt>
    <dgm:pt modelId="{6CB87073-1C8D-4434-B576-87E20FCD5536}" type="pres">
      <dgm:prSet presAssocID="{8D4F9C37-DF56-431E-9F19-862EB4B7D323}" presName="Accent5" presStyleCnt="0"/>
      <dgm:spPr/>
    </dgm:pt>
    <dgm:pt modelId="{FFA4F100-27F4-475F-91FA-18E0AB20748C}" type="pres">
      <dgm:prSet presAssocID="{8D4F9C37-DF56-431E-9F19-862EB4B7D323}" presName="Accent" presStyleLbl="bgShp" presStyleIdx="4" presStyleCnt="6"/>
      <dgm:spPr/>
    </dgm:pt>
    <dgm:pt modelId="{E7DF494D-6657-4C56-9479-645A5BCA2D97}" type="pres">
      <dgm:prSet presAssocID="{8D4F9C37-DF56-431E-9F19-862EB4B7D323}" presName="Child5" presStyleLbl="node1" presStyleIdx="4" presStyleCnt="6">
        <dgm:presLayoutVars>
          <dgm:chMax val="0"/>
          <dgm:chPref val="0"/>
          <dgm:bulletEnabled val="1"/>
        </dgm:presLayoutVars>
      </dgm:prSet>
      <dgm:spPr/>
      <dgm:t>
        <a:bodyPr/>
        <a:lstStyle/>
        <a:p>
          <a:endParaRPr lang="en-US"/>
        </a:p>
      </dgm:t>
    </dgm:pt>
    <dgm:pt modelId="{D645BF2C-0DD8-4042-8FCB-DD775DAD8F9B}" type="pres">
      <dgm:prSet presAssocID="{F77A0677-B635-4EDC-89C3-78D2AB5064E9}" presName="Accent6" presStyleCnt="0"/>
      <dgm:spPr/>
    </dgm:pt>
    <dgm:pt modelId="{460AAFF3-C90B-4405-8010-317702918E05}" type="pres">
      <dgm:prSet presAssocID="{F77A0677-B635-4EDC-89C3-78D2AB5064E9}" presName="Accent" presStyleLbl="bgShp" presStyleIdx="5" presStyleCnt="6"/>
      <dgm:spPr/>
    </dgm:pt>
    <dgm:pt modelId="{63BC9891-FDA7-4E1D-87D8-705A3A23DFFE}" type="pres">
      <dgm:prSet presAssocID="{F77A0677-B635-4EDC-89C3-78D2AB5064E9}" presName="Child6" presStyleLbl="node1" presStyleIdx="5" presStyleCnt="6">
        <dgm:presLayoutVars>
          <dgm:chMax val="0"/>
          <dgm:chPref val="0"/>
          <dgm:bulletEnabled val="1"/>
        </dgm:presLayoutVars>
      </dgm:prSet>
      <dgm:spPr/>
      <dgm:t>
        <a:bodyPr/>
        <a:lstStyle/>
        <a:p>
          <a:endParaRPr lang="en-US"/>
        </a:p>
      </dgm:t>
    </dgm:pt>
  </dgm:ptLst>
  <dgm:cxnLst>
    <dgm:cxn modelId="{FC4BC0E5-D2EA-42DC-89F4-6195866EE583}" srcId="{3A3829B3-31BB-4350-A2A4-287308589C43}" destId="{4AABBB03-6CB1-4603-9BA9-9384C8C831B2}" srcOrd="3" destOrd="0" parTransId="{5593C0C1-7FC3-47F3-806C-6AB2D7B45902}" sibTransId="{587BFBEA-3FD8-4B0C-9D87-7C39901D6152}"/>
    <dgm:cxn modelId="{D0EE90E2-E2CF-4122-AA8D-BE193C3C33D9}" type="presOf" srcId="{8D4F9C37-DF56-431E-9F19-862EB4B7D323}" destId="{E7DF494D-6657-4C56-9479-645A5BCA2D97}" srcOrd="0" destOrd="0" presId="urn:microsoft.com/office/officeart/2011/layout/HexagonRadial"/>
    <dgm:cxn modelId="{848BBF28-1D12-479F-99F6-F7E944DD5944}" srcId="{3A3829B3-31BB-4350-A2A4-287308589C43}" destId="{F77A0677-B635-4EDC-89C3-78D2AB5064E9}" srcOrd="5" destOrd="0" parTransId="{978E8004-CA38-42C2-AB1C-6A8A104412C3}" sibTransId="{A1A4D2A2-C21D-4B02-9F6C-A5777FA828E5}"/>
    <dgm:cxn modelId="{171EDAE2-292C-4BE3-9944-A5DBFA6B6500}" type="presOf" srcId="{61B093B2-4AD7-4767-992F-FDE279AFBD14}" destId="{747A809A-C512-4E6F-A5E3-FF83ECFBB7C0}" srcOrd="0" destOrd="0" presId="urn:microsoft.com/office/officeart/2011/layout/HexagonRadial"/>
    <dgm:cxn modelId="{1CF34918-07F6-4373-B49E-F4C9B0A7A44D}" srcId="{3A3829B3-31BB-4350-A2A4-287308589C43}" destId="{45153DD8-B917-4BB2-B021-C781C293B622}" srcOrd="0" destOrd="0" parTransId="{B18863CD-96C2-448E-9B7A-72E315E1AC74}" sibTransId="{A652B799-EA2C-4064-A1CC-15678E877DF6}"/>
    <dgm:cxn modelId="{27BA16ED-C589-4DA8-8758-4AF2DF5F00B0}" type="presOf" srcId="{598236A7-065F-4BA7-8293-967303965630}" destId="{765A5185-FF7E-469F-9917-87ED128E8224}" srcOrd="0" destOrd="0" presId="urn:microsoft.com/office/officeart/2011/layout/HexagonRadial"/>
    <dgm:cxn modelId="{5051E5BA-BB75-474B-B13F-71A4DB910F2D}" srcId="{54B943D8-B04A-4403-AE01-FD0AE0A9F145}" destId="{3A3829B3-31BB-4350-A2A4-287308589C43}" srcOrd="0" destOrd="0" parTransId="{CA3FE3BC-F00C-4ED6-BBB7-0DADA8988D0C}" sibTransId="{E64DE6E5-3C30-4E18-91EF-90D7AB877EFF}"/>
    <dgm:cxn modelId="{F09D38B6-41EF-4DD6-8A6D-6B90C7F5B29C}" srcId="{3A3829B3-31BB-4350-A2A4-287308589C43}" destId="{61B093B2-4AD7-4767-992F-FDE279AFBD14}" srcOrd="1" destOrd="0" parTransId="{4FEB43DB-14D0-4E7B-82DA-2A476CE37F9E}" sibTransId="{08F33FF0-F293-4DC3-9E3F-5C373809E4B9}"/>
    <dgm:cxn modelId="{B2C6B2D1-2061-48EA-9886-E339C0408867}" srcId="{3A3829B3-31BB-4350-A2A4-287308589C43}" destId="{8D4F9C37-DF56-431E-9F19-862EB4B7D323}" srcOrd="4" destOrd="0" parTransId="{9902031E-9098-4DA8-B0B5-C8D145669CF4}" sibTransId="{76BFA43D-30D3-4721-B474-566368A1786E}"/>
    <dgm:cxn modelId="{52DF7CBE-2D76-49D6-94D2-94F5642D3EC8}" type="presOf" srcId="{3A3829B3-31BB-4350-A2A4-287308589C43}" destId="{FF4DC9D7-78D6-42EF-9BAA-939335B1DC31}" srcOrd="0" destOrd="0" presId="urn:microsoft.com/office/officeart/2011/layout/HexagonRadial"/>
    <dgm:cxn modelId="{8B9E519A-7FD6-4349-B357-2DCB3D00EB59}" srcId="{3A3829B3-31BB-4350-A2A4-287308589C43}" destId="{598236A7-065F-4BA7-8293-967303965630}" srcOrd="2" destOrd="0" parTransId="{CED68227-571B-4D52-9ACA-66F486656CAB}" sibTransId="{A04AC566-60AC-483D-AE4B-743DB7560500}"/>
    <dgm:cxn modelId="{D87622DA-6814-426C-96A5-671A4631CB0B}" type="presOf" srcId="{F77A0677-B635-4EDC-89C3-78D2AB5064E9}" destId="{63BC9891-FDA7-4E1D-87D8-705A3A23DFFE}" srcOrd="0" destOrd="0" presId="urn:microsoft.com/office/officeart/2011/layout/HexagonRadial"/>
    <dgm:cxn modelId="{FA822426-C7E7-45B2-BA15-4B4327DB9415}" type="presOf" srcId="{4AABBB03-6CB1-4603-9BA9-9384C8C831B2}" destId="{BAA4E998-B68E-43BE-B399-A93D3E0FE666}" srcOrd="0" destOrd="0" presId="urn:microsoft.com/office/officeart/2011/layout/HexagonRadial"/>
    <dgm:cxn modelId="{3CC8EBA5-B5E6-447D-B60C-FC1C7D4F2681}" type="presOf" srcId="{54B943D8-B04A-4403-AE01-FD0AE0A9F145}" destId="{80743A8C-57F1-4E5C-B0B5-03D09DF48A12}" srcOrd="0" destOrd="0" presId="urn:microsoft.com/office/officeart/2011/layout/HexagonRadial"/>
    <dgm:cxn modelId="{F2189C30-470A-4220-86D9-CBA19FB2F164}" type="presOf" srcId="{45153DD8-B917-4BB2-B021-C781C293B622}" destId="{AB1FD55C-7C04-4367-B3C6-D8AA3CA3E883}" srcOrd="0" destOrd="0" presId="urn:microsoft.com/office/officeart/2011/layout/HexagonRadial"/>
    <dgm:cxn modelId="{883AEF7A-FF2D-4F29-B4BD-9254E23AFF18}" type="presParOf" srcId="{80743A8C-57F1-4E5C-B0B5-03D09DF48A12}" destId="{FF4DC9D7-78D6-42EF-9BAA-939335B1DC31}" srcOrd="0" destOrd="0" presId="urn:microsoft.com/office/officeart/2011/layout/HexagonRadial"/>
    <dgm:cxn modelId="{C1C65975-A681-49F4-9598-AB4F6E6F3B49}" type="presParOf" srcId="{80743A8C-57F1-4E5C-B0B5-03D09DF48A12}" destId="{D3CFE145-5695-419F-9193-4611B3204341}" srcOrd="1" destOrd="0" presId="urn:microsoft.com/office/officeart/2011/layout/HexagonRadial"/>
    <dgm:cxn modelId="{79F76922-FAB2-45E5-941D-69974A48E3EB}" type="presParOf" srcId="{D3CFE145-5695-419F-9193-4611B3204341}" destId="{FF90B505-129C-488A-B84E-E8734C4019B7}" srcOrd="0" destOrd="0" presId="urn:microsoft.com/office/officeart/2011/layout/HexagonRadial"/>
    <dgm:cxn modelId="{ACBC5907-DE01-4142-8C78-AB4D1DB01218}" type="presParOf" srcId="{80743A8C-57F1-4E5C-B0B5-03D09DF48A12}" destId="{AB1FD55C-7C04-4367-B3C6-D8AA3CA3E883}" srcOrd="2" destOrd="0" presId="urn:microsoft.com/office/officeart/2011/layout/HexagonRadial"/>
    <dgm:cxn modelId="{BE41E79E-0E11-47E5-B3F1-06C05D314C33}" type="presParOf" srcId="{80743A8C-57F1-4E5C-B0B5-03D09DF48A12}" destId="{7BABEC71-3794-447C-B8E5-489E4B26208A}" srcOrd="3" destOrd="0" presId="urn:microsoft.com/office/officeart/2011/layout/HexagonRadial"/>
    <dgm:cxn modelId="{1BFEB942-7B41-4614-8BD0-653C4EA28E2E}" type="presParOf" srcId="{7BABEC71-3794-447C-B8E5-489E4B26208A}" destId="{D048C7A1-8140-4064-BA03-26429E750A51}" srcOrd="0" destOrd="0" presId="urn:microsoft.com/office/officeart/2011/layout/HexagonRadial"/>
    <dgm:cxn modelId="{DF1C710A-B13A-4A57-B40B-3FFBCBA89096}" type="presParOf" srcId="{80743A8C-57F1-4E5C-B0B5-03D09DF48A12}" destId="{747A809A-C512-4E6F-A5E3-FF83ECFBB7C0}" srcOrd="4" destOrd="0" presId="urn:microsoft.com/office/officeart/2011/layout/HexagonRadial"/>
    <dgm:cxn modelId="{858488A6-DAE9-4670-A375-E53625D6EBC5}" type="presParOf" srcId="{80743A8C-57F1-4E5C-B0B5-03D09DF48A12}" destId="{17E33A62-BA47-4807-8E9B-A60C24D480F8}" srcOrd="5" destOrd="0" presId="urn:microsoft.com/office/officeart/2011/layout/HexagonRadial"/>
    <dgm:cxn modelId="{E9E93DCA-B695-4EAC-B124-17C354EAC7EE}" type="presParOf" srcId="{17E33A62-BA47-4807-8E9B-A60C24D480F8}" destId="{569BA550-F9BB-4461-9634-3FD24ADBAC1D}" srcOrd="0" destOrd="0" presId="urn:microsoft.com/office/officeart/2011/layout/HexagonRadial"/>
    <dgm:cxn modelId="{9076920A-288B-458D-B967-75859E68CAB7}" type="presParOf" srcId="{80743A8C-57F1-4E5C-B0B5-03D09DF48A12}" destId="{765A5185-FF7E-469F-9917-87ED128E8224}" srcOrd="6" destOrd="0" presId="urn:microsoft.com/office/officeart/2011/layout/HexagonRadial"/>
    <dgm:cxn modelId="{33B033BB-A434-458C-A24C-301912798967}" type="presParOf" srcId="{80743A8C-57F1-4E5C-B0B5-03D09DF48A12}" destId="{08311793-4712-49A2-BA8B-9C5F5F91782C}" srcOrd="7" destOrd="0" presId="urn:microsoft.com/office/officeart/2011/layout/HexagonRadial"/>
    <dgm:cxn modelId="{1815BC20-B7C9-4E66-BD6B-7569C630E313}" type="presParOf" srcId="{08311793-4712-49A2-BA8B-9C5F5F91782C}" destId="{832AFB1A-B6B3-4935-BD72-F0B1EA758FA2}" srcOrd="0" destOrd="0" presId="urn:microsoft.com/office/officeart/2011/layout/HexagonRadial"/>
    <dgm:cxn modelId="{A90C393F-9190-4FA0-9C07-FACB98DE6337}" type="presParOf" srcId="{80743A8C-57F1-4E5C-B0B5-03D09DF48A12}" destId="{BAA4E998-B68E-43BE-B399-A93D3E0FE666}" srcOrd="8" destOrd="0" presId="urn:microsoft.com/office/officeart/2011/layout/HexagonRadial"/>
    <dgm:cxn modelId="{54CEBA9C-596D-48CF-9620-D3B5BB128DBF}" type="presParOf" srcId="{80743A8C-57F1-4E5C-B0B5-03D09DF48A12}" destId="{6CB87073-1C8D-4434-B576-87E20FCD5536}" srcOrd="9" destOrd="0" presId="urn:microsoft.com/office/officeart/2011/layout/HexagonRadial"/>
    <dgm:cxn modelId="{F19316B7-63FA-468B-AB51-B3B0DB08154B}" type="presParOf" srcId="{6CB87073-1C8D-4434-B576-87E20FCD5536}" destId="{FFA4F100-27F4-475F-91FA-18E0AB20748C}" srcOrd="0" destOrd="0" presId="urn:microsoft.com/office/officeart/2011/layout/HexagonRadial"/>
    <dgm:cxn modelId="{0FF9FEE5-27A6-4814-AD60-0A916AAF5CDB}" type="presParOf" srcId="{80743A8C-57F1-4E5C-B0B5-03D09DF48A12}" destId="{E7DF494D-6657-4C56-9479-645A5BCA2D97}" srcOrd="10" destOrd="0" presId="urn:microsoft.com/office/officeart/2011/layout/HexagonRadial"/>
    <dgm:cxn modelId="{E6C92DF5-0DE2-4654-9641-5C27F9CCFD93}" type="presParOf" srcId="{80743A8C-57F1-4E5C-B0B5-03D09DF48A12}" destId="{D645BF2C-0DD8-4042-8FCB-DD775DAD8F9B}" srcOrd="11" destOrd="0" presId="urn:microsoft.com/office/officeart/2011/layout/HexagonRadial"/>
    <dgm:cxn modelId="{D5AD3589-D9CF-475A-A10A-319A27E25AB4}" type="presParOf" srcId="{D645BF2C-0DD8-4042-8FCB-DD775DAD8F9B}" destId="{460AAFF3-C90B-4405-8010-317702918E05}" srcOrd="0" destOrd="0" presId="urn:microsoft.com/office/officeart/2011/layout/HexagonRadial"/>
    <dgm:cxn modelId="{91FC510F-A509-4BE9-B863-083FDC628558}" type="presParOf" srcId="{80743A8C-57F1-4E5C-B0B5-03D09DF48A12}" destId="{63BC9891-FDA7-4E1D-87D8-705A3A23DFFE}" srcOrd="12" destOrd="0" presId="urn:microsoft.com/office/officeart/2011/layout/HexagonRadial"/>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B943D8-B04A-4403-AE01-FD0AE0A9F145}" type="doc">
      <dgm:prSet loTypeId="urn:microsoft.com/office/officeart/2011/layout/HexagonRadial" loCatId="cycle" qsTypeId="urn:microsoft.com/office/officeart/2005/8/quickstyle/simple1" qsCatId="simple" csTypeId="urn:microsoft.com/office/officeart/2005/8/colors/accent2_5" csCatId="accent2" phldr="1"/>
      <dgm:spPr/>
      <dgm:t>
        <a:bodyPr/>
        <a:lstStyle/>
        <a:p>
          <a:endParaRPr lang="en-GB"/>
        </a:p>
      </dgm:t>
    </dgm:pt>
    <dgm:pt modelId="{3A3829B3-31BB-4350-A2A4-287308589C43}">
      <dgm:prSet phldrT="[Text]" custT="1"/>
      <dgm:spPr/>
      <dgm:t>
        <a:bodyPr/>
        <a:lstStyle/>
        <a:p>
          <a:r>
            <a:rPr lang="en-GB" sz="3600" b="1" u="sng" dirty="0">
              <a:latin typeface="SassoonPrimaryInfant" pitchFamily="2" charset="0"/>
            </a:rPr>
            <a:t>Safe</a:t>
          </a:r>
        </a:p>
      </dgm:t>
    </dgm:pt>
    <dgm:pt modelId="{CA3FE3BC-F00C-4ED6-BBB7-0DADA8988D0C}" type="parTrans" cxnId="{5051E5BA-BB75-474B-B13F-71A4DB910F2D}">
      <dgm:prSet/>
      <dgm:spPr/>
      <dgm:t>
        <a:bodyPr/>
        <a:lstStyle/>
        <a:p>
          <a:endParaRPr lang="en-GB" sz="1600"/>
        </a:p>
      </dgm:t>
    </dgm:pt>
    <dgm:pt modelId="{E64DE6E5-3C30-4E18-91EF-90D7AB877EFF}" type="sibTrans" cxnId="{5051E5BA-BB75-474B-B13F-71A4DB910F2D}">
      <dgm:prSet/>
      <dgm:spPr/>
      <dgm:t>
        <a:bodyPr/>
        <a:lstStyle/>
        <a:p>
          <a:endParaRPr lang="en-GB" sz="1600"/>
        </a:p>
      </dgm:t>
    </dgm:pt>
    <dgm:pt modelId="{45153DD8-B917-4BB2-B021-C781C293B622}">
      <dgm:prSet phldrT="[Text]" custT="1"/>
      <dgm:spPr/>
      <dgm:t>
        <a:bodyPr/>
        <a:lstStyle/>
        <a:p>
          <a:r>
            <a:rPr lang="en-GB" sz="1600" dirty="0">
              <a:latin typeface="SassoonPrimaryInfant" pitchFamily="2" charset="0"/>
            </a:rPr>
            <a:t>Be familiar with the fire drill</a:t>
          </a:r>
        </a:p>
      </dgm:t>
    </dgm:pt>
    <dgm:pt modelId="{B18863CD-96C2-448E-9B7A-72E315E1AC74}" type="parTrans" cxnId="{1CF34918-07F6-4373-B49E-F4C9B0A7A44D}">
      <dgm:prSet/>
      <dgm:spPr/>
      <dgm:t>
        <a:bodyPr/>
        <a:lstStyle/>
        <a:p>
          <a:endParaRPr lang="en-GB" sz="1600"/>
        </a:p>
      </dgm:t>
    </dgm:pt>
    <dgm:pt modelId="{A652B799-EA2C-4064-A1CC-15678E877DF6}" type="sibTrans" cxnId="{1CF34918-07F6-4373-B49E-F4C9B0A7A44D}">
      <dgm:prSet/>
      <dgm:spPr/>
      <dgm:t>
        <a:bodyPr/>
        <a:lstStyle/>
        <a:p>
          <a:endParaRPr lang="en-GB" sz="1600"/>
        </a:p>
      </dgm:t>
    </dgm:pt>
    <dgm:pt modelId="{61B093B2-4AD7-4767-992F-FDE279AFBD14}">
      <dgm:prSet phldrT="[Text]" custT="1"/>
      <dgm:spPr/>
      <dgm:t>
        <a:bodyPr/>
        <a:lstStyle/>
        <a:p>
          <a:r>
            <a:rPr lang="en-GB" sz="1600" dirty="0">
              <a:latin typeface="SassoonPrimaryInfant" pitchFamily="2" charset="0"/>
            </a:rPr>
            <a:t>Wonderful walking</a:t>
          </a:r>
        </a:p>
      </dgm:t>
    </dgm:pt>
    <dgm:pt modelId="{4FEB43DB-14D0-4E7B-82DA-2A476CE37F9E}" type="parTrans" cxnId="{F09D38B6-41EF-4DD6-8A6D-6B90C7F5B29C}">
      <dgm:prSet/>
      <dgm:spPr/>
      <dgm:t>
        <a:bodyPr/>
        <a:lstStyle/>
        <a:p>
          <a:endParaRPr lang="en-GB" sz="1600"/>
        </a:p>
      </dgm:t>
    </dgm:pt>
    <dgm:pt modelId="{08F33FF0-F293-4DC3-9E3F-5C373809E4B9}" type="sibTrans" cxnId="{F09D38B6-41EF-4DD6-8A6D-6B90C7F5B29C}">
      <dgm:prSet/>
      <dgm:spPr/>
      <dgm:t>
        <a:bodyPr/>
        <a:lstStyle/>
        <a:p>
          <a:endParaRPr lang="en-GB" sz="1600"/>
        </a:p>
      </dgm:t>
    </dgm:pt>
    <dgm:pt modelId="{598236A7-065F-4BA7-8293-967303965630}">
      <dgm:prSet phldrT="[Text]" custT="1"/>
      <dgm:spPr/>
      <dgm:t>
        <a:bodyPr/>
        <a:lstStyle/>
        <a:p>
          <a:r>
            <a:rPr lang="en-GB" sz="1600" dirty="0">
              <a:latin typeface="SassoonPrimaryInfant" pitchFamily="2" charset="0"/>
            </a:rPr>
            <a:t>Push in chairs</a:t>
          </a:r>
        </a:p>
      </dgm:t>
    </dgm:pt>
    <dgm:pt modelId="{CED68227-571B-4D52-9ACA-66F486656CAB}" type="parTrans" cxnId="{8B9E519A-7FD6-4349-B357-2DCB3D00EB59}">
      <dgm:prSet/>
      <dgm:spPr/>
      <dgm:t>
        <a:bodyPr/>
        <a:lstStyle/>
        <a:p>
          <a:endParaRPr lang="en-GB" sz="1600"/>
        </a:p>
      </dgm:t>
    </dgm:pt>
    <dgm:pt modelId="{A04AC566-60AC-483D-AE4B-743DB7560500}" type="sibTrans" cxnId="{8B9E519A-7FD6-4349-B357-2DCB3D00EB59}">
      <dgm:prSet/>
      <dgm:spPr/>
      <dgm:t>
        <a:bodyPr/>
        <a:lstStyle/>
        <a:p>
          <a:endParaRPr lang="en-GB" sz="1600"/>
        </a:p>
      </dgm:t>
    </dgm:pt>
    <dgm:pt modelId="{4AABBB03-6CB1-4603-9BA9-9384C8C831B2}">
      <dgm:prSet phldrT="[Text]" custT="1"/>
      <dgm:spPr/>
      <dgm:t>
        <a:bodyPr/>
        <a:lstStyle/>
        <a:p>
          <a:r>
            <a:rPr lang="en-GB" sz="1600" dirty="0">
              <a:latin typeface="SassoonPrimaryInfant" pitchFamily="2" charset="0"/>
            </a:rPr>
            <a:t>Keep classroom tidy</a:t>
          </a:r>
        </a:p>
      </dgm:t>
    </dgm:pt>
    <dgm:pt modelId="{5593C0C1-7FC3-47F3-806C-6AB2D7B45902}" type="parTrans" cxnId="{FC4BC0E5-D2EA-42DC-89F4-6195866EE583}">
      <dgm:prSet/>
      <dgm:spPr/>
      <dgm:t>
        <a:bodyPr/>
        <a:lstStyle/>
        <a:p>
          <a:endParaRPr lang="en-GB" sz="1600"/>
        </a:p>
      </dgm:t>
    </dgm:pt>
    <dgm:pt modelId="{587BFBEA-3FD8-4B0C-9D87-7C39901D6152}" type="sibTrans" cxnId="{FC4BC0E5-D2EA-42DC-89F4-6195866EE583}">
      <dgm:prSet/>
      <dgm:spPr/>
      <dgm:t>
        <a:bodyPr/>
        <a:lstStyle/>
        <a:p>
          <a:endParaRPr lang="en-GB" sz="1600"/>
        </a:p>
      </dgm:t>
    </dgm:pt>
    <dgm:pt modelId="{8D4F9C37-DF56-431E-9F19-862EB4B7D323}">
      <dgm:prSet phldrT="[Text]" custT="1"/>
      <dgm:spPr/>
      <dgm:t>
        <a:bodyPr/>
        <a:lstStyle/>
        <a:p>
          <a:r>
            <a:rPr lang="en-GB" sz="1600" dirty="0">
              <a:latin typeface="SassoonPrimaryInfant" pitchFamily="2" charset="0"/>
            </a:rPr>
            <a:t>Keep safe while running in the playground</a:t>
          </a:r>
        </a:p>
      </dgm:t>
    </dgm:pt>
    <dgm:pt modelId="{9902031E-9098-4DA8-B0B5-C8D145669CF4}" type="parTrans" cxnId="{B2C6B2D1-2061-48EA-9886-E339C0408867}">
      <dgm:prSet/>
      <dgm:spPr/>
      <dgm:t>
        <a:bodyPr/>
        <a:lstStyle/>
        <a:p>
          <a:endParaRPr lang="en-GB" sz="1600"/>
        </a:p>
      </dgm:t>
    </dgm:pt>
    <dgm:pt modelId="{76BFA43D-30D3-4721-B474-566368A1786E}" type="sibTrans" cxnId="{B2C6B2D1-2061-48EA-9886-E339C0408867}">
      <dgm:prSet/>
      <dgm:spPr/>
      <dgm:t>
        <a:bodyPr/>
        <a:lstStyle/>
        <a:p>
          <a:endParaRPr lang="en-GB" sz="1600"/>
        </a:p>
      </dgm:t>
    </dgm:pt>
    <dgm:pt modelId="{F77A0677-B635-4EDC-89C3-78D2AB5064E9}">
      <dgm:prSet phldrT="[Text]" custT="1"/>
      <dgm:spPr/>
      <dgm:t>
        <a:bodyPr/>
        <a:lstStyle/>
        <a:p>
          <a:r>
            <a:rPr lang="en-GB" sz="1600" dirty="0">
              <a:latin typeface="SassoonPrimaryInfant" pitchFamily="2" charset="0"/>
            </a:rPr>
            <a:t>Look where you are going</a:t>
          </a:r>
        </a:p>
      </dgm:t>
    </dgm:pt>
    <dgm:pt modelId="{978E8004-CA38-42C2-AB1C-6A8A104412C3}" type="parTrans" cxnId="{848BBF28-1D12-479F-99F6-F7E944DD5944}">
      <dgm:prSet/>
      <dgm:spPr/>
      <dgm:t>
        <a:bodyPr/>
        <a:lstStyle/>
        <a:p>
          <a:endParaRPr lang="en-GB" sz="1600"/>
        </a:p>
      </dgm:t>
    </dgm:pt>
    <dgm:pt modelId="{A1A4D2A2-C21D-4B02-9F6C-A5777FA828E5}" type="sibTrans" cxnId="{848BBF28-1D12-479F-99F6-F7E944DD5944}">
      <dgm:prSet/>
      <dgm:spPr/>
      <dgm:t>
        <a:bodyPr/>
        <a:lstStyle/>
        <a:p>
          <a:endParaRPr lang="en-GB" sz="1600"/>
        </a:p>
      </dgm:t>
    </dgm:pt>
    <dgm:pt modelId="{80743A8C-57F1-4E5C-B0B5-03D09DF48A12}" type="pres">
      <dgm:prSet presAssocID="{54B943D8-B04A-4403-AE01-FD0AE0A9F145}" presName="Name0" presStyleCnt="0">
        <dgm:presLayoutVars>
          <dgm:chMax val="1"/>
          <dgm:chPref val="1"/>
          <dgm:dir/>
          <dgm:animOne val="branch"/>
          <dgm:animLvl val="lvl"/>
        </dgm:presLayoutVars>
      </dgm:prSet>
      <dgm:spPr/>
      <dgm:t>
        <a:bodyPr/>
        <a:lstStyle/>
        <a:p>
          <a:endParaRPr lang="en-US"/>
        </a:p>
      </dgm:t>
    </dgm:pt>
    <dgm:pt modelId="{FF4DC9D7-78D6-42EF-9BAA-939335B1DC31}" type="pres">
      <dgm:prSet presAssocID="{3A3829B3-31BB-4350-A2A4-287308589C43}" presName="Parent" presStyleLbl="node0" presStyleIdx="0" presStyleCnt="1">
        <dgm:presLayoutVars>
          <dgm:chMax val="6"/>
          <dgm:chPref val="6"/>
        </dgm:presLayoutVars>
      </dgm:prSet>
      <dgm:spPr/>
      <dgm:t>
        <a:bodyPr/>
        <a:lstStyle/>
        <a:p>
          <a:endParaRPr lang="en-US"/>
        </a:p>
      </dgm:t>
    </dgm:pt>
    <dgm:pt modelId="{D3CFE145-5695-419F-9193-4611B3204341}" type="pres">
      <dgm:prSet presAssocID="{45153DD8-B917-4BB2-B021-C781C293B622}" presName="Accent1" presStyleCnt="0"/>
      <dgm:spPr/>
    </dgm:pt>
    <dgm:pt modelId="{FF90B505-129C-488A-B84E-E8734C4019B7}" type="pres">
      <dgm:prSet presAssocID="{45153DD8-B917-4BB2-B021-C781C293B622}" presName="Accent" presStyleLbl="bgShp" presStyleIdx="0" presStyleCnt="6"/>
      <dgm:spPr/>
    </dgm:pt>
    <dgm:pt modelId="{AB1FD55C-7C04-4367-B3C6-D8AA3CA3E883}" type="pres">
      <dgm:prSet presAssocID="{45153DD8-B917-4BB2-B021-C781C293B622}" presName="Child1" presStyleLbl="node1" presStyleIdx="0" presStyleCnt="6">
        <dgm:presLayoutVars>
          <dgm:chMax val="0"/>
          <dgm:chPref val="0"/>
          <dgm:bulletEnabled val="1"/>
        </dgm:presLayoutVars>
      </dgm:prSet>
      <dgm:spPr/>
      <dgm:t>
        <a:bodyPr/>
        <a:lstStyle/>
        <a:p>
          <a:endParaRPr lang="en-US"/>
        </a:p>
      </dgm:t>
    </dgm:pt>
    <dgm:pt modelId="{7BABEC71-3794-447C-B8E5-489E4B26208A}" type="pres">
      <dgm:prSet presAssocID="{61B093B2-4AD7-4767-992F-FDE279AFBD14}" presName="Accent2" presStyleCnt="0"/>
      <dgm:spPr/>
    </dgm:pt>
    <dgm:pt modelId="{D048C7A1-8140-4064-BA03-26429E750A51}" type="pres">
      <dgm:prSet presAssocID="{61B093B2-4AD7-4767-992F-FDE279AFBD14}" presName="Accent" presStyleLbl="bgShp" presStyleIdx="1" presStyleCnt="6"/>
      <dgm:spPr/>
    </dgm:pt>
    <dgm:pt modelId="{747A809A-C512-4E6F-A5E3-FF83ECFBB7C0}" type="pres">
      <dgm:prSet presAssocID="{61B093B2-4AD7-4767-992F-FDE279AFBD14}" presName="Child2" presStyleLbl="node1" presStyleIdx="1" presStyleCnt="6">
        <dgm:presLayoutVars>
          <dgm:chMax val="0"/>
          <dgm:chPref val="0"/>
          <dgm:bulletEnabled val="1"/>
        </dgm:presLayoutVars>
      </dgm:prSet>
      <dgm:spPr/>
      <dgm:t>
        <a:bodyPr/>
        <a:lstStyle/>
        <a:p>
          <a:endParaRPr lang="en-US"/>
        </a:p>
      </dgm:t>
    </dgm:pt>
    <dgm:pt modelId="{17E33A62-BA47-4807-8E9B-A60C24D480F8}" type="pres">
      <dgm:prSet presAssocID="{598236A7-065F-4BA7-8293-967303965630}" presName="Accent3" presStyleCnt="0"/>
      <dgm:spPr/>
    </dgm:pt>
    <dgm:pt modelId="{569BA550-F9BB-4461-9634-3FD24ADBAC1D}" type="pres">
      <dgm:prSet presAssocID="{598236A7-065F-4BA7-8293-967303965630}" presName="Accent" presStyleLbl="bgShp" presStyleIdx="2" presStyleCnt="6"/>
      <dgm:spPr/>
    </dgm:pt>
    <dgm:pt modelId="{765A5185-FF7E-469F-9917-87ED128E8224}" type="pres">
      <dgm:prSet presAssocID="{598236A7-065F-4BA7-8293-967303965630}" presName="Child3" presStyleLbl="node1" presStyleIdx="2" presStyleCnt="6">
        <dgm:presLayoutVars>
          <dgm:chMax val="0"/>
          <dgm:chPref val="0"/>
          <dgm:bulletEnabled val="1"/>
        </dgm:presLayoutVars>
      </dgm:prSet>
      <dgm:spPr/>
      <dgm:t>
        <a:bodyPr/>
        <a:lstStyle/>
        <a:p>
          <a:endParaRPr lang="en-US"/>
        </a:p>
      </dgm:t>
    </dgm:pt>
    <dgm:pt modelId="{08311793-4712-49A2-BA8B-9C5F5F91782C}" type="pres">
      <dgm:prSet presAssocID="{4AABBB03-6CB1-4603-9BA9-9384C8C831B2}" presName="Accent4" presStyleCnt="0"/>
      <dgm:spPr/>
    </dgm:pt>
    <dgm:pt modelId="{832AFB1A-B6B3-4935-BD72-F0B1EA758FA2}" type="pres">
      <dgm:prSet presAssocID="{4AABBB03-6CB1-4603-9BA9-9384C8C831B2}" presName="Accent" presStyleLbl="bgShp" presStyleIdx="3" presStyleCnt="6"/>
      <dgm:spPr/>
    </dgm:pt>
    <dgm:pt modelId="{BAA4E998-B68E-43BE-B399-A93D3E0FE666}" type="pres">
      <dgm:prSet presAssocID="{4AABBB03-6CB1-4603-9BA9-9384C8C831B2}" presName="Child4" presStyleLbl="node1" presStyleIdx="3" presStyleCnt="6">
        <dgm:presLayoutVars>
          <dgm:chMax val="0"/>
          <dgm:chPref val="0"/>
          <dgm:bulletEnabled val="1"/>
        </dgm:presLayoutVars>
      </dgm:prSet>
      <dgm:spPr/>
      <dgm:t>
        <a:bodyPr/>
        <a:lstStyle/>
        <a:p>
          <a:endParaRPr lang="en-US"/>
        </a:p>
      </dgm:t>
    </dgm:pt>
    <dgm:pt modelId="{6CB87073-1C8D-4434-B576-87E20FCD5536}" type="pres">
      <dgm:prSet presAssocID="{8D4F9C37-DF56-431E-9F19-862EB4B7D323}" presName="Accent5" presStyleCnt="0"/>
      <dgm:spPr/>
    </dgm:pt>
    <dgm:pt modelId="{FFA4F100-27F4-475F-91FA-18E0AB20748C}" type="pres">
      <dgm:prSet presAssocID="{8D4F9C37-DF56-431E-9F19-862EB4B7D323}" presName="Accent" presStyleLbl="bgShp" presStyleIdx="4" presStyleCnt="6"/>
      <dgm:spPr/>
    </dgm:pt>
    <dgm:pt modelId="{E7DF494D-6657-4C56-9479-645A5BCA2D97}" type="pres">
      <dgm:prSet presAssocID="{8D4F9C37-DF56-431E-9F19-862EB4B7D323}" presName="Child5" presStyleLbl="node1" presStyleIdx="4" presStyleCnt="6">
        <dgm:presLayoutVars>
          <dgm:chMax val="0"/>
          <dgm:chPref val="0"/>
          <dgm:bulletEnabled val="1"/>
        </dgm:presLayoutVars>
      </dgm:prSet>
      <dgm:spPr/>
      <dgm:t>
        <a:bodyPr/>
        <a:lstStyle/>
        <a:p>
          <a:endParaRPr lang="en-US"/>
        </a:p>
      </dgm:t>
    </dgm:pt>
    <dgm:pt modelId="{D645BF2C-0DD8-4042-8FCB-DD775DAD8F9B}" type="pres">
      <dgm:prSet presAssocID="{F77A0677-B635-4EDC-89C3-78D2AB5064E9}" presName="Accent6" presStyleCnt="0"/>
      <dgm:spPr/>
    </dgm:pt>
    <dgm:pt modelId="{460AAFF3-C90B-4405-8010-317702918E05}" type="pres">
      <dgm:prSet presAssocID="{F77A0677-B635-4EDC-89C3-78D2AB5064E9}" presName="Accent" presStyleLbl="bgShp" presStyleIdx="5" presStyleCnt="6"/>
      <dgm:spPr/>
    </dgm:pt>
    <dgm:pt modelId="{63BC9891-FDA7-4E1D-87D8-705A3A23DFFE}" type="pres">
      <dgm:prSet presAssocID="{F77A0677-B635-4EDC-89C3-78D2AB5064E9}" presName="Child6" presStyleLbl="node1" presStyleIdx="5" presStyleCnt="6">
        <dgm:presLayoutVars>
          <dgm:chMax val="0"/>
          <dgm:chPref val="0"/>
          <dgm:bulletEnabled val="1"/>
        </dgm:presLayoutVars>
      </dgm:prSet>
      <dgm:spPr/>
      <dgm:t>
        <a:bodyPr/>
        <a:lstStyle/>
        <a:p>
          <a:endParaRPr lang="en-US"/>
        </a:p>
      </dgm:t>
    </dgm:pt>
  </dgm:ptLst>
  <dgm:cxnLst>
    <dgm:cxn modelId="{56D2CA84-F3E0-451A-8450-C90AF9F3CAF7}" type="presOf" srcId="{3A3829B3-31BB-4350-A2A4-287308589C43}" destId="{FF4DC9D7-78D6-42EF-9BAA-939335B1DC31}" srcOrd="0" destOrd="0" presId="urn:microsoft.com/office/officeart/2011/layout/HexagonRadial"/>
    <dgm:cxn modelId="{D5B5AB7F-5AD0-4D5B-8A21-5D81FECCB732}" type="presOf" srcId="{4AABBB03-6CB1-4603-9BA9-9384C8C831B2}" destId="{BAA4E998-B68E-43BE-B399-A93D3E0FE666}" srcOrd="0" destOrd="0" presId="urn:microsoft.com/office/officeart/2011/layout/HexagonRadial"/>
    <dgm:cxn modelId="{3C9E0178-BC3A-4DA9-8B6C-2D09601FAA19}" type="presOf" srcId="{F77A0677-B635-4EDC-89C3-78D2AB5064E9}" destId="{63BC9891-FDA7-4E1D-87D8-705A3A23DFFE}" srcOrd="0" destOrd="0" presId="urn:microsoft.com/office/officeart/2011/layout/HexagonRadial"/>
    <dgm:cxn modelId="{5051E5BA-BB75-474B-B13F-71A4DB910F2D}" srcId="{54B943D8-B04A-4403-AE01-FD0AE0A9F145}" destId="{3A3829B3-31BB-4350-A2A4-287308589C43}" srcOrd="0" destOrd="0" parTransId="{CA3FE3BC-F00C-4ED6-BBB7-0DADA8988D0C}" sibTransId="{E64DE6E5-3C30-4E18-91EF-90D7AB877EFF}"/>
    <dgm:cxn modelId="{848BBF28-1D12-479F-99F6-F7E944DD5944}" srcId="{3A3829B3-31BB-4350-A2A4-287308589C43}" destId="{F77A0677-B635-4EDC-89C3-78D2AB5064E9}" srcOrd="5" destOrd="0" parTransId="{978E8004-CA38-42C2-AB1C-6A8A104412C3}" sibTransId="{A1A4D2A2-C21D-4B02-9F6C-A5777FA828E5}"/>
    <dgm:cxn modelId="{FC4BC0E5-D2EA-42DC-89F4-6195866EE583}" srcId="{3A3829B3-31BB-4350-A2A4-287308589C43}" destId="{4AABBB03-6CB1-4603-9BA9-9384C8C831B2}" srcOrd="3" destOrd="0" parTransId="{5593C0C1-7FC3-47F3-806C-6AB2D7B45902}" sibTransId="{587BFBEA-3FD8-4B0C-9D87-7C39901D6152}"/>
    <dgm:cxn modelId="{712F0591-6E47-4F33-A1B2-FD231FC8F4AA}" type="presOf" srcId="{598236A7-065F-4BA7-8293-967303965630}" destId="{765A5185-FF7E-469F-9917-87ED128E8224}" srcOrd="0" destOrd="0" presId="urn:microsoft.com/office/officeart/2011/layout/HexagonRadial"/>
    <dgm:cxn modelId="{C9688FD2-9FC5-45EE-AB6D-A0EA69D4BB94}" type="presOf" srcId="{54B943D8-B04A-4403-AE01-FD0AE0A9F145}" destId="{80743A8C-57F1-4E5C-B0B5-03D09DF48A12}" srcOrd="0" destOrd="0" presId="urn:microsoft.com/office/officeart/2011/layout/HexagonRadial"/>
    <dgm:cxn modelId="{1CF34918-07F6-4373-B49E-F4C9B0A7A44D}" srcId="{3A3829B3-31BB-4350-A2A4-287308589C43}" destId="{45153DD8-B917-4BB2-B021-C781C293B622}" srcOrd="0" destOrd="0" parTransId="{B18863CD-96C2-448E-9B7A-72E315E1AC74}" sibTransId="{A652B799-EA2C-4064-A1CC-15678E877DF6}"/>
    <dgm:cxn modelId="{F09D38B6-41EF-4DD6-8A6D-6B90C7F5B29C}" srcId="{3A3829B3-31BB-4350-A2A4-287308589C43}" destId="{61B093B2-4AD7-4767-992F-FDE279AFBD14}" srcOrd="1" destOrd="0" parTransId="{4FEB43DB-14D0-4E7B-82DA-2A476CE37F9E}" sibTransId="{08F33FF0-F293-4DC3-9E3F-5C373809E4B9}"/>
    <dgm:cxn modelId="{8B9E519A-7FD6-4349-B357-2DCB3D00EB59}" srcId="{3A3829B3-31BB-4350-A2A4-287308589C43}" destId="{598236A7-065F-4BA7-8293-967303965630}" srcOrd="2" destOrd="0" parTransId="{CED68227-571B-4D52-9ACA-66F486656CAB}" sibTransId="{A04AC566-60AC-483D-AE4B-743DB7560500}"/>
    <dgm:cxn modelId="{26C8178C-2138-4D75-8EA9-ABECC33677F0}" type="presOf" srcId="{8D4F9C37-DF56-431E-9F19-862EB4B7D323}" destId="{E7DF494D-6657-4C56-9479-645A5BCA2D97}" srcOrd="0" destOrd="0" presId="urn:microsoft.com/office/officeart/2011/layout/HexagonRadial"/>
    <dgm:cxn modelId="{AA55A9E6-2247-4134-96B4-7B36D683BB88}" type="presOf" srcId="{61B093B2-4AD7-4767-992F-FDE279AFBD14}" destId="{747A809A-C512-4E6F-A5E3-FF83ECFBB7C0}" srcOrd="0" destOrd="0" presId="urn:microsoft.com/office/officeart/2011/layout/HexagonRadial"/>
    <dgm:cxn modelId="{C0BE5728-3DDB-4908-B73A-32A48F010F1E}" type="presOf" srcId="{45153DD8-B917-4BB2-B021-C781C293B622}" destId="{AB1FD55C-7C04-4367-B3C6-D8AA3CA3E883}" srcOrd="0" destOrd="0" presId="urn:microsoft.com/office/officeart/2011/layout/HexagonRadial"/>
    <dgm:cxn modelId="{B2C6B2D1-2061-48EA-9886-E339C0408867}" srcId="{3A3829B3-31BB-4350-A2A4-287308589C43}" destId="{8D4F9C37-DF56-431E-9F19-862EB4B7D323}" srcOrd="4" destOrd="0" parTransId="{9902031E-9098-4DA8-B0B5-C8D145669CF4}" sibTransId="{76BFA43D-30D3-4721-B474-566368A1786E}"/>
    <dgm:cxn modelId="{BD99C60B-21D1-4B2F-9635-1AEF39A94A3E}" type="presParOf" srcId="{80743A8C-57F1-4E5C-B0B5-03D09DF48A12}" destId="{FF4DC9D7-78D6-42EF-9BAA-939335B1DC31}" srcOrd="0" destOrd="0" presId="urn:microsoft.com/office/officeart/2011/layout/HexagonRadial"/>
    <dgm:cxn modelId="{56F727F3-2E4B-412F-A1C2-79532F6C5FF2}" type="presParOf" srcId="{80743A8C-57F1-4E5C-B0B5-03D09DF48A12}" destId="{D3CFE145-5695-419F-9193-4611B3204341}" srcOrd="1" destOrd="0" presId="urn:microsoft.com/office/officeart/2011/layout/HexagonRadial"/>
    <dgm:cxn modelId="{ECEBBD1C-A70E-4754-8881-0E22940FCB17}" type="presParOf" srcId="{D3CFE145-5695-419F-9193-4611B3204341}" destId="{FF90B505-129C-488A-B84E-E8734C4019B7}" srcOrd="0" destOrd="0" presId="urn:microsoft.com/office/officeart/2011/layout/HexagonRadial"/>
    <dgm:cxn modelId="{F793142D-0F73-44F4-AF6E-908B491C3969}" type="presParOf" srcId="{80743A8C-57F1-4E5C-B0B5-03D09DF48A12}" destId="{AB1FD55C-7C04-4367-B3C6-D8AA3CA3E883}" srcOrd="2" destOrd="0" presId="urn:microsoft.com/office/officeart/2011/layout/HexagonRadial"/>
    <dgm:cxn modelId="{FF1787A6-D83A-4463-B520-EE8F62C7D497}" type="presParOf" srcId="{80743A8C-57F1-4E5C-B0B5-03D09DF48A12}" destId="{7BABEC71-3794-447C-B8E5-489E4B26208A}" srcOrd="3" destOrd="0" presId="urn:microsoft.com/office/officeart/2011/layout/HexagonRadial"/>
    <dgm:cxn modelId="{4EF386E3-7FDF-4293-97F0-F506AE8548AB}" type="presParOf" srcId="{7BABEC71-3794-447C-B8E5-489E4B26208A}" destId="{D048C7A1-8140-4064-BA03-26429E750A51}" srcOrd="0" destOrd="0" presId="urn:microsoft.com/office/officeart/2011/layout/HexagonRadial"/>
    <dgm:cxn modelId="{9967ADF9-6B06-4CB8-8BC7-C0253AE5A9DA}" type="presParOf" srcId="{80743A8C-57F1-4E5C-B0B5-03D09DF48A12}" destId="{747A809A-C512-4E6F-A5E3-FF83ECFBB7C0}" srcOrd="4" destOrd="0" presId="urn:microsoft.com/office/officeart/2011/layout/HexagonRadial"/>
    <dgm:cxn modelId="{45C9C809-BC8C-49CA-A06F-E47FA30EF825}" type="presParOf" srcId="{80743A8C-57F1-4E5C-B0B5-03D09DF48A12}" destId="{17E33A62-BA47-4807-8E9B-A60C24D480F8}" srcOrd="5" destOrd="0" presId="urn:microsoft.com/office/officeart/2011/layout/HexagonRadial"/>
    <dgm:cxn modelId="{B073B1C8-31E6-4644-8401-390396F685FC}" type="presParOf" srcId="{17E33A62-BA47-4807-8E9B-A60C24D480F8}" destId="{569BA550-F9BB-4461-9634-3FD24ADBAC1D}" srcOrd="0" destOrd="0" presId="urn:microsoft.com/office/officeart/2011/layout/HexagonRadial"/>
    <dgm:cxn modelId="{E3AEB7FA-BCA9-4D64-A548-CDD3ECE45A12}" type="presParOf" srcId="{80743A8C-57F1-4E5C-B0B5-03D09DF48A12}" destId="{765A5185-FF7E-469F-9917-87ED128E8224}" srcOrd="6" destOrd="0" presId="urn:microsoft.com/office/officeart/2011/layout/HexagonRadial"/>
    <dgm:cxn modelId="{1A1DD96B-15C9-4D06-BF9F-7767772646E4}" type="presParOf" srcId="{80743A8C-57F1-4E5C-B0B5-03D09DF48A12}" destId="{08311793-4712-49A2-BA8B-9C5F5F91782C}" srcOrd="7" destOrd="0" presId="urn:microsoft.com/office/officeart/2011/layout/HexagonRadial"/>
    <dgm:cxn modelId="{95633C2F-996C-4695-8D15-9608CAD1FC6D}" type="presParOf" srcId="{08311793-4712-49A2-BA8B-9C5F5F91782C}" destId="{832AFB1A-B6B3-4935-BD72-F0B1EA758FA2}" srcOrd="0" destOrd="0" presId="urn:microsoft.com/office/officeart/2011/layout/HexagonRadial"/>
    <dgm:cxn modelId="{F767D4BC-A47C-4C30-B293-DB796C17F1C2}" type="presParOf" srcId="{80743A8C-57F1-4E5C-B0B5-03D09DF48A12}" destId="{BAA4E998-B68E-43BE-B399-A93D3E0FE666}" srcOrd="8" destOrd="0" presId="urn:microsoft.com/office/officeart/2011/layout/HexagonRadial"/>
    <dgm:cxn modelId="{3104AEA1-EDFC-4DC2-8E45-A55F06B03853}" type="presParOf" srcId="{80743A8C-57F1-4E5C-B0B5-03D09DF48A12}" destId="{6CB87073-1C8D-4434-B576-87E20FCD5536}" srcOrd="9" destOrd="0" presId="urn:microsoft.com/office/officeart/2011/layout/HexagonRadial"/>
    <dgm:cxn modelId="{460CE9BA-6247-4E14-9B25-7BE2F63FA436}" type="presParOf" srcId="{6CB87073-1C8D-4434-B576-87E20FCD5536}" destId="{FFA4F100-27F4-475F-91FA-18E0AB20748C}" srcOrd="0" destOrd="0" presId="urn:microsoft.com/office/officeart/2011/layout/HexagonRadial"/>
    <dgm:cxn modelId="{26CC28C9-E19E-4EFA-903F-19A2BE28F22D}" type="presParOf" srcId="{80743A8C-57F1-4E5C-B0B5-03D09DF48A12}" destId="{E7DF494D-6657-4C56-9479-645A5BCA2D97}" srcOrd="10" destOrd="0" presId="urn:microsoft.com/office/officeart/2011/layout/HexagonRadial"/>
    <dgm:cxn modelId="{22A73337-04B6-4CAE-98D8-09F9C4576EC7}" type="presParOf" srcId="{80743A8C-57F1-4E5C-B0B5-03D09DF48A12}" destId="{D645BF2C-0DD8-4042-8FCB-DD775DAD8F9B}" srcOrd="11" destOrd="0" presId="urn:microsoft.com/office/officeart/2011/layout/HexagonRadial"/>
    <dgm:cxn modelId="{E7FEE03B-00C9-4AA9-9878-3AB619C592D7}" type="presParOf" srcId="{D645BF2C-0DD8-4042-8FCB-DD775DAD8F9B}" destId="{460AAFF3-C90B-4405-8010-317702918E05}" srcOrd="0" destOrd="0" presId="urn:microsoft.com/office/officeart/2011/layout/HexagonRadial"/>
    <dgm:cxn modelId="{3F2186BB-6F0D-49ED-B9B1-FB526D492B7D}" type="presParOf" srcId="{80743A8C-57F1-4E5C-B0B5-03D09DF48A12}" destId="{63BC9891-FDA7-4E1D-87D8-705A3A23DFFE}" srcOrd="12" destOrd="0" presId="urn:microsoft.com/office/officeart/2011/layout/HexagonRadial"/>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DC9D7-78D6-42EF-9BAA-939335B1DC31}">
      <dsp:nvSpPr>
        <dsp:cNvPr id="0" name=""/>
        <dsp:cNvSpPr/>
      </dsp:nvSpPr>
      <dsp:spPr>
        <a:xfrm>
          <a:off x="2514130" y="1569777"/>
          <a:ext cx="2819874" cy="1725976"/>
        </a:xfrm>
        <a:prstGeom prst="hexagon">
          <a:avLst>
            <a:gd name="adj" fmla="val 28570"/>
            <a:gd name="vf" fmla="val 115470"/>
          </a:avLst>
        </a:prstGeom>
        <a:solidFill>
          <a:schemeClr val="accent6">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b="1" u="sng" kern="1200" dirty="0">
              <a:latin typeface="SassoonPrimaryInfant" pitchFamily="2" charset="0"/>
            </a:rPr>
            <a:t>Respectful</a:t>
          </a:r>
        </a:p>
      </dsp:txBody>
      <dsp:txXfrm>
        <a:off x="2913490" y="1814215"/>
        <a:ext cx="2021154" cy="1237100"/>
      </dsp:txXfrm>
    </dsp:sp>
    <dsp:sp modelId="{D048C7A1-8140-4064-BA03-26429E750A51}">
      <dsp:nvSpPr>
        <dsp:cNvPr id="0" name=""/>
        <dsp:cNvSpPr/>
      </dsp:nvSpPr>
      <dsp:spPr>
        <a:xfrm>
          <a:off x="4175853" y="744014"/>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FD55C-7C04-4367-B3C6-D8AA3CA3E883}">
      <dsp:nvSpPr>
        <dsp:cNvPr id="0" name=""/>
        <dsp:cNvSpPr/>
      </dsp:nvSpPr>
      <dsp:spPr>
        <a:xfrm>
          <a:off x="3110231" y="0"/>
          <a:ext cx="1635097" cy="1414551"/>
        </a:xfrm>
        <a:prstGeom prst="hexagon">
          <a:avLst>
            <a:gd name="adj" fmla="val 28570"/>
            <a:gd name="vf" fmla="val 115470"/>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Be kind</a:t>
          </a:r>
        </a:p>
      </dsp:txBody>
      <dsp:txXfrm>
        <a:off x="3381201" y="234421"/>
        <a:ext cx="1093157" cy="945709"/>
      </dsp:txXfrm>
    </dsp:sp>
    <dsp:sp modelId="{569BA550-F9BB-4461-9634-3FD24ADBAC1D}">
      <dsp:nvSpPr>
        <dsp:cNvPr id="0" name=""/>
        <dsp:cNvSpPr/>
      </dsp:nvSpPr>
      <dsp:spPr>
        <a:xfrm>
          <a:off x="5054434" y="1956626"/>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809A-C512-4E6F-A5E3-FF83ECFBB7C0}">
      <dsp:nvSpPr>
        <dsp:cNvPr id="0" name=""/>
        <dsp:cNvSpPr/>
      </dsp:nvSpPr>
      <dsp:spPr>
        <a:xfrm>
          <a:off x="4609806" y="870044"/>
          <a:ext cx="1635097" cy="1414551"/>
        </a:xfrm>
        <a:prstGeom prst="hexagon">
          <a:avLst>
            <a:gd name="adj" fmla="val 28570"/>
            <a:gd name="vf" fmla="val 115470"/>
          </a:avLst>
        </a:prstGeom>
        <a:solidFill>
          <a:schemeClr val="accent6">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Tell the truth</a:t>
          </a:r>
        </a:p>
      </dsp:txBody>
      <dsp:txXfrm>
        <a:off x="4880776" y="1104465"/>
        <a:ext cx="1093157" cy="945709"/>
      </dsp:txXfrm>
    </dsp:sp>
    <dsp:sp modelId="{832AFB1A-B6B3-4935-BD72-F0B1EA758FA2}">
      <dsp:nvSpPr>
        <dsp:cNvPr id="0" name=""/>
        <dsp:cNvSpPr/>
      </dsp:nvSpPr>
      <dsp:spPr>
        <a:xfrm>
          <a:off x="4444115" y="3325437"/>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5185-FF7E-469F-9917-87ED128E8224}">
      <dsp:nvSpPr>
        <dsp:cNvPr id="0" name=""/>
        <dsp:cNvSpPr/>
      </dsp:nvSpPr>
      <dsp:spPr>
        <a:xfrm>
          <a:off x="4609806" y="2580449"/>
          <a:ext cx="1635097" cy="1414551"/>
        </a:xfrm>
        <a:prstGeom prst="hexagon">
          <a:avLst>
            <a:gd name="adj" fmla="val 28570"/>
            <a:gd name="vf" fmla="val 115470"/>
          </a:avLst>
        </a:prstGeom>
        <a:solidFill>
          <a:schemeClr val="accent6">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Tell people how you feel</a:t>
          </a:r>
        </a:p>
      </dsp:txBody>
      <dsp:txXfrm>
        <a:off x="4880776" y="2814870"/>
        <a:ext cx="1093157" cy="945709"/>
      </dsp:txXfrm>
    </dsp:sp>
    <dsp:sp modelId="{FFA4F100-27F4-475F-91FA-18E0AB20748C}">
      <dsp:nvSpPr>
        <dsp:cNvPr id="0" name=""/>
        <dsp:cNvSpPr/>
      </dsp:nvSpPr>
      <dsp:spPr>
        <a:xfrm>
          <a:off x="2930153" y="3467525"/>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E998-B68E-43BE-B399-A93D3E0FE666}">
      <dsp:nvSpPr>
        <dsp:cNvPr id="0" name=""/>
        <dsp:cNvSpPr/>
      </dsp:nvSpPr>
      <dsp:spPr>
        <a:xfrm>
          <a:off x="3110231" y="3451467"/>
          <a:ext cx="1635097" cy="1414551"/>
        </a:xfrm>
        <a:prstGeom prst="hexagon">
          <a:avLst>
            <a:gd name="adj" fmla="val 28570"/>
            <a:gd name="vf" fmla="val 115470"/>
          </a:avLst>
        </a:prstGeom>
        <a:solidFill>
          <a:schemeClr val="accent6">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Do your best-work hard</a:t>
          </a:r>
        </a:p>
      </dsp:txBody>
      <dsp:txXfrm>
        <a:off x="3381201" y="3685888"/>
        <a:ext cx="1093157" cy="945709"/>
      </dsp:txXfrm>
    </dsp:sp>
    <dsp:sp modelId="{460AAFF3-C90B-4405-8010-317702918E05}">
      <dsp:nvSpPr>
        <dsp:cNvPr id="0" name=""/>
        <dsp:cNvSpPr/>
      </dsp:nvSpPr>
      <dsp:spPr>
        <a:xfrm>
          <a:off x="2037184" y="2255399"/>
          <a:ext cx="752804" cy="648640"/>
        </a:xfrm>
        <a:prstGeom prst="hexagon">
          <a:avLst>
            <a:gd name="adj" fmla="val 28900"/>
            <a:gd name="vf" fmla="val 11547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F494D-6657-4C56-9479-645A5BCA2D97}">
      <dsp:nvSpPr>
        <dsp:cNvPr id="0" name=""/>
        <dsp:cNvSpPr/>
      </dsp:nvSpPr>
      <dsp:spPr>
        <a:xfrm>
          <a:off x="1603695" y="2581423"/>
          <a:ext cx="1635097" cy="1414551"/>
        </a:xfrm>
        <a:prstGeom prst="hexagon">
          <a:avLst>
            <a:gd name="adj" fmla="val 28570"/>
            <a:gd name="vf" fmla="val 115470"/>
          </a:avLst>
        </a:prstGeom>
        <a:solidFill>
          <a:schemeClr val="accent6">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Keep school tidy</a:t>
          </a:r>
        </a:p>
      </dsp:txBody>
      <dsp:txXfrm>
        <a:off x="1874665" y="2815844"/>
        <a:ext cx="1093157" cy="945709"/>
      </dsp:txXfrm>
    </dsp:sp>
    <dsp:sp modelId="{63BC9891-FDA7-4E1D-87D8-705A3A23DFFE}">
      <dsp:nvSpPr>
        <dsp:cNvPr id="0" name=""/>
        <dsp:cNvSpPr/>
      </dsp:nvSpPr>
      <dsp:spPr>
        <a:xfrm>
          <a:off x="1603695" y="868097"/>
          <a:ext cx="1635097" cy="1414551"/>
        </a:xfrm>
        <a:prstGeom prst="hexagon">
          <a:avLst>
            <a:gd name="adj" fmla="val 28570"/>
            <a:gd name="vf" fmla="val 115470"/>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latin typeface="SassoonPrimaryInfant" pitchFamily="2" charset="0"/>
            </a:rPr>
            <a:t>Good manners</a:t>
          </a:r>
        </a:p>
      </dsp:txBody>
      <dsp:txXfrm>
        <a:off x="1874665" y="1102518"/>
        <a:ext cx="1093157" cy="9457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DC9D7-78D6-42EF-9BAA-939335B1DC31}">
      <dsp:nvSpPr>
        <dsp:cNvPr id="0" name=""/>
        <dsp:cNvSpPr/>
      </dsp:nvSpPr>
      <dsp:spPr>
        <a:xfrm>
          <a:off x="2533729" y="1584250"/>
          <a:ext cx="2318487" cy="1697032"/>
        </a:xfrm>
        <a:prstGeom prst="hexagon">
          <a:avLst>
            <a:gd name="adj" fmla="val 28570"/>
            <a:gd name="vf" fmla="val 115470"/>
          </a:avLst>
        </a:prstGeom>
        <a:solidFill>
          <a:schemeClr val="accent5">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1" u="sng" kern="1200" dirty="0">
              <a:latin typeface="SassoonPrimaryInfant" pitchFamily="2" charset="0"/>
            </a:rPr>
            <a:t>Ready</a:t>
          </a:r>
        </a:p>
      </dsp:txBody>
      <dsp:txXfrm>
        <a:off x="2888550" y="1843964"/>
        <a:ext cx="1608845" cy="1177604"/>
      </dsp:txXfrm>
    </dsp:sp>
    <dsp:sp modelId="{D048C7A1-8140-4064-BA03-26429E750A51}">
      <dsp:nvSpPr>
        <dsp:cNvPr id="0" name=""/>
        <dsp:cNvSpPr/>
      </dsp:nvSpPr>
      <dsp:spPr>
        <a:xfrm>
          <a:off x="3944758" y="744014"/>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FD55C-7C04-4367-B3C6-D8AA3CA3E883}">
      <dsp:nvSpPr>
        <dsp:cNvPr id="0" name=""/>
        <dsp:cNvSpPr/>
      </dsp:nvSpPr>
      <dsp:spPr>
        <a:xfrm>
          <a:off x="2879136" y="0"/>
          <a:ext cx="1635098" cy="1414552"/>
        </a:xfrm>
        <a:prstGeom prst="hexagon">
          <a:avLst>
            <a:gd name="adj" fmla="val 28570"/>
            <a:gd name="vf" fmla="val 115470"/>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Lovely Lines</a:t>
          </a:r>
        </a:p>
      </dsp:txBody>
      <dsp:txXfrm>
        <a:off x="3150107" y="234421"/>
        <a:ext cx="1093156" cy="945710"/>
      </dsp:txXfrm>
    </dsp:sp>
    <dsp:sp modelId="{569BA550-F9BB-4461-9634-3FD24ADBAC1D}">
      <dsp:nvSpPr>
        <dsp:cNvPr id="0" name=""/>
        <dsp:cNvSpPr/>
      </dsp:nvSpPr>
      <dsp:spPr>
        <a:xfrm>
          <a:off x="4823339" y="1956626"/>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809A-C512-4E6F-A5E3-FF83ECFBB7C0}">
      <dsp:nvSpPr>
        <dsp:cNvPr id="0" name=""/>
        <dsp:cNvSpPr/>
      </dsp:nvSpPr>
      <dsp:spPr>
        <a:xfrm>
          <a:off x="4378711" y="870044"/>
          <a:ext cx="1635098" cy="1414552"/>
        </a:xfrm>
        <a:prstGeom prst="hexagon">
          <a:avLst>
            <a:gd name="adj" fmla="val 28570"/>
            <a:gd name="vf" fmla="val 115470"/>
          </a:avLst>
        </a:prstGeom>
        <a:solidFill>
          <a:schemeClr val="accent5">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Prepared for class</a:t>
          </a:r>
        </a:p>
      </dsp:txBody>
      <dsp:txXfrm>
        <a:off x="4649682" y="1104465"/>
        <a:ext cx="1093156" cy="945710"/>
      </dsp:txXfrm>
    </dsp:sp>
    <dsp:sp modelId="{832AFB1A-B6B3-4935-BD72-F0B1EA758FA2}">
      <dsp:nvSpPr>
        <dsp:cNvPr id="0" name=""/>
        <dsp:cNvSpPr/>
      </dsp:nvSpPr>
      <dsp:spPr>
        <a:xfrm>
          <a:off x="4213020" y="3325438"/>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5185-FF7E-469F-9917-87ED128E8224}">
      <dsp:nvSpPr>
        <dsp:cNvPr id="0" name=""/>
        <dsp:cNvSpPr/>
      </dsp:nvSpPr>
      <dsp:spPr>
        <a:xfrm>
          <a:off x="4378711" y="2580450"/>
          <a:ext cx="1635098" cy="1414552"/>
        </a:xfrm>
        <a:prstGeom prst="hexagon">
          <a:avLst>
            <a:gd name="adj" fmla="val 28570"/>
            <a:gd name="vf" fmla="val 115470"/>
          </a:avLst>
        </a:prstGeom>
        <a:solidFill>
          <a:schemeClr val="accent5">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Organised for school</a:t>
          </a:r>
        </a:p>
      </dsp:txBody>
      <dsp:txXfrm>
        <a:off x="4649682" y="2814871"/>
        <a:ext cx="1093156" cy="945710"/>
      </dsp:txXfrm>
    </dsp:sp>
    <dsp:sp modelId="{FFA4F100-27F4-475F-91FA-18E0AB20748C}">
      <dsp:nvSpPr>
        <dsp:cNvPr id="0" name=""/>
        <dsp:cNvSpPr/>
      </dsp:nvSpPr>
      <dsp:spPr>
        <a:xfrm>
          <a:off x="2699057" y="3467525"/>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E998-B68E-43BE-B399-A93D3E0FE666}">
      <dsp:nvSpPr>
        <dsp:cNvPr id="0" name=""/>
        <dsp:cNvSpPr/>
      </dsp:nvSpPr>
      <dsp:spPr>
        <a:xfrm>
          <a:off x="2879136" y="3451467"/>
          <a:ext cx="1635098" cy="1414552"/>
        </a:xfrm>
        <a:prstGeom prst="hexagon">
          <a:avLst>
            <a:gd name="adj" fmla="val 28570"/>
            <a:gd name="vf" fmla="val 115470"/>
          </a:avLst>
        </a:prstGeom>
        <a:solidFill>
          <a:schemeClr val="accent5">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Finish work on time</a:t>
          </a:r>
        </a:p>
      </dsp:txBody>
      <dsp:txXfrm>
        <a:off x="3150107" y="3685888"/>
        <a:ext cx="1093156" cy="945710"/>
      </dsp:txXfrm>
    </dsp:sp>
    <dsp:sp modelId="{460AAFF3-C90B-4405-8010-317702918E05}">
      <dsp:nvSpPr>
        <dsp:cNvPr id="0" name=""/>
        <dsp:cNvSpPr/>
      </dsp:nvSpPr>
      <dsp:spPr>
        <a:xfrm>
          <a:off x="1806089" y="2255400"/>
          <a:ext cx="752804" cy="648640"/>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F494D-6657-4C56-9479-645A5BCA2D97}">
      <dsp:nvSpPr>
        <dsp:cNvPr id="0" name=""/>
        <dsp:cNvSpPr/>
      </dsp:nvSpPr>
      <dsp:spPr>
        <a:xfrm>
          <a:off x="1372600" y="2581423"/>
          <a:ext cx="1635098" cy="1414552"/>
        </a:xfrm>
        <a:prstGeom prst="hexagon">
          <a:avLst>
            <a:gd name="adj" fmla="val 28570"/>
            <a:gd name="vf" fmla="val 115470"/>
          </a:avLst>
        </a:prstGeom>
        <a:solidFill>
          <a:schemeClr val="accent5">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Listening to instructions</a:t>
          </a:r>
        </a:p>
      </dsp:txBody>
      <dsp:txXfrm>
        <a:off x="1643571" y="2815844"/>
        <a:ext cx="1093156" cy="945710"/>
      </dsp:txXfrm>
    </dsp:sp>
    <dsp:sp modelId="{63BC9891-FDA7-4E1D-87D8-705A3A23DFFE}">
      <dsp:nvSpPr>
        <dsp:cNvPr id="0" name=""/>
        <dsp:cNvSpPr/>
      </dsp:nvSpPr>
      <dsp:spPr>
        <a:xfrm>
          <a:off x="1372600" y="868097"/>
          <a:ext cx="1635098" cy="1414552"/>
        </a:xfrm>
        <a:prstGeom prst="hexagon">
          <a:avLst>
            <a:gd name="adj" fmla="val 28570"/>
            <a:gd name="vf" fmla="val 115470"/>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Focused</a:t>
          </a:r>
        </a:p>
        <a:p>
          <a:pPr lvl="0" algn="ctr" defTabSz="711200">
            <a:lnSpc>
              <a:spcPct val="90000"/>
            </a:lnSpc>
            <a:spcBef>
              <a:spcPct val="0"/>
            </a:spcBef>
            <a:spcAft>
              <a:spcPct val="35000"/>
            </a:spcAft>
          </a:pPr>
          <a:r>
            <a:rPr lang="en-GB" sz="1600" kern="1200" dirty="0">
              <a:latin typeface="SassoonPrimaryInfant" pitchFamily="2" charset="0"/>
            </a:rPr>
            <a:t>Not wasting time</a:t>
          </a:r>
        </a:p>
      </dsp:txBody>
      <dsp:txXfrm>
        <a:off x="1643571" y="1102518"/>
        <a:ext cx="1093156" cy="945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DC9D7-78D6-42EF-9BAA-939335B1DC31}">
      <dsp:nvSpPr>
        <dsp:cNvPr id="0" name=""/>
        <dsp:cNvSpPr/>
      </dsp:nvSpPr>
      <dsp:spPr>
        <a:xfrm>
          <a:off x="3164523" y="1706221"/>
          <a:ext cx="2168681" cy="1875997"/>
        </a:xfrm>
        <a:prstGeom prst="hexagon">
          <a:avLst>
            <a:gd name="adj" fmla="val 28570"/>
            <a:gd name="vf" fmla="val 11547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GB" sz="3600" b="1" u="sng" kern="1200" dirty="0">
              <a:latin typeface="SassoonPrimaryInfant" pitchFamily="2" charset="0"/>
            </a:rPr>
            <a:t>Safe</a:t>
          </a:r>
        </a:p>
      </dsp:txBody>
      <dsp:txXfrm>
        <a:off x="3523904" y="2017100"/>
        <a:ext cx="1449919" cy="1254239"/>
      </dsp:txXfrm>
    </dsp:sp>
    <dsp:sp modelId="{D048C7A1-8140-4064-BA03-26429E750A51}">
      <dsp:nvSpPr>
        <dsp:cNvPr id="0" name=""/>
        <dsp:cNvSpPr/>
      </dsp:nvSpPr>
      <dsp:spPr>
        <a:xfrm>
          <a:off x="4522534" y="808683"/>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FD55C-7C04-4367-B3C6-D8AA3CA3E883}">
      <dsp:nvSpPr>
        <dsp:cNvPr id="0" name=""/>
        <dsp:cNvSpPr/>
      </dsp:nvSpPr>
      <dsp:spPr>
        <a:xfrm>
          <a:off x="3364290" y="0"/>
          <a:ext cx="1777219" cy="1537503"/>
        </a:xfrm>
        <a:prstGeom prst="hexagon">
          <a:avLst>
            <a:gd name="adj" fmla="val 28570"/>
            <a:gd name="vf" fmla="val 11547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Be familiar with the fire drill</a:t>
          </a:r>
        </a:p>
      </dsp:txBody>
      <dsp:txXfrm>
        <a:off x="3658813" y="254797"/>
        <a:ext cx="1188173" cy="1027909"/>
      </dsp:txXfrm>
    </dsp:sp>
    <dsp:sp modelId="{569BA550-F9BB-4461-9634-3FD24ADBAC1D}">
      <dsp:nvSpPr>
        <dsp:cNvPr id="0" name=""/>
        <dsp:cNvSpPr/>
      </dsp:nvSpPr>
      <dsp:spPr>
        <a:xfrm>
          <a:off x="5477481" y="2126694"/>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7A809A-C512-4E6F-A5E3-FF83ECFBB7C0}">
      <dsp:nvSpPr>
        <dsp:cNvPr id="0" name=""/>
        <dsp:cNvSpPr/>
      </dsp:nvSpPr>
      <dsp:spPr>
        <a:xfrm>
          <a:off x="4994206" y="945667"/>
          <a:ext cx="1777219" cy="1537503"/>
        </a:xfrm>
        <a:prstGeom prst="hexagon">
          <a:avLst>
            <a:gd name="adj" fmla="val 28570"/>
            <a:gd name="vf" fmla="val 115470"/>
          </a:avLst>
        </a:prstGeom>
        <a:solidFill>
          <a:schemeClr val="accent2">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Wonderful walking</a:t>
          </a:r>
        </a:p>
      </dsp:txBody>
      <dsp:txXfrm>
        <a:off x="5288729" y="1200464"/>
        <a:ext cx="1188173" cy="1027909"/>
      </dsp:txXfrm>
    </dsp:sp>
    <dsp:sp modelId="{832AFB1A-B6B3-4935-BD72-F0B1EA758FA2}">
      <dsp:nvSpPr>
        <dsp:cNvPr id="0" name=""/>
        <dsp:cNvSpPr/>
      </dsp:nvSpPr>
      <dsp:spPr>
        <a:xfrm>
          <a:off x="4814113" y="3614482"/>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5A5185-FF7E-469F-9917-87ED128E8224}">
      <dsp:nvSpPr>
        <dsp:cNvPr id="0" name=""/>
        <dsp:cNvSpPr/>
      </dsp:nvSpPr>
      <dsp:spPr>
        <a:xfrm>
          <a:off x="4994206" y="2804740"/>
          <a:ext cx="1777219" cy="1537503"/>
        </a:xfrm>
        <a:prstGeom prst="hexagon">
          <a:avLst>
            <a:gd name="adj" fmla="val 28570"/>
            <a:gd name="vf" fmla="val 115470"/>
          </a:avLst>
        </a:prstGeom>
        <a:solidFill>
          <a:schemeClr val="accent2">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Push in chairs</a:t>
          </a:r>
        </a:p>
      </dsp:txBody>
      <dsp:txXfrm>
        <a:off x="5288729" y="3059537"/>
        <a:ext cx="1188173" cy="1027909"/>
      </dsp:txXfrm>
    </dsp:sp>
    <dsp:sp modelId="{FFA4F100-27F4-475F-91FA-18E0AB20748C}">
      <dsp:nvSpPr>
        <dsp:cNvPr id="0" name=""/>
        <dsp:cNvSpPr/>
      </dsp:nvSpPr>
      <dsp:spPr>
        <a:xfrm>
          <a:off x="3168558" y="3768920"/>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4E998-B68E-43BE-B399-A93D3E0FE666}">
      <dsp:nvSpPr>
        <dsp:cNvPr id="0" name=""/>
        <dsp:cNvSpPr/>
      </dsp:nvSpPr>
      <dsp:spPr>
        <a:xfrm>
          <a:off x="3364290" y="3751466"/>
          <a:ext cx="1777219" cy="1537503"/>
        </a:xfrm>
        <a:prstGeom prst="hexagon">
          <a:avLst>
            <a:gd name="adj" fmla="val 28570"/>
            <a:gd name="vf" fmla="val 115470"/>
          </a:avLst>
        </a:prstGeom>
        <a:solidFill>
          <a:schemeClr val="accent2">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Keep classroom tidy</a:t>
          </a:r>
        </a:p>
      </dsp:txBody>
      <dsp:txXfrm>
        <a:off x="3658813" y="4006263"/>
        <a:ext cx="1188173" cy="1027909"/>
      </dsp:txXfrm>
    </dsp:sp>
    <dsp:sp modelId="{460AAFF3-C90B-4405-8010-317702918E05}">
      <dsp:nvSpPr>
        <dsp:cNvPr id="0" name=""/>
        <dsp:cNvSpPr/>
      </dsp:nvSpPr>
      <dsp:spPr>
        <a:xfrm>
          <a:off x="2197974" y="2451437"/>
          <a:ext cx="818237" cy="705019"/>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F494D-6657-4C56-9479-645A5BCA2D97}">
      <dsp:nvSpPr>
        <dsp:cNvPr id="0" name=""/>
        <dsp:cNvSpPr/>
      </dsp:nvSpPr>
      <dsp:spPr>
        <a:xfrm>
          <a:off x="1726806" y="2805798"/>
          <a:ext cx="1777219" cy="1537503"/>
        </a:xfrm>
        <a:prstGeom prst="hexagon">
          <a:avLst>
            <a:gd name="adj" fmla="val 28570"/>
            <a:gd name="vf" fmla="val 115470"/>
          </a:avLst>
        </a:prstGeom>
        <a:solidFill>
          <a:schemeClr val="accent2">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Keep safe while running in the playground</a:t>
          </a:r>
        </a:p>
      </dsp:txBody>
      <dsp:txXfrm>
        <a:off x="2021329" y="3060595"/>
        <a:ext cx="1188173" cy="1027909"/>
      </dsp:txXfrm>
    </dsp:sp>
    <dsp:sp modelId="{63BC9891-FDA7-4E1D-87D8-705A3A23DFFE}">
      <dsp:nvSpPr>
        <dsp:cNvPr id="0" name=""/>
        <dsp:cNvSpPr/>
      </dsp:nvSpPr>
      <dsp:spPr>
        <a:xfrm>
          <a:off x="1726806" y="943552"/>
          <a:ext cx="1777219" cy="1537503"/>
        </a:xfrm>
        <a:prstGeom prst="hexagon">
          <a:avLst>
            <a:gd name="adj" fmla="val 28570"/>
            <a:gd name="vf" fmla="val 11547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latin typeface="SassoonPrimaryInfant" pitchFamily="2" charset="0"/>
            </a:rPr>
            <a:t>Look where you are going</a:t>
          </a:r>
        </a:p>
      </dsp:txBody>
      <dsp:txXfrm>
        <a:off x="2021329" y="1198349"/>
        <a:ext cx="1188173" cy="102790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hyperlink" Target="mailto:westquarterprimaryschool@falkirk.gov.uk" TargetMode="External"/><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diagramData" Target="../diagrams/data3.xml"/><Relationship Id="rId3" Type="http://schemas.openxmlformats.org/officeDocument/2006/relationships/image" Target="../media/image5.svg"/><Relationship Id="rId21" Type="http://schemas.openxmlformats.org/officeDocument/2006/relationships/diagramColors" Target="../diagrams/colors3.xml"/><Relationship Id="rId7" Type="http://schemas.openxmlformats.org/officeDocument/2006/relationships/image" Target="../media/image7.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image" Target="../media/image3.png"/><Relationship Id="rId16" Type="http://schemas.openxmlformats.org/officeDocument/2006/relationships/diagramColors" Target="../diagrams/colors2.xml"/><Relationship Id="rId20"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diagramColors" Target="../diagrams/colors1.xml"/><Relationship Id="rId5" Type="http://schemas.openxmlformats.org/officeDocument/2006/relationships/image" Target="../media/image7.svg"/><Relationship Id="rId15" Type="http://schemas.openxmlformats.org/officeDocument/2006/relationships/diagramQuickStyle" Target="../diagrams/quickStyle2.xml"/><Relationship Id="rId10" Type="http://schemas.openxmlformats.org/officeDocument/2006/relationships/diagramQuickStyle" Target="../diagrams/quickStyle1.xml"/><Relationship Id="rId19" Type="http://schemas.openxmlformats.org/officeDocument/2006/relationships/diagramLayout" Target="../diagrams/layout3.xml"/><Relationship Id="rId4" Type="http://schemas.openxmlformats.org/officeDocument/2006/relationships/image" Target="../media/image4.png"/><Relationship Id="rId9" Type="http://schemas.openxmlformats.org/officeDocument/2006/relationships/diagramLayout" Target="../diagrams/layout1.xml"/><Relationship Id="rId14" Type="http://schemas.openxmlformats.org/officeDocument/2006/relationships/diagramLayout" Target="../diagrams/layout2.xml"/><Relationship Id="rId22" Type="http://schemas.microsoft.com/office/2007/relationships/diagramDrawing" Target="../diagrams/drawing3.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4726396">
            <a:off x="227921" y="-2254539"/>
            <a:ext cx="3615497" cy="5730615"/>
          </a:xfrm>
          <a:custGeom>
            <a:avLst/>
            <a:gdLst/>
            <a:ahLst/>
            <a:cxnLst/>
            <a:rect l="l" t="t" r="r" b="b"/>
            <a:pathLst>
              <a:path w="3615497" h="5730615">
                <a:moveTo>
                  <a:pt x="0" y="0"/>
                </a:moveTo>
                <a:lnTo>
                  <a:pt x="3615497" y="0"/>
                </a:lnTo>
                <a:lnTo>
                  <a:pt x="3615497" y="5730615"/>
                </a:lnTo>
                <a:lnTo>
                  <a:pt x="0" y="57306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588034" y="4281291"/>
            <a:ext cx="15111932" cy="1869743"/>
          </a:xfrm>
          <a:prstGeom prst="rect">
            <a:avLst/>
          </a:prstGeom>
        </p:spPr>
        <p:txBody>
          <a:bodyPr wrap="square" lIns="0" tIns="0" rIns="0" bIns="0" rtlCol="0" anchor="t">
            <a:spAutoFit/>
          </a:bodyPr>
          <a:lstStyle/>
          <a:p>
            <a:pPr algn="ctr">
              <a:lnSpc>
                <a:spcPts val="15646"/>
              </a:lnSpc>
            </a:pPr>
            <a:r>
              <a:rPr lang="en-US" sz="9600" dirty="0">
                <a:solidFill>
                  <a:srgbClr val="5F8368"/>
                </a:solidFill>
                <a:latin typeface="TAN Meringue"/>
              </a:rPr>
              <a:t>P6W and Miss Shaw</a:t>
            </a:r>
          </a:p>
        </p:txBody>
      </p:sp>
      <p:grpSp>
        <p:nvGrpSpPr>
          <p:cNvPr id="7" name="Group 7"/>
          <p:cNvGrpSpPr/>
          <p:nvPr/>
        </p:nvGrpSpPr>
        <p:grpSpPr>
          <a:xfrm>
            <a:off x="4660510" y="6581566"/>
            <a:ext cx="8966979" cy="1137430"/>
            <a:chOff x="0" y="0"/>
            <a:chExt cx="8588917" cy="1089474"/>
          </a:xfrm>
        </p:grpSpPr>
        <p:sp>
          <p:nvSpPr>
            <p:cNvPr id="8" name="Freeform 8"/>
            <p:cNvSpPr/>
            <p:nvPr/>
          </p:nvSpPr>
          <p:spPr>
            <a:xfrm>
              <a:off x="0" y="-4073"/>
              <a:ext cx="8595307" cy="1096076"/>
            </a:xfrm>
            <a:custGeom>
              <a:avLst/>
              <a:gdLst/>
              <a:ahLst/>
              <a:cxnLst/>
              <a:rect l="l" t="t" r="r" b="b"/>
              <a:pathLst>
                <a:path w="8595307" h="1096076">
                  <a:moveTo>
                    <a:pt x="7967530" y="1041599"/>
                  </a:moveTo>
                  <a:cubicBezTo>
                    <a:pt x="7967530" y="1041599"/>
                    <a:pt x="7236655" y="1096077"/>
                    <a:pt x="6102338" y="1093455"/>
                  </a:cubicBezTo>
                  <a:cubicBezTo>
                    <a:pt x="3285673" y="1091292"/>
                    <a:pt x="1057074" y="1083468"/>
                    <a:pt x="1057074" y="1083468"/>
                  </a:cubicBezTo>
                  <a:cubicBezTo>
                    <a:pt x="812932" y="1074634"/>
                    <a:pt x="449110" y="1053403"/>
                    <a:pt x="282371" y="995226"/>
                  </a:cubicBezTo>
                  <a:cubicBezTo>
                    <a:pt x="4469" y="898263"/>
                    <a:pt x="0" y="724984"/>
                    <a:pt x="0" y="545982"/>
                  </a:cubicBezTo>
                  <a:lnTo>
                    <a:pt x="0" y="545982"/>
                  </a:lnTo>
                  <a:cubicBezTo>
                    <a:pt x="8536" y="491230"/>
                    <a:pt x="0" y="345608"/>
                    <a:pt x="77597" y="223930"/>
                  </a:cubicBezTo>
                  <a:cubicBezTo>
                    <a:pt x="217372" y="4759"/>
                    <a:pt x="519255" y="4073"/>
                    <a:pt x="937909" y="4073"/>
                  </a:cubicBezTo>
                  <a:cubicBezTo>
                    <a:pt x="937909" y="4073"/>
                    <a:pt x="2103829" y="15681"/>
                    <a:pt x="5063739" y="7673"/>
                  </a:cubicBezTo>
                  <a:cubicBezTo>
                    <a:pt x="7017727" y="0"/>
                    <a:pt x="7734460" y="6979"/>
                    <a:pt x="7734460" y="6979"/>
                  </a:cubicBezTo>
                  <a:cubicBezTo>
                    <a:pt x="8102768" y="14458"/>
                    <a:pt x="8241028" y="42638"/>
                    <a:pt x="8438769" y="165219"/>
                  </a:cubicBezTo>
                  <a:cubicBezTo>
                    <a:pt x="8589785" y="258836"/>
                    <a:pt x="8595307" y="476157"/>
                    <a:pt x="8586167" y="545982"/>
                  </a:cubicBezTo>
                  <a:lnTo>
                    <a:pt x="8586167" y="545982"/>
                  </a:lnTo>
                  <a:cubicBezTo>
                    <a:pt x="8586166" y="842949"/>
                    <a:pt x="8543382" y="991537"/>
                    <a:pt x="7967530" y="1041599"/>
                  </a:cubicBezTo>
                  <a:close/>
                </a:path>
              </a:pathLst>
            </a:custGeom>
            <a:solidFill>
              <a:srgbClr val="2E3C36"/>
            </a:solidFill>
          </p:spPr>
        </p:sp>
      </p:grpSp>
      <p:sp>
        <p:nvSpPr>
          <p:cNvPr id="9" name="Freeform 9"/>
          <p:cNvSpPr/>
          <p:nvPr/>
        </p:nvSpPr>
        <p:spPr>
          <a:xfrm rot="6084334">
            <a:off x="15345027" y="5623716"/>
            <a:ext cx="3828546" cy="6068300"/>
          </a:xfrm>
          <a:custGeom>
            <a:avLst/>
            <a:gdLst/>
            <a:ahLst/>
            <a:cxnLst/>
            <a:rect l="l" t="t" r="r" b="b"/>
            <a:pathLst>
              <a:path w="3828546" h="6068300">
                <a:moveTo>
                  <a:pt x="0" y="0"/>
                </a:moveTo>
                <a:lnTo>
                  <a:pt x="3828546" y="0"/>
                </a:lnTo>
                <a:lnTo>
                  <a:pt x="3828546" y="6068300"/>
                </a:lnTo>
                <a:lnTo>
                  <a:pt x="0" y="60683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9"/>
            <a:stretch>
              <a:fillRect/>
            </a:stretch>
          </a:blipFill>
        </p:spPr>
      </p:sp>
      <p:sp>
        <p:nvSpPr>
          <p:cNvPr id="11" name="Freeform 11"/>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10"/>
            <a:stretch>
              <a:fillRect/>
            </a:stretch>
          </a:blipFill>
        </p:spPr>
      </p:sp>
      <p:sp>
        <p:nvSpPr>
          <p:cNvPr id="12" name="TextBox 12"/>
          <p:cNvSpPr txBox="1"/>
          <p:nvPr/>
        </p:nvSpPr>
        <p:spPr>
          <a:xfrm>
            <a:off x="5657917" y="3142742"/>
            <a:ext cx="6972165" cy="859210"/>
          </a:xfrm>
          <a:prstGeom prst="rect">
            <a:avLst/>
          </a:prstGeom>
        </p:spPr>
        <p:txBody>
          <a:bodyPr wrap="square" lIns="0" tIns="0" rIns="0" bIns="0" rtlCol="0" anchor="t">
            <a:spAutoFit/>
          </a:bodyPr>
          <a:lstStyle/>
          <a:p>
            <a:pPr algn="ctr">
              <a:lnSpc>
                <a:spcPts val="6692"/>
              </a:lnSpc>
            </a:pPr>
            <a:r>
              <a:rPr lang="en-US" sz="6692" dirty="0">
                <a:solidFill>
                  <a:srgbClr val="2E3C36"/>
                </a:solidFill>
                <a:latin typeface="Londrina Solid"/>
              </a:rPr>
              <a:t>Meet the Teacher</a:t>
            </a:r>
          </a:p>
        </p:txBody>
      </p:sp>
      <p:sp>
        <p:nvSpPr>
          <p:cNvPr id="13" name="TextBox 13"/>
          <p:cNvSpPr txBox="1"/>
          <p:nvPr/>
        </p:nvSpPr>
        <p:spPr>
          <a:xfrm>
            <a:off x="4461189" y="6859978"/>
            <a:ext cx="9365622" cy="615553"/>
          </a:xfrm>
          <a:prstGeom prst="rect">
            <a:avLst/>
          </a:prstGeom>
        </p:spPr>
        <p:txBody>
          <a:bodyPr lIns="0" tIns="0" rIns="0" bIns="0" rtlCol="0" anchor="t">
            <a:spAutoFit/>
          </a:bodyPr>
          <a:lstStyle/>
          <a:p>
            <a:pPr algn="ctr">
              <a:lnSpc>
                <a:spcPts val="4789"/>
              </a:lnSpc>
            </a:pPr>
            <a:r>
              <a:rPr lang="en-US" sz="4238" spc="152" dirty="0">
                <a:solidFill>
                  <a:srgbClr val="FFFFFF"/>
                </a:solidFill>
                <a:latin typeface="Londrina Solid"/>
              </a:rPr>
              <a:t>2023-2024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r>
              <a:rPr lang="en-GB" sz="4000" dirty="0">
                <a:solidFill>
                  <a:schemeClr val="tx1"/>
                </a:solidFill>
                <a:latin typeface="SassoonPrimaryInfant" pitchFamily="2" charset="0"/>
              </a:rPr>
              <a:t>Working as a team is the best way to make this year a positive and successful one for your child.</a:t>
            </a:r>
          </a:p>
          <a:p>
            <a:pPr marL="342900" indent="-342900">
              <a:buFont typeface="Arial" panose="020B0604020202020204" pitchFamily="34" charset="0"/>
              <a:buChar char="•"/>
            </a:pPr>
            <a:r>
              <a:rPr lang="en-GB" sz="4000" dirty="0">
                <a:solidFill>
                  <a:schemeClr val="tx1"/>
                </a:solidFill>
                <a:latin typeface="SassoonPrimaryInfant" pitchFamily="2" charset="0"/>
              </a:rPr>
              <a:t>If you have comments or concerns, please phone or email the school to arrange a meeting or a call back.</a:t>
            </a:r>
          </a:p>
          <a:p>
            <a:pPr marL="800100" lvl="1" indent="-342900">
              <a:buFont typeface="Arial" panose="020B0604020202020204" pitchFamily="34" charset="0"/>
              <a:buChar char="•"/>
            </a:pPr>
            <a:r>
              <a:rPr lang="en-GB" sz="4000" b="1" dirty="0">
                <a:solidFill>
                  <a:schemeClr val="tx1"/>
                </a:solidFill>
                <a:latin typeface="SassoonPrimaryInfant" pitchFamily="2" charset="0"/>
              </a:rPr>
              <a:t>School phone number</a:t>
            </a:r>
            <a:r>
              <a:rPr lang="en-GB" sz="4000" dirty="0">
                <a:solidFill>
                  <a:schemeClr val="tx1"/>
                </a:solidFill>
                <a:latin typeface="SassoonPrimaryInfant" pitchFamily="2" charset="0"/>
              </a:rPr>
              <a:t>: 01324 503950</a:t>
            </a:r>
          </a:p>
          <a:p>
            <a:pPr marL="800100" lvl="1" indent="-342900">
              <a:buFont typeface="Arial" panose="020B0604020202020204" pitchFamily="34" charset="0"/>
              <a:buChar char="•"/>
            </a:pPr>
            <a:r>
              <a:rPr lang="en-GB" sz="4000" b="1" dirty="0">
                <a:solidFill>
                  <a:schemeClr val="tx1"/>
                </a:solidFill>
                <a:latin typeface="SassoonPrimaryInfant" pitchFamily="2" charset="0"/>
              </a:rPr>
              <a:t>School email: </a:t>
            </a:r>
            <a:r>
              <a:rPr lang="en-GB" sz="4000" dirty="0">
                <a:solidFill>
                  <a:schemeClr val="tx1"/>
                </a:solidFill>
                <a:latin typeface="SassoonPrimaryInfant" pitchFamily="2" charset="0"/>
                <a:hlinkClick r:id="rId8"/>
              </a:rPr>
              <a:t>westquarterprimaryschool@falkirk.gov.uk</a:t>
            </a:r>
            <a:endParaRPr lang="en-GB" sz="4000" dirty="0">
              <a:solidFill>
                <a:schemeClr val="tx1"/>
              </a:solidFill>
              <a:latin typeface="SassoonPrimaryInfant" pitchFamily="2" charset="0"/>
            </a:endParaRPr>
          </a:p>
          <a:p>
            <a:pPr marL="342900" indent="-342900">
              <a:buFont typeface="Arial" panose="020B0604020202020204" pitchFamily="34" charset="0"/>
              <a:buChar char="•"/>
            </a:pPr>
            <a:r>
              <a:rPr lang="en-GB" sz="4000" dirty="0">
                <a:solidFill>
                  <a:schemeClr val="tx1"/>
                </a:solidFill>
                <a:latin typeface="SassoonPrimaryInfant" pitchFamily="2" charset="0"/>
              </a:rPr>
              <a:t>I will be in the playground after school for any quick chats and comments. </a:t>
            </a:r>
          </a:p>
          <a:p>
            <a:pPr marL="342900" indent="-342900">
              <a:buFont typeface="Arial" panose="020B0604020202020204" pitchFamily="34" charset="0"/>
              <a:buChar char="•"/>
            </a:pPr>
            <a:r>
              <a:rPr lang="en-GB" sz="4000" dirty="0">
                <a:solidFill>
                  <a:schemeClr val="tx1"/>
                </a:solidFill>
                <a:latin typeface="SassoonPrimaryInfant" pitchFamily="2" charset="0"/>
              </a:rPr>
              <a:t>Your child's progress will be shared via parents evenings and a end of year report.</a:t>
            </a: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Communication</a:t>
            </a:r>
          </a:p>
        </p:txBody>
      </p:sp>
    </p:spTree>
    <p:extLst>
      <p:ext uri="{BB962C8B-B14F-4D97-AF65-F5344CB8AC3E}">
        <p14:creationId xmlns:p14="http://schemas.microsoft.com/office/powerpoint/2010/main" val="538257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342900" indent="-342900">
              <a:buFont typeface="Arial" panose="020B0604020202020204" pitchFamily="34" charset="0"/>
              <a:buChar char="•"/>
            </a:pPr>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Communication</a:t>
            </a:r>
          </a:p>
        </p:txBody>
      </p:sp>
      <p:sp>
        <p:nvSpPr>
          <p:cNvPr id="8" name="TextBox 7">
            <a:extLst>
              <a:ext uri="{FF2B5EF4-FFF2-40B4-BE49-F238E27FC236}">
                <a16:creationId xmlns:a16="http://schemas.microsoft.com/office/drawing/2014/main" id="{4427A133-9094-FD5E-6F59-BB84C67509D2}"/>
              </a:ext>
            </a:extLst>
          </p:cNvPr>
          <p:cNvSpPr txBox="1"/>
          <p:nvPr/>
        </p:nvSpPr>
        <p:spPr>
          <a:xfrm>
            <a:off x="1315702" y="3452411"/>
            <a:ext cx="10912821" cy="5293757"/>
          </a:xfrm>
          <a:prstGeom prst="rect">
            <a:avLst/>
          </a:prstGeom>
          <a:noFill/>
        </p:spPr>
        <p:txBody>
          <a:bodyPr wrap="square" rtlCol="0">
            <a:spAutoFit/>
          </a:bodyPr>
          <a:lstStyle/>
          <a:p>
            <a:endParaRPr lang="en-GB" dirty="0">
              <a:solidFill>
                <a:schemeClr val="tx1"/>
              </a:solidFill>
              <a:latin typeface="Comic Sans MS" panose="030F0902030302020204" pitchFamily="66" charset="0"/>
            </a:endParaRPr>
          </a:p>
          <a:p>
            <a:pPr marL="285750" indent="-285750">
              <a:buFont typeface="Arial" panose="020B0604020202020204" pitchFamily="34" charset="0"/>
              <a:buChar char="•"/>
            </a:pPr>
            <a:r>
              <a:rPr lang="en-GB" sz="4000" dirty="0">
                <a:solidFill>
                  <a:schemeClr val="tx1"/>
                </a:solidFill>
                <a:latin typeface="SassoonPrimaryInfant" pitchFamily="2" charset="0"/>
              </a:rPr>
              <a:t>Our learning in class will be shared on X (formally known as Twitter) </a:t>
            </a:r>
            <a:r>
              <a:rPr lang="en-GB" sz="4000" b="1" dirty="0">
                <a:solidFill>
                  <a:schemeClr val="tx1"/>
                </a:solidFill>
                <a:latin typeface="SassoonPrimaryInfant" pitchFamily="2" charset="0"/>
              </a:rPr>
              <a:t>@</a:t>
            </a:r>
            <a:r>
              <a:rPr lang="en-GB" sz="4000" b="1" dirty="0" err="1">
                <a:solidFill>
                  <a:schemeClr val="tx1"/>
                </a:solidFill>
                <a:latin typeface="SassoonPrimaryInfant" pitchFamily="2" charset="0"/>
              </a:rPr>
              <a:t>MissShawWPS</a:t>
            </a:r>
            <a:r>
              <a:rPr lang="en-GB" sz="4000" b="1" dirty="0">
                <a:solidFill>
                  <a:schemeClr val="tx1"/>
                </a:solidFill>
                <a:latin typeface="SassoonPrimaryInfant" pitchFamily="2" charset="0"/>
              </a:rPr>
              <a:t> </a:t>
            </a:r>
          </a:p>
          <a:p>
            <a:pPr marL="285750" indent="-285750">
              <a:buFont typeface="Arial" panose="020B0604020202020204" pitchFamily="34" charset="0"/>
              <a:buChar char="•"/>
            </a:pPr>
            <a:r>
              <a:rPr lang="en-GB" sz="4000" dirty="0">
                <a:solidFill>
                  <a:schemeClr val="tx1"/>
                </a:solidFill>
                <a:latin typeface="SassoonPrimaryInfant" pitchFamily="2" charset="0"/>
              </a:rPr>
              <a:t>Please do not send any private messages, I cannot respond to these.</a:t>
            </a:r>
          </a:p>
          <a:p>
            <a:pPr marL="285750" indent="-285750">
              <a:buFont typeface="Arial" panose="020B0604020202020204" pitchFamily="34" charset="0"/>
              <a:buChar char="•"/>
            </a:pPr>
            <a:r>
              <a:rPr lang="en-GB" sz="4000" dirty="0">
                <a:latin typeface="SassoonPrimaryInfant" pitchFamily="2" charset="0"/>
              </a:rPr>
              <a:t>If </a:t>
            </a:r>
            <a:r>
              <a:rPr lang="en-GB" sz="4000" dirty="0">
                <a:solidFill>
                  <a:schemeClr val="tx1"/>
                </a:solidFill>
                <a:latin typeface="SassoonPrimaryInfant" pitchFamily="2" charset="0"/>
              </a:rPr>
              <a:t>posting pictures or replying, please do not write your child’s name, you can use their first initial if you wish, </a:t>
            </a:r>
            <a:r>
              <a:rPr lang="en-GB" sz="4000" dirty="0" err="1">
                <a:solidFill>
                  <a:schemeClr val="tx1"/>
                </a:solidFill>
                <a:latin typeface="SassoonPrimaryInfant" pitchFamily="2" charset="0"/>
              </a:rPr>
              <a:t>e.g</a:t>
            </a:r>
            <a:r>
              <a:rPr lang="en-GB" sz="4000" dirty="0">
                <a:solidFill>
                  <a:schemeClr val="tx1"/>
                </a:solidFill>
                <a:latin typeface="SassoonPrimaryInfant" pitchFamily="2" charset="0"/>
              </a:rPr>
              <a:t> P was successful at their tournament this weekend.</a:t>
            </a:r>
          </a:p>
        </p:txBody>
      </p:sp>
      <p:pic>
        <p:nvPicPr>
          <p:cNvPr id="9" name="Picture 2" descr="As Twitter Changes Its Name to X, Sesame Street Puts the Social Media App  on Notice">
            <a:extLst>
              <a:ext uri="{FF2B5EF4-FFF2-40B4-BE49-F238E27FC236}">
                <a16:creationId xmlns:a16="http://schemas.microsoft.com/office/drawing/2014/main" id="{A4125C02-1084-1BE2-9515-BD617A8C65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17075" y="3348482"/>
            <a:ext cx="2478355" cy="1676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BA6E0CB-7F16-998B-F737-C8806FBA772E}"/>
              </a:ext>
            </a:extLst>
          </p:cNvPr>
          <p:cNvPicPr>
            <a:picLocks noChangeAspect="1"/>
          </p:cNvPicPr>
          <p:nvPr/>
        </p:nvPicPr>
        <p:blipFill>
          <a:blip r:embed="rId9"/>
          <a:stretch>
            <a:fillRect/>
          </a:stretch>
        </p:blipFill>
        <p:spPr>
          <a:xfrm>
            <a:off x="12177487" y="5299856"/>
            <a:ext cx="3785499" cy="3653830"/>
          </a:xfrm>
          <a:prstGeom prst="rect">
            <a:avLst/>
          </a:prstGeom>
        </p:spPr>
      </p:pic>
    </p:spTree>
    <p:extLst>
      <p:ext uri="{BB962C8B-B14F-4D97-AF65-F5344CB8AC3E}">
        <p14:creationId xmlns:p14="http://schemas.microsoft.com/office/powerpoint/2010/main" val="457531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If your child is unwell and cannot attend school, please contact the school in the first instance. </a:t>
            </a:r>
          </a:p>
          <a:p>
            <a:endParaRPr lang="en-GB" sz="4000" dirty="0">
              <a:solidFill>
                <a:schemeClr val="tx1"/>
              </a:solidFill>
              <a:latin typeface="SassoonPrimaryInfant" pitchFamily="2" charset="0"/>
            </a:endParaRPr>
          </a:p>
          <a:p>
            <a:r>
              <a:rPr lang="en-GB" sz="4000" dirty="0">
                <a:solidFill>
                  <a:schemeClr val="tx1"/>
                </a:solidFill>
                <a:latin typeface="SassoonPrimaryInfant" pitchFamily="2" charset="0"/>
              </a:rPr>
              <a:t>Please notify the office of any appointments, informing us of when your child will arrive at school/be collected/arrive back.</a:t>
            </a:r>
          </a:p>
          <a:p>
            <a:r>
              <a:rPr lang="en-GB" sz="4000" dirty="0">
                <a:solidFill>
                  <a:schemeClr val="tx1"/>
                </a:solidFill>
                <a:latin typeface="SassoonPrimaryInfant" pitchFamily="2" charset="0"/>
              </a:rPr>
              <a:t/>
            </a:r>
            <a:br>
              <a:rPr lang="en-GB" sz="4000" dirty="0">
                <a:solidFill>
                  <a:schemeClr val="tx1"/>
                </a:solidFill>
                <a:latin typeface="SassoonPrimaryInfant" pitchFamily="2" charset="0"/>
              </a:rPr>
            </a:br>
            <a:r>
              <a:rPr lang="en-GB" sz="4000" dirty="0">
                <a:solidFill>
                  <a:schemeClr val="tx1"/>
                </a:solidFill>
                <a:latin typeface="SassoonPrimaryInfant" pitchFamily="2" charset="0"/>
              </a:rPr>
              <a:t>A reminder that children must be 48 hours clear of stomach bug symptoms and a temperature.</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Absences</a:t>
            </a:r>
          </a:p>
        </p:txBody>
      </p:sp>
    </p:spTree>
    <p:extLst>
      <p:ext uri="{BB962C8B-B14F-4D97-AF65-F5344CB8AC3E}">
        <p14:creationId xmlns:p14="http://schemas.microsoft.com/office/powerpoint/2010/main" val="248262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72B0467-735A-07DE-C445-CF8700ABAEE4}"/>
              </a:ext>
            </a:extLst>
          </p:cNvPr>
          <p:cNvSpPr/>
          <p:nvPr/>
        </p:nvSpPr>
        <p:spPr>
          <a:xfrm>
            <a:off x="-209550" y="359382"/>
            <a:ext cx="18516600" cy="9737201"/>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2" name="Title 1"/>
          <p:cNvSpPr>
            <a:spLocks noGrp="1"/>
          </p:cNvSpPr>
          <p:nvPr>
            <p:ph type="title"/>
          </p:nvPr>
        </p:nvSpPr>
        <p:spPr>
          <a:xfrm>
            <a:off x="1036075" y="226073"/>
            <a:ext cx="15530642" cy="1989482"/>
          </a:xfrm>
        </p:spPr>
        <p:txBody>
          <a:bodyPr/>
          <a:lstStyle/>
          <a:p>
            <a:r>
              <a:rPr lang="en-GB" b="1" dirty="0" smtClean="0">
                <a:latin typeface="TAN Meringue" charset="0"/>
              </a:rPr>
              <a:t>Rights Respecting Schools</a:t>
            </a:r>
            <a:br>
              <a:rPr lang="en-GB" b="1" dirty="0" smtClean="0">
                <a:latin typeface="TAN Meringue" charset="0"/>
              </a:rPr>
            </a:br>
            <a:r>
              <a:rPr lang="en-GB" b="1" dirty="0" err="1" smtClean="0">
                <a:latin typeface="TAN Meringue" charset="0"/>
              </a:rPr>
              <a:t>Westquarter’s</a:t>
            </a:r>
            <a:r>
              <a:rPr lang="en-GB" b="1" dirty="0" smtClean="0">
                <a:latin typeface="TAN Meringue" charset="0"/>
              </a:rPr>
              <a:t> </a:t>
            </a:r>
            <a:r>
              <a:rPr lang="en-GB" b="1" dirty="0">
                <a:latin typeface="TAN Meringue" charset="0"/>
              </a:rPr>
              <a:t>Rights Journey </a:t>
            </a:r>
          </a:p>
        </p:txBody>
      </p:sp>
      <p:sp>
        <p:nvSpPr>
          <p:cNvPr id="3" name="Content Placeholder 2"/>
          <p:cNvSpPr>
            <a:spLocks noGrp="1"/>
          </p:cNvSpPr>
          <p:nvPr>
            <p:ph idx="1"/>
          </p:nvPr>
        </p:nvSpPr>
        <p:spPr>
          <a:xfrm>
            <a:off x="364172" y="1989482"/>
            <a:ext cx="12653604" cy="6679097"/>
          </a:xfrm>
        </p:spPr>
        <p:txBody>
          <a:bodyPr>
            <a:normAutofit/>
          </a:bodyPr>
          <a:lstStyle/>
          <a:p>
            <a:r>
              <a:rPr lang="en-GB" dirty="0" smtClean="0">
                <a:latin typeface="SassoonPrimaryInfant" pitchFamily="2" charset="0"/>
              </a:rPr>
              <a:t>Westquarter Primary is working on the Rights Respecting Schools Award. </a:t>
            </a:r>
          </a:p>
          <a:p>
            <a:r>
              <a:rPr lang="en-GB" dirty="0" smtClean="0">
                <a:latin typeface="SassoonPrimaryInfant" pitchFamily="2" charset="0"/>
              </a:rPr>
              <a:t>We have achieved our Bronze Award and are working towards Silver. </a:t>
            </a:r>
          </a:p>
          <a:p>
            <a:r>
              <a:rPr lang="en-GB" dirty="0" smtClean="0">
                <a:latin typeface="SassoonPrimaryInfant" pitchFamily="2" charset="0"/>
              </a:rPr>
              <a:t>Pupils learn about the UNCRC (United Nations Convention on the Rights of the Child) and their rights in class. </a:t>
            </a:r>
          </a:p>
          <a:p>
            <a:r>
              <a:rPr lang="en-GB" dirty="0" smtClean="0">
                <a:latin typeface="SassoonPrimaryInfant" pitchFamily="2" charset="0"/>
              </a:rPr>
              <a:t>Each class will set up a Class Charter which </a:t>
            </a:r>
            <a:r>
              <a:rPr lang="en-GB" dirty="0">
                <a:latin typeface="SassoonPrimaryInfant" pitchFamily="2" charset="0"/>
              </a:rPr>
              <a:t>is an agreement as a class about </a:t>
            </a:r>
            <a:r>
              <a:rPr lang="en-GB" dirty="0" smtClean="0">
                <a:latin typeface="SassoonPrimaryInfant" pitchFamily="2" charset="0"/>
              </a:rPr>
              <a:t>how </a:t>
            </a:r>
            <a:r>
              <a:rPr lang="en-GB" dirty="0">
                <a:latin typeface="SassoonPrimaryInfant" pitchFamily="2" charset="0"/>
              </a:rPr>
              <a:t>the Rights of the Child will be </a:t>
            </a:r>
            <a:r>
              <a:rPr lang="en-GB" dirty="0" smtClean="0">
                <a:latin typeface="SassoonPrimaryInfant" pitchFamily="2" charset="0"/>
              </a:rPr>
              <a:t>respected. </a:t>
            </a:r>
          </a:p>
          <a:p>
            <a:r>
              <a:rPr lang="en-GB" dirty="0" smtClean="0">
                <a:latin typeface="SassoonPrimaryInfant" pitchFamily="2" charset="0"/>
              </a:rPr>
              <a:t>Pupils are </a:t>
            </a:r>
            <a:r>
              <a:rPr lang="en-GB" b="1" dirty="0" smtClean="0">
                <a:latin typeface="SassoonPrimaryInfant" pitchFamily="2" charset="0"/>
              </a:rPr>
              <a:t>Rights Holders </a:t>
            </a:r>
            <a:r>
              <a:rPr lang="en-GB" dirty="0" smtClean="0">
                <a:latin typeface="SassoonPrimaryInfant" pitchFamily="2" charset="0"/>
              </a:rPr>
              <a:t>and adults in school and at home are </a:t>
            </a:r>
            <a:r>
              <a:rPr lang="en-GB" b="1" dirty="0" smtClean="0">
                <a:latin typeface="SassoonPrimaryInfant" pitchFamily="2" charset="0"/>
              </a:rPr>
              <a:t>Duty Bearers. </a:t>
            </a:r>
          </a:p>
          <a:p>
            <a:r>
              <a:rPr lang="en-GB" dirty="0" smtClean="0">
                <a:latin typeface="SassoonPrimaryInfant" pitchFamily="2" charset="0"/>
              </a:rPr>
              <a:t>Children may discuss this with you at home. Please let us know if you would like any more information. </a:t>
            </a:r>
          </a:p>
          <a:p>
            <a:endParaRPr lang="en-GB" dirty="0"/>
          </a:p>
        </p:txBody>
      </p:sp>
      <p:pic>
        <p:nvPicPr>
          <p:cNvPr id="4" name="Content Placeholder 3">
            <a:extLst>
              <a:ext uri="{FF2B5EF4-FFF2-40B4-BE49-F238E27FC236}">
                <a16:creationId xmlns:a16="http://schemas.microsoft.com/office/drawing/2014/main" id="{25D6DCE3-3A7B-3BA2-5419-0D66A5F240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0468" y="734101"/>
            <a:ext cx="3967690" cy="8502194"/>
          </a:xfrm>
          <a:prstGeom prst="rect">
            <a:avLst/>
          </a:prstGeom>
        </p:spPr>
      </p:pic>
      <p:sp>
        <p:nvSpPr>
          <p:cNvPr id="7" name="TextBox 6"/>
          <p:cNvSpPr txBox="1"/>
          <p:nvPr/>
        </p:nvSpPr>
        <p:spPr>
          <a:xfrm>
            <a:off x="1036075" y="8039100"/>
            <a:ext cx="11277600" cy="1615827"/>
          </a:xfrm>
          <a:prstGeom prst="rect">
            <a:avLst/>
          </a:prstGeom>
          <a:noFill/>
          <a:ln w="38100">
            <a:solidFill>
              <a:schemeClr val="accent1"/>
            </a:solidFill>
          </a:ln>
        </p:spPr>
        <p:txBody>
          <a:bodyPr wrap="square" rtlCol="0">
            <a:spAutoFit/>
          </a:bodyPr>
          <a:lstStyle/>
          <a:p>
            <a:pPr lvl="0">
              <a:defRPr/>
            </a:pPr>
            <a:r>
              <a:rPr lang="en-GB" sz="3600" b="1" dirty="0">
                <a:solidFill>
                  <a:prstClr val="black"/>
                </a:solidFill>
                <a:latin typeface="SassoonPrimaryInfant" pitchFamily="2" charset="0"/>
              </a:rPr>
              <a:t>Article 42</a:t>
            </a:r>
          </a:p>
          <a:p>
            <a:pPr lvl="0">
              <a:defRPr/>
            </a:pPr>
            <a:r>
              <a:rPr lang="en-GB" sz="3600" dirty="0">
                <a:solidFill>
                  <a:prstClr val="black"/>
                </a:solidFill>
                <a:latin typeface="SassoonPrimaryInfant" pitchFamily="2" charset="0"/>
              </a:rPr>
              <a:t>All adults and children should know about this convention.</a:t>
            </a:r>
          </a:p>
          <a:p>
            <a:endParaRPr lang="en-GB" sz="2700" dirty="0"/>
          </a:p>
        </p:txBody>
      </p:sp>
    </p:spTree>
    <p:extLst>
      <p:ext uri="{BB962C8B-B14F-4D97-AF65-F5344CB8AC3E}">
        <p14:creationId xmlns:p14="http://schemas.microsoft.com/office/powerpoint/2010/main" val="1197413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72B0467-735A-07DE-C445-CF8700ABAEE4}"/>
              </a:ext>
            </a:extLst>
          </p:cNvPr>
          <p:cNvSpPr/>
          <p:nvPr/>
        </p:nvSpPr>
        <p:spPr>
          <a:xfrm>
            <a:off x="19050" y="167309"/>
            <a:ext cx="18516600" cy="9737201"/>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2" name="Title 1"/>
          <p:cNvSpPr>
            <a:spLocks noGrp="1"/>
          </p:cNvSpPr>
          <p:nvPr>
            <p:ph type="title"/>
          </p:nvPr>
        </p:nvSpPr>
        <p:spPr>
          <a:xfrm>
            <a:off x="-228600" y="64604"/>
            <a:ext cx="15530642" cy="1989482"/>
          </a:xfrm>
        </p:spPr>
        <p:txBody>
          <a:bodyPr/>
          <a:lstStyle/>
          <a:p>
            <a:r>
              <a:rPr lang="en-GB" b="1" u="sng" dirty="0">
                <a:latin typeface="TAN Meringue" charset="0"/>
              </a:rPr>
              <a:t>What is the </a:t>
            </a:r>
            <a:r>
              <a:rPr lang="en-GB" b="1" u="sng" dirty="0" smtClean="0">
                <a:latin typeface="TAN Meringue" charset="0"/>
              </a:rPr>
              <a:t>UNCRC?</a:t>
            </a:r>
            <a:endParaRPr lang="en-GB" b="1" u="sng" dirty="0">
              <a:latin typeface="TAN Meringue" charset="0"/>
            </a:endParaRPr>
          </a:p>
        </p:txBody>
      </p:sp>
      <p:pic>
        <p:nvPicPr>
          <p:cNvPr id="4" name="Picture 2" descr="Child-friendly UNCRC Poster leaflet - Play Scotland">
            <a:extLst>
              <a:ext uri="{FF2B5EF4-FFF2-40B4-BE49-F238E27FC236}">
                <a16:creationId xmlns:a16="http://schemas.microsoft.com/office/drawing/2014/main" id="{16AC60BF-0F90-B3EB-6A4F-87EC9496B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07"/>
          <a:stretch/>
        </p:blipFill>
        <p:spPr bwMode="auto">
          <a:xfrm>
            <a:off x="10195590" y="-1"/>
            <a:ext cx="8092410" cy="10287002"/>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7636637-1BEA-B8D0-3377-49A9B9A1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58" y="6743700"/>
            <a:ext cx="9744075" cy="235743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noGrp="1"/>
          </p:cNvSpPr>
          <p:nvPr>
            <p:ph idx="1"/>
          </p:nvPr>
        </p:nvSpPr>
        <p:spPr>
          <a:xfrm>
            <a:off x="178594" y="1143000"/>
            <a:ext cx="10718005" cy="6172200"/>
          </a:xfrm>
          <a:prstGeom prst="rect">
            <a:avLst/>
          </a:prstGeom>
        </p:spPr>
        <p:txBody>
          <a:bodyPr vert="horz" lIns="137160" tIns="68580" rIns="137160" bIns="6858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GB" sz="3200" dirty="0">
                <a:solidFill>
                  <a:schemeClr val="tx1"/>
                </a:solidFill>
                <a:latin typeface="SassoonPrimaryInfant" pitchFamily="2" charset="0"/>
              </a:rPr>
              <a:t>The United Nations Convention on the Rights of the Child is a universally agreed set of </a:t>
            </a:r>
            <a:r>
              <a:rPr lang="en-GB" sz="3200" dirty="0" smtClean="0">
                <a:solidFill>
                  <a:schemeClr val="tx1"/>
                </a:solidFill>
                <a:latin typeface="SassoonPrimaryInfant" pitchFamily="2" charset="0"/>
              </a:rPr>
              <a:t>non-negotiable </a:t>
            </a:r>
            <a:r>
              <a:rPr lang="en-GB" sz="3200" dirty="0">
                <a:solidFill>
                  <a:schemeClr val="tx1"/>
                </a:solidFill>
                <a:latin typeface="SassoonPrimaryInfant" pitchFamily="2" charset="0"/>
              </a:rPr>
              <a:t>standards and obligations, built on varied legal systems and cultural traditions. </a:t>
            </a:r>
          </a:p>
          <a:p>
            <a:r>
              <a:rPr lang="en-GB" sz="3200" dirty="0">
                <a:solidFill>
                  <a:schemeClr val="tx1"/>
                </a:solidFill>
                <a:latin typeface="SassoonPrimaryInfant" pitchFamily="2" charset="0"/>
              </a:rPr>
              <a:t>The Convention has a total of 54 articles.</a:t>
            </a:r>
          </a:p>
          <a:p>
            <a:r>
              <a:rPr lang="en-GB" sz="3200" dirty="0">
                <a:solidFill>
                  <a:schemeClr val="tx1"/>
                </a:solidFill>
                <a:latin typeface="SassoonPrimaryInfant" pitchFamily="2" charset="0"/>
              </a:rPr>
              <a:t>In school we focus on Articles 1-42. </a:t>
            </a:r>
          </a:p>
          <a:p>
            <a:r>
              <a:rPr lang="en-GB" sz="3200" dirty="0">
                <a:solidFill>
                  <a:schemeClr val="tx1"/>
                </a:solidFill>
                <a:latin typeface="SassoonPrimaryInfant" pitchFamily="2" charset="0"/>
              </a:rPr>
              <a:t>Articles 43-54 are about how adults and governments work together to make sure that all children get all their rights. </a:t>
            </a:r>
          </a:p>
        </p:txBody>
      </p:sp>
    </p:spTree>
    <p:extLst>
      <p:ext uri="{BB962C8B-B14F-4D97-AF65-F5344CB8AC3E}">
        <p14:creationId xmlns:p14="http://schemas.microsoft.com/office/powerpoint/2010/main" val="3981999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6000" b="1" dirty="0">
              <a:solidFill>
                <a:schemeClr val="tx1"/>
              </a:solidFill>
              <a:latin typeface="KG First Time In Forever" panose="02000506000000020003" pitchFamily="2" charset="77"/>
            </a:endParaRPr>
          </a:p>
        </p:txBody>
      </p:sp>
      <p:graphicFrame>
        <p:nvGraphicFramePr>
          <p:cNvPr id="8" name="Content Placeholder 3">
            <a:extLst>
              <a:ext uri="{FF2B5EF4-FFF2-40B4-BE49-F238E27FC236}">
                <a16:creationId xmlns:a16="http://schemas.microsoft.com/office/drawing/2014/main" id="{55DEE4EB-BD49-C147-D363-8AC9424281B9}"/>
              </a:ext>
            </a:extLst>
          </p:cNvPr>
          <p:cNvGraphicFramePr>
            <a:graphicFrameLocks/>
          </p:cNvGraphicFramePr>
          <p:nvPr>
            <p:extLst>
              <p:ext uri="{D42A27DB-BD31-4B8C-83A1-F6EECF244321}">
                <p14:modId xmlns:p14="http://schemas.microsoft.com/office/powerpoint/2010/main" val="4042805596"/>
              </p:ext>
            </p:extLst>
          </p:nvPr>
        </p:nvGraphicFramePr>
        <p:xfrm>
          <a:off x="4724400" y="4251920"/>
          <a:ext cx="7848600" cy="48660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Content Placeholder 3">
            <a:extLst>
              <a:ext uri="{FF2B5EF4-FFF2-40B4-BE49-F238E27FC236}">
                <a16:creationId xmlns:a16="http://schemas.microsoft.com/office/drawing/2014/main" id="{1FDFDE6A-EAD4-62B9-5895-5102B1665978}"/>
              </a:ext>
            </a:extLst>
          </p:cNvPr>
          <p:cNvGraphicFramePr>
            <a:graphicFrameLocks noGrp="1"/>
          </p:cNvGraphicFramePr>
          <p:nvPr>
            <p:extLst>
              <p:ext uri="{D42A27DB-BD31-4B8C-83A1-F6EECF244321}">
                <p14:modId xmlns:p14="http://schemas.microsoft.com/office/powerpoint/2010/main" val="136648521"/>
              </p:ext>
            </p:extLst>
          </p:nvPr>
        </p:nvGraphicFramePr>
        <p:xfrm>
          <a:off x="100789" y="1702957"/>
          <a:ext cx="7386410" cy="4866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Content Placeholder 3">
            <a:extLst>
              <a:ext uri="{FF2B5EF4-FFF2-40B4-BE49-F238E27FC236}">
                <a16:creationId xmlns:a16="http://schemas.microsoft.com/office/drawing/2014/main" id="{54C8E8F4-8805-D3D1-5C01-30AE83F14524}"/>
              </a:ext>
            </a:extLst>
          </p:cNvPr>
          <p:cNvGraphicFramePr>
            <a:graphicFrameLocks/>
          </p:cNvGraphicFramePr>
          <p:nvPr>
            <p:extLst>
              <p:ext uri="{D42A27DB-BD31-4B8C-83A1-F6EECF244321}">
                <p14:modId xmlns:p14="http://schemas.microsoft.com/office/powerpoint/2010/main" val="2953699929"/>
              </p:ext>
            </p:extLst>
          </p:nvPr>
        </p:nvGraphicFramePr>
        <p:xfrm>
          <a:off x="9525000" y="1562100"/>
          <a:ext cx="8498233" cy="528897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0282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3600" dirty="0">
              <a:solidFill>
                <a:schemeClr val="tx1"/>
              </a:solidFill>
              <a:latin typeface="KG First Time In Forever" panose="02000506000000020003" pitchFamily="2" charset="77"/>
            </a:endParaRPr>
          </a:p>
          <a:p>
            <a:r>
              <a:rPr lang="en-GB" sz="3600" dirty="0">
                <a:solidFill>
                  <a:schemeClr val="tx1"/>
                </a:solidFill>
                <a:latin typeface="SassoonPrimaryInfant" pitchFamily="2" charset="0"/>
              </a:rPr>
              <a:t>We use a restorative approach to behaviour at </a:t>
            </a:r>
            <a:r>
              <a:rPr lang="en-GB" sz="3600" dirty="0" err="1">
                <a:solidFill>
                  <a:schemeClr val="tx1"/>
                </a:solidFill>
                <a:latin typeface="SassoonPrimaryInfant" pitchFamily="2" charset="0"/>
              </a:rPr>
              <a:t>Westquarter</a:t>
            </a:r>
            <a:r>
              <a:rPr lang="en-GB" sz="3600" dirty="0">
                <a:solidFill>
                  <a:schemeClr val="tx1"/>
                </a:solidFill>
                <a:latin typeface="SassoonPrimaryInfant" pitchFamily="2" charset="0"/>
              </a:rPr>
              <a:t>. This is a whole school approach followed by all staff and pupils.</a:t>
            </a:r>
          </a:p>
          <a:p>
            <a:endParaRPr lang="en-GB" sz="3600" dirty="0">
              <a:solidFill>
                <a:schemeClr val="tx1"/>
              </a:solidFill>
              <a:latin typeface="SassoonPrimaryInfant" pitchFamily="2" charset="0"/>
            </a:endParaRPr>
          </a:p>
          <a:p>
            <a:r>
              <a:rPr lang="en-GB" sz="3600" dirty="0">
                <a:solidFill>
                  <a:schemeClr val="tx1"/>
                </a:solidFill>
                <a:latin typeface="SassoonPrimaryInfant" pitchFamily="2" charset="0"/>
              </a:rPr>
              <a:t>It encourages children to take responsibility for their own actions and make any necessary repairs.</a:t>
            </a:r>
          </a:p>
          <a:p>
            <a:endParaRPr lang="en-GB" sz="3600" dirty="0">
              <a:solidFill>
                <a:schemeClr val="tx1"/>
              </a:solidFill>
              <a:latin typeface="SassoonPrimaryInfant" pitchFamily="2" charset="0"/>
            </a:endParaRPr>
          </a:p>
          <a:p>
            <a:r>
              <a:rPr lang="en-GB" sz="3600" dirty="0">
                <a:solidFill>
                  <a:schemeClr val="tx1"/>
                </a:solidFill>
                <a:latin typeface="SassoonPrimaryInfant" pitchFamily="2" charset="0"/>
              </a:rPr>
              <a:t>If there are any concerns around behaviour, parents and carers will be contacted by a phone call or by a quick chat in the playground. If necessary, a meeting will be organised. I also love to have a chat about positive behaviours too! So don’t worry too much if I pop over for a chat in the playground or you see the school phoning you. </a:t>
            </a:r>
            <a:r>
              <a:rPr lang="en-GB" sz="3600" dirty="0">
                <a:solidFill>
                  <a:schemeClr val="tx1"/>
                </a:solidFill>
                <a:latin typeface="SassoonPrimaryInfant" pitchFamily="2" charset="0"/>
                <a:sym typeface="Wingdings" pitchFamily="2" charset="2"/>
              </a:rPr>
              <a:t> </a:t>
            </a:r>
            <a:endParaRPr lang="en-GB" sz="3600" dirty="0">
              <a:solidFill>
                <a:schemeClr val="tx1"/>
              </a:solidFill>
              <a:latin typeface="SassoonPrimaryInfant" pitchFamily="2" charset="0"/>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Class Expectations</a:t>
            </a:r>
          </a:p>
        </p:txBody>
      </p:sp>
    </p:spTree>
    <p:extLst>
      <p:ext uri="{BB962C8B-B14F-4D97-AF65-F5344CB8AC3E}">
        <p14:creationId xmlns:p14="http://schemas.microsoft.com/office/powerpoint/2010/main" val="22352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114447" y="516328"/>
            <a:ext cx="18059106" cy="9254344"/>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pic>
        <p:nvPicPr>
          <p:cNvPr id="8" name="Picture 7"/>
          <p:cNvPicPr>
            <a:picLocks noChangeAspect="1"/>
          </p:cNvPicPr>
          <p:nvPr/>
        </p:nvPicPr>
        <p:blipFill rotWithShape="1">
          <a:blip r:embed="rId8"/>
          <a:srcRect b="18548"/>
          <a:stretch/>
        </p:blipFill>
        <p:spPr>
          <a:xfrm>
            <a:off x="496966" y="1603719"/>
            <a:ext cx="8991600" cy="6304586"/>
          </a:xfrm>
          <a:prstGeom prst="rect">
            <a:avLst/>
          </a:prstGeom>
        </p:spPr>
      </p:pic>
      <p:pic>
        <p:nvPicPr>
          <p:cNvPr id="9" name="Picture 8"/>
          <p:cNvPicPr>
            <a:picLocks noChangeAspect="1"/>
          </p:cNvPicPr>
          <p:nvPr/>
        </p:nvPicPr>
        <p:blipFill>
          <a:blip r:embed="rId9"/>
          <a:stretch>
            <a:fillRect/>
          </a:stretch>
        </p:blipFill>
        <p:spPr>
          <a:xfrm>
            <a:off x="9289547" y="1866900"/>
            <a:ext cx="8548904" cy="6307117"/>
          </a:xfrm>
          <a:prstGeom prst="rect">
            <a:avLst/>
          </a:prstGeom>
        </p:spPr>
      </p:pic>
    </p:spTree>
    <p:extLst>
      <p:ext uri="{BB962C8B-B14F-4D97-AF65-F5344CB8AC3E}">
        <p14:creationId xmlns:p14="http://schemas.microsoft.com/office/powerpoint/2010/main" val="393468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3600" dirty="0">
                <a:solidFill>
                  <a:schemeClr val="tx1"/>
                </a:solidFill>
                <a:latin typeface="SassoonPrimaryInfant" pitchFamily="2" charset="0"/>
              </a:rPr>
              <a:t>Children will be rewarded for consistently showing good behaviour and going above and beyond.</a:t>
            </a:r>
          </a:p>
          <a:p>
            <a:pPr marL="571500" indent="-571500">
              <a:buFont typeface="Arial" panose="020B0604020202020204" pitchFamily="34" charset="0"/>
              <a:buChar char="•"/>
            </a:pPr>
            <a:r>
              <a:rPr lang="en-GB" sz="3600" dirty="0">
                <a:solidFill>
                  <a:schemeClr val="tx1"/>
                </a:solidFill>
                <a:latin typeface="SassoonPrimaryInfant" pitchFamily="2" charset="0"/>
              </a:rPr>
              <a:t>Points for lovely lines – winning class will have a treat</a:t>
            </a:r>
          </a:p>
          <a:p>
            <a:pPr marL="571500" indent="-571500">
              <a:buFont typeface="Arial" panose="020B0604020202020204" pitchFamily="34" charset="0"/>
              <a:buChar char="•"/>
            </a:pPr>
            <a:r>
              <a:rPr lang="en-GB" sz="3600" dirty="0">
                <a:solidFill>
                  <a:schemeClr val="tx1"/>
                </a:solidFill>
                <a:latin typeface="SassoonPrimaryInfant" pitchFamily="2" charset="0"/>
              </a:rPr>
              <a:t>House points </a:t>
            </a:r>
          </a:p>
          <a:p>
            <a:pPr marL="571500" indent="-571500">
              <a:buFont typeface="Arial" panose="020B0604020202020204" pitchFamily="34" charset="0"/>
              <a:buChar char="•"/>
            </a:pPr>
            <a:r>
              <a:rPr lang="en-GB" sz="3600" dirty="0">
                <a:solidFill>
                  <a:schemeClr val="tx1"/>
                </a:solidFill>
                <a:latin typeface="SassoonPrimaryInfant" pitchFamily="2" charset="0"/>
              </a:rPr>
              <a:t>Mrs Ramsey’s Golden Book – children can have their name added for following school rules and this will be read out at assembly.</a:t>
            </a:r>
          </a:p>
          <a:p>
            <a:pPr marL="571500" indent="-571500">
              <a:buFont typeface="Arial" panose="020B0604020202020204" pitchFamily="34" charset="0"/>
              <a:buChar char="•"/>
            </a:pPr>
            <a:r>
              <a:rPr lang="en-GB" sz="3600" dirty="0">
                <a:solidFill>
                  <a:schemeClr val="tx1"/>
                </a:solidFill>
                <a:latin typeface="SassoonPrimaryInfant" pitchFamily="2" charset="0"/>
              </a:rPr>
              <a:t>Hot chocolate with SLT - class teachers can notify SLT of above and beyond behaviour and children will be invited for a hot chocolate with SLT</a:t>
            </a:r>
            <a:r>
              <a:rPr lang="en-GB" sz="3600" dirty="0" smtClean="0">
                <a:solidFill>
                  <a:schemeClr val="tx1"/>
                </a:solidFill>
                <a:latin typeface="SassoonPrimaryInfant" pitchFamily="2" charset="0"/>
              </a:rPr>
              <a:t>.</a:t>
            </a:r>
          </a:p>
          <a:p>
            <a:pPr marL="571500" indent="-571500">
              <a:buFont typeface="Arial" panose="020B0604020202020204" pitchFamily="34" charset="0"/>
              <a:buChar char="•"/>
            </a:pPr>
            <a:r>
              <a:rPr lang="en-GB" sz="3600" dirty="0" smtClean="0">
                <a:solidFill>
                  <a:schemeClr val="tx1"/>
                </a:solidFill>
                <a:latin typeface="SassoonPrimaryInfant" pitchFamily="2" charset="0"/>
              </a:rPr>
              <a:t>Raffle tickets – being respectful in the playground</a:t>
            </a:r>
          </a:p>
          <a:p>
            <a:pPr marL="571500" indent="-571500">
              <a:buFont typeface="Arial" panose="020B0604020202020204" pitchFamily="34" charset="0"/>
              <a:buChar char="•"/>
            </a:pPr>
            <a:r>
              <a:rPr lang="en-GB" sz="3600" dirty="0" smtClean="0">
                <a:solidFill>
                  <a:schemeClr val="tx1"/>
                </a:solidFill>
                <a:latin typeface="SassoonPrimaryInfant" pitchFamily="2" charset="0"/>
              </a:rPr>
              <a:t>Recognition board – current focus is following our routines</a:t>
            </a:r>
            <a:endParaRPr lang="en-GB" sz="3600" dirty="0">
              <a:solidFill>
                <a:schemeClr val="tx1"/>
              </a:solidFill>
              <a:latin typeface="SassoonPrimaryInfant" pitchFamily="2" charset="0"/>
            </a:endParaRPr>
          </a:p>
        </p:txBody>
      </p:sp>
      <p:sp>
        <p:nvSpPr>
          <p:cNvPr id="8" name="TextBox 7">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smtClean="0">
                <a:latin typeface="TAN Meringue"/>
              </a:rPr>
              <a:t>Rewards</a:t>
            </a:r>
            <a:endParaRPr lang="en-US" sz="7200" dirty="0">
              <a:latin typeface="TAN Meringue"/>
            </a:endParaRPr>
          </a:p>
        </p:txBody>
      </p:sp>
    </p:spTree>
    <p:extLst>
      <p:ext uri="{BB962C8B-B14F-4D97-AF65-F5344CB8AC3E}">
        <p14:creationId xmlns:p14="http://schemas.microsoft.com/office/powerpoint/2010/main" val="3015178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Emotion Works</a:t>
            </a:r>
          </a:p>
        </p:txBody>
      </p:sp>
      <p:pic>
        <p:nvPicPr>
          <p:cNvPr id="8" name="Content Placeholder 3">
            <a:extLst>
              <a:ext uri="{FF2B5EF4-FFF2-40B4-BE49-F238E27FC236}">
                <a16:creationId xmlns:a16="http://schemas.microsoft.com/office/drawing/2014/main" id="{98A6EB15-F97C-809A-291A-52AE265A72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1190" y="3012386"/>
            <a:ext cx="9575092" cy="5856765"/>
          </a:xfrm>
          <a:prstGeom prst="rect">
            <a:avLst/>
          </a:prstGeom>
        </p:spPr>
      </p:pic>
    </p:spTree>
    <p:extLst>
      <p:ext uri="{BB962C8B-B14F-4D97-AF65-F5344CB8AC3E}">
        <p14:creationId xmlns:p14="http://schemas.microsoft.com/office/powerpoint/2010/main" val="281871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4726396">
            <a:off x="227921" y="-2254539"/>
            <a:ext cx="3615497" cy="5730615"/>
          </a:xfrm>
          <a:custGeom>
            <a:avLst/>
            <a:gdLst/>
            <a:ahLst/>
            <a:cxnLst/>
            <a:rect l="l" t="t" r="r" b="b"/>
            <a:pathLst>
              <a:path w="3615497" h="5730615">
                <a:moveTo>
                  <a:pt x="0" y="0"/>
                </a:moveTo>
                <a:lnTo>
                  <a:pt x="3615497" y="0"/>
                </a:lnTo>
                <a:lnTo>
                  <a:pt x="3615497" y="5730615"/>
                </a:lnTo>
                <a:lnTo>
                  <a:pt x="0" y="57306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1588034" y="4281291"/>
            <a:ext cx="15111932" cy="1869743"/>
          </a:xfrm>
          <a:prstGeom prst="rect">
            <a:avLst/>
          </a:prstGeom>
        </p:spPr>
        <p:txBody>
          <a:bodyPr wrap="square" lIns="0" tIns="0" rIns="0" bIns="0" rtlCol="0" anchor="t">
            <a:spAutoFit/>
          </a:bodyPr>
          <a:lstStyle/>
          <a:p>
            <a:pPr algn="ctr">
              <a:lnSpc>
                <a:spcPts val="15646"/>
              </a:lnSpc>
            </a:pPr>
            <a:r>
              <a:rPr lang="en-US" sz="9600" dirty="0">
                <a:solidFill>
                  <a:srgbClr val="5F8368"/>
                </a:solidFill>
                <a:latin typeface="TAN Meringue"/>
              </a:rPr>
              <a:t>Welcome!</a:t>
            </a:r>
          </a:p>
        </p:txBody>
      </p:sp>
      <p:grpSp>
        <p:nvGrpSpPr>
          <p:cNvPr id="7" name="Group 7"/>
          <p:cNvGrpSpPr/>
          <p:nvPr/>
        </p:nvGrpSpPr>
        <p:grpSpPr>
          <a:xfrm>
            <a:off x="4660510" y="6581566"/>
            <a:ext cx="8966979" cy="1137430"/>
            <a:chOff x="0" y="0"/>
            <a:chExt cx="8588917" cy="1089474"/>
          </a:xfrm>
        </p:grpSpPr>
        <p:sp>
          <p:nvSpPr>
            <p:cNvPr id="8" name="Freeform 8"/>
            <p:cNvSpPr/>
            <p:nvPr/>
          </p:nvSpPr>
          <p:spPr>
            <a:xfrm>
              <a:off x="0" y="-4073"/>
              <a:ext cx="8595307" cy="1096076"/>
            </a:xfrm>
            <a:custGeom>
              <a:avLst/>
              <a:gdLst/>
              <a:ahLst/>
              <a:cxnLst/>
              <a:rect l="l" t="t" r="r" b="b"/>
              <a:pathLst>
                <a:path w="8595307" h="1096076">
                  <a:moveTo>
                    <a:pt x="7967530" y="1041599"/>
                  </a:moveTo>
                  <a:cubicBezTo>
                    <a:pt x="7967530" y="1041599"/>
                    <a:pt x="7236655" y="1096077"/>
                    <a:pt x="6102338" y="1093455"/>
                  </a:cubicBezTo>
                  <a:cubicBezTo>
                    <a:pt x="3285673" y="1091292"/>
                    <a:pt x="1057074" y="1083468"/>
                    <a:pt x="1057074" y="1083468"/>
                  </a:cubicBezTo>
                  <a:cubicBezTo>
                    <a:pt x="812932" y="1074634"/>
                    <a:pt x="449110" y="1053403"/>
                    <a:pt x="282371" y="995226"/>
                  </a:cubicBezTo>
                  <a:cubicBezTo>
                    <a:pt x="4469" y="898263"/>
                    <a:pt x="0" y="724984"/>
                    <a:pt x="0" y="545982"/>
                  </a:cubicBezTo>
                  <a:lnTo>
                    <a:pt x="0" y="545982"/>
                  </a:lnTo>
                  <a:cubicBezTo>
                    <a:pt x="8536" y="491230"/>
                    <a:pt x="0" y="345608"/>
                    <a:pt x="77597" y="223930"/>
                  </a:cubicBezTo>
                  <a:cubicBezTo>
                    <a:pt x="217372" y="4759"/>
                    <a:pt x="519255" y="4073"/>
                    <a:pt x="937909" y="4073"/>
                  </a:cubicBezTo>
                  <a:cubicBezTo>
                    <a:pt x="937909" y="4073"/>
                    <a:pt x="2103829" y="15681"/>
                    <a:pt x="5063739" y="7673"/>
                  </a:cubicBezTo>
                  <a:cubicBezTo>
                    <a:pt x="7017727" y="0"/>
                    <a:pt x="7734460" y="6979"/>
                    <a:pt x="7734460" y="6979"/>
                  </a:cubicBezTo>
                  <a:cubicBezTo>
                    <a:pt x="8102768" y="14458"/>
                    <a:pt x="8241028" y="42638"/>
                    <a:pt x="8438769" y="165219"/>
                  </a:cubicBezTo>
                  <a:cubicBezTo>
                    <a:pt x="8589785" y="258836"/>
                    <a:pt x="8595307" y="476157"/>
                    <a:pt x="8586167" y="545982"/>
                  </a:cubicBezTo>
                  <a:lnTo>
                    <a:pt x="8586167" y="545982"/>
                  </a:lnTo>
                  <a:cubicBezTo>
                    <a:pt x="8586166" y="842949"/>
                    <a:pt x="8543382" y="991537"/>
                    <a:pt x="7967530" y="1041599"/>
                  </a:cubicBezTo>
                  <a:close/>
                </a:path>
              </a:pathLst>
            </a:custGeom>
            <a:solidFill>
              <a:srgbClr val="2E3C36"/>
            </a:solidFill>
          </p:spPr>
        </p:sp>
      </p:grpSp>
      <p:sp>
        <p:nvSpPr>
          <p:cNvPr id="9" name="Freeform 9"/>
          <p:cNvSpPr/>
          <p:nvPr/>
        </p:nvSpPr>
        <p:spPr>
          <a:xfrm rot="6084334">
            <a:off x="15345027" y="5623716"/>
            <a:ext cx="3828546" cy="6068300"/>
          </a:xfrm>
          <a:custGeom>
            <a:avLst/>
            <a:gdLst/>
            <a:ahLst/>
            <a:cxnLst/>
            <a:rect l="l" t="t" r="r" b="b"/>
            <a:pathLst>
              <a:path w="3828546" h="6068300">
                <a:moveTo>
                  <a:pt x="0" y="0"/>
                </a:moveTo>
                <a:lnTo>
                  <a:pt x="3828546" y="0"/>
                </a:lnTo>
                <a:lnTo>
                  <a:pt x="3828546" y="6068300"/>
                </a:lnTo>
                <a:lnTo>
                  <a:pt x="0" y="60683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9"/>
            <a:stretch>
              <a:fillRect/>
            </a:stretch>
          </a:blipFill>
        </p:spPr>
      </p:sp>
      <p:sp>
        <p:nvSpPr>
          <p:cNvPr id="11" name="Freeform 11"/>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10"/>
            <a:stretch>
              <a:fillRect/>
            </a:stretch>
          </a:blipFill>
        </p:spPr>
      </p:sp>
      <p:sp>
        <p:nvSpPr>
          <p:cNvPr id="12" name="TextBox 12"/>
          <p:cNvSpPr txBox="1"/>
          <p:nvPr/>
        </p:nvSpPr>
        <p:spPr>
          <a:xfrm>
            <a:off x="5657917" y="3142742"/>
            <a:ext cx="6972165" cy="859210"/>
          </a:xfrm>
          <a:prstGeom prst="rect">
            <a:avLst/>
          </a:prstGeom>
        </p:spPr>
        <p:txBody>
          <a:bodyPr wrap="square" lIns="0" tIns="0" rIns="0" bIns="0" rtlCol="0" anchor="t">
            <a:spAutoFit/>
          </a:bodyPr>
          <a:lstStyle/>
          <a:p>
            <a:pPr algn="ctr">
              <a:lnSpc>
                <a:spcPts val="6692"/>
              </a:lnSpc>
            </a:pPr>
            <a:r>
              <a:rPr lang="en-US" sz="6692" dirty="0">
                <a:solidFill>
                  <a:srgbClr val="2E3C36"/>
                </a:solidFill>
                <a:latin typeface="Londrina Solid"/>
              </a:rPr>
              <a:t>Meet the Teacher</a:t>
            </a:r>
          </a:p>
        </p:txBody>
      </p:sp>
      <p:sp>
        <p:nvSpPr>
          <p:cNvPr id="13" name="TextBox 13"/>
          <p:cNvSpPr txBox="1"/>
          <p:nvPr/>
        </p:nvSpPr>
        <p:spPr>
          <a:xfrm>
            <a:off x="4461189" y="6859978"/>
            <a:ext cx="9365622" cy="615553"/>
          </a:xfrm>
          <a:prstGeom prst="rect">
            <a:avLst/>
          </a:prstGeom>
        </p:spPr>
        <p:txBody>
          <a:bodyPr lIns="0" tIns="0" rIns="0" bIns="0" rtlCol="0" anchor="t">
            <a:spAutoFit/>
          </a:bodyPr>
          <a:lstStyle/>
          <a:p>
            <a:pPr algn="ctr">
              <a:lnSpc>
                <a:spcPts val="4789"/>
              </a:lnSpc>
            </a:pPr>
            <a:r>
              <a:rPr lang="en-US" sz="4238" spc="152" dirty="0">
                <a:solidFill>
                  <a:srgbClr val="FFFFFF"/>
                </a:solidFill>
                <a:latin typeface="Londrina Solid"/>
              </a:rPr>
              <a:t>2023-2024</a:t>
            </a:r>
          </a:p>
        </p:txBody>
      </p:sp>
    </p:spTree>
    <p:extLst>
      <p:ext uri="{BB962C8B-B14F-4D97-AF65-F5344CB8AC3E}">
        <p14:creationId xmlns:p14="http://schemas.microsoft.com/office/powerpoint/2010/main" val="16133612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200" dirty="0">
                <a:solidFill>
                  <a:schemeClr val="tx1"/>
                </a:solidFill>
                <a:latin typeface="SassoonPrimaryInfant" pitchFamily="2" charset="0"/>
              </a:rPr>
              <a:t>Building and maintaining positive friendships</a:t>
            </a:r>
          </a:p>
          <a:p>
            <a:pPr marL="571500" indent="-571500">
              <a:buFont typeface="Arial" panose="020B0604020202020204" pitchFamily="34" charset="0"/>
              <a:buChar char="•"/>
            </a:pPr>
            <a:r>
              <a:rPr lang="en-GB" sz="3200" dirty="0">
                <a:solidFill>
                  <a:schemeClr val="tx1"/>
                </a:solidFill>
                <a:latin typeface="SassoonPrimaryInfant" pitchFamily="2" charset="0"/>
              </a:rPr>
              <a:t>Building a relationship with class teacher and support for learning</a:t>
            </a:r>
          </a:p>
          <a:p>
            <a:pPr marL="571500" indent="-571500">
              <a:buFont typeface="Arial" panose="020B0604020202020204" pitchFamily="34" charset="0"/>
              <a:buChar char="•"/>
            </a:pPr>
            <a:r>
              <a:rPr lang="en-GB" sz="3200" dirty="0">
                <a:solidFill>
                  <a:schemeClr val="tx1"/>
                </a:solidFill>
                <a:latin typeface="SassoonPrimaryInfant" pitchFamily="2" charset="0"/>
              </a:rPr>
              <a:t>Expectations of P6</a:t>
            </a:r>
          </a:p>
          <a:p>
            <a:pPr marL="571500" indent="-571500">
              <a:buFont typeface="Arial" panose="020B0604020202020204" pitchFamily="34" charset="0"/>
              <a:buChar char="•"/>
            </a:pPr>
            <a:r>
              <a:rPr lang="en-GB" sz="3200" dirty="0">
                <a:solidFill>
                  <a:schemeClr val="tx1"/>
                </a:solidFill>
                <a:latin typeface="SassoonPrimaryInfant" pitchFamily="2" charset="0"/>
              </a:rPr>
              <a:t>Feeling safe and happy at school</a:t>
            </a:r>
          </a:p>
          <a:p>
            <a:pPr marL="342900" indent="-342900">
              <a:buFont typeface="Arial" panose="020B0604020202020204" pitchFamily="34" charset="0"/>
              <a:buChar char="•"/>
            </a:pPr>
            <a:r>
              <a:rPr lang="en-GB" sz="3200" dirty="0">
                <a:solidFill>
                  <a:schemeClr val="tx1"/>
                </a:solidFill>
                <a:latin typeface="SassoonPrimaryInfant" pitchFamily="2" charset="0"/>
              </a:rPr>
              <a:t>Literacy – introduction of class novel, The Explorer by Katherine </a:t>
            </a:r>
            <a:r>
              <a:rPr lang="en-GB" sz="3200" dirty="0" err="1">
                <a:solidFill>
                  <a:schemeClr val="tx1"/>
                </a:solidFill>
                <a:latin typeface="SassoonPrimaryInfant" pitchFamily="2" charset="0"/>
              </a:rPr>
              <a:t>Rundell</a:t>
            </a:r>
            <a:r>
              <a:rPr lang="en-GB" sz="3200" dirty="0">
                <a:solidFill>
                  <a:schemeClr val="tx1"/>
                </a:solidFill>
                <a:latin typeface="SassoonPrimaryInfant" pitchFamily="2" charset="0"/>
              </a:rPr>
              <a:t> </a:t>
            </a:r>
          </a:p>
          <a:p>
            <a:pPr marL="342900" indent="-342900">
              <a:buFont typeface="Arial" panose="020B0604020202020204" pitchFamily="34" charset="0"/>
              <a:buChar char="•"/>
            </a:pPr>
            <a:r>
              <a:rPr lang="en-GB" sz="3200" dirty="0">
                <a:solidFill>
                  <a:schemeClr val="tx1"/>
                </a:solidFill>
                <a:latin typeface="SassoonPrimaryInfant" pitchFamily="2" charset="0"/>
              </a:rPr>
              <a:t>Numeracy – revisit some prior learning and place value </a:t>
            </a:r>
          </a:p>
          <a:p>
            <a:pPr marL="342900" indent="-342900">
              <a:buFont typeface="Arial" panose="020B0604020202020204" pitchFamily="34" charset="0"/>
              <a:buChar char="•"/>
            </a:pPr>
            <a:r>
              <a:rPr lang="en-GB" sz="3200" dirty="0">
                <a:solidFill>
                  <a:schemeClr val="tx1"/>
                </a:solidFill>
                <a:latin typeface="SassoonPrimaryInfant" pitchFamily="2" charset="0"/>
              </a:rPr>
              <a:t>Health and Wellbeing – reintroduction of the cog model</a:t>
            </a:r>
          </a:p>
          <a:p>
            <a:pPr marL="342900" indent="-342900">
              <a:buFont typeface="Arial" panose="020B0604020202020204" pitchFamily="34" charset="0"/>
              <a:buChar char="•"/>
            </a:pPr>
            <a:r>
              <a:rPr lang="en-GB" sz="3200" dirty="0">
                <a:solidFill>
                  <a:schemeClr val="tx1"/>
                </a:solidFill>
                <a:latin typeface="SassoonPrimaryInfant" pitchFamily="2" charset="0"/>
              </a:rPr>
              <a:t>The Rights of the Child (UNCRC) and Global Goals </a:t>
            </a:r>
          </a:p>
          <a:p>
            <a:pPr marL="342900" indent="-342900">
              <a:buFont typeface="Arial" panose="020B0604020202020204" pitchFamily="34" charset="0"/>
              <a:buChar char="•"/>
            </a:pPr>
            <a:r>
              <a:rPr lang="en-GB" sz="3200" dirty="0">
                <a:solidFill>
                  <a:schemeClr val="tx1"/>
                </a:solidFill>
                <a:latin typeface="SassoonPrimaryInfant" pitchFamily="2" charset="0"/>
              </a:rPr>
              <a:t>Creating a classroom environment that is inclusive to all </a:t>
            </a:r>
          </a:p>
          <a:p>
            <a:pPr marL="342900" indent="-342900">
              <a:buFont typeface="Arial" panose="020B0604020202020204" pitchFamily="34" charset="0"/>
              <a:buChar char="•"/>
            </a:pPr>
            <a:r>
              <a:rPr lang="en-GB" sz="3200" dirty="0">
                <a:solidFill>
                  <a:schemeClr val="tx1"/>
                </a:solidFill>
                <a:latin typeface="SassoonPrimaryInfant" pitchFamily="2" charset="0"/>
              </a:rPr>
              <a:t>Becoming familiar with the expectations of Primary 6</a:t>
            </a:r>
          </a:p>
          <a:p>
            <a:pPr marL="342900" indent="-342900">
              <a:buFont typeface="Arial" panose="020B0604020202020204" pitchFamily="34" charset="0"/>
              <a:buChar char="•"/>
            </a:pPr>
            <a:r>
              <a:rPr lang="en-GB" sz="3200" dirty="0" smtClean="0">
                <a:solidFill>
                  <a:schemeClr val="tx1"/>
                </a:solidFill>
                <a:latin typeface="SassoonPrimaryInfant" pitchFamily="2" charset="0"/>
              </a:rPr>
              <a:t>Playground buddies</a:t>
            </a:r>
            <a:endParaRPr lang="en-GB" sz="3200" dirty="0">
              <a:solidFill>
                <a:schemeClr val="tx1"/>
              </a:solidFill>
              <a:latin typeface="SassoonPrimaryInfant" pitchFamily="2" charset="0"/>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First week in P6</a:t>
            </a:r>
          </a:p>
        </p:txBody>
      </p:sp>
    </p:spTree>
    <p:extLst>
      <p:ext uri="{BB962C8B-B14F-4D97-AF65-F5344CB8AC3E}">
        <p14:creationId xmlns:p14="http://schemas.microsoft.com/office/powerpoint/2010/main" val="1718992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We have our iPad build on Thursday, where children will receive their one to one devices. Please remind children to come to school with their iPad fully </a:t>
            </a:r>
            <a:r>
              <a:rPr lang="en-GB" sz="4000" dirty="0" smtClean="0">
                <a:solidFill>
                  <a:schemeClr val="tx1"/>
                </a:solidFill>
                <a:latin typeface="SassoonPrimaryInfant" pitchFamily="2" charset="0"/>
              </a:rPr>
              <a:t>charged.</a:t>
            </a:r>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8000" dirty="0">
                <a:latin typeface="TAN Meringue"/>
              </a:rPr>
              <a:t>iPads</a:t>
            </a:r>
          </a:p>
        </p:txBody>
      </p:sp>
      <p:pic>
        <p:nvPicPr>
          <p:cNvPr id="2050" name="Picture 2" descr="School life - Connected Falkirk | Falkirk Council">
            <a:extLst>
              <a:ext uri="{FF2B5EF4-FFF2-40B4-BE49-F238E27FC236}">
                <a16:creationId xmlns:a16="http://schemas.microsoft.com/office/drawing/2014/main" id="{C92FD3A5-9185-C0A4-4B8E-66C856EA71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6771" y="5578675"/>
            <a:ext cx="6723538" cy="19005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most two-thirds of Falkirk pupils given iPads for home and school use -  Daily Record">
            <a:extLst>
              <a:ext uri="{FF2B5EF4-FFF2-40B4-BE49-F238E27FC236}">
                <a16:creationId xmlns:a16="http://schemas.microsoft.com/office/drawing/2014/main" id="{8C953009-99F3-3A09-9C45-987133CD89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7811" y="5299856"/>
            <a:ext cx="6106598" cy="341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1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We will use a variety of teaching approaches to teach the curriculum:</a:t>
            </a:r>
          </a:p>
          <a:p>
            <a:pPr marL="571500" indent="-571500">
              <a:buFont typeface="Arial" panose="020B0604020202020204" pitchFamily="34" charset="0"/>
              <a:buChar char="•"/>
            </a:pPr>
            <a:r>
              <a:rPr lang="en-GB" sz="4000" dirty="0">
                <a:solidFill>
                  <a:schemeClr val="tx1"/>
                </a:solidFill>
                <a:latin typeface="SassoonPrimaryInfant" pitchFamily="2" charset="0"/>
              </a:rPr>
              <a:t>Active learning </a:t>
            </a:r>
          </a:p>
          <a:p>
            <a:pPr marL="571500" indent="-571500">
              <a:buFont typeface="Arial" panose="020B0604020202020204" pitchFamily="34" charset="0"/>
              <a:buChar char="•"/>
            </a:pPr>
            <a:r>
              <a:rPr lang="en-GB" sz="4000" dirty="0">
                <a:solidFill>
                  <a:schemeClr val="tx1"/>
                </a:solidFill>
                <a:latin typeface="SassoonPrimaryInfant" pitchFamily="2" charset="0"/>
              </a:rPr>
              <a:t>Outdoor learning </a:t>
            </a:r>
          </a:p>
          <a:p>
            <a:pPr marL="571500" indent="-571500">
              <a:buFont typeface="Arial" panose="020B0604020202020204" pitchFamily="34" charset="0"/>
              <a:buChar char="•"/>
            </a:pPr>
            <a:r>
              <a:rPr lang="en-GB" sz="4000" dirty="0">
                <a:solidFill>
                  <a:schemeClr val="tx1"/>
                </a:solidFill>
                <a:latin typeface="SassoonPrimaryInfant" pitchFamily="2" charset="0"/>
              </a:rPr>
              <a:t>Cooperative learning </a:t>
            </a:r>
          </a:p>
          <a:p>
            <a:pPr marL="571500" indent="-571500">
              <a:buFont typeface="Arial" panose="020B0604020202020204" pitchFamily="34" charset="0"/>
              <a:buChar char="•"/>
            </a:pPr>
            <a:r>
              <a:rPr lang="en-GB" sz="4000" dirty="0">
                <a:solidFill>
                  <a:schemeClr val="tx1"/>
                </a:solidFill>
                <a:latin typeface="SassoonPrimaryInfant" pitchFamily="2" charset="0"/>
              </a:rPr>
              <a:t>Digital technologies </a:t>
            </a:r>
          </a:p>
          <a:p>
            <a:pPr marL="571500" indent="-571500">
              <a:buFont typeface="Arial" panose="020B0604020202020204" pitchFamily="34" charset="0"/>
              <a:buChar char="•"/>
            </a:pPr>
            <a:r>
              <a:rPr lang="en-GB" sz="4000" dirty="0">
                <a:solidFill>
                  <a:schemeClr val="tx1"/>
                </a:solidFill>
                <a:latin typeface="SassoonPrimaryInfant" pitchFamily="2" charset="0"/>
              </a:rPr>
              <a:t>Self and peer assessment </a:t>
            </a:r>
          </a:p>
          <a:p>
            <a:pPr marL="571500" indent="-571500">
              <a:buFont typeface="Arial" panose="020B0604020202020204" pitchFamily="34" charset="0"/>
              <a:buChar char="•"/>
            </a:pPr>
            <a:r>
              <a:rPr lang="en-GB" sz="4000" dirty="0">
                <a:solidFill>
                  <a:schemeClr val="tx1"/>
                </a:solidFill>
                <a:latin typeface="SassoonPrimaryInfant" pitchFamily="2" charset="0"/>
              </a:rPr>
              <a:t>Transferring learning across the curriculum</a:t>
            </a:r>
          </a:p>
          <a:p>
            <a:pPr marL="571500" indent="-571500">
              <a:buFont typeface="Arial" panose="020B0604020202020204" pitchFamily="34" charset="0"/>
              <a:buChar char="•"/>
            </a:pPr>
            <a:r>
              <a:rPr lang="en-GB" sz="4000" dirty="0">
                <a:solidFill>
                  <a:schemeClr val="tx1"/>
                </a:solidFill>
                <a:latin typeface="SassoonPrimaryInfant" pitchFamily="2" charset="0"/>
              </a:rPr>
              <a:t>Interdisciplinary learning – child led topics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46659"/>
          </a:xfrm>
          <a:prstGeom prst="rect">
            <a:avLst/>
          </a:prstGeom>
          <a:noFill/>
        </p:spPr>
        <p:txBody>
          <a:bodyPr wrap="square" rtlCol="0">
            <a:spAutoFit/>
          </a:bodyPr>
          <a:lstStyle/>
          <a:p>
            <a:pPr algn="ctr">
              <a:lnSpc>
                <a:spcPts val="15646"/>
              </a:lnSpc>
            </a:pPr>
            <a:r>
              <a:rPr lang="en-US" sz="6600" dirty="0">
                <a:latin typeface="TAN Meringue"/>
              </a:rPr>
              <a:t>Curriculum for Excellence</a:t>
            </a:r>
          </a:p>
        </p:txBody>
      </p:sp>
    </p:spTree>
    <p:extLst>
      <p:ext uri="{BB962C8B-B14F-4D97-AF65-F5344CB8AC3E}">
        <p14:creationId xmlns:p14="http://schemas.microsoft.com/office/powerpoint/2010/main" val="225058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We will be following the Active Literacy spelling programme. Children will receive new spelling words each week. These will be uploaded onto Teams.</a:t>
            </a:r>
          </a:p>
          <a:p>
            <a:r>
              <a:rPr lang="en-GB" sz="4000" b="1" dirty="0">
                <a:solidFill>
                  <a:schemeClr val="tx1"/>
                </a:solidFill>
                <a:latin typeface="SassoonPrimaryInfant" pitchFamily="2" charset="0"/>
              </a:rPr>
              <a:t>Strategies:</a:t>
            </a:r>
          </a:p>
          <a:p>
            <a:pPr marL="571500" indent="-571500">
              <a:buFont typeface="Arial" panose="020B0604020202020204" pitchFamily="34" charset="0"/>
              <a:buChar char="•"/>
            </a:pPr>
            <a:r>
              <a:rPr lang="en-GB" sz="4000" dirty="0" err="1">
                <a:solidFill>
                  <a:schemeClr val="tx1"/>
                </a:solidFill>
                <a:latin typeface="SassoonPrimaryInfant" pitchFamily="2" charset="0"/>
              </a:rPr>
              <a:t>elkonin</a:t>
            </a:r>
            <a:r>
              <a:rPr lang="en-GB" sz="4000" dirty="0">
                <a:solidFill>
                  <a:schemeClr val="tx1"/>
                </a:solidFill>
                <a:latin typeface="SassoonPrimaryInfant" pitchFamily="2" charset="0"/>
              </a:rPr>
              <a:t> boxes</a:t>
            </a:r>
          </a:p>
          <a:p>
            <a:pPr marL="571500" indent="-571500">
              <a:buFont typeface="Arial" panose="020B0604020202020204" pitchFamily="34" charset="0"/>
              <a:buChar char="•"/>
            </a:pPr>
            <a:r>
              <a:rPr lang="en-GB" sz="4000" dirty="0">
                <a:solidFill>
                  <a:schemeClr val="tx1"/>
                </a:solidFill>
                <a:latin typeface="SassoonPrimaryInfant" pitchFamily="2" charset="0"/>
              </a:rPr>
              <a:t>dictation </a:t>
            </a:r>
          </a:p>
          <a:p>
            <a:pPr marL="571500" indent="-571500">
              <a:buFont typeface="Arial" panose="020B0604020202020204" pitchFamily="34" charset="0"/>
              <a:buChar char="•"/>
            </a:pPr>
            <a:r>
              <a:rPr lang="en-GB" sz="4000" dirty="0">
                <a:solidFill>
                  <a:schemeClr val="tx1"/>
                </a:solidFill>
                <a:latin typeface="SassoonPrimaryInfant" pitchFamily="2" charset="0"/>
              </a:rPr>
              <a:t>active spelling (</a:t>
            </a:r>
            <a:r>
              <a:rPr lang="en-GB" sz="4000" dirty="0" err="1">
                <a:solidFill>
                  <a:schemeClr val="tx1"/>
                </a:solidFill>
                <a:latin typeface="SassoonPrimaryInfant" pitchFamily="2" charset="0"/>
              </a:rPr>
              <a:t>play-doh</a:t>
            </a:r>
            <a:r>
              <a:rPr lang="en-GB" sz="4000" dirty="0">
                <a:solidFill>
                  <a:schemeClr val="tx1"/>
                </a:solidFill>
                <a:latin typeface="SassoonPrimaryInfant" pitchFamily="2" charset="0"/>
              </a:rPr>
              <a:t>, scrabble tiles etc.)</a:t>
            </a:r>
          </a:p>
          <a:p>
            <a:pPr marL="571500" indent="-571500">
              <a:buFont typeface="Arial" panose="020B0604020202020204" pitchFamily="34" charset="0"/>
              <a:buChar char="•"/>
            </a:pPr>
            <a:r>
              <a:rPr lang="en-GB" sz="4000" dirty="0">
                <a:solidFill>
                  <a:schemeClr val="tx1"/>
                </a:solidFill>
                <a:latin typeface="SassoonPrimaryInfant" pitchFamily="2" charset="0"/>
              </a:rPr>
              <a:t>say/make/break/blend/read/write</a:t>
            </a:r>
          </a:p>
          <a:p>
            <a:pPr marL="571500" indent="-571500">
              <a:buFont typeface="Arial" panose="020B0604020202020204" pitchFamily="34" charset="0"/>
              <a:buChar char="•"/>
            </a:pPr>
            <a:r>
              <a:rPr lang="en-GB" sz="4000" dirty="0" err="1" smtClean="0">
                <a:solidFill>
                  <a:schemeClr val="tx1"/>
                </a:solidFill>
                <a:latin typeface="SassoonPrimaryInfant" pitchFamily="2" charset="0"/>
              </a:rPr>
              <a:t>Westquarter</a:t>
            </a:r>
            <a:r>
              <a:rPr lang="en-GB" sz="4000" dirty="0" smtClean="0">
                <a:solidFill>
                  <a:schemeClr val="tx1"/>
                </a:solidFill>
                <a:latin typeface="SassoonPrimaryInfant" pitchFamily="2" charset="0"/>
              </a:rPr>
              <a:t> </a:t>
            </a:r>
            <a:r>
              <a:rPr lang="en-GB" sz="4000" dirty="0">
                <a:solidFill>
                  <a:schemeClr val="tx1"/>
                </a:solidFill>
                <a:latin typeface="SassoonPrimaryInfant" pitchFamily="2" charset="0"/>
              </a:rPr>
              <a:t>Phonics Chart</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Literacy - Spelling</a:t>
            </a:r>
          </a:p>
        </p:txBody>
      </p:sp>
      <p:graphicFrame>
        <p:nvGraphicFramePr>
          <p:cNvPr id="9" name="Table 8">
            <a:extLst>
              <a:ext uri="{FF2B5EF4-FFF2-40B4-BE49-F238E27FC236}">
                <a16:creationId xmlns:a16="http://schemas.microsoft.com/office/drawing/2014/main" id="{D961F843-0E1D-EE6B-6519-45DC6291DBC7}"/>
              </a:ext>
            </a:extLst>
          </p:cNvPr>
          <p:cNvGraphicFramePr>
            <a:graphicFrameLocks noGrp="1"/>
          </p:cNvGraphicFramePr>
          <p:nvPr>
            <p:extLst>
              <p:ext uri="{D42A27DB-BD31-4B8C-83A1-F6EECF244321}">
                <p14:modId xmlns:p14="http://schemas.microsoft.com/office/powerpoint/2010/main" val="1776479884"/>
              </p:ext>
            </p:extLst>
          </p:nvPr>
        </p:nvGraphicFramePr>
        <p:xfrm>
          <a:off x="5334000" y="5557110"/>
          <a:ext cx="4876800" cy="457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370840">
                <a:tc>
                  <a:txBody>
                    <a:bodyPr/>
                    <a:lstStyle/>
                    <a:p>
                      <a:pPr algn="ctr"/>
                      <a:r>
                        <a:rPr lang="en-GB" sz="2400" dirty="0">
                          <a:latin typeface="SassoonPrimaryInfant" pitchFamily="2" charset="0"/>
                        </a:rPr>
                        <a:t>s</a:t>
                      </a:r>
                    </a:p>
                  </a:txBody>
                  <a:tcPr/>
                </a:tc>
                <a:tc>
                  <a:txBody>
                    <a:bodyPr/>
                    <a:lstStyle/>
                    <a:p>
                      <a:pPr algn="ctr"/>
                      <a:r>
                        <a:rPr lang="en-GB" sz="2400" dirty="0"/>
                        <a:t>ch</a:t>
                      </a:r>
                    </a:p>
                  </a:txBody>
                  <a:tcPr/>
                </a:tc>
                <a:tc>
                  <a:txBody>
                    <a:bodyPr/>
                    <a:lstStyle/>
                    <a:p>
                      <a:pPr algn="ctr"/>
                      <a:r>
                        <a:rPr lang="en-GB" sz="2400" dirty="0"/>
                        <a:t>oo</a:t>
                      </a:r>
                    </a:p>
                  </a:txBody>
                  <a:tcPr/>
                </a:tc>
                <a:tc>
                  <a:txBody>
                    <a:bodyPr/>
                    <a:lstStyle/>
                    <a:p>
                      <a:pPr algn="ctr"/>
                      <a:r>
                        <a:rPr lang="en-GB" sz="2400" dirty="0"/>
                        <a:t>l</a:t>
                      </a:r>
                    </a:p>
                  </a:txBody>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4668D775-C7CA-E179-65B2-EFCE507DD0D9}"/>
              </a:ext>
            </a:extLst>
          </p:cNvPr>
          <p:cNvPicPr>
            <a:picLocks noChangeAspect="1"/>
          </p:cNvPicPr>
          <p:nvPr/>
        </p:nvPicPr>
        <p:blipFill>
          <a:blip r:embed="rId8"/>
          <a:stretch>
            <a:fillRect/>
          </a:stretch>
        </p:blipFill>
        <p:spPr>
          <a:xfrm rot="18305855">
            <a:off x="12652164" y="5287161"/>
            <a:ext cx="3328505" cy="3412770"/>
          </a:xfrm>
          <a:prstGeom prst="rect">
            <a:avLst/>
          </a:prstGeom>
        </p:spPr>
      </p:pic>
    </p:spTree>
    <p:extLst>
      <p:ext uri="{BB962C8B-B14F-4D97-AF65-F5344CB8AC3E}">
        <p14:creationId xmlns:p14="http://schemas.microsoft.com/office/powerpoint/2010/main" val="120791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We are currently reading our class novel study – The Explorer by Katherine </a:t>
            </a:r>
            <a:r>
              <a:rPr lang="en-GB" sz="4000" dirty="0" err="1">
                <a:solidFill>
                  <a:schemeClr val="tx1"/>
                </a:solidFill>
                <a:latin typeface="SassoonPrimaryInfant" pitchFamily="2" charset="0"/>
              </a:rPr>
              <a:t>Rundell</a:t>
            </a:r>
            <a:r>
              <a:rPr lang="en-GB" sz="4000" dirty="0">
                <a:solidFill>
                  <a:schemeClr val="tx1"/>
                </a:solidFill>
                <a:latin typeface="SassoonPrimaryInfant" pitchFamily="2" charset="0"/>
              </a:rPr>
              <a:t>. We are working on different reading strategies:</a:t>
            </a:r>
          </a:p>
          <a:p>
            <a:pPr marL="571500" indent="-571500">
              <a:buFont typeface="Arial" panose="020B0604020202020204" pitchFamily="34" charset="0"/>
              <a:buChar char="•"/>
            </a:pPr>
            <a:r>
              <a:rPr lang="en-GB" sz="4000" b="1" dirty="0">
                <a:solidFill>
                  <a:schemeClr val="tx1"/>
                </a:solidFill>
                <a:latin typeface="SassoonPrimaryInfant" pitchFamily="2" charset="0"/>
              </a:rPr>
              <a:t>Metalinguistics</a:t>
            </a:r>
            <a:r>
              <a:rPr lang="en-GB" sz="4000" dirty="0">
                <a:solidFill>
                  <a:schemeClr val="tx1"/>
                </a:solidFill>
                <a:latin typeface="SassoonPrimaryInfant" pitchFamily="2" charset="0"/>
              </a:rPr>
              <a:t> (tricky &amp; unfamiliar words)</a:t>
            </a:r>
          </a:p>
          <a:p>
            <a:pPr marL="571500" indent="-571500">
              <a:buFont typeface="Arial" panose="020B0604020202020204" pitchFamily="34" charset="0"/>
              <a:buChar char="•"/>
            </a:pPr>
            <a:r>
              <a:rPr lang="en-GB" sz="4000" b="1" dirty="0">
                <a:solidFill>
                  <a:schemeClr val="tx1"/>
                </a:solidFill>
                <a:latin typeface="SassoonPrimaryInfant" pitchFamily="2" charset="0"/>
              </a:rPr>
              <a:t>Visualisations</a:t>
            </a:r>
            <a:r>
              <a:rPr lang="en-GB" sz="4000" dirty="0">
                <a:solidFill>
                  <a:schemeClr val="tx1"/>
                </a:solidFill>
                <a:latin typeface="SassoonPrimaryInfant" pitchFamily="2" charset="0"/>
              </a:rPr>
              <a:t> (using information to help create images)</a:t>
            </a:r>
          </a:p>
          <a:p>
            <a:pPr marL="571500" indent="-571500">
              <a:buFont typeface="Arial" panose="020B0604020202020204" pitchFamily="34" charset="0"/>
              <a:buChar char="•"/>
            </a:pPr>
            <a:r>
              <a:rPr lang="en-GB" sz="4000" b="1" dirty="0">
                <a:solidFill>
                  <a:schemeClr val="tx1"/>
                </a:solidFill>
                <a:latin typeface="SassoonPrimaryInfant" pitchFamily="2" charset="0"/>
              </a:rPr>
              <a:t>Comprehension</a:t>
            </a:r>
            <a:r>
              <a:rPr lang="en-GB" sz="4000" dirty="0">
                <a:solidFill>
                  <a:schemeClr val="tx1"/>
                </a:solidFill>
                <a:latin typeface="SassoonPrimaryInfant" pitchFamily="2" charset="0"/>
              </a:rPr>
              <a:t> (understanding)</a:t>
            </a:r>
          </a:p>
          <a:p>
            <a:pPr marL="571500" indent="-571500">
              <a:buFont typeface="Arial" panose="020B0604020202020204" pitchFamily="34" charset="0"/>
              <a:buChar char="•"/>
            </a:pPr>
            <a:r>
              <a:rPr lang="en-GB" sz="4000" b="1" dirty="0">
                <a:solidFill>
                  <a:schemeClr val="tx1"/>
                </a:solidFill>
                <a:latin typeface="SassoonPrimaryInfant" pitchFamily="2" charset="0"/>
              </a:rPr>
              <a:t>Inference</a:t>
            </a:r>
            <a:r>
              <a:rPr lang="en-GB" sz="4000" dirty="0">
                <a:solidFill>
                  <a:schemeClr val="tx1"/>
                </a:solidFill>
                <a:latin typeface="SassoonPrimaryInfant" pitchFamily="2" charset="0"/>
              </a:rPr>
              <a:t> (meaning behind)</a:t>
            </a:r>
          </a:p>
          <a:p>
            <a:pPr marL="571500" indent="-571500">
              <a:buFont typeface="Arial" panose="020B0604020202020204" pitchFamily="34" charset="0"/>
              <a:buChar char="•"/>
            </a:pPr>
            <a:r>
              <a:rPr lang="en-GB" sz="4000" b="1" dirty="0">
                <a:solidFill>
                  <a:schemeClr val="tx1"/>
                </a:solidFill>
                <a:latin typeface="SassoonPrimaryInfant" pitchFamily="2" charset="0"/>
              </a:rPr>
              <a:t>Summarising</a:t>
            </a:r>
            <a:r>
              <a:rPr lang="en-GB" sz="4000" dirty="0">
                <a:solidFill>
                  <a:schemeClr val="tx1"/>
                </a:solidFill>
                <a:latin typeface="SassoonPrimaryInfant" pitchFamily="2" charset="0"/>
              </a:rPr>
              <a:t> (main events) </a:t>
            </a:r>
          </a:p>
          <a:p>
            <a:pPr marL="571500" indent="-571500">
              <a:buFont typeface="Arial" panose="020B0604020202020204" pitchFamily="34" charset="0"/>
              <a:buChar char="•"/>
            </a:pPr>
            <a:r>
              <a:rPr lang="en-GB" sz="4000" dirty="0">
                <a:solidFill>
                  <a:schemeClr val="tx1"/>
                </a:solidFill>
                <a:latin typeface="SassoonPrimaryInfant" pitchFamily="2" charset="0"/>
              </a:rPr>
              <a:t>The children will be allocated their home readers on Bug Club over the next few weeks  – please encourage your children to read at home</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Literacy - Reading</a:t>
            </a:r>
          </a:p>
        </p:txBody>
      </p:sp>
    </p:spTree>
    <p:extLst>
      <p:ext uri="{BB962C8B-B14F-4D97-AF65-F5344CB8AC3E}">
        <p14:creationId xmlns:p14="http://schemas.microsoft.com/office/powerpoint/2010/main" val="3301031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000" dirty="0">
                <a:solidFill>
                  <a:schemeClr val="tx1"/>
                </a:solidFill>
                <a:latin typeface="SassoonPrimaryInfant" pitchFamily="2" charset="0"/>
              </a:rPr>
              <a:t>We will be following Talk for Writing to teach writing this year</a:t>
            </a:r>
          </a:p>
          <a:p>
            <a:pPr marL="571500" indent="-571500">
              <a:buFont typeface="Arial" panose="020B0604020202020204" pitchFamily="34" charset="0"/>
              <a:buChar char="•"/>
            </a:pPr>
            <a:r>
              <a:rPr lang="en-GB" sz="3000" dirty="0">
                <a:solidFill>
                  <a:schemeClr val="tx1"/>
                </a:solidFill>
                <a:latin typeface="SassoonPrimaryInfant" pitchFamily="2" charset="0"/>
              </a:rPr>
              <a:t>This involves a 3 stage process:</a:t>
            </a:r>
          </a:p>
          <a:p>
            <a:pPr marL="1028700" lvl="1" indent="-571500">
              <a:buFont typeface="Arial" panose="020B0604020202020204" pitchFamily="34" charset="0"/>
              <a:buChar char="•"/>
            </a:pPr>
            <a:r>
              <a:rPr lang="en-GB" sz="3000" dirty="0">
                <a:solidFill>
                  <a:schemeClr val="tx1"/>
                </a:solidFill>
                <a:latin typeface="SassoonPrimaryInfant" pitchFamily="2" charset="0"/>
              </a:rPr>
              <a:t>Imitation – pupils learn and internalise texts to identify transferrable ideas and structures</a:t>
            </a:r>
          </a:p>
          <a:p>
            <a:pPr marL="1028700" lvl="1" indent="-571500">
              <a:buFont typeface="Arial" panose="020B0604020202020204" pitchFamily="34" charset="0"/>
              <a:buChar char="•"/>
            </a:pPr>
            <a:r>
              <a:rPr lang="en-GB" sz="3000" dirty="0">
                <a:solidFill>
                  <a:schemeClr val="tx1"/>
                </a:solidFill>
                <a:latin typeface="SassoonPrimaryInfant" pitchFamily="2" charset="0"/>
              </a:rPr>
              <a:t>Innovation - children use these ideas to co-construct a new version of the learned text</a:t>
            </a:r>
          </a:p>
          <a:p>
            <a:pPr marL="1028700" lvl="1" indent="-571500">
              <a:buFont typeface="Arial" panose="020B0604020202020204" pitchFamily="34" charset="0"/>
              <a:buChar char="•"/>
            </a:pPr>
            <a:r>
              <a:rPr lang="en-GB" sz="3000" dirty="0">
                <a:solidFill>
                  <a:schemeClr val="tx1"/>
                </a:solidFill>
                <a:latin typeface="SassoonPrimaryInfant" pitchFamily="2" charset="0"/>
              </a:rPr>
              <a:t>Invention – pupils create their own version of the text </a:t>
            </a:r>
          </a:p>
          <a:p>
            <a:pPr marL="1028700" lvl="1" indent="-571500">
              <a:buFont typeface="Arial" panose="020B0604020202020204" pitchFamily="34" charset="0"/>
              <a:buChar char="•"/>
            </a:pPr>
            <a:endParaRPr lang="en-GB" sz="3000" dirty="0">
              <a:solidFill>
                <a:schemeClr val="tx1"/>
              </a:solidFill>
              <a:latin typeface="SassoonPrimaryInfant" pitchFamily="2" charset="0"/>
            </a:endParaRPr>
          </a:p>
          <a:p>
            <a:pPr marL="571500" indent="-571500">
              <a:buFont typeface="Arial" panose="020B0604020202020204" pitchFamily="34" charset="0"/>
              <a:buChar char="•"/>
            </a:pPr>
            <a:r>
              <a:rPr lang="en-GB" sz="3000" dirty="0">
                <a:solidFill>
                  <a:schemeClr val="tx1"/>
                </a:solidFill>
                <a:latin typeface="SassoonPrimaryInfant" pitchFamily="2" charset="0"/>
              </a:rPr>
              <a:t>We will cover a variety of texts throughout the year</a:t>
            </a:r>
          </a:p>
          <a:p>
            <a:pPr marL="571500" indent="-571500">
              <a:buFont typeface="Arial" panose="020B0604020202020204" pitchFamily="34" charset="0"/>
              <a:buChar char="•"/>
            </a:pPr>
            <a:r>
              <a:rPr lang="en-GB" sz="3000" dirty="0">
                <a:solidFill>
                  <a:schemeClr val="tx1"/>
                </a:solidFill>
                <a:latin typeface="SassoonPrimaryInfant" pitchFamily="2" charset="0"/>
              </a:rPr>
              <a:t>We will use an ‘always toolkit’ a list of what children are expected to include in all pieces of writing </a:t>
            </a:r>
          </a:p>
          <a:p>
            <a:pPr marL="285750" indent="-285750">
              <a:buFont typeface="Arial" panose="020B0604020202020204" pitchFamily="34" charset="0"/>
              <a:buChar char="•"/>
            </a:pPr>
            <a:r>
              <a:rPr lang="en-GB" sz="3000" dirty="0">
                <a:solidFill>
                  <a:schemeClr val="tx1"/>
                </a:solidFill>
                <a:latin typeface="SassoonPrimaryInfant" pitchFamily="2" charset="0"/>
              </a:rPr>
              <a:t>VCOP - </a:t>
            </a:r>
            <a:r>
              <a:rPr lang="en-US" sz="3000" dirty="0">
                <a:solidFill>
                  <a:schemeClr val="tx1"/>
                </a:solidFill>
                <a:latin typeface="SassoonPrimaryInfant" pitchFamily="2" charset="0"/>
              </a:rPr>
              <a:t> is used to develop the quality of writing and success criteria is normally linked to an aspect of this.</a:t>
            </a:r>
          </a:p>
          <a:p>
            <a:r>
              <a:rPr lang="en-US" sz="3000" dirty="0">
                <a:solidFill>
                  <a:schemeClr val="tx1"/>
                </a:solidFill>
                <a:latin typeface="SassoonPrimaryInfant" pitchFamily="2" charset="0"/>
              </a:rPr>
              <a:t>    </a:t>
            </a:r>
            <a:r>
              <a:rPr lang="en-US" sz="3000" b="1" dirty="0">
                <a:solidFill>
                  <a:schemeClr val="tx1"/>
                </a:solidFill>
                <a:latin typeface="SassoonPrimaryInfant" pitchFamily="2" charset="0"/>
              </a:rPr>
              <a:t>Vocabulary (Wow words)      Connectives       Openers         Punctuation</a:t>
            </a:r>
          </a:p>
          <a:p>
            <a:pPr marL="571500" indent="-571500">
              <a:buFont typeface="Arial" panose="020B0604020202020204" pitchFamily="34" charset="0"/>
              <a:buChar char="•"/>
            </a:pPr>
            <a:endParaRPr lang="en-GB" sz="32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Literacy - Writing</a:t>
            </a:r>
          </a:p>
        </p:txBody>
      </p:sp>
      <p:pic>
        <p:nvPicPr>
          <p:cNvPr id="8" name="Picture 7">
            <a:extLst>
              <a:ext uri="{FF2B5EF4-FFF2-40B4-BE49-F238E27FC236}">
                <a16:creationId xmlns:a16="http://schemas.microsoft.com/office/drawing/2014/main" id="{BB6D155E-4191-7B82-411E-1EE871A0A10E}"/>
              </a:ext>
            </a:extLst>
          </p:cNvPr>
          <p:cNvPicPr>
            <a:picLocks noChangeAspect="1"/>
          </p:cNvPicPr>
          <p:nvPr/>
        </p:nvPicPr>
        <p:blipFill>
          <a:blip r:embed="rId8"/>
          <a:stretch>
            <a:fillRect/>
          </a:stretch>
        </p:blipFill>
        <p:spPr>
          <a:xfrm>
            <a:off x="12039601" y="5363710"/>
            <a:ext cx="4627878" cy="1109077"/>
          </a:xfrm>
          <a:prstGeom prst="rect">
            <a:avLst/>
          </a:prstGeom>
        </p:spPr>
      </p:pic>
    </p:spTree>
    <p:extLst>
      <p:ext uri="{BB962C8B-B14F-4D97-AF65-F5344CB8AC3E}">
        <p14:creationId xmlns:p14="http://schemas.microsoft.com/office/powerpoint/2010/main" val="239217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We will be revisiting some prior learning and focusing on place value for the start of this term. </a:t>
            </a:r>
          </a:p>
          <a:p>
            <a:endParaRPr lang="en-GB" sz="4000" dirty="0">
              <a:solidFill>
                <a:schemeClr val="tx1"/>
              </a:solidFill>
              <a:latin typeface="SassoonPrimaryInfant" pitchFamily="2" charset="0"/>
            </a:endParaRPr>
          </a:p>
          <a:p>
            <a:r>
              <a:rPr lang="en-GB" sz="4000" dirty="0">
                <a:solidFill>
                  <a:schemeClr val="tx1"/>
                </a:solidFill>
                <a:latin typeface="SassoonPrimaryInfant" pitchFamily="2" charset="0"/>
              </a:rPr>
              <a:t>Over the year we will cover:</a:t>
            </a:r>
          </a:p>
          <a:p>
            <a:pPr marL="571500" indent="-571500">
              <a:buFont typeface="Arial" panose="020B0604020202020204" pitchFamily="34" charset="0"/>
              <a:buChar char="•"/>
            </a:pPr>
            <a:r>
              <a:rPr lang="en-GB" sz="4000" dirty="0">
                <a:solidFill>
                  <a:schemeClr val="tx1"/>
                </a:solidFill>
                <a:latin typeface="SassoonPrimaryInfant" pitchFamily="2" charset="0"/>
              </a:rPr>
              <a:t>Whole number</a:t>
            </a:r>
          </a:p>
          <a:p>
            <a:pPr marL="571500" indent="-571500">
              <a:buFont typeface="Arial" panose="020B0604020202020204" pitchFamily="34" charset="0"/>
              <a:buChar char="•"/>
            </a:pPr>
            <a:r>
              <a:rPr lang="en-GB" sz="4000" dirty="0">
                <a:solidFill>
                  <a:schemeClr val="tx1"/>
                </a:solidFill>
                <a:latin typeface="SassoonPrimaryInfant" pitchFamily="2" charset="0"/>
              </a:rPr>
              <a:t>Fractions, decimals and percentages</a:t>
            </a:r>
          </a:p>
          <a:p>
            <a:pPr marL="571500" indent="-571500">
              <a:buFont typeface="Arial" panose="020B0604020202020204" pitchFamily="34" charset="0"/>
              <a:buChar char="•"/>
            </a:pPr>
            <a:r>
              <a:rPr lang="en-GB" sz="4000" dirty="0">
                <a:solidFill>
                  <a:schemeClr val="tx1"/>
                </a:solidFill>
                <a:latin typeface="SassoonPrimaryInfant" pitchFamily="2" charset="0"/>
              </a:rPr>
              <a:t>Algebra</a:t>
            </a:r>
          </a:p>
          <a:p>
            <a:pPr marL="571500" indent="-571500">
              <a:buFont typeface="Arial" panose="020B0604020202020204" pitchFamily="34" charset="0"/>
              <a:buChar char="•"/>
            </a:pPr>
            <a:r>
              <a:rPr lang="en-GB" sz="4000" dirty="0">
                <a:solidFill>
                  <a:schemeClr val="tx1"/>
                </a:solidFill>
                <a:latin typeface="SassoonPrimaryInfant" pitchFamily="2" charset="0"/>
              </a:rPr>
              <a:t>Money, time and measure</a:t>
            </a:r>
          </a:p>
          <a:p>
            <a:pPr marL="571500" indent="-571500">
              <a:buFont typeface="Arial" panose="020B0604020202020204" pitchFamily="34" charset="0"/>
              <a:buChar char="•"/>
            </a:pPr>
            <a:r>
              <a:rPr lang="en-GB" sz="4000" dirty="0">
                <a:solidFill>
                  <a:schemeClr val="tx1"/>
                </a:solidFill>
                <a:latin typeface="SassoonPrimaryInfant" pitchFamily="2" charset="0"/>
              </a:rPr>
              <a:t>Shape, position and movement</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err="1">
                <a:latin typeface="TAN Meringue"/>
              </a:rPr>
              <a:t>Maths</a:t>
            </a:r>
            <a:endParaRPr lang="en-US" sz="7200" dirty="0">
              <a:latin typeface="TAN Meringue"/>
            </a:endParaRPr>
          </a:p>
        </p:txBody>
      </p:sp>
    </p:spTree>
    <p:extLst>
      <p:ext uri="{BB962C8B-B14F-4D97-AF65-F5344CB8AC3E}">
        <p14:creationId xmlns:p14="http://schemas.microsoft.com/office/powerpoint/2010/main" val="3046946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US" sz="4000" dirty="0">
                <a:solidFill>
                  <a:schemeClr val="tx1"/>
                </a:solidFill>
                <a:latin typeface="SassoonPrimaryInfant" pitchFamily="2" charset="0"/>
              </a:rPr>
              <a:t>Children will have a lot of active </a:t>
            </a:r>
            <a:r>
              <a:rPr lang="en-US" sz="4000" dirty="0" err="1">
                <a:solidFill>
                  <a:schemeClr val="tx1"/>
                </a:solidFill>
                <a:latin typeface="SassoonPrimaryInfant" pitchFamily="2" charset="0"/>
              </a:rPr>
              <a:t>maths</a:t>
            </a:r>
            <a:r>
              <a:rPr lang="en-US" sz="4000" dirty="0">
                <a:solidFill>
                  <a:schemeClr val="tx1"/>
                </a:solidFill>
                <a:latin typeface="SassoonPrimaryInfant" pitchFamily="2" charset="0"/>
              </a:rPr>
              <a:t> experiences as well as work on whiteboards, textbooks, iPad games etc.</a:t>
            </a:r>
          </a:p>
          <a:p>
            <a:pPr marL="571500" indent="-571500">
              <a:buFont typeface="Arial" panose="020B0604020202020204" pitchFamily="34" charset="0"/>
              <a:buChar char="•"/>
            </a:pPr>
            <a:r>
              <a:rPr lang="en-US" sz="4000" dirty="0">
                <a:solidFill>
                  <a:schemeClr val="tx1"/>
                </a:solidFill>
                <a:latin typeface="SassoonPrimaryInfant" pitchFamily="2" charset="0"/>
              </a:rPr>
              <a:t>Children will also have daily </a:t>
            </a:r>
            <a:r>
              <a:rPr lang="en-US" sz="4000" b="1" dirty="0">
                <a:solidFill>
                  <a:schemeClr val="tx1"/>
                </a:solidFill>
                <a:latin typeface="SassoonPrimaryInfant" pitchFamily="2" charset="0"/>
              </a:rPr>
              <a:t>mental </a:t>
            </a:r>
            <a:r>
              <a:rPr lang="en-US" sz="4000" b="1" dirty="0" err="1">
                <a:solidFill>
                  <a:schemeClr val="tx1"/>
                </a:solidFill>
                <a:latin typeface="SassoonPrimaryInfant" pitchFamily="2" charset="0"/>
              </a:rPr>
              <a:t>maths</a:t>
            </a:r>
            <a:r>
              <a:rPr lang="en-US" sz="4000" b="1" dirty="0">
                <a:solidFill>
                  <a:schemeClr val="tx1"/>
                </a:solidFill>
                <a:latin typeface="SassoonPrimaryInfant" pitchFamily="2" charset="0"/>
              </a:rPr>
              <a:t> </a:t>
            </a:r>
            <a:r>
              <a:rPr lang="en-US" sz="4000" dirty="0">
                <a:solidFill>
                  <a:schemeClr val="tx1"/>
                </a:solidFill>
                <a:latin typeface="SassoonPrimaryInfant" pitchFamily="2" charset="0"/>
              </a:rPr>
              <a:t>lessons which will consolidate and reinforce previous taught concepts as well as improving their mental agility, efficiency and flexibility.</a:t>
            </a:r>
          </a:p>
          <a:p>
            <a:pPr marL="571500" indent="-571500">
              <a:buFont typeface="Arial" panose="020B0604020202020204" pitchFamily="34" charset="0"/>
              <a:buChar char="•"/>
            </a:pPr>
            <a:r>
              <a:rPr lang="en-US" sz="4000" dirty="0">
                <a:solidFill>
                  <a:schemeClr val="tx1"/>
                </a:solidFill>
                <a:latin typeface="SassoonPrimaryInfant" pitchFamily="2" charset="0"/>
              </a:rPr>
              <a:t> We will also focus on various </a:t>
            </a:r>
            <a:r>
              <a:rPr lang="en-US" sz="4000" dirty="0" err="1">
                <a:solidFill>
                  <a:schemeClr val="tx1"/>
                </a:solidFill>
                <a:latin typeface="SassoonPrimaryInfant" pitchFamily="2" charset="0"/>
              </a:rPr>
              <a:t>maths</a:t>
            </a:r>
            <a:r>
              <a:rPr lang="en-US" sz="4000" dirty="0">
                <a:solidFill>
                  <a:schemeClr val="tx1"/>
                </a:solidFill>
                <a:latin typeface="SassoonPrimaryInfant" pitchFamily="2" charset="0"/>
              </a:rPr>
              <a:t> vocabulary.</a:t>
            </a:r>
          </a:p>
          <a:p>
            <a:pPr marL="571500" indent="-571500">
              <a:buFont typeface="Arial" panose="020B0604020202020204" pitchFamily="34" charset="0"/>
              <a:buChar char="•"/>
            </a:pPr>
            <a:endParaRPr lang="en-US" sz="4000" dirty="0">
              <a:solidFill>
                <a:schemeClr val="tx1"/>
              </a:solidFill>
              <a:latin typeface="SassoonPrimaryInfant" pitchFamily="2" charset="0"/>
            </a:endParaRPr>
          </a:p>
          <a:p>
            <a:pPr marL="571500" indent="-571500">
              <a:buFont typeface="Arial" panose="020B0604020202020204" pitchFamily="34" charset="0"/>
              <a:buChar char="•"/>
            </a:pPr>
            <a:r>
              <a:rPr lang="en-US" sz="4000" dirty="0">
                <a:solidFill>
                  <a:schemeClr val="tx1"/>
                </a:solidFill>
                <a:latin typeface="SassoonPrimaryInfant" pitchFamily="2" charset="0"/>
              </a:rPr>
              <a:t>I would please encourage you to reinforce concepts taught as children are more likely to make connections if concepts are related to real life experiences (Haylock. 2014)  </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err="1">
                <a:latin typeface="TAN Meringue"/>
              </a:rPr>
              <a:t>Maths</a:t>
            </a:r>
            <a:endParaRPr lang="en-US" sz="7200" dirty="0">
              <a:latin typeface="TAN Meringue"/>
            </a:endParaRPr>
          </a:p>
        </p:txBody>
      </p:sp>
    </p:spTree>
    <p:extLst>
      <p:ext uri="{BB962C8B-B14F-4D97-AF65-F5344CB8AC3E}">
        <p14:creationId xmlns:p14="http://schemas.microsoft.com/office/powerpoint/2010/main" val="1639831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IDL – Interdisciplinary Learning</a:t>
            </a:r>
          </a:p>
          <a:p>
            <a:endParaRPr lang="en-GB" sz="4000" dirty="0">
              <a:solidFill>
                <a:schemeClr val="tx1"/>
              </a:solidFill>
              <a:latin typeface="SassoonPrimaryInfant" pitchFamily="2" charset="0"/>
            </a:endParaRPr>
          </a:p>
          <a:p>
            <a:pPr marL="571500" indent="-571500">
              <a:buFont typeface="Arial" panose="020B0604020202020204" pitchFamily="34" charset="0"/>
              <a:buChar char="•"/>
            </a:pPr>
            <a:r>
              <a:rPr lang="en-GB" sz="4000" dirty="0">
                <a:solidFill>
                  <a:schemeClr val="tx1"/>
                </a:solidFill>
                <a:latin typeface="SassoonPrimaryInfant" pitchFamily="2" charset="0"/>
              </a:rPr>
              <a:t>Child led topics that cover multiple curricular areas </a:t>
            </a:r>
          </a:p>
          <a:p>
            <a:pPr marL="571500" indent="-571500">
              <a:buFont typeface="Arial" panose="020B0604020202020204" pitchFamily="34" charset="0"/>
              <a:buChar char="•"/>
            </a:pPr>
            <a:r>
              <a:rPr lang="en-GB" sz="4000" dirty="0">
                <a:solidFill>
                  <a:schemeClr val="tx1"/>
                </a:solidFill>
                <a:latin typeface="SassoonPrimaryInfant" pitchFamily="2" charset="0"/>
              </a:rPr>
              <a:t>The children will complete a KWL grid to help plan the topic</a:t>
            </a:r>
          </a:p>
          <a:p>
            <a:pPr marL="1028700" lvl="1" indent="-571500">
              <a:buFont typeface="Arial" panose="020B0604020202020204" pitchFamily="34" charset="0"/>
              <a:buChar char="•"/>
            </a:pPr>
            <a:r>
              <a:rPr lang="en-GB" sz="4000" dirty="0">
                <a:solidFill>
                  <a:schemeClr val="tx1"/>
                </a:solidFill>
                <a:latin typeface="SassoonPrimaryInfant" pitchFamily="2" charset="0"/>
              </a:rPr>
              <a:t>What I </a:t>
            </a:r>
            <a:r>
              <a:rPr lang="en-GB" sz="4000" b="1" dirty="0">
                <a:solidFill>
                  <a:schemeClr val="tx1"/>
                </a:solidFill>
                <a:latin typeface="SassoonPrimaryInfant" pitchFamily="2" charset="0"/>
              </a:rPr>
              <a:t>know </a:t>
            </a:r>
          </a:p>
          <a:p>
            <a:pPr marL="1028700" lvl="1" indent="-571500">
              <a:buFont typeface="Arial" panose="020B0604020202020204" pitchFamily="34" charset="0"/>
              <a:buChar char="•"/>
            </a:pPr>
            <a:r>
              <a:rPr lang="en-GB" sz="4000" dirty="0">
                <a:solidFill>
                  <a:schemeClr val="tx1"/>
                </a:solidFill>
                <a:latin typeface="SassoonPrimaryInfant" pitchFamily="2" charset="0"/>
              </a:rPr>
              <a:t>What I </a:t>
            </a:r>
            <a:r>
              <a:rPr lang="en-GB" sz="4000" b="1" dirty="0">
                <a:solidFill>
                  <a:schemeClr val="tx1"/>
                </a:solidFill>
                <a:latin typeface="SassoonPrimaryInfant" pitchFamily="2" charset="0"/>
              </a:rPr>
              <a:t>want</a:t>
            </a:r>
            <a:r>
              <a:rPr lang="en-GB" sz="4000" dirty="0">
                <a:solidFill>
                  <a:schemeClr val="tx1"/>
                </a:solidFill>
                <a:latin typeface="SassoonPrimaryInfant" pitchFamily="2" charset="0"/>
              </a:rPr>
              <a:t> to know</a:t>
            </a:r>
          </a:p>
          <a:p>
            <a:pPr marL="1028700" lvl="1" indent="-571500">
              <a:buFont typeface="Arial" panose="020B0604020202020204" pitchFamily="34" charset="0"/>
              <a:buChar char="•"/>
            </a:pPr>
            <a:r>
              <a:rPr lang="en-GB" sz="4000" dirty="0">
                <a:solidFill>
                  <a:schemeClr val="tx1"/>
                </a:solidFill>
                <a:latin typeface="SassoonPrimaryInfant" pitchFamily="2" charset="0"/>
              </a:rPr>
              <a:t>What I have </a:t>
            </a:r>
            <a:r>
              <a:rPr lang="en-GB" sz="4000" b="1" dirty="0">
                <a:solidFill>
                  <a:schemeClr val="tx1"/>
                </a:solidFill>
                <a:latin typeface="SassoonPrimaryInfant" pitchFamily="2" charset="0"/>
              </a:rPr>
              <a:t>learned </a:t>
            </a:r>
          </a:p>
          <a:p>
            <a:pPr marL="1028700" lvl="1" indent="-571500">
              <a:buFont typeface="Arial" panose="020B0604020202020204" pitchFamily="34" charset="0"/>
              <a:buChar char="•"/>
            </a:pPr>
            <a:endParaRPr lang="en-GB" sz="4000" b="1" dirty="0">
              <a:solidFill>
                <a:schemeClr val="tx1"/>
              </a:solidFill>
              <a:latin typeface="SassoonPrimaryInfant" pitchFamily="2" charset="0"/>
            </a:endParaRPr>
          </a:p>
          <a:p>
            <a:pPr marL="571500" indent="-571500">
              <a:buFont typeface="Arial" panose="020B0604020202020204" pitchFamily="34" charset="0"/>
              <a:buChar char="•"/>
            </a:pPr>
            <a:r>
              <a:rPr lang="en-GB" sz="4000" dirty="0">
                <a:solidFill>
                  <a:schemeClr val="tx1"/>
                </a:solidFill>
                <a:latin typeface="SassoonPrimaryInfant" pitchFamily="2" charset="0"/>
              </a:rPr>
              <a:t>Our first topic is a comparative study of Scotland and Brazil</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IDL</a:t>
            </a:r>
          </a:p>
        </p:txBody>
      </p:sp>
    </p:spTree>
    <p:extLst>
      <p:ext uri="{BB962C8B-B14F-4D97-AF65-F5344CB8AC3E}">
        <p14:creationId xmlns:p14="http://schemas.microsoft.com/office/powerpoint/2010/main" val="2415229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4000" dirty="0">
                <a:solidFill>
                  <a:schemeClr val="tx1"/>
                </a:solidFill>
                <a:latin typeface="SassoonPrimaryInfant" pitchFamily="2" charset="0"/>
              </a:rPr>
              <a:t>Marking is linked to our success criteria.</a:t>
            </a:r>
          </a:p>
          <a:p>
            <a:pPr marL="571500" indent="-571500">
              <a:buFont typeface="Arial" panose="020B0604020202020204" pitchFamily="34" charset="0"/>
              <a:buChar char="•"/>
            </a:pPr>
            <a:r>
              <a:rPr lang="en-GB" sz="4000" dirty="0">
                <a:solidFill>
                  <a:schemeClr val="tx1"/>
                </a:solidFill>
                <a:latin typeface="SassoonPrimaryInfant" pitchFamily="2" charset="0"/>
              </a:rPr>
              <a:t>Learning intentions will be shared with children in each lesson, and where possible they will construct the success criteria</a:t>
            </a:r>
          </a:p>
          <a:p>
            <a:pPr marL="571500" indent="-571500">
              <a:buFont typeface="Arial" panose="020B0604020202020204" pitchFamily="34" charset="0"/>
              <a:buChar char="•"/>
            </a:pPr>
            <a:r>
              <a:rPr lang="en-GB" sz="4000" dirty="0">
                <a:solidFill>
                  <a:schemeClr val="tx1"/>
                </a:solidFill>
                <a:latin typeface="SassoonPrimaryInfant" pitchFamily="2" charset="0"/>
              </a:rPr>
              <a:t>We will mark using self assessment, peer assessment and teacher assessment</a:t>
            </a:r>
          </a:p>
          <a:p>
            <a:pPr marL="571500" indent="-571500">
              <a:buFont typeface="Arial" panose="020B0604020202020204" pitchFamily="34" charset="0"/>
              <a:buChar char="•"/>
            </a:pPr>
            <a:r>
              <a:rPr lang="en-GB" sz="4000" dirty="0">
                <a:solidFill>
                  <a:schemeClr val="tx1"/>
                </a:solidFill>
                <a:latin typeface="SassoonPrimaryInfant" pitchFamily="2" charset="0"/>
              </a:rPr>
              <a:t>Spelling will not always be corrected in writing if this is not the main focus </a:t>
            </a:r>
          </a:p>
          <a:p>
            <a:pPr marL="571500" indent="-571500">
              <a:buFont typeface="Arial" panose="020B0604020202020204" pitchFamily="34" charset="0"/>
              <a:buChar char="•"/>
            </a:pPr>
            <a:r>
              <a:rPr lang="en-GB" sz="4000" dirty="0">
                <a:solidFill>
                  <a:schemeClr val="tx1"/>
                </a:solidFill>
                <a:latin typeface="SassoonPrimaryInfant" pitchFamily="2" charset="0"/>
              </a:rPr>
              <a:t>Tickled Pink and Green for Growth</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Marking</a:t>
            </a:r>
          </a:p>
        </p:txBody>
      </p:sp>
    </p:spTree>
    <p:extLst>
      <p:ext uri="{BB962C8B-B14F-4D97-AF65-F5344CB8AC3E}">
        <p14:creationId xmlns:p14="http://schemas.microsoft.com/office/powerpoint/2010/main" val="349344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Comic Sans MS" panose="030F0902030302020204" pitchFamily="66" charset="0"/>
            </a:endParaRPr>
          </a:p>
          <a:p>
            <a:endParaRPr lang="en-US" sz="6000" b="1" dirty="0">
              <a:solidFill>
                <a:schemeClr val="tx1"/>
              </a:solidFill>
              <a:latin typeface="KG First Time In Forever" panose="02000506000000020003" pitchFamily="2" charset="77"/>
            </a:endParaRPr>
          </a:p>
          <a:p>
            <a:r>
              <a:rPr lang="en-US" sz="5400" b="1" dirty="0">
                <a:solidFill>
                  <a:schemeClr val="tx1"/>
                </a:solidFill>
                <a:latin typeface="SassoonPrimaryInfant" pitchFamily="2" charset="0"/>
              </a:rPr>
              <a:t>Class Teacher - </a:t>
            </a:r>
            <a:r>
              <a:rPr lang="en-US" sz="5400" dirty="0">
                <a:solidFill>
                  <a:schemeClr val="tx1"/>
                </a:solidFill>
                <a:latin typeface="SassoonPrimaryInfant" pitchFamily="2" charset="0"/>
              </a:rPr>
              <a:t> Miss Lauren </a:t>
            </a:r>
            <a:r>
              <a:rPr lang="en-US" sz="5400" dirty="0" smtClean="0">
                <a:solidFill>
                  <a:schemeClr val="tx1"/>
                </a:solidFill>
                <a:latin typeface="SassoonPrimaryInfant" pitchFamily="2" charset="0"/>
              </a:rPr>
              <a:t>Shaw</a:t>
            </a:r>
          </a:p>
          <a:p>
            <a:r>
              <a:rPr lang="en-US" sz="5400" b="1" dirty="0" smtClean="0">
                <a:solidFill>
                  <a:schemeClr val="tx1"/>
                </a:solidFill>
                <a:latin typeface="SassoonPrimaryInfant" pitchFamily="2" charset="0"/>
              </a:rPr>
              <a:t>Principal Teacher </a:t>
            </a:r>
            <a:r>
              <a:rPr lang="en-US" sz="5400" dirty="0" smtClean="0">
                <a:solidFill>
                  <a:schemeClr val="tx1"/>
                </a:solidFill>
                <a:latin typeface="SassoonPrimaryInfant" pitchFamily="2" charset="0"/>
              </a:rPr>
              <a:t>– </a:t>
            </a:r>
            <a:r>
              <a:rPr lang="en-US" sz="5400" dirty="0" err="1" smtClean="0">
                <a:solidFill>
                  <a:schemeClr val="tx1"/>
                </a:solidFill>
                <a:latin typeface="SassoonPrimaryInfant" pitchFamily="2" charset="0"/>
              </a:rPr>
              <a:t>Mrs</a:t>
            </a:r>
            <a:r>
              <a:rPr lang="en-US" sz="5400" dirty="0" smtClean="0">
                <a:solidFill>
                  <a:schemeClr val="tx1"/>
                </a:solidFill>
                <a:latin typeface="SassoonPrimaryInfant" pitchFamily="2" charset="0"/>
              </a:rPr>
              <a:t> Jennifer Downie</a:t>
            </a:r>
            <a:endParaRPr lang="en-US" sz="5400" dirty="0">
              <a:solidFill>
                <a:schemeClr val="tx1"/>
              </a:solidFill>
              <a:latin typeface="SassoonPrimaryInfant" pitchFamily="2" charset="0"/>
            </a:endParaRPr>
          </a:p>
          <a:p>
            <a:r>
              <a:rPr lang="en-GB" sz="5400" b="1" dirty="0">
                <a:solidFill>
                  <a:schemeClr val="tx1"/>
                </a:solidFill>
                <a:latin typeface="SassoonPrimaryInfant" pitchFamily="2" charset="0"/>
              </a:rPr>
              <a:t>Music</a:t>
            </a:r>
            <a:r>
              <a:rPr lang="en-GB" sz="5400" dirty="0">
                <a:solidFill>
                  <a:schemeClr val="tx1"/>
                </a:solidFill>
                <a:latin typeface="SassoonPrimaryInfant" pitchFamily="2" charset="0"/>
              </a:rPr>
              <a:t> – Mrs Tracey Brockie </a:t>
            </a:r>
          </a:p>
          <a:p>
            <a:r>
              <a:rPr lang="en-GB" sz="5400" b="1" dirty="0">
                <a:solidFill>
                  <a:schemeClr val="tx1"/>
                </a:solidFill>
                <a:latin typeface="SassoonPrimaryInfant" pitchFamily="2" charset="0"/>
              </a:rPr>
              <a:t>PE</a:t>
            </a:r>
            <a:r>
              <a:rPr lang="en-GB" sz="5400" dirty="0">
                <a:solidFill>
                  <a:schemeClr val="tx1"/>
                </a:solidFill>
                <a:latin typeface="SassoonPrimaryInfant" pitchFamily="2" charset="0"/>
              </a:rPr>
              <a:t> – Mr Ross </a:t>
            </a:r>
            <a:r>
              <a:rPr lang="en-GB" sz="5400" dirty="0" err="1">
                <a:solidFill>
                  <a:schemeClr val="tx1"/>
                </a:solidFill>
                <a:latin typeface="SassoonPrimaryInfant" pitchFamily="2" charset="0"/>
              </a:rPr>
              <a:t>Manchip</a:t>
            </a:r>
            <a:endParaRPr lang="en-GB" sz="5400" dirty="0">
              <a:solidFill>
                <a:schemeClr val="tx1"/>
              </a:solidFill>
              <a:latin typeface="SassoonPrimaryInfant" pitchFamily="2" charset="0"/>
            </a:endParaRPr>
          </a:p>
          <a:p>
            <a:r>
              <a:rPr lang="en-GB" sz="5400" b="1" dirty="0">
                <a:solidFill>
                  <a:schemeClr val="tx1"/>
                </a:solidFill>
                <a:latin typeface="SassoonPrimaryInfant" pitchFamily="2" charset="0"/>
              </a:rPr>
              <a:t>French - </a:t>
            </a:r>
            <a:r>
              <a:rPr lang="en-GB" sz="5400" dirty="0">
                <a:solidFill>
                  <a:schemeClr val="tx1"/>
                </a:solidFill>
                <a:latin typeface="SassoonPrimaryInfant" pitchFamily="2" charset="0"/>
              </a:rPr>
              <a:t>Miss Jemma Thomson</a:t>
            </a:r>
          </a:p>
          <a:p>
            <a:r>
              <a:rPr lang="en-GB" sz="5400" b="1" dirty="0">
                <a:solidFill>
                  <a:schemeClr val="tx1"/>
                </a:solidFill>
                <a:latin typeface="SassoonPrimaryInfant" pitchFamily="2" charset="0"/>
              </a:rPr>
              <a:t>Support for Learning Assistant -  </a:t>
            </a:r>
            <a:r>
              <a:rPr lang="en-GB" sz="5400" dirty="0">
                <a:solidFill>
                  <a:schemeClr val="tx1"/>
                </a:solidFill>
                <a:latin typeface="SassoonPrimaryInfant" pitchFamily="2" charset="0"/>
              </a:rPr>
              <a:t>Nicole Wilson</a:t>
            </a:r>
          </a:p>
          <a:p>
            <a:r>
              <a:rPr lang="en-GB" sz="5400" b="1" dirty="0">
                <a:solidFill>
                  <a:schemeClr val="tx1"/>
                </a:solidFill>
                <a:latin typeface="SassoonPrimaryInfant" pitchFamily="2" charset="0"/>
              </a:rPr>
              <a:t>Active Schools </a:t>
            </a:r>
            <a:r>
              <a:rPr lang="en-GB" sz="5400" dirty="0">
                <a:solidFill>
                  <a:schemeClr val="tx1"/>
                </a:solidFill>
                <a:latin typeface="SassoonPrimaryInfant" pitchFamily="2" charset="0"/>
              </a:rPr>
              <a:t>– Jen </a:t>
            </a:r>
            <a:r>
              <a:rPr lang="en-GB" sz="5400" dirty="0" smtClean="0">
                <a:solidFill>
                  <a:schemeClr val="tx1"/>
                </a:solidFill>
                <a:latin typeface="SassoonPrimaryInfant" pitchFamily="2" charset="0"/>
              </a:rPr>
              <a:t>Watson-Brown</a:t>
            </a:r>
            <a:endParaRPr lang="en-GB" sz="5400" dirty="0">
              <a:solidFill>
                <a:schemeClr val="bg1"/>
              </a:solidFill>
              <a:latin typeface="SassoonPrimaryInfant" pitchFamily="2" charset="0"/>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Adults in P6W</a:t>
            </a:r>
          </a:p>
        </p:txBody>
      </p:sp>
      <p:pic>
        <p:nvPicPr>
          <p:cNvPr id="8" name="Picture 7">
            <a:extLst>
              <a:ext uri="{FF2B5EF4-FFF2-40B4-BE49-F238E27FC236}">
                <a16:creationId xmlns:a16="http://schemas.microsoft.com/office/drawing/2014/main" id="{C0168AB3-F938-9E46-731D-EFB0AECB2203}"/>
              </a:ext>
            </a:extLst>
          </p:cNvPr>
          <p:cNvPicPr>
            <a:picLocks noChangeAspect="1"/>
          </p:cNvPicPr>
          <p:nvPr/>
        </p:nvPicPr>
        <p:blipFill>
          <a:blip r:embed="rId8"/>
          <a:stretch>
            <a:fillRect/>
          </a:stretch>
        </p:blipFill>
        <p:spPr>
          <a:xfrm>
            <a:off x="13762885" y="2950462"/>
            <a:ext cx="2719575" cy="2703290"/>
          </a:xfrm>
          <a:prstGeom prst="rect">
            <a:avLst/>
          </a:prstGeom>
        </p:spPr>
      </p:pic>
    </p:spTree>
    <p:extLst>
      <p:ext uri="{BB962C8B-B14F-4D97-AF65-F5344CB8AC3E}">
        <p14:creationId xmlns:p14="http://schemas.microsoft.com/office/powerpoint/2010/main" val="249373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4000" dirty="0">
                <a:solidFill>
                  <a:schemeClr val="tx1"/>
                </a:solidFill>
                <a:latin typeface="SassoonPrimaryInfant" pitchFamily="2" charset="0"/>
              </a:rPr>
              <a:t>A class teams will be set up over the next few weeks</a:t>
            </a:r>
          </a:p>
          <a:p>
            <a:pPr marL="571500" indent="-571500">
              <a:buFont typeface="Arial" panose="020B0604020202020204" pitchFamily="34" charset="0"/>
              <a:buChar char="•"/>
            </a:pPr>
            <a:r>
              <a:rPr lang="en-GB" sz="4000" dirty="0">
                <a:solidFill>
                  <a:schemeClr val="tx1"/>
                </a:solidFill>
                <a:latin typeface="SassoonPrimaryInfant" pitchFamily="2" charset="0"/>
              </a:rPr>
              <a:t>Weekly spelling will be uploaded here </a:t>
            </a:r>
          </a:p>
          <a:p>
            <a:pPr marL="571500" indent="-571500">
              <a:buFont typeface="Arial" panose="020B0604020202020204" pitchFamily="34" charset="0"/>
              <a:buChar char="•"/>
            </a:pPr>
            <a:r>
              <a:rPr lang="en-GB" sz="4000" dirty="0">
                <a:solidFill>
                  <a:schemeClr val="tx1"/>
                </a:solidFill>
                <a:latin typeface="SassoonPrimaryInfant" pitchFamily="2" charset="0"/>
              </a:rPr>
              <a:t>Children can practise at home if they wish to do so</a:t>
            </a:r>
          </a:p>
          <a:p>
            <a:pPr marL="571500" indent="-571500">
              <a:buFont typeface="Arial" panose="020B0604020202020204" pitchFamily="34" charset="0"/>
              <a:buChar char="•"/>
            </a:pPr>
            <a:r>
              <a:rPr lang="en-GB" sz="4000" dirty="0">
                <a:solidFill>
                  <a:schemeClr val="tx1"/>
                </a:solidFill>
                <a:latin typeface="SassoonPrimaryInfant" pitchFamily="2" charset="0"/>
              </a:rPr>
              <a:t>Children will have access to Active Learn and Education City </a:t>
            </a:r>
          </a:p>
          <a:p>
            <a:pPr marL="571500" indent="-571500">
              <a:buFont typeface="Arial" panose="020B0604020202020204" pitchFamily="34" charset="0"/>
              <a:buChar char="•"/>
            </a:pPr>
            <a:r>
              <a:rPr lang="en-GB" sz="4000" dirty="0">
                <a:solidFill>
                  <a:schemeClr val="tx1"/>
                </a:solidFill>
                <a:latin typeface="SassoonPrimaryInfant" pitchFamily="2" charset="0"/>
              </a:rPr>
              <a:t>Content will be uploaded </a:t>
            </a:r>
            <a:r>
              <a:rPr lang="en-GB" sz="4000" dirty="0" smtClean="0">
                <a:solidFill>
                  <a:schemeClr val="tx1"/>
                </a:solidFill>
                <a:latin typeface="SassoonPrimaryInfant" pitchFamily="2" charset="0"/>
              </a:rPr>
              <a:t>throughout </a:t>
            </a:r>
            <a:r>
              <a:rPr lang="en-GB" sz="4000" dirty="0">
                <a:solidFill>
                  <a:schemeClr val="tx1"/>
                </a:solidFill>
                <a:latin typeface="SassoonPrimaryInfant" pitchFamily="2" charset="0"/>
              </a:rPr>
              <a:t>the year</a:t>
            </a:r>
          </a:p>
          <a:p>
            <a:pPr marL="571500" indent="-571500">
              <a:buFont typeface="Arial" panose="020B0604020202020204" pitchFamily="34" charset="0"/>
              <a:buChar char="•"/>
            </a:pPr>
            <a:r>
              <a:rPr lang="en-GB" sz="4000" dirty="0">
                <a:solidFill>
                  <a:schemeClr val="tx1"/>
                </a:solidFill>
                <a:latin typeface="SassoonPrimaryInfant" pitchFamily="2" charset="0"/>
              </a:rPr>
              <a:t>Reading for pleasure – encourage your child to read a variety of genres and authors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Helping at Home</a:t>
            </a:r>
          </a:p>
        </p:txBody>
      </p:sp>
    </p:spTree>
    <p:extLst>
      <p:ext uri="{BB962C8B-B14F-4D97-AF65-F5344CB8AC3E}">
        <p14:creationId xmlns:p14="http://schemas.microsoft.com/office/powerpoint/2010/main" val="119072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pPr marL="571500" indent="-571500">
              <a:buFont typeface="Arial" panose="020B0604020202020204" pitchFamily="34" charset="0"/>
              <a:buChar char="•"/>
            </a:pPr>
            <a:r>
              <a:rPr lang="en-GB" sz="3600" b="1" dirty="0">
                <a:solidFill>
                  <a:schemeClr val="tx1"/>
                </a:solidFill>
                <a:latin typeface="SassoonPrimaryInfant" pitchFamily="2" charset="0"/>
              </a:rPr>
              <a:t>Phonics</a:t>
            </a:r>
            <a:r>
              <a:rPr lang="en-GB" sz="3600" dirty="0">
                <a:solidFill>
                  <a:schemeClr val="tx1"/>
                </a:solidFill>
                <a:latin typeface="SassoonPrimaryInfant" pitchFamily="2" charset="0"/>
              </a:rPr>
              <a:t> – another name for the learning of “sounds”</a:t>
            </a:r>
          </a:p>
          <a:p>
            <a:pPr marL="571500" indent="-571500">
              <a:buFont typeface="Arial" panose="020B0604020202020204" pitchFamily="34" charset="0"/>
              <a:buChar char="•"/>
            </a:pPr>
            <a:r>
              <a:rPr lang="en-GB" sz="3600" b="1" dirty="0">
                <a:solidFill>
                  <a:schemeClr val="tx1"/>
                </a:solidFill>
                <a:latin typeface="SassoonPrimaryInfant" pitchFamily="2" charset="0"/>
              </a:rPr>
              <a:t>Phoneme</a:t>
            </a:r>
            <a:r>
              <a:rPr lang="en-GB" sz="3600" dirty="0">
                <a:solidFill>
                  <a:schemeClr val="tx1"/>
                </a:solidFill>
                <a:latin typeface="SassoonPrimaryInfant" pitchFamily="2" charset="0"/>
              </a:rPr>
              <a:t> – a single unit of sound, e.g. ‘c’ in cat.</a:t>
            </a:r>
          </a:p>
          <a:p>
            <a:pPr marL="571500" indent="-571500">
              <a:buFont typeface="Arial" panose="020B0604020202020204" pitchFamily="34" charset="0"/>
              <a:buChar char="•"/>
            </a:pPr>
            <a:r>
              <a:rPr lang="en-GB" sz="3600" b="1" dirty="0">
                <a:solidFill>
                  <a:schemeClr val="tx1"/>
                </a:solidFill>
                <a:latin typeface="SassoonPrimaryInfant" pitchFamily="2" charset="0"/>
              </a:rPr>
              <a:t>Grapheme</a:t>
            </a:r>
            <a:r>
              <a:rPr lang="en-GB" sz="3600" dirty="0">
                <a:solidFill>
                  <a:schemeClr val="tx1"/>
                </a:solidFill>
                <a:latin typeface="SassoonPrimaryInfant" pitchFamily="2" charset="0"/>
              </a:rPr>
              <a:t> – the written letter</a:t>
            </a:r>
          </a:p>
          <a:p>
            <a:pPr marL="571500" indent="-571500">
              <a:buFont typeface="Arial" panose="020B0604020202020204" pitchFamily="34" charset="0"/>
              <a:buChar char="•"/>
            </a:pPr>
            <a:r>
              <a:rPr lang="en-GB" sz="3600" b="1" dirty="0">
                <a:solidFill>
                  <a:schemeClr val="tx1"/>
                </a:solidFill>
                <a:latin typeface="SassoonPrimaryInfant" pitchFamily="2" charset="0"/>
              </a:rPr>
              <a:t>Blending</a:t>
            </a:r>
            <a:r>
              <a:rPr lang="en-GB" sz="3600" dirty="0">
                <a:solidFill>
                  <a:schemeClr val="tx1"/>
                </a:solidFill>
                <a:latin typeface="SassoonPrimaryInfant" pitchFamily="2" charset="0"/>
              </a:rPr>
              <a:t> – stretching out each individual sound so that it almost runs into the next, e.g. c-a-t = cat.</a:t>
            </a:r>
          </a:p>
          <a:p>
            <a:pPr marL="571500" indent="-571500">
              <a:buFont typeface="Arial" panose="020B0604020202020204" pitchFamily="34" charset="0"/>
              <a:buChar char="•"/>
            </a:pPr>
            <a:r>
              <a:rPr lang="en-GB" sz="3600" b="1" dirty="0">
                <a:solidFill>
                  <a:schemeClr val="tx1"/>
                </a:solidFill>
                <a:latin typeface="SassoonPrimaryInfant" pitchFamily="2" charset="0"/>
              </a:rPr>
              <a:t>Number bond  </a:t>
            </a:r>
            <a:r>
              <a:rPr lang="en-GB" sz="3600" dirty="0">
                <a:solidFill>
                  <a:schemeClr val="tx1"/>
                </a:solidFill>
                <a:latin typeface="SassoonPrimaryInfant" pitchFamily="2" charset="0"/>
              </a:rPr>
              <a:t>- two numbers that go together to make another number, e.g. 70+30=10 (this is called a ‘number bond of 100’)</a:t>
            </a:r>
          </a:p>
          <a:p>
            <a:pPr marL="571500" lvl="0" indent="-571500">
              <a:buFont typeface="Arial" panose="020B0604020202020204" pitchFamily="34" charset="0"/>
              <a:buChar char="•"/>
            </a:pPr>
            <a:r>
              <a:rPr lang="en-GB" sz="3600" b="1" dirty="0">
                <a:solidFill>
                  <a:schemeClr val="tx1"/>
                </a:solidFill>
                <a:latin typeface="SassoonPrimaryInfant" pitchFamily="2" charset="0"/>
              </a:rPr>
              <a:t>Learning intention </a:t>
            </a:r>
            <a:r>
              <a:rPr lang="en-GB" sz="3600" dirty="0">
                <a:solidFill>
                  <a:schemeClr val="tx1"/>
                </a:solidFill>
                <a:latin typeface="SassoonPrimaryInfant" pitchFamily="2" charset="0"/>
              </a:rPr>
              <a:t>– the purpose of our lessons</a:t>
            </a:r>
          </a:p>
          <a:p>
            <a:pPr marL="571500" lvl="0" indent="-571500">
              <a:buFont typeface="Arial" panose="020B0604020202020204" pitchFamily="34" charset="0"/>
              <a:buChar char="•"/>
            </a:pPr>
            <a:r>
              <a:rPr lang="en-GB" sz="3600" b="1" dirty="0">
                <a:solidFill>
                  <a:schemeClr val="tx1"/>
                </a:solidFill>
                <a:latin typeface="SassoonPrimaryInfant" pitchFamily="2" charset="0"/>
              </a:rPr>
              <a:t>Success criteria </a:t>
            </a:r>
            <a:r>
              <a:rPr lang="en-GB" sz="3600" dirty="0">
                <a:solidFill>
                  <a:schemeClr val="tx1"/>
                </a:solidFill>
                <a:latin typeface="SassoonPrimaryInfant" pitchFamily="2" charset="0"/>
              </a:rPr>
              <a:t>– the things we need to do to meet our Learning intention</a:t>
            </a:r>
          </a:p>
          <a:p>
            <a:pPr marL="571500" lvl="0" indent="-571500">
              <a:buFont typeface="Arial" panose="020B0604020202020204" pitchFamily="34" charset="0"/>
              <a:buChar char="•"/>
            </a:pPr>
            <a:r>
              <a:rPr lang="en-GB" sz="3600" b="1" dirty="0">
                <a:solidFill>
                  <a:schemeClr val="tx1"/>
                </a:solidFill>
                <a:latin typeface="SassoonPrimaryInfant" pitchFamily="2" charset="0"/>
              </a:rPr>
              <a:t>VCOP </a:t>
            </a:r>
            <a:r>
              <a:rPr lang="en-GB" sz="3600" dirty="0">
                <a:solidFill>
                  <a:schemeClr val="tx1"/>
                </a:solidFill>
                <a:latin typeface="SassoonPrimaryInfant" pitchFamily="2" charset="0"/>
              </a:rPr>
              <a:t>– Vocabulary, Connectives ,Openers, Punctuation </a:t>
            </a:r>
          </a:p>
          <a:p>
            <a:pPr marL="571500" lvl="0" indent="-571500">
              <a:buFont typeface="Arial" panose="020B0604020202020204" pitchFamily="34" charset="0"/>
              <a:buChar char="•"/>
            </a:pPr>
            <a:r>
              <a:rPr lang="en-GB" sz="3600" b="1" dirty="0">
                <a:solidFill>
                  <a:schemeClr val="tx1"/>
                </a:solidFill>
                <a:latin typeface="SassoonPrimaryInfant" pitchFamily="2" charset="0"/>
              </a:rPr>
              <a:t>KWL- </a:t>
            </a:r>
            <a:r>
              <a:rPr lang="en-GB" sz="3600" dirty="0">
                <a:solidFill>
                  <a:schemeClr val="tx1"/>
                </a:solidFill>
                <a:latin typeface="SassoonPrimaryInfant" pitchFamily="2" charset="0"/>
              </a:rPr>
              <a:t>what we know, what we want to know and what we have learned.</a:t>
            </a:r>
            <a:endParaRPr lang="en-GB" sz="3600" b="1" dirty="0">
              <a:solidFill>
                <a:schemeClr val="tx1"/>
              </a:solidFill>
              <a:latin typeface="SassoonPrimaryInfant" pitchFamily="2" charset="0"/>
            </a:endParaRP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Glossary</a:t>
            </a:r>
          </a:p>
        </p:txBody>
      </p:sp>
    </p:spTree>
    <p:extLst>
      <p:ext uri="{BB962C8B-B14F-4D97-AF65-F5344CB8AC3E}">
        <p14:creationId xmlns:p14="http://schemas.microsoft.com/office/powerpoint/2010/main" val="337767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Thank you so much for popping in to meet with me today.</a:t>
            </a:r>
          </a:p>
          <a:p>
            <a:endParaRPr lang="en-GB" sz="4000" dirty="0">
              <a:solidFill>
                <a:schemeClr val="tx1"/>
              </a:solidFill>
              <a:latin typeface="SassoonPrimaryInfant" pitchFamily="2" charset="0"/>
            </a:endParaRPr>
          </a:p>
          <a:p>
            <a:r>
              <a:rPr lang="en-GB" sz="4000" dirty="0">
                <a:solidFill>
                  <a:schemeClr val="tx1"/>
                </a:solidFill>
                <a:latin typeface="SassoonPrimaryInfant" pitchFamily="2" charset="0"/>
              </a:rPr>
              <a:t>I am really looking forward to working in partnership with you all to meet the best outcomes for your child.</a:t>
            </a:r>
          </a:p>
          <a:p>
            <a:endParaRPr lang="en-GB" sz="4000" dirty="0">
              <a:solidFill>
                <a:schemeClr val="tx1"/>
              </a:solidFill>
              <a:latin typeface="SassoonPrimaryInfant" pitchFamily="2" charset="0"/>
            </a:endParaRPr>
          </a:p>
          <a:p>
            <a:r>
              <a:rPr lang="en-GB" sz="4000" dirty="0">
                <a:solidFill>
                  <a:schemeClr val="tx1"/>
                </a:solidFill>
                <a:latin typeface="SassoonPrimaryInfant" pitchFamily="2" charset="0"/>
              </a:rPr>
              <a:t>All the class have settled in excellently to Primary 6 and I am looking forward to seeing them grow and progress.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900520"/>
          </a:xfrm>
          <a:prstGeom prst="rect">
            <a:avLst/>
          </a:prstGeom>
          <a:noFill/>
        </p:spPr>
        <p:txBody>
          <a:bodyPr wrap="square" rtlCol="0">
            <a:spAutoFit/>
          </a:bodyPr>
          <a:lstStyle/>
          <a:p>
            <a:pPr algn="ctr">
              <a:lnSpc>
                <a:spcPts val="15646"/>
              </a:lnSpc>
            </a:pPr>
            <a:r>
              <a:rPr lang="en-US" sz="7200" dirty="0">
                <a:latin typeface="TAN Meringue"/>
              </a:rPr>
              <a:t>Thank you</a:t>
            </a:r>
          </a:p>
        </p:txBody>
      </p:sp>
    </p:spTree>
    <p:extLst>
      <p:ext uri="{BB962C8B-B14F-4D97-AF65-F5344CB8AC3E}">
        <p14:creationId xmlns:p14="http://schemas.microsoft.com/office/powerpoint/2010/main" val="321995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Comic Sans MS" panose="030F0902030302020204" pitchFamily="66" charset="0"/>
            </a:endParaRPr>
          </a:p>
          <a:p>
            <a:endParaRPr lang="en-GB" sz="4800" b="1" dirty="0">
              <a:solidFill>
                <a:schemeClr val="tx1"/>
              </a:solidFill>
              <a:latin typeface="KG First Time In Forever" panose="02000506000000020003" pitchFamily="2" charset="77"/>
            </a:endParaRPr>
          </a:p>
          <a:p>
            <a:r>
              <a:rPr lang="en-GB" sz="4800" b="1" dirty="0">
                <a:solidFill>
                  <a:schemeClr val="tx1"/>
                </a:solidFill>
                <a:latin typeface="SassoonPrimaryInfant" pitchFamily="2" charset="0"/>
              </a:rPr>
              <a:t>9:00 – 9:15 </a:t>
            </a:r>
            <a:r>
              <a:rPr lang="en-GB" sz="4800" dirty="0">
                <a:solidFill>
                  <a:schemeClr val="tx1"/>
                </a:solidFill>
                <a:latin typeface="SassoonPrimaryInfant" pitchFamily="2" charset="0"/>
              </a:rPr>
              <a:t>– Know and grow. All children are greeted at the door and given time to settle in with a calming morning task. </a:t>
            </a:r>
          </a:p>
          <a:p>
            <a:endParaRPr lang="en-GB" sz="4800" dirty="0">
              <a:solidFill>
                <a:schemeClr val="tx1"/>
              </a:solidFill>
              <a:latin typeface="SassoonPrimaryInfant" pitchFamily="2" charset="0"/>
            </a:endParaRPr>
          </a:p>
          <a:p>
            <a:r>
              <a:rPr lang="en-GB" sz="4800" b="1" dirty="0">
                <a:solidFill>
                  <a:schemeClr val="tx1"/>
                </a:solidFill>
                <a:latin typeface="SassoonPrimaryInfant" pitchFamily="2" charset="0"/>
              </a:rPr>
              <a:t>10:00 – 10:15 </a:t>
            </a:r>
            <a:r>
              <a:rPr lang="en-GB" sz="4800" dirty="0">
                <a:solidFill>
                  <a:schemeClr val="tx1"/>
                </a:solidFill>
                <a:latin typeface="SassoonPrimaryInfant" pitchFamily="2" charset="0"/>
              </a:rPr>
              <a:t>– Playtime</a:t>
            </a:r>
          </a:p>
          <a:p>
            <a:endParaRPr lang="en-GB" sz="4800" dirty="0">
              <a:solidFill>
                <a:schemeClr val="tx1"/>
              </a:solidFill>
              <a:latin typeface="SassoonPrimaryInfant" pitchFamily="2" charset="0"/>
            </a:endParaRPr>
          </a:p>
          <a:p>
            <a:r>
              <a:rPr lang="en-GB" sz="4800" b="1" dirty="0">
                <a:solidFill>
                  <a:schemeClr val="tx1"/>
                </a:solidFill>
                <a:latin typeface="SassoonPrimaryInfant" pitchFamily="2" charset="0"/>
              </a:rPr>
              <a:t>12:15 - 1:00 </a:t>
            </a:r>
            <a:r>
              <a:rPr lang="en-GB" sz="4800" dirty="0">
                <a:solidFill>
                  <a:schemeClr val="tx1"/>
                </a:solidFill>
                <a:latin typeface="SassoonPrimaryInfant" pitchFamily="2" charset="0"/>
              </a:rPr>
              <a:t>- Lunch</a:t>
            </a:r>
            <a:endParaRPr lang="en-GB" sz="4800" dirty="0">
              <a:solidFill>
                <a:schemeClr val="bg1"/>
              </a:solidFill>
              <a:latin typeface="SassoonPrimaryInfant" pitchFamily="2" charset="0"/>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Daily Routines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600" b="1" dirty="0">
              <a:solidFill>
                <a:schemeClr val="tx1"/>
              </a:solidFill>
              <a:latin typeface="Comic Sans MS" panose="030F0902030302020204" pitchFamily="66" charset="0"/>
            </a:endParaRPr>
          </a:p>
          <a:p>
            <a:pPr marL="685800" indent="-685800">
              <a:buFont typeface="Arial" panose="020B0604020202020204" pitchFamily="34" charset="0"/>
              <a:buChar char="•"/>
            </a:pPr>
            <a:endParaRPr lang="en-GB" sz="3600" b="1" dirty="0">
              <a:solidFill>
                <a:schemeClr val="tx1"/>
              </a:solidFill>
              <a:latin typeface="KG First Time In Forever" panose="02000506000000020003" pitchFamily="2" charset="77"/>
            </a:endParaRPr>
          </a:p>
          <a:p>
            <a:pPr marL="685800" indent="-685800">
              <a:buFont typeface="Arial" panose="020B0604020202020204" pitchFamily="34" charset="0"/>
              <a:buChar char="•"/>
            </a:pPr>
            <a:r>
              <a:rPr lang="en-GB" sz="3600" b="1" dirty="0">
                <a:solidFill>
                  <a:schemeClr val="tx1"/>
                </a:solidFill>
                <a:latin typeface="SassoonPrimaryInfant" pitchFamily="2" charset="0"/>
              </a:rPr>
              <a:t>Water – </a:t>
            </a:r>
            <a:r>
              <a:rPr lang="en-GB" sz="3600" dirty="0">
                <a:solidFill>
                  <a:schemeClr val="tx1"/>
                </a:solidFill>
                <a:latin typeface="SassoonPrimaryInfant" pitchFamily="2" charset="0"/>
              </a:rPr>
              <a:t>a water bottle should be brought to school each day. Please ensure these don’t contain fizzy juice, energy drinks, milkshakes etc. Children can refill their bottles in class.</a:t>
            </a:r>
          </a:p>
          <a:p>
            <a:pPr marL="685800" indent="-685800">
              <a:buFont typeface="Arial" panose="020B0604020202020204" pitchFamily="34" charset="0"/>
              <a:buChar char="•"/>
            </a:pPr>
            <a:r>
              <a:rPr lang="en-GB" sz="3600" b="1" dirty="0">
                <a:solidFill>
                  <a:schemeClr val="tx1"/>
                </a:solidFill>
                <a:latin typeface="SassoonPrimaryInfant" pitchFamily="2" charset="0"/>
              </a:rPr>
              <a:t>Snack</a:t>
            </a:r>
            <a:r>
              <a:rPr lang="en-GB" sz="3600" dirty="0">
                <a:solidFill>
                  <a:schemeClr val="tx1"/>
                </a:solidFill>
                <a:latin typeface="SassoonPrimaryInfant" pitchFamily="2" charset="0"/>
              </a:rPr>
              <a:t> – children can bring a small, healthy snack for playtime. This should be something they can eat in 15 minutes. Children get house points for ‘waste free Wednesday’ and ‘fab fruit Friday’.</a:t>
            </a:r>
          </a:p>
          <a:p>
            <a:pPr marL="685800" indent="-685800">
              <a:buFont typeface="Arial" panose="020B0604020202020204" pitchFamily="34" charset="0"/>
              <a:buChar char="•"/>
            </a:pPr>
            <a:r>
              <a:rPr lang="en-GB" sz="3600" b="1" dirty="0">
                <a:solidFill>
                  <a:schemeClr val="tx1"/>
                </a:solidFill>
                <a:latin typeface="SassoonPrimaryInfant" pitchFamily="2" charset="0"/>
              </a:rPr>
              <a:t>School lunches </a:t>
            </a:r>
            <a:r>
              <a:rPr lang="en-GB" sz="3600" dirty="0">
                <a:solidFill>
                  <a:schemeClr val="tx1"/>
                </a:solidFill>
                <a:latin typeface="SassoonPrimaryInfant" pitchFamily="2" charset="0"/>
              </a:rPr>
              <a:t>– can be ordered in advance on </a:t>
            </a:r>
            <a:r>
              <a:rPr lang="en-GB" sz="3600" dirty="0" err="1">
                <a:solidFill>
                  <a:schemeClr val="tx1"/>
                </a:solidFill>
                <a:latin typeface="SassoonPrimaryInfant" pitchFamily="2" charset="0"/>
              </a:rPr>
              <a:t>iPay</a:t>
            </a:r>
            <a:r>
              <a:rPr lang="en-GB" sz="3600" dirty="0">
                <a:solidFill>
                  <a:schemeClr val="tx1"/>
                </a:solidFill>
                <a:latin typeface="SassoonPrimaryInfant" pitchFamily="2" charset="0"/>
              </a:rPr>
              <a:t>.</a:t>
            </a:r>
          </a:p>
          <a:p>
            <a:pPr marL="685800" indent="-685800">
              <a:buFont typeface="Arial" panose="020B0604020202020204" pitchFamily="34" charset="0"/>
              <a:buChar char="•"/>
            </a:pPr>
            <a:r>
              <a:rPr lang="en-GB" sz="3600" b="1" dirty="0">
                <a:solidFill>
                  <a:schemeClr val="tx1"/>
                </a:solidFill>
                <a:latin typeface="SassoonPrimaryInfant" pitchFamily="2" charset="0"/>
              </a:rPr>
              <a:t>Allergies</a:t>
            </a:r>
            <a:r>
              <a:rPr lang="en-GB" sz="3600" dirty="0">
                <a:solidFill>
                  <a:schemeClr val="tx1"/>
                </a:solidFill>
                <a:latin typeface="SassoonPrimaryInfant" pitchFamily="2" charset="0"/>
              </a:rPr>
              <a:t> – a reminder that food with nuts cannot be brought to school. Various breakfast bars and Nutella contain nuts, please check the packaging of snacks.</a:t>
            </a: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Daily Routines</a:t>
            </a:r>
          </a:p>
        </p:txBody>
      </p:sp>
    </p:spTree>
    <p:extLst>
      <p:ext uri="{BB962C8B-B14F-4D97-AF65-F5344CB8AC3E}">
        <p14:creationId xmlns:p14="http://schemas.microsoft.com/office/powerpoint/2010/main" val="2890961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r>
              <a:rPr lang="en-GB" sz="4000" b="1" dirty="0">
                <a:solidFill>
                  <a:schemeClr val="tx1"/>
                </a:solidFill>
                <a:latin typeface="SassoonPrimaryInfant" pitchFamily="2" charset="0"/>
              </a:rPr>
              <a:t>Monday</a:t>
            </a:r>
            <a:r>
              <a:rPr lang="en-GB" sz="4000" dirty="0">
                <a:solidFill>
                  <a:schemeClr val="tx1"/>
                </a:solidFill>
                <a:latin typeface="SassoonPrimaryInfant" pitchFamily="2" charset="0"/>
              </a:rPr>
              <a:t> – alternate weeks – Music with Mrs Brockie</a:t>
            </a:r>
          </a:p>
          <a:p>
            <a:r>
              <a:rPr lang="en-GB" sz="4000" b="1" dirty="0">
                <a:solidFill>
                  <a:schemeClr val="tx1"/>
                </a:solidFill>
                <a:latin typeface="SassoonPrimaryInfant" pitchFamily="2" charset="0"/>
              </a:rPr>
              <a:t>Wednesday </a:t>
            </a:r>
            <a:r>
              <a:rPr lang="en-GB" sz="4000" dirty="0">
                <a:solidFill>
                  <a:schemeClr val="tx1"/>
                </a:solidFill>
                <a:latin typeface="SassoonPrimaryInfant" pitchFamily="2" charset="0"/>
              </a:rPr>
              <a:t>– PE with Mr </a:t>
            </a:r>
            <a:r>
              <a:rPr lang="en-GB" sz="4000" dirty="0" err="1" smtClean="0">
                <a:solidFill>
                  <a:schemeClr val="tx1"/>
                </a:solidFill>
                <a:latin typeface="SassoonPrimaryInfant" pitchFamily="2" charset="0"/>
              </a:rPr>
              <a:t>Manchip</a:t>
            </a:r>
            <a:r>
              <a:rPr lang="en-GB" sz="4000" dirty="0" smtClean="0">
                <a:solidFill>
                  <a:schemeClr val="tx1"/>
                </a:solidFill>
                <a:latin typeface="SassoonPrimaryInfant" pitchFamily="2" charset="0"/>
              </a:rPr>
              <a:t> and library time</a:t>
            </a:r>
            <a:endParaRPr lang="en-GB" sz="4000" dirty="0">
              <a:solidFill>
                <a:schemeClr val="tx1"/>
              </a:solidFill>
              <a:latin typeface="SassoonPrimaryInfant" pitchFamily="2" charset="0"/>
            </a:endParaRPr>
          </a:p>
          <a:p>
            <a:r>
              <a:rPr lang="en-GB" sz="4000" b="1" dirty="0">
                <a:solidFill>
                  <a:schemeClr val="tx1"/>
                </a:solidFill>
                <a:latin typeface="SassoonPrimaryInfant" pitchFamily="2" charset="0"/>
              </a:rPr>
              <a:t>Thursday</a:t>
            </a:r>
            <a:r>
              <a:rPr lang="en-GB" sz="4000" dirty="0">
                <a:solidFill>
                  <a:schemeClr val="tx1"/>
                </a:solidFill>
                <a:latin typeface="SassoonPrimaryInfant" pitchFamily="2" charset="0"/>
              </a:rPr>
              <a:t> – PE with Miss </a:t>
            </a:r>
            <a:r>
              <a:rPr lang="en-GB" sz="4000" dirty="0" smtClean="0">
                <a:solidFill>
                  <a:schemeClr val="tx1"/>
                </a:solidFill>
                <a:latin typeface="SassoonPrimaryInfant" pitchFamily="2" charset="0"/>
              </a:rPr>
              <a:t>Shaw</a:t>
            </a:r>
            <a:endParaRPr lang="en-GB" sz="4000" dirty="0">
              <a:solidFill>
                <a:schemeClr val="tx1"/>
              </a:solidFill>
              <a:latin typeface="SassoonPrimaryInfant" pitchFamily="2" charset="0"/>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270931"/>
            <a:ext cx="12725400" cy="1869743"/>
          </a:xfrm>
          <a:prstGeom prst="rect">
            <a:avLst/>
          </a:prstGeom>
          <a:noFill/>
        </p:spPr>
        <p:txBody>
          <a:bodyPr wrap="square" rtlCol="0">
            <a:spAutoFit/>
          </a:bodyPr>
          <a:lstStyle/>
          <a:p>
            <a:pPr algn="ctr">
              <a:lnSpc>
                <a:spcPts val="15646"/>
              </a:lnSpc>
            </a:pPr>
            <a:r>
              <a:rPr lang="en-US" sz="7200" dirty="0">
                <a:latin typeface="TAN Meringue"/>
              </a:rPr>
              <a:t>Weekly Routines</a:t>
            </a:r>
          </a:p>
        </p:txBody>
      </p:sp>
    </p:spTree>
    <p:extLst>
      <p:ext uri="{BB962C8B-B14F-4D97-AF65-F5344CB8AC3E}">
        <p14:creationId xmlns:p14="http://schemas.microsoft.com/office/powerpoint/2010/main" val="2919556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pic>
        <p:nvPicPr>
          <p:cNvPr id="8" name="Picture 7"/>
          <p:cNvPicPr>
            <a:picLocks noChangeAspect="1"/>
          </p:cNvPicPr>
          <p:nvPr/>
        </p:nvPicPr>
        <p:blipFill rotWithShape="1">
          <a:blip r:embed="rId8"/>
          <a:srcRect b="5249"/>
          <a:stretch/>
        </p:blipFill>
        <p:spPr>
          <a:xfrm>
            <a:off x="1143000" y="190500"/>
            <a:ext cx="15964784" cy="9848850"/>
          </a:xfrm>
          <a:prstGeom prst="rect">
            <a:avLst/>
          </a:prstGeom>
        </p:spPr>
      </p:pic>
    </p:spTree>
    <p:extLst>
      <p:ext uri="{BB962C8B-B14F-4D97-AF65-F5344CB8AC3E}">
        <p14:creationId xmlns:p14="http://schemas.microsoft.com/office/powerpoint/2010/main" val="912381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GB" sz="4000" b="1" dirty="0" smtClean="0">
                <a:solidFill>
                  <a:schemeClr val="tx1"/>
                </a:solidFill>
                <a:latin typeface="SassoonPrimaryInfant" pitchFamily="2" charset="0"/>
              </a:rPr>
              <a:t>Young Leaders – </a:t>
            </a:r>
            <a:r>
              <a:rPr lang="en-GB" sz="4000" dirty="0" smtClean="0">
                <a:solidFill>
                  <a:schemeClr val="tx1"/>
                </a:solidFill>
                <a:latin typeface="SassoonPrimaryInfant" pitchFamily="2" charset="0"/>
              </a:rPr>
              <a:t>ran by active schools with the opportunity to run a lunchtime club</a:t>
            </a:r>
          </a:p>
          <a:p>
            <a:pPr marL="571500" indent="-571500">
              <a:buFont typeface="Arial" panose="020B0604020202020204" pitchFamily="34" charset="0"/>
              <a:buChar char="•"/>
            </a:pPr>
            <a:r>
              <a:rPr lang="en-GB" sz="4000" b="1" dirty="0" smtClean="0">
                <a:solidFill>
                  <a:schemeClr val="tx1"/>
                </a:solidFill>
                <a:latin typeface="SassoonPrimaryInfant" pitchFamily="2" charset="0"/>
              </a:rPr>
              <a:t>Playground buddies </a:t>
            </a:r>
            <a:r>
              <a:rPr lang="en-GB" sz="4000" dirty="0" smtClean="0">
                <a:solidFill>
                  <a:schemeClr val="tx1"/>
                </a:solidFill>
                <a:latin typeface="SassoonPrimaryInfant" pitchFamily="2" charset="0"/>
              </a:rPr>
              <a:t>– will write an application and be trained by P7</a:t>
            </a:r>
          </a:p>
          <a:p>
            <a:pPr marL="571500" indent="-571500">
              <a:buFont typeface="Arial" panose="020B0604020202020204" pitchFamily="34" charset="0"/>
              <a:buChar char="•"/>
            </a:pPr>
            <a:r>
              <a:rPr lang="en-GB" sz="4000" b="1" dirty="0" smtClean="0">
                <a:solidFill>
                  <a:schemeClr val="tx1"/>
                </a:solidFill>
                <a:latin typeface="SassoonPrimaryInfant" pitchFamily="2" charset="0"/>
              </a:rPr>
              <a:t>Reading buddies </a:t>
            </a:r>
            <a:r>
              <a:rPr lang="en-GB" sz="4000" dirty="0" smtClean="0">
                <a:solidFill>
                  <a:schemeClr val="tx1"/>
                </a:solidFill>
                <a:latin typeface="SassoonPrimaryInfant" pitchFamily="2" charset="0"/>
              </a:rPr>
              <a:t>– will be pairing up with P2 </a:t>
            </a:r>
          </a:p>
          <a:p>
            <a:pPr marL="571500" indent="-571500">
              <a:buFont typeface="Arial" panose="020B0604020202020204" pitchFamily="34" charset="0"/>
              <a:buChar char="•"/>
            </a:pPr>
            <a:r>
              <a:rPr lang="en-GB" sz="4000" dirty="0" smtClean="0">
                <a:solidFill>
                  <a:schemeClr val="tx1"/>
                </a:solidFill>
                <a:latin typeface="SassoonPrimaryInfant" pitchFamily="2" charset="0"/>
              </a:rPr>
              <a:t>Information on clubs to follow</a:t>
            </a:r>
            <a:endParaRPr lang="en-GB" sz="4000" dirty="0">
              <a:solidFill>
                <a:schemeClr val="tx1"/>
              </a:solidFill>
              <a:latin typeface="SassoonPrimaryInfant" pitchFamily="2" charset="0"/>
            </a:endParaRPr>
          </a:p>
        </p:txBody>
      </p:sp>
      <p:sp>
        <p:nvSpPr>
          <p:cNvPr id="8" name="TextBox 7">
            <a:extLst>
              <a:ext uri="{FF2B5EF4-FFF2-40B4-BE49-F238E27FC236}">
                <a16:creationId xmlns:a16="http://schemas.microsoft.com/office/drawing/2014/main" id="{2F74D846-0F8A-D6A2-BD95-6B2F1C50EBB6}"/>
              </a:ext>
            </a:extLst>
          </p:cNvPr>
          <p:cNvSpPr txBox="1"/>
          <p:nvPr/>
        </p:nvSpPr>
        <p:spPr>
          <a:xfrm>
            <a:off x="879395" y="1166158"/>
            <a:ext cx="16529210" cy="2092881"/>
          </a:xfrm>
          <a:prstGeom prst="rect">
            <a:avLst/>
          </a:prstGeom>
          <a:noFill/>
        </p:spPr>
        <p:txBody>
          <a:bodyPr wrap="square" rtlCol="0">
            <a:spAutoFit/>
          </a:bodyPr>
          <a:lstStyle/>
          <a:p>
            <a:pPr algn="ctr">
              <a:lnSpc>
                <a:spcPts val="15646"/>
              </a:lnSpc>
            </a:pPr>
            <a:r>
              <a:rPr lang="en-US" sz="7200" dirty="0" smtClean="0">
                <a:latin typeface="TAN Meringue"/>
              </a:rPr>
              <a:t>P^6 Leadership Opportunities</a:t>
            </a:r>
            <a:endParaRPr lang="en-US" sz="7200" dirty="0">
              <a:latin typeface="TAN Meringue"/>
            </a:endParaRPr>
          </a:p>
        </p:txBody>
      </p:sp>
    </p:spTree>
    <p:extLst>
      <p:ext uri="{BB962C8B-B14F-4D97-AF65-F5344CB8AC3E}">
        <p14:creationId xmlns:p14="http://schemas.microsoft.com/office/powerpoint/2010/main" val="3841889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A3A5E92-B227-2F73-B86C-BF4E40D86689}"/>
              </a:ext>
            </a:extLst>
          </p:cNvPr>
          <p:cNvSpPr/>
          <p:nvPr/>
        </p:nvSpPr>
        <p:spPr>
          <a:xfrm rot="-562738">
            <a:off x="12777134" y="-3471230"/>
            <a:ext cx="6660539" cy="7279278"/>
          </a:xfrm>
          <a:custGeom>
            <a:avLst/>
            <a:gdLst/>
            <a:ahLst/>
            <a:cxnLst/>
            <a:rect l="l" t="t" r="r" b="b"/>
            <a:pathLst>
              <a:path w="6660539" h="7279278">
                <a:moveTo>
                  <a:pt x="0" y="0"/>
                </a:moveTo>
                <a:lnTo>
                  <a:pt x="6660539" y="0"/>
                </a:lnTo>
                <a:lnTo>
                  <a:pt x="6660539" y="7279278"/>
                </a:lnTo>
                <a:lnTo>
                  <a:pt x="0" y="72792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a:extLst>
              <a:ext uri="{FF2B5EF4-FFF2-40B4-BE49-F238E27FC236}">
                <a16:creationId xmlns:a16="http://schemas.microsoft.com/office/drawing/2014/main" id="{2CC2FB76-9B21-1878-5ADC-17EE9D471B17}"/>
              </a:ext>
            </a:extLst>
          </p:cNvPr>
          <p:cNvSpPr/>
          <p:nvPr/>
        </p:nvSpPr>
        <p:spPr>
          <a:xfrm rot="-2222931">
            <a:off x="-3574413" y="7172575"/>
            <a:ext cx="8430468" cy="6607379"/>
          </a:xfrm>
          <a:custGeom>
            <a:avLst/>
            <a:gdLst/>
            <a:ahLst/>
            <a:cxnLst/>
            <a:rect l="l" t="t" r="r" b="b"/>
            <a:pathLst>
              <a:path w="8430468" h="6607379">
                <a:moveTo>
                  <a:pt x="0" y="0"/>
                </a:moveTo>
                <a:lnTo>
                  <a:pt x="8430467" y="0"/>
                </a:lnTo>
                <a:lnTo>
                  <a:pt x="8430467" y="6607379"/>
                </a:lnTo>
                <a:lnTo>
                  <a:pt x="0" y="66073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10">
            <a:extLst>
              <a:ext uri="{FF2B5EF4-FFF2-40B4-BE49-F238E27FC236}">
                <a16:creationId xmlns:a16="http://schemas.microsoft.com/office/drawing/2014/main" id="{C2713EF4-3B26-D85E-52DF-A0BCFB3A7C6C}"/>
              </a:ext>
            </a:extLst>
          </p:cNvPr>
          <p:cNvSpPr/>
          <p:nvPr/>
        </p:nvSpPr>
        <p:spPr>
          <a:xfrm rot="7582920">
            <a:off x="-657816" y="-1764492"/>
            <a:ext cx="3603218" cy="5586384"/>
          </a:xfrm>
          <a:custGeom>
            <a:avLst/>
            <a:gdLst/>
            <a:ahLst/>
            <a:cxnLst/>
            <a:rect l="l" t="t" r="r" b="b"/>
            <a:pathLst>
              <a:path w="3603218" h="5586384">
                <a:moveTo>
                  <a:pt x="0" y="0"/>
                </a:moveTo>
                <a:lnTo>
                  <a:pt x="3603218" y="0"/>
                </a:lnTo>
                <a:lnTo>
                  <a:pt x="3603218" y="5586384"/>
                </a:lnTo>
                <a:lnTo>
                  <a:pt x="0" y="5586384"/>
                </a:lnTo>
                <a:lnTo>
                  <a:pt x="0" y="0"/>
                </a:lnTo>
                <a:close/>
              </a:path>
            </a:pathLst>
          </a:custGeom>
          <a:blipFill>
            <a:blip r:embed="rId6"/>
            <a:stretch>
              <a:fillRect/>
            </a:stretch>
          </a:blipFill>
        </p:spPr>
      </p:sp>
      <p:sp>
        <p:nvSpPr>
          <p:cNvPr id="6" name="Freeform 11">
            <a:extLst>
              <a:ext uri="{FF2B5EF4-FFF2-40B4-BE49-F238E27FC236}">
                <a16:creationId xmlns:a16="http://schemas.microsoft.com/office/drawing/2014/main" id="{DAFE0C56-F979-BA02-9500-46C40A2E7DB1}"/>
              </a:ext>
            </a:extLst>
          </p:cNvPr>
          <p:cNvSpPr/>
          <p:nvPr/>
        </p:nvSpPr>
        <p:spPr>
          <a:xfrm>
            <a:off x="15370581" y="7579429"/>
            <a:ext cx="3671739" cy="5793671"/>
          </a:xfrm>
          <a:custGeom>
            <a:avLst/>
            <a:gdLst/>
            <a:ahLst/>
            <a:cxnLst/>
            <a:rect l="l" t="t" r="r" b="b"/>
            <a:pathLst>
              <a:path w="3671739" h="5793671">
                <a:moveTo>
                  <a:pt x="0" y="0"/>
                </a:moveTo>
                <a:lnTo>
                  <a:pt x="3671739" y="0"/>
                </a:lnTo>
                <a:lnTo>
                  <a:pt x="3671739" y="5793671"/>
                </a:lnTo>
                <a:lnTo>
                  <a:pt x="0" y="5793671"/>
                </a:lnTo>
                <a:lnTo>
                  <a:pt x="0" y="0"/>
                </a:lnTo>
                <a:close/>
              </a:path>
            </a:pathLst>
          </a:custGeom>
          <a:blipFill>
            <a:blip r:embed="rId7"/>
            <a:stretch>
              <a:fillRect/>
            </a:stretch>
          </a:blipFill>
        </p:spPr>
      </p:sp>
      <p:sp>
        <p:nvSpPr>
          <p:cNvPr id="2" name="Rounded Rectangle 1">
            <a:extLst>
              <a:ext uri="{FF2B5EF4-FFF2-40B4-BE49-F238E27FC236}">
                <a16:creationId xmlns:a16="http://schemas.microsoft.com/office/drawing/2014/main" id="{C72B0467-735A-07DE-C445-CF8700ABAEE4}"/>
              </a:ext>
            </a:extLst>
          </p:cNvPr>
          <p:cNvSpPr/>
          <p:nvPr/>
        </p:nvSpPr>
        <p:spPr>
          <a:xfrm>
            <a:off x="879395" y="1166158"/>
            <a:ext cx="16529210" cy="8267396"/>
          </a:xfrm>
          <a:prstGeom prst="round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4000" b="1"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endParaRPr lang="en-GB" sz="4000" dirty="0">
              <a:solidFill>
                <a:schemeClr val="tx1"/>
              </a:solidFill>
              <a:latin typeface="KG First Time In Forever" panose="02000506000000020003" pitchFamily="2" charset="77"/>
            </a:endParaRPr>
          </a:p>
          <a:p>
            <a:r>
              <a:rPr lang="en-GB" sz="4000" dirty="0">
                <a:solidFill>
                  <a:schemeClr val="tx1"/>
                </a:solidFill>
                <a:latin typeface="SassoonPrimaryInfant" pitchFamily="2" charset="0"/>
              </a:rPr>
              <a:t>A great start to the year! Please label all clothes and belongings, it’s much easier for them to be reunited! </a:t>
            </a:r>
          </a:p>
          <a:p>
            <a:endParaRPr lang="en-GB" sz="4000" dirty="0">
              <a:solidFill>
                <a:schemeClr val="tx1"/>
              </a:solidFill>
              <a:latin typeface="SassoonPrimaryInfant" pitchFamily="2" charset="0"/>
            </a:endParaRPr>
          </a:p>
          <a:p>
            <a:r>
              <a:rPr lang="en-GB" sz="4000" dirty="0">
                <a:solidFill>
                  <a:schemeClr val="tx1"/>
                </a:solidFill>
                <a:latin typeface="SassoonPrimaryInfant" pitchFamily="2" charset="0"/>
              </a:rPr>
              <a:t>Children should come to school in their kit on gym days. If they would like to get changed into fresh school uniform after this they will be given time to do so. </a:t>
            </a:r>
          </a:p>
          <a:p>
            <a:pPr marL="571500" indent="-571500">
              <a:buFont typeface="Arial" panose="020B0604020202020204" pitchFamily="34" charset="0"/>
              <a:buChar char="•"/>
            </a:pPr>
            <a:r>
              <a:rPr lang="en-GB" sz="4000" dirty="0">
                <a:solidFill>
                  <a:schemeClr val="tx1"/>
                </a:solidFill>
                <a:latin typeface="SassoonPrimaryInfant" pitchFamily="2" charset="0"/>
              </a:rPr>
              <a:t>Black jogging trousers/leggings/short</a:t>
            </a:r>
          </a:p>
          <a:p>
            <a:pPr marL="685800" indent="-685800">
              <a:buFont typeface="Arial" panose="020B0604020202020204" pitchFamily="34" charset="0"/>
              <a:buChar char="•"/>
            </a:pPr>
            <a:r>
              <a:rPr lang="en-GB" sz="4000" dirty="0">
                <a:solidFill>
                  <a:schemeClr val="tx1"/>
                </a:solidFill>
                <a:latin typeface="SassoonPrimaryInfant" pitchFamily="2" charset="0"/>
              </a:rPr>
              <a:t>White t-shirt/polo shirt</a:t>
            </a:r>
          </a:p>
          <a:p>
            <a:pPr marL="685800" indent="-685800">
              <a:buFont typeface="Arial" panose="020B0604020202020204" pitchFamily="34" charset="0"/>
              <a:buChar char="•"/>
            </a:pPr>
            <a:r>
              <a:rPr lang="en-GB" sz="4000" dirty="0">
                <a:solidFill>
                  <a:schemeClr val="tx1"/>
                </a:solidFill>
                <a:latin typeface="SassoonPrimaryInfant" pitchFamily="2" charset="0"/>
              </a:rPr>
              <a:t>School jumper or cardigan (they can take this off for the lesson)</a:t>
            </a:r>
          </a:p>
          <a:p>
            <a:pPr marL="685800" indent="-685800">
              <a:buFont typeface="Arial" panose="020B0604020202020204" pitchFamily="34" charset="0"/>
              <a:buChar char="•"/>
            </a:pPr>
            <a:r>
              <a:rPr lang="en-GB" sz="4000" dirty="0">
                <a:solidFill>
                  <a:schemeClr val="tx1"/>
                </a:solidFill>
                <a:latin typeface="SassoonPrimaryInfant" pitchFamily="2" charset="0"/>
              </a:rPr>
              <a:t>Remove jewellery before school</a:t>
            </a:r>
          </a:p>
          <a:p>
            <a:endParaRPr lang="en-GB" sz="4000" dirty="0">
              <a:solidFill>
                <a:schemeClr val="tx1"/>
              </a:solidFill>
              <a:latin typeface="KG First Time In Forever" panose="02000506000000020003" pitchFamily="2" charset="77"/>
            </a:endParaRPr>
          </a:p>
        </p:txBody>
      </p:sp>
      <p:sp>
        <p:nvSpPr>
          <p:cNvPr id="7" name="TextBox 6">
            <a:extLst>
              <a:ext uri="{FF2B5EF4-FFF2-40B4-BE49-F238E27FC236}">
                <a16:creationId xmlns:a16="http://schemas.microsoft.com/office/drawing/2014/main" id="{2F74D846-0F8A-D6A2-BD95-6B2F1C50EBB6}"/>
              </a:ext>
            </a:extLst>
          </p:cNvPr>
          <p:cNvSpPr txBox="1"/>
          <p:nvPr/>
        </p:nvSpPr>
        <p:spPr>
          <a:xfrm>
            <a:off x="2781300" y="1166158"/>
            <a:ext cx="12725400" cy="1869743"/>
          </a:xfrm>
          <a:prstGeom prst="rect">
            <a:avLst/>
          </a:prstGeom>
          <a:noFill/>
        </p:spPr>
        <p:txBody>
          <a:bodyPr wrap="square" rtlCol="0">
            <a:spAutoFit/>
          </a:bodyPr>
          <a:lstStyle/>
          <a:p>
            <a:pPr algn="ctr">
              <a:lnSpc>
                <a:spcPts val="15646"/>
              </a:lnSpc>
            </a:pPr>
            <a:r>
              <a:rPr lang="en-US" sz="7200" dirty="0">
                <a:latin typeface="TAN Meringue"/>
              </a:rPr>
              <a:t>Uniform</a:t>
            </a:r>
          </a:p>
        </p:txBody>
      </p:sp>
    </p:spTree>
    <p:extLst>
      <p:ext uri="{BB962C8B-B14F-4D97-AF65-F5344CB8AC3E}">
        <p14:creationId xmlns:p14="http://schemas.microsoft.com/office/powerpoint/2010/main" val="1994819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1963</Words>
  <Application>Microsoft Office PowerPoint</Application>
  <PresentationFormat>Custom</PresentationFormat>
  <Paragraphs>289</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TAN Meringue</vt:lpstr>
      <vt:lpstr>Comic Sans MS</vt:lpstr>
      <vt:lpstr>Wingdings</vt:lpstr>
      <vt:lpstr>Arial</vt:lpstr>
      <vt:lpstr>Londrina Solid</vt:lpstr>
      <vt:lpstr>Wingdings 3</vt:lpstr>
      <vt:lpstr>KG First Time In Forever</vt:lpstr>
      <vt:lpstr>SassoonPrimaryInfant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Rights Respecting Schools Westquarter’s Rights Journey </vt:lpstr>
      <vt:lpstr>What is the UNCRC?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Teacher</dc:title>
  <cp:lastModifiedBy>Lauren Shaw</cp:lastModifiedBy>
  <cp:revision>8</cp:revision>
  <dcterms:created xsi:type="dcterms:W3CDTF">2006-08-16T00:00:00Z</dcterms:created>
  <dcterms:modified xsi:type="dcterms:W3CDTF">2023-08-25T07:20:21Z</dcterms:modified>
  <dc:identifier>DAFsG_Au2Wo</dc:identifier>
</cp:coreProperties>
</file>