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8" r:id="rId1"/>
  </p:sldMasterIdLst>
  <p:handoutMasterIdLst>
    <p:handoutMasterId r:id="rId18"/>
  </p:handoutMasterIdLst>
  <p:sldIdLst>
    <p:sldId id="256" r:id="rId2"/>
    <p:sldId id="268" r:id="rId3"/>
    <p:sldId id="257" r:id="rId4"/>
    <p:sldId id="269" r:id="rId5"/>
    <p:sldId id="276" r:id="rId6"/>
    <p:sldId id="272" r:id="rId7"/>
    <p:sldId id="258" r:id="rId8"/>
    <p:sldId id="270" r:id="rId9"/>
    <p:sldId id="262" r:id="rId10"/>
    <p:sldId id="263" r:id="rId11"/>
    <p:sldId id="264" r:id="rId12"/>
    <p:sldId id="267" r:id="rId13"/>
    <p:sldId id="271" r:id="rId14"/>
    <p:sldId id="275" r:id="rId15"/>
    <p:sldId id="273" r:id="rId16"/>
    <p:sldId id="274" r:id="rId17"/>
  </p:sldIdLst>
  <p:sldSz cx="9144000" cy="6858000" type="screen4x3"/>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322"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6A4FFD19-AC9A-4058-A407-345E4D8DCC6C}" type="datetimeFigureOut">
              <a:rPr lang="en-US" smtClean="0"/>
              <a:t>8/23/2022</a:t>
            </a:fld>
            <a:endParaRPr lang="en-GB"/>
          </a:p>
        </p:txBody>
      </p:sp>
      <p:sp>
        <p:nvSpPr>
          <p:cNvPr id="4" name="Footer Placeholder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a:defRPr sz="1200"/>
            </a:lvl1pPr>
          </a:lstStyle>
          <a:p>
            <a:fld id="{790F4E7A-2848-42B2-97F6-04F05F3E14F0}" type="slidenum">
              <a:rPr lang="en-GB" smtClean="0"/>
              <a:t>‹#›</a:t>
            </a:fld>
            <a:endParaRPr lang="en-GB"/>
          </a:p>
        </p:txBody>
      </p:sp>
    </p:spTree>
    <p:extLst>
      <p:ext uri="{BB962C8B-B14F-4D97-AF65-F5344CB8AC3E}">
        <p14:creationId xmlns:p14="http://schemas.microsoft.com/office/powerpoint/2010/main" val="189864527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69B892D-EB83-4320-AE49-50CDB3A068F3}" type="datetimeFigureOut">
              <a:rPr lang="en-US" smtClean="0"/>
              <a:t>8/23/2022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0AC5CC-06CD-4337-843C-90AC9D4362D0}" type="slidenum">
              <a:rPr lang="en-GB" smtClean="0"/>
              <a:t>‹#›</a:t>
            </a:fld>
            <a:endParaRPr lang="en-GB"/>
          </a:p>
        </p:txBody>
      </p:sp>
    </p:spTree>
    <p:extLst>
      <p:ext uri="{BB962C8B-B14F-4D97-AF65-F5344CB8AC3E}">
        <p14:creationId xmlns:p14="http://schemas.microsoft.com/office/powerpoint/2010/main" val="353158602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69B892D-EB83-4320-AE49-50CDB3A068F3}" type="datetimeFigureOut">
              <a:rPr lang="en-US" smtClean="0"/>
              <a:t>8/23/2022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0AC5CC-06CD-4337-843C-90AC9D4362D0}" type="slidenum">
              <a:rPr lang="en-GB" smtClean="0"/>
              <a:t>‹#›</a:t>
            </a:fld>
            <a:endParaRPr lang="en-GB"/>
          </a:p>
        </p:txBody>
      </p:sp>
    </p:spTree>
    <p:extLst>
      <p:ext uri="{BB962C8B-B14F-4D97-AF65-F5344CB8AC3E}">
        <p14:creationId xmlns:p14="http://schemas.microsoft.com/office/powerpoint/2010/main" val="2114866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69B892D-EB83-4320-AE49-50CDB3A068F3}" type="datetimeFigureOut">
              <a:rPr lang="en-US" smtClean="0"/>
              <a:t>8/23/2022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0AC5CC-06CD-4337-843C-90AC9D4362D0}"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506079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69B892D-EB83-4320-AE49-50CDB3A068F3}" type="datetimeFigureOut">
              <a:rPr lang="en-US" smtClean="0"/>
              <a:t>8/23/2022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0AC5CC-06CD-4337-843C-90AC9D4362D0}" type="slidenum">
              <a:rPr lang="en-GB" smtClean="0"/>
              <a:t>‹#›</a:t>
            </a:fld>
            <a:endParaRPr lang="en-GB"/>
          </a:p>
        </p:txBody>
      </p:sp>
    </p:spTree>
    <p:extLst>
      <p:ext uri="{BB962C8B-B14F-4D97-AF65-F5344CB8AC3E}">
        <p14:creationId xmlns:p14="http://schemas.microsoft.com/office/powerpoint/2010/main" val="34276953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69B892D-EB83-4320-AE49-50CDB3A068F3}" type="datetimeFigureOut">
              <a:rPr lang="en-US" smtClean="0"/>
              <a:t>8/23/2022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0AC5CC-06CD-4337-843C-90AC9D4362D0}"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076783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69B892D-EB83-4320-AE49-50CDB3A068F3}" type="datetimeFigureOut">
              <a:rPr lang="en-US" smtClean="0"/>
              <a:t>8/23/2022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0AC5CC-06CD-4337-843C-90AC9D4362D0}" type="slidenum">
              <a:rPr lang="en-GB" smtClean="0"/>
              <a:t>‹#›</a:t>
            </a:fld>
            <a:endParaRPr lang="en-GB"/>
          </a:p>
        </p:txBody>
      </p:sp>
    </p:spTree>
    <p:extLst>
      <p:ext uri="{BB962C8B-B14F-4D97-AF65-F5344CB8AC3E}">
        <p14:creationId xmlns:p14="http://schemas.microsoft.com/office/powerpoint/2010/main" val="6651743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9B892D-EB83-4320-AE49-50CDB3A068F3}" type="datetimeFigureOut">
              <a:rPr lang="en-US" smtClean="0"/>
              <a:t>8/23/2022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0AC5CC-06CD-4337-843C-90AC9D4362D0}" type="slidenum">
              <a:rPr lang="en-GB" smtClean="0"/>
              <a:t>‹#›</a:t>
            </a:fld>
            <a:endParaRPr lang="en-GB"/>
          </a:p>
        </p:txBody>
      </p:sp>
    </p:spTree>
    <p:extLst>
      <p:ext uri="{BB962C8B-B14F-4D97-AF65-F5344CB8AC3E}">
        <p14:creationId xmlns:p14="http://schemas.microsoft.com/office/powerpoint/2010/main" val="23377268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9B892D-EB83-4320-AE49-50CDB3A068F3}" type="datetimeFigureOut">
              <a:rPr lang="en-US" smtClean="0"/>
              <a:t>8/23/2022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0AC5CC-06CD-4337-843C-90AC9D4362D0}" type="slidenum">
              <a:rPr lang="en-GB" smtClean="0"/>
              <a:t>‹#›</a:t>
            </a:fld>
            <a:endParaRPr lang="en-GB"/>
          </a:p>
        </p:txBody>
      </p:sp>
    </p:spTree>
    <p:extLst>
      <p:ext uri="{BB962C8B-B14F-4D97-AF65-F5344CB8AC3E}">
        <p14:creationId xmlns:p14="http://schemas.microsoft.com/office/powerpoint/2010/main" val="268325034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9B892D-EB83-4320-AE49-50CDB3A068F3}" type="datetimeFigureOut">
              <a:rPr lang="en-US" smtClean="0"/>
              <a:t>8/23/2022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0AC5CC-06CD-4337-843C-90AC9D4362D0}" type="slidenum">
              <a:rPr lang="en-GB" smtClean="0"/>
              <a:t>‹#›</a:t>
            </a:fld>
            <a:endParaRPr lang="en-GB"/>
          </a:p>
        </p:txBody>
      </p:sp>
    </p:spTree>
    <p:extLst>
      <p:ext uri="{BB962C8B-B14F-4D97-AF65-F5344CB8AC3E}">
        <p14:creationId xmlns:p14="http://schemas.microsoft.com/office/powerpoint/2010/main" val="3931181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69B892D-EB83-4320-AE49-50CDB3A068F3}" type="datetimeFigureOut">
              <a:rPr lang="en-US" smtClean="0"/>
              <a:t>8/23/2022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0AC5CC-06CD-4337-843C-90AC9D4362D0}" type="slidenum">
              <a:rPr lang="en-GB" smtClean="0"/>
              <a:t>‹#›</a:t>
            </a:fld>
            <a:endParaRPr lang="en-GB"/>
          </a:p>
        </p:txBody>
      </p:sp>
    </p:spTree>
    <p:extLst>
      <p:ext uri="{BB962C8B-B14F-4D97-AF65-F5344CB8AC3E}">
        <p14:creationId xmlns:p14="http://schemas.microsoft.com/office/powerpoint/2010/main" val="4261758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9B892D-EB83-4320-AE49-50CDB3A068F3}" type="datetimeFigureOut">
              <a:rPr lang="en-US" smtClean="0"/>
              <a:t>8/23/2022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0AC5CC-06CD-4337-843C-90AC9D4362D0}" type="slidenum">
              <a:rPr lang="en-GB" smtClean="0"/>
              <a:t>‹#›</a:t>
            </a:fld>
            <a:endParaRPr lang="en-GB"/>
          </a:p>
        </p:txBody>
      </p:sp>
    </p:spTree>
    <p:extLst>
      <p:ext uri="{BB962C8B-B14F-4D97-AF65-F5344CB8AC3E}">
        <p14:creationId xmlns:p14="http://schemas.microsoft.com/office/powerpoint/2010/main" val="3820108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69B892D-EB83-4320-AE49-50CDB3A068F3}" type="datetimeFigureOut">
              <a:rPr lang="en-US" smtClean="0"/>
              <a:t>8/23/2022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D0AC5CC-06CD-4337-843C-90AC9D4362D0}" type="slidenum">
              <a:rPr lang="en-GB" smtClean="0"/>
              <a:t>‹#›</a:t>
            </a:fld>
            <a:endParaRPr lang="en-GB"/>
          </a:p>
        </p:txBody>
      </p:sp>
    </p:spTree>
    <p:extLst>
      <p:ext uri="{BB962C8B-B14F-4D97-AF65-F5344CB8AC3E}">
        <p14:creationId xmlns:p14="http://schemas.microsoft.com/office/powerpoint/2010/main" val="3524497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69B892D-EB83-4320-AE49-50CDB3A068F3}" type="datetimeFigureOut">
              <a:rPr lang="en-US" smtClean="0"/>
              <a:t>8/23/2022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D0AC5CC-06CD-4337-843C-90AC9D4362D0}" type="slidenum">
              <a:rPr lang="en-GB" smtClean="0"/>
              <a:t>‹#›</a:t>
            </a:fld>
            <a:endParaRPr lang="en-GB"/>
          </a:p>
        </p:txBody>
      </p:sp>
    </p:spTree>
    <p:extLst>
      <p:ext uri="{BB962C8B-B14F-4D97-AF65-F5344CB8AC3E}">
        <p14:creationId xmlns:p14="http://schemas.microsoft.com/office/powerpoint/2010/main" val="1470278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9B892D-EB83-4320-AE49-50CDB3A068F3}" type="datetimeFigureOut">
              <a:rPr lang="en-US" smtClean="0"/>
              <a:t>8/23/2022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D0AC5CC-06CD-4337-843C-90AC9D4362D0}" type="slidenum">
              <a:rPr lang="en-GB" smtClean="0"/>
              <a:t>‹#›</a:t>
            </a:fld>
            <a:endParaRPr lang="en-GB"/>
          </a:p>
        </p:txBody>
      </p:sp>
    </p:spTree>
    <p:extLst>
      <p:ext uri="{BB962C8B-B14F-4D97-AF65-F5344CB8AC3E}">
        <p14:creationId xmlns:p14="http://schemas.microsoft.com/office/powerpoint/2010/main" val="40898810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869B892D-EB83-4320-AE49-50CDB3A068F3}" type="datetimeFigureOut">
              <a:rPr lang="en-US" smtClean="0"/>
              <a:t>8/23/2022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0AC5CC-06CD-4337-843C-90AC9D4362D0}" type="slidenum">
              <a:rPr lang="en-GB" smtClean="0"/>
              <a:t>‹#›</a:t>
            </a:fld>
            <a:endParaRPr lang="en-GB"/>
          </a:p>
        </p:txBody>
      </p:sp>
    </p:spTree>
    <p:extLst>
      <p:ext uri="{BB962C8B-B14F-4D97-AF65-F5344CB8AC3E}">
        <p14:creationId xmlns:p14="http://schemas.microsoft.com/office/powerpoint/2010/main" val="224435648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69B892D-EB83-4320-AE49-50CDB3A068F3}" type="datetimeFigureOut">
              <a:rPr lang="en-US" smtClean="0"/>
              <a:t>8/23/2022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0AC5CC-06CD-4337-843C-90AC9D4362D0}" type="slidenum">
              <a:rPr lang="en-GB" smtClean="0"/>
              <a:t>‹#›</a:t>
            </a:fld>
            <a:endParaRPr lang="en-GB"/>
          </a:p>
        </p:txBody>
      </p:sp>
    </p:spTree>
    <p:extLst>
      <p:ext uri="{BB962C8B-B14F-4D97-AF65-F5344CB8AC3E}">
        <p14:creationId xmlns:p14="http://schemas.microsoft.com/office/powerpoint/2010/main" val="2497211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cxnSp>
          <p:nvCxnSpPr>
            <p:cNvPr id="7" name="Straight Connector 6"/>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69B892D-EB83-4320-AE49-50CDB3A068F3}" type="datetimeFigureOut">
              <a:rPr lang="en-US" smtClean="0"/>
              <a:t>8/23/2022</a:t>
            </a:fld>
            <a:endParaRPr lang="en-GB"/>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D0AC5CC-06CD-4337-843C-90AC9D4362D0}" type="slidenum">
              <a:rPr lang="en-GB" smtClean="0"/>
              <a:t>‹#›</a:t>
            </a:fld>
            <a:endParaRPr lang="en-GB"/>
          </a:p>
        </p:txBody>
      </p:sp>
    </p:spTree>
    <p:extLst>
      <p:ext uri="{BB962C8B-B14F-4D97-AF65-F5344CB8AC3E}">
        <p14:creationId xmlns:p14="http://schemas.microsoft.com/office/powerpoint/2010/main" val="4196133167"/>
      </p:ext>
    </p:extLst>
  </p:cSld>
  <p:clrMap bg1="lt1" tx1="dk1" bg2="lt2" tx2="dk2" accent1="accent1" accent2="accent2" accent3="accent3" accent4="accent4" accent5="accent5" accent6="accent6" hlink="hlink" folHlink="folHlink"/>
  <p:sldLayoutIdLst>
    <p:sldLayoutId id="2147483959" r:id="rId1"/>
    <p:sldLayoutId id="2147483960" r:id="rId2"/>
    <p:sldLayoutId id="2147483961" r:id="rId3"/>
    <p:sldLayoutId id="2147483962" r:id="rId4"/>
    <p:sldLayoutId id="2147483963" r:id="rId5"/>
    <p:sldLayoutId id="2147483964" r:id="rId6"/>
    <p:sldLayoutId id="2147483965" r:id="rId7"/>
    <p:sldLayoutId id="2147483966" r:id="rId8"/>
    <p:sldLayoutId id="2147483967" r:id="rId9"/>
    <p:sldLayoutId id="2147483968" r:id="rId10"/>
    <p:sldLayoutId id="2147483969" r:id="rId11"/>
    <p:sldLayoutId id="2147483970" r:id="rId12"/>
    <p:sldLayoutId id="2147483971" r:id="rId13"/>
    <p:sldLayoutId id="2147483972" r:id="rId14"/>
    <p:sldLayoutId id="2147483973" r:id="rId15"/>
    <p:sldLayoutId id="2147483974"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9"/>
            <a:ext cx="7772400" cy="1728192"/>
          </a:xfrm>
        </p:spPr>
        <p:txBody>
          <a:bodyPr>
            <a:normAutofit fontScale="90000"/>
          </a:bodyPr>
          <a:lstStyle/>
          <a:p>
            <a:pPr algn="ctr"/>
            <a:r>
              <a:rPr lang="en-GB" dirty="0" smtClean="0"/>
              <a:t>Meet the Teacher,</a:t>
            </a:r>
            <a:br>
              <a:rPr lang="en-GB" dirty="0" smtClean="0"/>
            </a:br>
            <a:r>
              <a:rPr lang="en-GB" i="1" dirty="0" smtClean="0">
                <a:solidFill>
                  <a:srgbClr val="FF33CC"/>
                </a:solidFill>
              </a:rPr>
              <a:t>Miss McKee </a:t>
            </a:r>
            <a:r>
              <a:rPr lang="en-GB" dirty="0" smtClean="0">
                <a:sym typeface="Wingdings" pitchFamily="2" charset="2"/>
              </a:rPr>
              <a:t></a:t>
            </a:r>
            <a:endParaRPr lang="en-GB" dirty="0"/>
          </a:p>
        </p:txBody>
      </p:sp>
      <p:sp>
        <p:nvSpPr>
          <p:cNvPr id="3" name="Subtitle 2"/>
          <p:cNvSpPr>
            <a:spLocks noGrp="1"/>
          </p:cNvSpPr>
          <p:nvPr>
            <p:ph type="subTitle" idx="1"/>
          </p:nvPr>
        </p:nvSpPr>
        <p:spPr>
          <a:xfrm>
            <a:off x="1143000" y="1988841"/>
            <a:ext cx="6858000" cy="360039"/>
          </a:xfrm>
        </p:spPr>
        <p:txBody>
          <a:bodyPr>
            <a:noAutofit/>
          </a:bodyPr>
          <a:lstStyle/>
          <a:p>
            <a:pPr algn="ctr"/>
            <a:r>
              <a:rPr lang="en-GB" sz="3200" dirty="0" smtClean="0">
                <a:solidFill>
                  <a:srgbClr val="00B0F0"/>
                </a:solidFill>
              </a:rPr>
              <a:t>Welcome to Primary 7</a:t>
            </a:r>
          </a:p>
          <a:p>
            <a:pPr algn="ctr"/>
            <a:r>
              <a:rPr lang="en-GB" sz="3200" dirty="0" smtClean="0">
                <a:solidFill>
                  <a:srgbClr val="00B0F0"/>
                </a:solidFill>
              </a:rPr>
              <a:t>2022/2023</a:t>
            </a:r>
            <a:endParaRPr lang="en-GB" sz="3200" dirty="0">
              <a:solidFill>
                <a:srgbClr val="00B0F0"/>
              </a:solidFill>
            </a:endParaRPr>
          </a:p>
        </p:txBody>
      </p:sp>
      <p:sp>
        <p:nvSpPr>
          <p:cNvPr id="12" name="6-Point Star 11"/>
          <p:cNvSpPr/>
          <p:nvPr/>
        </p:nvSpPr>
        <p:spPr>
          <a:xfrm>
            <a:off x="407763" y="163667"/>
            <a:ext cx="576064" cy="792088"/>
          </a:xfrm>
          <a:prstGeom prst="star6">
            <a:avLst/>
          </a:prstGeom>
          <a:solidFill>
            <a:srgbClr val="FF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33CC"/>
              </a:solidFill>
            </a:endParaRPr>
          </a:p>
        </p:txBody>
      </p:sp>
      <p:sp>
        <p:nvSpPr>
          <p:cNvPr id="13" name="6-Point Star 12"/>
          <p:cNvSpPr/>
          <p:nvPr/>
        </p:nvSpPr>
        <p:spPr>
          <a:xfrm>
            <a:off x="8001000" y="141486"/>
            <a:ext cx="576064" cy="792088"/>
          </a:xfrm>
          <a:prstGeom prst="star6">
            <a:avLst/>
          </a:prstGeom>
          <a:solidFill>
            <a:srgbClr val="FF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33CC"/>
              </a:solidFill>
            </a:endParaRPr>
          </a:p>
        </p:txBody>
      </p:sp>
      <p:sp>
        <p:nvSpPr>
          <p:cNvPr id="14" name="6-Point Star 13"/>
          <p:cNvSpPr/>
          <p:nvPr/>
        </p:nvSpPr>
        <p:spPr>
          <a:xfrm>
            <a:off x="1942186" y="5926337"/>
            <a:ext cx="576064" cy="792088"/>
          </a:xfrm>
          <a:prstGeom prst="star6">
            <a:avLst/>
          </a:prstGeom>
          <a:solidFill>
            <a:srgbClr val="FF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33CC"/>
              </a:solidFill>
            </a:endParaRPr>
          </a:p>
        </p:txBody>
      </p:sp>
      <p:sp>
        <p:nvSpPr>
          <p:cNvPr id="15" name="6-Point Star 14"/>
          <p:cNvSpPr/>
          <p:nvPr/>
        </p:nvSpPr>
        <p:spPr>
          <a:xfrm>
            <a:off x="1403648" y="1214754"/>
            <a:ext cx="576064" cy="792088"/>
          </a:xfrm>
          <a:prstGeom prst="star6">
            <a:avLst/>
          </a:prstGeom>
          <a:solidFill>
            <a:srgbClr val="FF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33CC"/>
              </a:solidFill>
            </a:endParaRPr>
          </a:p>
        </p:txBody>
      </p:sp>
      <p:sp>
        <p:nvSpPr>
          <p:cNvPr id="16" name="6-Point Star 15"/>
          <p:cNvSpPr/>
          <p:nvPr/>
        </p:nvSpPr>
        <p:spPr>
          <a:xfrm>
            <a:off x="6732240" y="5938507"/>
            <a:ext cx="576064" cy="792088"/>
          </a:xfrm>
          <a:prstGeom prst="star6">
            <a:avLst/>
          </a:prstGeom>
          <a:solidFill>
            <a:srgbClr val="FF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33CC"/>
              </a:solidFill>
            </a:endParaRPr>
          </a:p>
        </p:txBody>
      </p:sp>
      <p:sp>
        <p:nvSpPr>
          <p:cNvPr id="17" name="6-Point Star 16"/>
          <p:cNvSpPr/>
          <p:nvPr/>
        </p:nvSpPr>
        <p:spPr>
          <a:xfrm>
            <a:off x="6899176" y="1196753"/>
            <a:ext cx="576064" cy="792088"/>
          </a:xfrm>
          <a:prstGeom prst="star6">
            <a:avLst/>
          </a:prstGeom>
          <a:solidFill>
            <a:srgbClr val="FF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33CC"/>
              </a:solidFill>
            </a:endParaRPr>
          </a:p>
        </p:txBody>
      </p:sp>
      <p:pic>
        <p:nvPicPr>
          <p:cNvPr id="5" name="Picture 4"/>
          <p:cNvPicPr>
            <a:picLocks noChangeAspect="1"/>
          </p:cNvPicPr>
          <p:nvPr/>
        </p:nvPicPr>
        <p:blipFill>
          <a:blip r:embed="rId2"/>
          <a:stretch>
            <a:fillRect/>
          </a:stretch>
        </p:blipFill>
        <p:spPr>
          <a:xfrm>
            <a:off x="331364" y="4999268"/>
            <a:ext cx="1304925" cy="1724025"/>
          </a:xfrm>
          <a:prstGeom prst="rect">
            <a:avLst/>
          </a:prstGeom>
        </p:spPr>
      </p:pic>
      <p:pic>
        <p:nvPicPr>
          <p:cNvPr id="4" name="Picture 4" descr="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3200937"/>
            <a:ext cx="4120817" cy="30906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Terms used in P.7</a:t>
            </a:r>
            <a:endParaRPr lang="en-GB" dirty="0"/>
          </a:p>
        </p:txBody>
      </p:sp>
      <p:sp>
        <p:nvSpPr>
          <p:cNvPr id="3" name="Content Placeholder 2"/>
          <p:cNvSpPr>
            <a:spLocks noGrp="1"/>
          </p:cNvSpPr>
          <p:nvPr>
            <p:ph idx="1"/>
          </p:nvPr>
        </p:nvSpPr>
        <p:spPr>
          <a:xfrm>
            <a:off x="1115616" y="1268760"/>
            <a:ext cx="7776864" cy="5328592"/>
          </a:xfrm>
        </p:spPr>
        <p:txBody>
          <a:bodyPr>
            <a:normAutofit/>
          </a:bodyPr>
          <a:lstStyle/>
          <a:p>
            <a:pPr marL="0" indent="0">
              <a:buNone/>
            </a:pPr>
            <a:r>
              <a:rPr lang="en-GB" b="1" dirty="0" smtClean="0">
                <a:latin typeface="SassoonPrimaryInfant" pitchFamily="2" charset="0"/>
              </a:rPr>
              <a:t>We use many specific words/phrases in school which your child should be able to explain to you. e.g. </a:t>
            </a:r>
            <a:endParaRPr lang="en-GB" b="1" dirty="0">
              <a:latin typeface="SassoonPrimaryInfant" pitchFamily="2" charset="0"/>
            </a:endParaRPr>
          </a:p>
          <a:p>
            <a:pPr marL="0" indent="0">
              <a:buNone/>
            </a:pPr>
            <a:endParaRPr lang="en-GB" b="1" dirty="0" smtClean="0">
              <a:latin typeface="SassoonPrimaryInfant" pitchFamily="2" charset="0"/>
            </a:endParaRPr>
          </a:p>
          <a:p>
            <a:r>
              <a:rPr lang="en-GB" b="1" dirty="0" smtClean="0">
                <a:latin typeface="SassoonPrimaryInfant" pitchFamily="2" charset="0"/>
              </a:rPr>
              <a:t>phoneme</a:t>
            </a:r>
            <a:r>
              <a:rPr lang="en-GB" dirty="0" smtClean="0">
                <a:latin typeface="SassoonPrimaryInfant" pitchFamily="2" charset="0"/>
              </a:rPr>
              <a:t> </a:t>
            </a:r>
            <a:r>
              <a:rPr lang="en-GB" dirty="0">
                <a:latin typeface="SassoonPrimaryInfant" pitchFamily="2" charset="0"/>
              </a:rPr>
              <a:t>– a single unit of sound, e.g. ‘ay’ in holiday.</a:t>
            </a:r>
          </a:p>
          <a:p>
            <a:r>
              <a:rPr lang="en-GB" b="1" dirty="0" smtClean="0">
                <a:latin typeface="SassoonPrimaryInfant" pitchFamily="2" charset="0"/>
              </a:rPr>
              <a:t>Up-levelling </a:t>
            </a:r>
            <a:r>
              <a:rPr lang="en-GB" dirty="0">
                <a:latin typeface="SassoonPrimaryInfant" pitchFamily="2" charset="0"/>
              </a:rPr>
              <a:t>– using VCOP (Vocabulary, Connective, Openers &amp; Punctuation) to improve a piece of writing. </a:t>
            </a:r>
          </a:p>
          <a:p>
            <a:r>
              <a:rPr lang="en-GB" b="1" dirty="0">
                <a:latin typeface="SassoonPrimaryInfant" pitchFamily="2" charset="0"/>
              </a:rPr>
              <a:t>Metacognition</a:t>
            </a:r>
            <a:r>
              <a:rPr lang="en-GB" dirty="0">
                <a:latin typeface="SassoonPrimaryInfant" pitchFamily="2" charset="0"/>
              </a:rPr>
              <a:t> – thinking about thinking, e.g. understanding how you think / learn </a:t>
            </a:r>
            <a:endParaRPr lang="en-GB" dirty="0" smtClean="0">
              <a:latin typeface="SassoonPrimaryInfant" pitchFamily="2" charset="0"/>
            </a:endParaRPr>
          </a:p>
          <a:p>
            <a:r>
              <a:rPr lang="en-GB" b="1" dirty="0" smtClean="0">
                <a:latin typeface="SassoonPrimaryInfant" pitchFamily="2" charset="0"/>
              </a:rPr>
              <a:t>Visualisation </a:t>
            </a:r>
            <a:r>
              <a:rPr lang="en-GB" dirty="0" smtClean="0">
                <a:latin typeface="SassoonPrimaryInfant" pitchFamily="2" charset="0"/>
              </a:rPr>
              <a:t>– the picture that you create in your head when you read a text</a:t>
            </a:r>
          </a:p>
          <a:p>
            <a:r>
              <a:rPr lang="en-GB" b="1" dirty="0" err="1" smtClean="0">
                <a:latin typeface="SassoonPrimaryInfant" pitchFamily="2" charset="0"/>
              </a:rPr>
              <a:t>Metalinguistics</a:t>
            </a:r>
            <a:r>
              <a:rPr lang="en-GB" dirty="0" smtClean="0">
                <a:latin typeface="SassoonPrimaryInfant" pitchFamily="2" charset="0"/>
              </a:rPr>
              <a:t> – focusing on words and their meanings</a:t>
            </a:r>
          </a:p>
          <a:p>
            <a:r>
              <a:rPr lang="en-GB" b="1" dirty="0" smtClean="0">
                <a:latin typeface="SassoonPrimaryInfant" pitchFamily="2" charset="0"/>
              </a:rPr>
              <a:t>Mental strategies </a:t>
            </a:r>
            <a:r>
              <a:rPr lang="en-GB" dirty="0" smtClean="0">
                <a:latin typeface="SassoonPrimaryInfant" pitchFamily="2" charset="0"/>
              </a:rPr>
              <a:t>– techniques to help with completing mental calculations</a:t>
            </a:r>
          </a:p>
          <a:p>
            <a:r>
              <a:rPr lang="en-GB" b="1" dirty="0" smtClean="0">
                <a:latin typeface="SassoonPrimaryInfant" pitchFamily="2" charset="0"/>
              </a:rPr>
              <a:t>Comprehension</a:t>
            </a:r>
            <a:r>
              <a:rPr lang="en-GB" dirty="0" smtClean="0">
                <a:latin typeface="SassoonPrimaryInfant" pitchFamily="2" charset="0"/>
              </a:rPr>
              <a:t> – showing understanding of a text</a:t>
            </a:r>
          </a:p>
          <a:p>
            <a:r>
              <a:rPr lang="en-GB" b="1" dirty="0" smtClean="0">
                <a:latin typeface="SassoonPrimaryInfant" pitchFamily="2" charset="0"/>
              </a:rPr>
              <a:t>Inference</a:t>
            </a:r>
            <a:r>
              <a:rPr lang="en-GB" dirty="0" smtClean="0">
                <a:latin typeface="SassoonPrimaryInfant" pitchFamily="2" charset="0"/>
              </a:rPr>
              <a:t> – reading between the lines / looking for deeper meaning in a text</a:t>
            </a:r>
            <a:endParaRPr lang="en-GB" dirty="0">
              <a:latin typeface="SassoonPrimaryInfant" pitchFamily="2" charset="0"/>
            </a:endParaRPr>
          </a:p>
          <a:p>
            <a:pPr marL="0" indent="0">
              <a:buNone/>
            </a:pPr>
            <a:endParaRPr lang="en-GB" dirty="0"/>
          </a:p>
        </p:txBody>
      </p:sp>
    </p:spTree>
    <p:extLst>
      <p:ext uri="{BB962C8B-B14F-4D97-AF65-F5344CB8AC3E}">
        <p14:creationId xmlns:p14="http://schemas.microsoft.com/office/powerpoint/2010/main" val="21256361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Growth </a:t>
            </a:r>
            <a:r>
              <a:rPr lang="en-GB" dirty="0" err="1" smtClean="0"/>
              <a:t>Mindset</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5616" y="1187444"/>
            <a:ext cx="7776864" cy="5265891"/>
          </a:xfrm>
          <a:prstGeom prst="rect">
            <a:avLst/>
          </a:prstGeom>
        </p:spPr>
      </p:pic>
    </p:spTree>
    <p:extLst>
      <p:ext uri="{BB962C8B-B14F-4D97-AF65-F5344CB8AC3E}">
        <p14:creationId xmlns:p14="http://schemas.microsoft.com/office/powerpoint/2010/main" val="496048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Covid</a:t>
            </a:r>
            <a:r>
              <a:rPr lang="en-GB" dirty="0" smtClean="0"/>
              <a:t> Changes</a:t>
            </a:r>
            <a:endParaRPr lang="en-GB" dirty="0"/>
          </a:p>
        </p:txBody>
      </p:sp>
      <p:sp>
        <p:nvSpPr>
          <p:cNvPr id="3" name="Content Placeholder 2"/>
          <p:cNvSpPr>
            <a:spLocks noGrp="1"/>
          </p:cNvSpPr>
          <p:nvPr>
            <p:ph idx="1"/>
          </p:nvPr>
        </p:nvSpPr>
        <p:spPr>
          <a:xfrm>
            <a:off x="971600" y="1268760"/>
            <a:ext cx="7715200" cy="4536504"/>
          </a:xfrm>
        </p:spPr>
        <p:txBody>
          <a:bodyPr>
            <a:normAutofit/>
          </a:bodyPr>
          <a:lstStyle/>
          <a:p>
            <a:pPr marL="0" indent="0">
              <a:buNone/>
            </a:pPr>
            <a:r>
              <a:rPr lang="en-GB" dirty="0" smtClean="0">
                <a:sym typeface="Wingdings" panose="05000000000000000000" pitchFamily="2" charset="2"/>
              </a:rPr>
              <a:t>We are in a bit of a transition period with </a:t>
            </a:r>
            <a:r>
              <a:rPr lang="en-GB" dirty="0" err="1" smtClean="0">
                <a:sym typeface="Wingdings" panose="05000000000000000000" pitchFamily="2" charset="2"/>
              </a:rPr>
              <a:t>covid</a:t>
            </a:r>
            <a:r>
              <a:rPr lang="en-GB" dirty="0" smtClean="0">
                <a:sym typeface="Wingdings" panose="05000000000000000000" pitchFamily="2" charset="2"/>
              </a:rPr>
              <a:t> restrictions. Most restrictions have been lifted, but for now, our Meet the Teacher evening will remain online. Hopefully it won’t be long before we can meet in person again. </a:t>
            </a:r>
          </a:p>
          <a:p>
            <a:endParaRPr lang="en-GB" dirty="0" smtClean="0">
              <a:sym typeface="Wingdings" panose="05000000000000000000" pitchFamily="2" charset="2"/>
            </a:endParaRPr>
          </a:p>
          <a:p>
            <a:endParaRPr lang="en-GB" dirty="0" smtClean="0">
              <a:sym typeface="Wingdings" panose="05000000000000000000" pitchFamily="2" charset="2"/>
            </a:endParaRPr>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2023388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Things Never Change! </a:t>
            </a:r>
            <a:endParaRPr lang="en-GB" dirty="0"/>
          </a:p>
        </p:txBody>
      </p:sp>
      <p:sp>
        <p:nvSpPr>
          <p:cNvPr id="3" name="Content Placeholder 2"/>
          <p:cNvSpPr>
            <a:spLocks noGrp="1"/>
          </p:cNvSpPr>
          <p:nvPr>
            <p:ph idx="1"/>
          </p:nvPr>
        </p:nvSpPr>
        <p:spPr/>
        <p:txBody>
          <a:bodyPr/>
          <a:lstStyle/>
          <a:p>
            <a:pPr marL="0" indent="0">
              <a:buNone/>
            </a:pPr>
            <a:r>
              <a:rPr lang="en-GB" dirty="0" smtClean="0"/>
              <a:t>Although there are still some changes in place, our values, ethos and commitment remain the same.</a:t>
            </a:r>
          </a:p>
          <a:p>
            <a:pPr marL="0" indent="0">
              <a:buNone/>
            </a:pPr>
            <a:r>
              <a:rPr lang="en-GB" dirty="0" smtClean="0"/>
              <a:t>It’s great to be all together, learning as a class!</a:t>
            </a: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lgn="ctr">
              <a:buNone/>
            </a:pPr>
            <a:r>
              <a:rPr lang="en-GB" sz="2800" i="1" dirty="0" err="1" smtClean="0">
                <a:solidFill>
                  <a:schemeClr val="accent6">
                    <a:lumMod val="75000"/>
                  </a:schemeClr>
                </a:solidFill>
              </a:rPr>
              <a:t>W</a:t>
            </a:r>
            <a:r>
              <a:rPr lang="en-GB" i="1" dirty="0" err="1" smtClean="0">
                <a:solidFill>
                  <a:schemeClr val="accent6">
                    <a:lumMod val="75000"/>
                  </a:schemeClr>
                </a:solidFill>
              </a:rPr>
              <a:t>estquarter</a:t>
            </a:r>
            <a:r>
              <a:rPr lang="en-GB" i="1" dirty="0" smtClean="0">
                <a:solidFill>
                  <a:schemeClr val="accent6">
                    <a:lumMod val="75000"/>
                  </a:schemeClr>
                </a:solidFill>
              </a:rPr>
              <a:t> </a:t>
            </a:r>
            <a:r>
              <a:rPr lang="en-GB" sz="2800" i="1" dirty="0" smtClean="0">
                <a:solidFill>
                  <a:schemeClr val="accent6">
                    <a:lumMod val="75000"/>
                  </a:schemeClr>
                </a:solidFill>
              </a:rPr>
              <a:t>P</a:t>
            </a:r>
            <a:r>
              <a:rPr lang="en-GB" i="1" dirty="0" smtClean="0">
                <a:solidFill>
                  <a:schemeClr val="accent6">
                    <a:lumMod val="75000"/>
                  </a:schemeClr>
                </a:solidFill>
              </a:rPr>
              <a:t>rimary </a:t>
            </a:r>
            <a:r>
              <a:rPr lang="en-GB" sz="2800" i="1" dirty="0" smtClean="0">
                <a:solidFill>
                  <a:schemeClr val="accent6">
                    <a:lumMod val="75000"/>
                  </a:schemeClr>
                </a:solidFill>
              </a:rPr>
              <a:t>S</a:t>
            </a:r>
            <a:r>
              <a:rPr lang="en-GB" i="1" dirty="0" smtClean="0">
                <a:solidFill>
                  <a:schemeClr val="accent6">
                    <a:lumMod val="75000"/>
                  </a:schemeClr>
                </a:solidFill>
              </a:rPr>
              <a:t>chool: </a:t>
            </a:r>
            <a:r>
              <a:rPr lang="en-GB" sz="2800" i="1" dirty="0" smtClean="0">
                <a:solidFill>
                  <a:schemeClr val="accent6">
                    <a:lumMod val="75000"/>
                  </a:schemeClr>
                </a:solidFill>
              </a:rPr>
              <a:t>W</a:t>
            </a:r>
            <a:r>
              <a:rPr lang="en-GB" i="1" dirty="0" smtClean="0">
                <a:solidFill>
                  <a:schemeClr val="accent6">
                    <a:lumMod val="75000"/>
                  </a:schemeClr>
                </a:solidFill>
              </a:rPr>
              <a:t>here </a:t>
            </a:r>
            <a:r>
              <a:rPr lang="en-GB" sz="2800" i="1" dirty="0" smtClean="0">
                <a:solidFill>
                  <a:schemeClr val="accent6">
                    <a:lumMod val="75000"/>
                  </a:schemeClr>
                </a:solidFill>
              </a:rPr>
              <a:t>P</a:t>
            </a:r>
            <a:r>
              <a:rPr lang="en-GB" i="1" dirty="0" smtClean="0">
                <a:solidFill>
                  <a:schemeClr val="accent6">
                    <a:lumMod val="75000"/>
                  </a:schemeClr>
                </a:solidFill>
              </a:rPr>
              <a:t>eople </a:t>
            </a:r>
            <a:r>
              <a:rPr lang="en-GB" sz="2800" i="1" dirty="0" smtClean="0">
                <a:solidFill>
                  <a:schemeClr val="accent6">
                    <a:lumMod val="75000"/>
                  </a:schemeClr>
                </a:solidFill>
              </a:rPr>
              <a:t>S</a:t>
            </a:r>
            <a:r>
              <a:rPr lang="en-GB" i="1" dirty="0" smtClean="0">
                <a:solidFill>
                  <a:schemeClr val="accent6">
                    <a:lumMod val="75000"/>
                  </a:schemeClr>
                </a:solidFill>
              </a:rPr>
              <a:t>mile </a:t>
            </a:r>
            <a:r>
              <a:rPr lang="en-GB" dirty="0" smtClean="0">
                <a:sym typeface="Wingdings" panose="05000000000000000000" pitchFamily="2" charset="2"/>
              </a:rPr>
              <a:t></a:t>
            </a:r>
            <a:endParaRPr lang="en-GB" dirty="0" smtClean="0"/>
          </a:p>
          <a:p>
            <a:pPr marL="0" indent="0">
              <a:buNone/>
            </a:pPr>
            <a:endParaRPr lang="en-GB" dirty="0" smtClean="0"/>
          </a:p>
          <a:p>
            <a:endParaRPr lang="en-GB" dirty="0"/>
          </a:p>
        </p:txBody>
      </p:sp>
      <p:sp>
        <p:nvSpPr>
          <p:cNvPr id="5" name="Heart 4"/>
          <p:cNvSpPr/>
          <p:nvPr/>
        </p:nvSpPr>
        <p:spPr>
          <a:xfrm>
            <a:off x="2699792" y="3212976"/>
            <a:ext cx="1872208" cy="165618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9918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Time to Talk</a:t>
            </a:r>
            <a:br>
              <a:rPr lang="en-GB" dirty="0" smtClean="0"/>
            </a:br>
            <a:endParaRPr lang="en-GB" dirty="0"/>
          </a:p>
        </p:txBody>
      </p:sp>
      <p:sp>
        <p:nvSpPr>
          <p:cNvPr id="3" name="Content Placeholder 2"/>
          <p:cNvSpPr>
            <a:spLocks noGrp="1"/>
          </p:cNvSpPr>
          <p:nvPr>
            <p:ph idx="1"/>
          </p:nvPr>
        </p:nvSpPr>
        <p:spPr>
          <a:xfrm>
            <a:off x="609599" y="1930400"/>
            <a:ext cx="6347714" cy="4110963"/>
          </a:xfrm>
        </p:spPr>
        <p:txBody>
          <a:bodyPr/>
          <a:lstStyle/>
          <a:p>
            <a:r>
              <a:rPr lang="en-GB" dirty="0" smtClean="0">
                <a:sym typeface="Wingdings" panose="05000000000000000000" pitchFamily="2" charset="2"/>
              </a:rPr>
              <a:t>We aim to develop a wonderfully supportive ethos in our classroom, so children can feel comfortable with sharing stories or news with the teacher/class in front of others</a:t>
            </a:r>
          </a:p>
          <a:p>
            <a:r>
              <a:rPr lang="en-GB" dirty="0" smtClean="0">
                <a:sym typeface="Wingdings" panose="05000000000000000000" pitchFamily="2" charset="2"/>
              </a:rPr>
              <a:t>If a quiet chat is what’s needed, children know that they can speak to me in a quieter space within </a:t>
            </a:r>
            <a:r>
              <a:rPr lang="en-GB" dirty="0">
                <a:sym typeface="Wingdings" panose="05000000000000000000" pitchFamily="2" charset="2"/>
              </a:rPr>
              <a:t>the room, outside the room, </a:t>
            </a:r>
            <a:r>
              <a:rPr lang="en-GB" dirty="0" smtClean="0">
                <a:sym typeface="Wingdings" panose="05000000000000000000" pitchFamily="2" charset="2"/>
              </a:rPr>
              <a:t>or wait back at playtime and have the opportunity to speak with me more privately then.</a:t>
            </a:r>
            <a:endParaRPr lang="en-GB" dirty="0"/>
          </a:p>
        </p:txBody>
      </p:sp>
      <p:sp>
        <p:nvSpPr>
          <p:cNvPr id="4" name="Heart 3"/>
          <p:cNvSpPr/>
          <p:nvPr/>
        </p:nvSpPr>
        <p:spPr>
          <a:xfrm>
            <a:off x="3563888" y="1268760"/>
            <a:ext cx="576064" cy="504056"/>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64311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 School Transition</a:t>
            </a:r>
            <a:endParaRPr lang="en-GB" dirty="0"/>
          </a:p>
        </p:txBody>
      </p:sp>
      <p:sp>
        <p:nvSpPr>
          <p:cNvPr id="3" name="Content Placeholder 2"/>
          <p:cNvSpPr>
            <a:spLocks noGrp="1"/>
          </p:cNvSpPr>
          <p:nvPr>
            <p:ph idx="1"/>
          </p:nvPr>
        </p:nvSpPr>
        <p:spPr>
          <a:xfrm>
            <a:off x="609599" y="1628800"/>
            <a:ext cx="6347714" cy="4412563"/>
          </a:xfrm>
        </p:spPr>
        <p:txBody>
          <a:bodyPr/>
          <a:lstStyle/>
          <a:p>
            <a:r>
              <a:rPr lang="en-GB" dirty="0" smtClean="0"/>
              <a:t>Cluster transition activities, events and work take place throughout Primary 7. These can be in the form of visits from high school staff, sporting events, debates, producing set writing pieces, Francophonie and visits to high school at the end of the year. </a:t>
            </a:r>
          </a:p>
          <a:p>
            <a:r>
              <a:rPr lang="en-GB" dirty="0" smtClean="0"/>
              <a:t>Graeme High School is our cluster high school, so most of our transition work is done with them, however, we also work closely with other high schools e.g. Braes, to ensure a well organised transition for all children.</a:t>
            </a:r>
          </a:p>
          <a:p>
            <a:r>
              <a:rPr lang="en-GB" dirty="0"/>
              <a:t>W</a:t>
            </a:r>
            <a:r>
              <a:rPr lang="en-GB" dirty="0" smtClean="0"/>
              <a:t>e will be working hard in class so that we will be prepared for our move to high school next summer.</a:t>
            </a:r>
            <a:r>
              <a:rPr lang="en-GB" dirty="0" smtClean="0">
                <a:sym typeface="Wingdings" panose="05000000000000000000" pitchFamily="2" charset="2"/>
              </a:rPr>
              <a:t></a:t>
            </a:r>
            <a:endParaRPr lang="en-GB" dirty="0"/>
          </a:p>
        </p:txBody>
      </p:sp>
    </p:spTree>
    <p:extLst>
      <p:ext uri="{BB962C8B-B14F-4D97-AF65-F5344CB8AC3E}">
        <p14:creationId xmlns:p14="http://schemas.microsoft.com/office/powerpoint/2010/main" val="1320307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Class of 2022/2023</a:t>
            </a:r>
            <a:br>
              <a:rPr lang="en-GB" dirty="0" smtClean="0"/>
            </a:br>
            <a:endParaRPr lang="en-GB" dirty="0"/>
          </a:p>
        </p:txBody>
      </p:sp>
      <p:sp>
        <p:nvSpPr>
          <p:cNvPr id="5" name="Heart 4"/>
          <p:cNvSpPr/>
          <p:nvPr/>
        </p:nvSpPr>
        <p:spPr>
          <a:xfrm>
            <a:off x="3563888" y="1268760"/>
            <a:ext cx="648072" cy="432048"/>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Ima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96182" y="2160588"/>
            <a:ext cx="5175249" cy="3881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2932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2800" dirty="0" smtClean="0"/>
              <a:t>P.7 are encouraged to take </a:t>
            </a:r>
            <a:r>
              <a:rPr lang="en-GB" sz="2800" dirty="0"/>
              <a:t>r</a:t>
            </a:r>
            <a:r>
              <a:rPr lang="en-GB" sz="2800" dirty="0" smtClean="0"/>
              <a:t>esponsibly for their own learning. </a:t>
            </a:r>
            <a:r>
              <a:rPr lang="en-GB" sz="2800" dirty="0" smtClean="0">
                <a:sym typeface="Wingdings" panose="05000000000000000000" pitchFamily="2" charset="2"/>
              </a:rPr>
              <a:t></a:t>
            </a:r>
            <a:endParaRPr lang="en-GB" sz="2800" dirty="0"/>
          </a:p>
        </p:txBody>
      </p:sp>
      <p:sp>
        <p:nvSpPr>
          <p:cNvPr id="3" name="Content Placeholder 2"/>
          <p:cNvSpPr>
            <a:spLocks noGrp="1"/>
          </p:cNvSpPr>
          <p:nvPr>
            <p:ph idx="1"/>
          </p:nvPr>
        </p:nvSpPr>
        <p:spPr/>
        <p:txBody>
          <a:bodyPr>
            <a:normAutofit/>
          </a:bodyPr>
          <a:lstStyle/>
          <a:p>
            <a:pPr marL="0" indent="0" algn="ctr">
              <a:buNone/>
            </a:pPr>
            <a:r>
              <a:rPr lang="en-GB" sz="4400" b="1" dirty="0" smtClean="0">
                <a:solidFill>
                  <a:srgbClr val="7030A0"/>
                </a:solidFill>
                <a:latin typeface="SassoonPrimaryInfant" pitchFamily="2" charset="0"/>
              </a:rPr>
              <a:t>If you don’t want to learn, no one can make you.</a:t>
            </a:r>
          </a:p>
          <a:p>
            <a:pPr marL="0" indent="0" algn="ctr">
              <a:buNone/>
            </a:pPr>
            <a:r>
              <a:rPr lang="en-GB" sz="4400" b="1" dirty="0" smtClean="0">
                <a:solidFill>
                  <a:srgbClr val="7030A0"/>
                </a:solidFill>
                <a:latin typeface="SassoonPrimaryInfant" pitchFamily="2" charset="0"/>
              </a:rPr>
              <a:t>If you want to learn, no one can stop you.</a:t>
            </a:r>
            <a:endParaRPr lang="en-GB" sz="4400" b="1" dirty="0">
              <a:solidFill>
                <a:srgbClr val="7030A0"/>
              </a:solidFill>
              <a:latin typeface="SassoonPrimaryInfant" pitchFamily="2" charset="0"/>
            </a:endParaRPr>
          </a:p>
        </p:txBody>
      </p:sp>
    </p:spTree>
    <p:extLst>
      <p:ext uri="{BB962C8B-B14F-4D97-AF65-F5344CB8AC3E}">
        <p14:creationId xmlns:p14="http://schemas.microsoft.com/office/powerpoint/2010/main" val="2551500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b="1" dirty="0" smtClean="0"/>
              <a:t>Primary 7 Expectations: </a:t>
            </a:r>
            <a:r>
              <a:rPr lang="en-GB" dirty="0" smtClean="0"/>
              <a:t/>
            </a:r>
            <a:br>
              <a:rPr lang="en-GB" dirty="0" smtClean="0"/>
            </a:br>
            <a:endParaRPr lang="en-GB" dirty="0"/>
          </a:p>
        </p:txBody>
      </p:sp>
      <p:sp>
        <p:nvSpPr>
          <p:cNvPr id="3" name="Content Placeholder 2"/>
          <p:cNvSpPr>
            <a:spLocks noGrp="1"/>
          </p:cNvSpPr>
          <p:nvPr>
            <p:ph idx="1"/>
          </p:nvPr>
        </p:nvSpPr>
        <p:spPr>
          <a:xfrm>
            <a:off x="609599" y="1700808"/>
            <a:ext cx="6347714" cy="4340555"/>
          </a:xfrm>
        </p:spPr>
        <p:txBody>
          <a:bodyPr>
            <a:normAutofit fontScale="92500" lnSpcReduction="10000"/>
          </a:bodyPr>
          <a:lstStyle/>
          <a:p>
            <a:r>
              <a:rPr lang="en-GB" sz="4000" b="1" dirty="0" smtClean="0">
                <a:latin typeface="SassoonPrimaryInfant" pitchFamily="2" charset="0"/>
              </a:rPr>
              <a:t>Display a high level of resilience and independence</a:t>
            </a:r>
          </a:p>
          <a:p>
            <a:r>
              <a:rPr lang="en-GB" sz="4000" b="1" dirty="0" smtClean="0">
                <a:latin typeface="SassoonPrimaryInfant" pitchFamily="2" charset="0"/>
              </a:rPr>
              <a:t>Show an understanding of the importance of education by being focused, hardworking and determined to achieve</a:t>
            </a:r>
            <a:endParaRPr lang="en-GB" sz="4000" dirty="0" smtClean="0">
              <a:latin typeface="SassoonPrimaryInfant" pitchFamily="2" charset="0"/>
            </a:endParaRP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188640"/>
            <a:ext cx="6589199" cy="1224136"/>
          </a:xfrm>
        </p:spPr>
        <p:txBody>
          <a:bodyPr>
            <a:normAutofit/>
          </a:bodyPr>
          <a:lstStyle/>
          <a:p>
            <a:r>
              <a:rPr lang="en-GB" dirty="0" smtClean="0"/>
              <a:t>What will be we focusing on for the first few weeks?</a:t>
            </a:r>
            <a:endParaRPr lang="en-GB" dirty="0"/>
          </a:p>
        </p:txBody>
      </p:sp>
      <p:sp>
        <p:nvSpPr>
          <p:cNvPr id="3" name="Content Placeholder 2"/>
          <p:cNvSpPr>
            <a:spLocks noGrp="1"/>
          </p:cNvSpPr>
          <p:nvPr>
            <p:ph idx="1"/>
          </p:nvPr>
        </p:nvSpPr>
        <p:spPr>
          <a:xfrm>
            <a:off x="827584" y="1772816"/>
            <a:ext cx="7706817" cy="4138406"/>
          </a:xfrm>
        </p:spPr>
        <p:txBody>
          <a:bodyPr>
            <a:noAutofit/>
          </a:bodyPr>
          <a:lstStyle/>
          <a:p>
            <a:r>
              <a:rPr lang="en-GB" sz="2000" b="1" dirty="0" smtClean="0">
                <a:latin typeface="SassoonPrimaryInfant" pitchFamily="2" charset="0"/>
              </a:rPr>
              <a:t>Settling back into school</a:t>
            </a:r>
          </a:p>
          <a:p>
            <a:r>
              <a:rPr lang="en-GB" sz="2000" b="1" dirty="0" smtClean="0">
                <a:latin typeface="SassoonPrimaryInfant" pitchFamily="2" charset="0"/>
              </a:rPr>
              <a:t>Literacy</a:t>
            </a:r>
          </a:p>
          <a:p>
            <a:r>
              <a:rPr lang="en-GB" sz="2000" b="1" dirty="0" smtClean="0">
                <a:latin typeface="SassoonPrimaryInfant" pitchFamily="2" charset="0"/>
              </a:rPr>
              <a:t>Numeracy</a:t>
            </a:r>
          </a:p>
          <a:p>
            <a:r>
              <a:rPr lang="en-GB" sz="2000" b="1" dirty="0" smtClean="0">
                <a:latin typeface="SassoonPrimaryInfant" pitchFamily="2" charset="0"/>
              </a:rPr>
              <a:t>Health &amp; Wellbeing (including Emotion Works – see next slide)</a:t>
            </a:r>
          </a:p>
          <a:p>
            <a:r>
              <a:rPr lang="en-GB" sz="2000" b="1" dirty="0" smtClean="0">
                <a:latin typeface="SassoonPrimaryInfant" pitchFamily="2" charset="0"/>
              </a:rPr>
              <a:t>The Rights of the Child (UNCRC) – </a:t>
            </a:r>
            <a:r>
              <a:rPr lang="en-GB" sz="2000" b="1" dirty="0" err="1" smtClean="0">
                <a:latin typeface="SassoonPrimaryInfant" pitchFamily="2" charset="0"/>
              </a:rPr>
              <a:t>Unicef</a:t>
            </a:r>
            <a:r>
              <a:rPr lang="en-GB" sz="2000" b="1" dirty="0" smtClean="0">
                <a:latin typeface="SassoonPrimaryInfant" pitchFamily="2" charset="0"/>
              </a:rPr>
              <a:t> UK</a:t>
            </a:r>
          </a:p>
          <a:p>
            <a:r>
              <a:rPr lang="en-GB" sz="2000" b="1" dirty="0" smtClean="0">
                <a:latin typeface="SassoonPrimaryInfant" pitchFamily="2" charset="0"/>
              </a:rPr>
              <a:t>Creating a supportive and fair environment in which to work</a:t>
            </a:r>
          </a:p>
          <a:p>
            <a:r>
              <a:rPr lang="en-GB" sz="2000" b="1" dirty="0" smtClean="0">
                <a:latin typeface="SassoonPrimaryInfant" pitchFamily="2" charset="0"/>
              </a:rPr>
              <a:t>Becoming familiar with the expectations of being in Primary 7</a:t>
            </a:r>
          </a:p>
          <a:p>
            <a:r>
              <a:rPr lang="en-GB" sz="2000" b="1" dirty="0" smtClean="0">
                <a:latin typeface="SassoonPrimaryInfant" pitchFamily="2" charset="0"/>
              </a:rPr>
              <a:t>Challenging ourselves and supporting others</a:t>
            </a:r>
          </a:p>
          <a:p>
            <a:pPr marL="0" indent="0">
              <a:buNone/>
            </a:pPr>
            <a:endParaRPr lang="en-GB" sz="1400" dirty="0"/>
          </a:p>
        </p:txBody>
      </p:sp>
    </p:spTree>
    <p:extLst>
      <p:ext uri="{BB962C8B-B14F-4D97-AF65-F5344CB8AC3E}">
        <p14:creationId xmlns:p14="http://schemas.microsoft.com/office/powerpoint/2010/main" val="767415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Emotion Works</a:t>
            </a:r>
            <a:endParaRPr lang="en-GB" dirty="0"/>
          </a:p>
        </p:txBody>
      </p:sp>
      <p:sp>
        <p:nvSpPr>
          <p:cNvPr id="3" name="Content Placeholder 2"/>
          <p:cNvSpPr>
            <a:spLocks noGrp="1"/>
          </p:cNvSpPr>
          <p:nvPr>
            <p:ph idx="1"/>
          </p:nvPr>
        </p:nvSpPr>
        <p:spPr>
          <a:xfrm>
            <a:off x="609599" y="1556792"/>
            <a:ext cx="6347714" cy="4484571"/>
          </a:xfrm>
        </p:spPr>
        <p:txBody>
          <a:bodyPr/>
          <a:lstStyle/>
          <a:p>
            <a:r>
              <a:rPr lang="en-GB" dirty="0" smtClean="0"/>
              <a:t>We are continuing to use the Emotion Works programme which enables children to develop their understanding of the wide range of emotions, reasons for feeling these emotions and regulation strategies to cope with the emotions. The skills learned through this programme will be life long.</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5696" y="3356992"/>
            <a:ext cx="4413924" cy="3057922"/>
          </a:xfrm>
          <a:prstGeom prst="rect">
            <a:avLst/>
          </a:prstGeom>
        </p:spPr>
      </p:pic>
    </p:spTree>
    <p:extLst>
      <p:ext uri="{BB962C8B-B14F-4D97-AF65-F5344CB8AC3E}">
        <p14:creationId xmlns:p14="http://schemas.microsoft.com/office/powerpoint/2010/main" val="3610835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a:latin typeface="SassoonPrimaryInfant" pitchFamily="2" charset="0"/>
              </a:rPr>
              <a:t>The Rights of the Child (UNCRC) – </a:t>
            </a:r>
            <a:r>
              <a:rPr lang="en-GB" b="1" dirty="0" err="1">
                <a:latin typeface="SassoonPrimaryInfant" pitchFamily="2" charset="0"/>
              </a:rPr>
              <a:t>Unicef</a:t>
            </a:r>
            <a:r>
              <a:rPr lang="en-GB" b="1" dirty="0">
                <a:latin typeface="SassoonPrimaryInfant" pitchFamily="2" charset="0"/>
              </a:rPr>
              <a:t> UK</a:t>
            </a:r>
            <a:br>
              <a:rPr lang="en-GB" b="1" dirty="0">
                <a:latin typeface="SassoonPrimaryInfant" pitchFamily="2" charset="0"/>
              </a:rPr>
            </a:br>
            <a:endParaRPr lang="en-GB" dirty="0"/>
          </a:p>
        </p:txBody>
      </p:sp>
      <p:sp>
        <p:nvSpPr>
          <p:cNvPr id="3" name="Content Placeholder 2"/>
          <p:cNvSpPr>
            <a:spLocks noGrp="1"/>
          </p:cNvSpPr>
          <p:nvPr>
            <p:ph idx="1"/>
          </p:nvPr>
        </p:nvSpPr>
        <p:spPr/>
        <p:txBody>
          <a:bodyPr/>
          <a:lstStyle/>
          <a:p>
            <a:pPr marL="0" indent="0" algn="ctr">
              <a:buNone/>
            </a:pPr>
            <a:r>
              <a:rPr lang="en-GB" sz="2400" dirty="0" err="1" smtClean="0">
                <a:solidFill>
                  <a:schemeClr val="accent6">
                    <a:lumMod val="75000"/>
                  </a:schemeClr>
                </a:solidFill>
              </a:rPr>
              <a:t>Westquarter</a:t>
            </a:r>
            <a:r>
              <a:rPr lang="en-GB" sz="2400" dirty="0" smtClean="0">
                <a:solidFill>
                  <a:schemeClr val="accent6">
                    <a:lumMod val="75000"/>
                  </a:schemeClr>
                </a:solidFill>
              </a:rPr>
              <a:t> Primary is a Rights Respecting School.</a:t>
            </a:r>
          </a:p>
          <a:p>
            <a:pPr marL="0" indent="0">
              <a:buNone/>
            </a:pPr>
            <a:r>
              <a:rPr lang="en-GB" u="sng" dirty="0" smtClean="0">
                <a:solidFill>
                  <a:srgbClr val="FF33CC"/>
                </a:solidFill>
              </a:rPr>
              <a:t>Class Charter</a:t>
            </a:r>
          </a:p>
          <a:p>
            <a:pPr marL="0" indent="0">
              <a:buNone/>
            </a:pPr>
            <a:r>
              <a:rPr lang="en-GB" dirty="0" smtClean="0"/>
              <a:t>We have been revising the Rights of the Child and choosing which ones relate most closely to school.</a:t>
            </a:r>
          </a:p>
          <a:p>
            <a:pPr marL="0" indent="0">
              <a:buNone/>
            </a:pPr>
            <a:r>
              <a:rPr lang="en-GB" dirty="0" smtClean="0"/>
              <a:t>From there we discussed the various Articles and voted for our top 6 which would form the basis of our class charter.</a:t>
            </a:r>
          </a:p>
          <a:p>
            <a:pPr marL="0" indent="0">
              <a:buNone/>
            </a:pPr>
            <a:r>
              <a:rPr lang="en-GB" dirty="0" smtClean="0"/>
              <a:t>Lastly, we had to look at what children and adults would have to do to adhere to the articles.</a:t>
            </a:r>
          </a:p>
          <a:p>
            <a:pPr marL="0" indent="0">
              <a:buNone/>
            </a:pPr>
            <a:r>
              <a:rPr lang="en-GB" dirty="0" smtClean="0"/>
              <a:t>Watch out on Twitter for our finished charter!</a:t>
            </a:r>
          </a:p>
          <a:p>
            <a:endParaRPr lang="en-GB" dirty="0"/>
          </a:p>
        </p:txBody>
      </p:sp>
    </p:spTree>
    <p:extLst>
      <p:ext uri="{BB962C8B-B14F-4D97-AF65-F5344CB8AC3E}">
        <p14:creationId xmlns:p14="http://schemas.microsoft.com/office/powerpoint/2010/main" val="998660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GB" b="1" dirty="0" smtClean="0"/>
              <a:t>Positive Behaviour Management</a:t>
            </a:r>
            <a:endParaRPr lang="en-GB" dirty="0"/>
          </a:p>
        </p:txBody>
      </p:sp>
      <p:sp>
        <p:nvSpPr>
          <p:cNvPr id="3" name="Content Placeholder 2"/>
          <p:cNvSpPr>
            <a:spLocks noGrp="1"/>
          </p:cNvSpPr>
          <p:nvPr>
            <p:ph idx="1"/>
          </p:nvPr>
        </p:nvSpPr>
        <p:spPr>
          <a:xfrm>
            <a:off x="1691681" y="1988840"/>
            <a:ext cx="6842720" cy="3922382"/>
          </a:xfrm>
        </p:spPr>
        <p:txBody>
          <a:bodyPr/>
          <a:lstStyle/>
          <a:p>
            <a:pPr marL="0" indent="0" algn="ctr">
              <a:buNone/>
            </a:pPr>
            <a:r>
              <a:rPr lang="en-GB" dirty="0" smtClean="0"/>
              <a:t>Our school values ensure the best possible environment for everyone in which to learn.</a:t>
            </a:r>
          </a:p>
          <a:p>
            <a:pPr marL="0" indent="0" algn="ctr">
              <a:buNone/>
            </a:pPr>
            <a:r>
              <a:rPr lang="en-GB" sz="4000" b="1" dirty="0" smtClean="0">
                <a:latin typeface="Bradley Hand ITC" panose="03070402050302030203" pitchFamily="66" charset="0"/>
              </a:rPr>
              <a:t>Ready, </a:t>
            </a:r>
          </a:p>
          <a:p>
            <a:pPr marL="0" indent="0" algn="ctr">
              <a:buNone/>
            </a:pPr>
            <a:r>
              <a:rPr lang="en-GB" sz="4000" b="1" dirty="0" smtClean="0">
                <a:latin typeface="Bradley Hand ITC" panose="03070402050302030203" pitchFamily="66" charset="0"/>
              </a:rPr>
              <a:t>Respectful &amp; Safe</a:t>
            </a:r>
          </a:p>
          <a:p>
            <a:pPr marL="0" indent="0" algn="ctr">
              <a:buNone/>
            </a:pPr>
            <a:endParaRPr lang="en-GB" sz="4000" b="1" dirty="0">
              <a:latin typeface="Bradley Hand ITC" panose="03070402050302030203" pitchFamily="66" charset="0"/>
            </a:endParaRPr>
          </a:p>
        </p:txBody>
      </p:sp>
      <p:sp>
        <p:nvSpPr>
          <p:cNvPr id="4" name="Heart 3"/>
          <p:cNvSpPr/>
          <p:nvPr/>
        </p:nvSpPr>
        <p:spPr>
          <a:xfrm>
            <a:off x="4860032" y="4365104"/>
            <a:ext cx="1080120" cy="864096"/>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Positive Behaviour Management</a:t>
            </a:r>
            <a:endParaRPr lang="en-GB" dirty="0"/>
          </a:p>
        </p:txBody>
      </p:sp>
      <p:pic>
        <p:nvPicPr>
          <p:cNvPr id="4" name="Content Placeholder 3">
            <a:extLst>
              <a:ext uri="{FF2B5EF4-FFF2-40B4-BE49-F238E27FC236}">
                <a16:creationId xmlns:a16="http://schemas.microsoft.com/office/drawing/2014/main" id="{0AE97EF5-BE72-B041-BDF3-A0735315DB42}"/>
              </a:ext>
            </a:extLst>
          </p:cNvPr>
          <p:cNvPicPr>
            <a:picLocks noGrp="1" noChangeAspect="1"/>
          </p:cNvPicPr>
          <p:nvPr>
            <p:ph idx="1"/>
          </p:nvPr>
        </p:nvPicPr>
        <p:blipFill>
          <a:blip r:embed="rId2">
            <a:clrChange>
              <a:clrFrom>
                <a:srgbClr val="FFFFFF"/>
              </a:clrFrom>
              <a:clrTo>
                <a:srgbClr val="FFFFFF">
                  <a:alpha val="0"/>
                </a:srgbClr>
              </a:clrTo>
            </a:clrChange>
          </a:blip>
          <a:stretch>
            <a:fillRect/>
          </a:stretch>
        </p:blipFill>
        <p:spPr>
          <a:xfrm>
            <a:off x="735381" y="2386567"/>
            <a:ext cx="6096851" cy="3429479"/>
          </a:xfrm>
          <a:prstGeom prst="rect">
            <a:avLst/>
          </a:prstGeom>
        </p:spPr>
      </p:pic>
    </p:spTree>
    <p:extLst>
      <p:ext uri="{BB962C8B-B14F-4D97-AF65-F5344CB8AC3E}">
        <p14:creationId xmlns:p14="http://schemas.microsoft.com/office/powerpoint/2010/main" val="562897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Home/School Links</a:t>
            </a:r>
            <a:endParaRPr lang="en-GB" dirty="0"/>
          </a:p>
        </p:txBody>
      </p:sp>
      <p:sp>
        <p:nvSpPr>
          <p:cNvPr id="3" name="Content Placeholder 2"/>
          <p:cNvSpPr>
            <a:spLocks noGrp="1"/>
          </p:cNvSpPr>
          <p:nvPr>
            <p:ph idx="1"/>
          </p:nvPr>
        </p:nvSpPr>
        <p:spPr>
          <a:xfrm>
            <a:off x="1115616" y="1340768"/>
            <a:ext cx="7704855" cy="5256584"/>
          </a:xfrm>
        </p:spPr>
        <p:txBody>
          <a:bodyPr>
            <a:normAutofit fontScale="62500" lnSpcReduction="20000"/>
          </a:bodyPr>
          <a:lstStyle/>
          <a:p>
            <a:r>
              <a:rPr lang="en-GB" sz="4400" dirty="0">
                <a:latin typeface="SassoonPrimaryInfant" pitchFamily="2" charset="0"/>
              </a:rPr>
              <a:t>P</a:t>
            </a:r>
            <a:r>
              <a:rPr lang="en-GB" sz="4400" dirty="0" smtClean="0">
                <a:latin typeface="SassoonPrimaryInfant" pitchFamily="2" charset="0"/>
              </a:rPr>
              <a:t>lease contact the school by email or phone to:</a:t>
            </a:r>
            <a:endParaRPr lang="en-GB" sz="4400" dirty="0">
              <a:latin typeface="SassoonPrimaryInfant" pitchFamily="2" charset="0"/>
            </a:endParaRPr>
          </a:p>
          <a:p>
            <a:pPr marL="0" indent="0">
              <a:buNone/>
            </a:pPr>
            <a:r>
              <a:rPr lang="en-GB" sz="4400" dirty="0">
                <a:latin typeface="SassoonPrimaryInfant" pitchFamily="2" charset="0"/>
              </a:rPr>
              <a:t>        - </a:t>
            </a:r>
            <a:r>
              <a:rPr lang="en-GB" sz="4400" dirty="0" smtClean="0">
                <a:latin typeface="SassoonPrimaryInfant" pitchFamily="2" charset="0"/>
              </a:rPr>
              <a:t>let us know about absences</a:t>
            </a:r>
            <a:endParaRPr lang="en-GB" sz="4400" dirty="0">
              <a:latin typeface="SassoonPrimaryInfant" pitchFamily="2" charset="0"/>
            </a:endParaRPr>
          </a:p>
          <a:p>
            <a:pPr marL="0" indent="0">
              <a:buNone/>
            </a:pPr>
            <a:r>
              <a:rPr lang="en-GB" sz="4400" dirty="0">
                <a:latin typeface="SassoonPrimaryInfant" pitchFamily="2" charset="0"/>
              </a:rPr>
              <a:t>        - </a:t>
            </a:r>
            <a:r>
              <a:rPr lang="en-GB" sz="4400" dirty="0" smtClean="0">
                <a:latin typeface="SassoonPrimaryInfant" pitchFamily="2" charset="0"/>
              </a:rPr>
              <a:t>alert school/teacher of appointments</a:t>
            </a:r>
            <a:endParaRPr lang="en-GB" sz="4400" dirty="0">
              <a:latin typeface="SassoonPrimaryInfant" pitchFamily="2" charset="0"/>
            </a:endParaRPr>
          </a:p>
          <a:p>
            <a:pPr marL="0" indent="0">
              <a:buNone/>
            </a:pPr>
            <a:r>
              <a:rPr lang="en-GB" sz="4400" dirty="0">
                <a:latin typeface="SassoonPrimaryInfant" pitchFamily="2" charset="0"/>
              </a:rPr>
              <a:t>        - </a:t>
            </a:r>
            <a:r>
              <a:rPr lang="en-GB" sz="4400" dirty="0" smtClean="0">
                <a:latin typeface="SassoonPrimaryInfant" pitchFamily="2" charset="0"/>
              </a:rPr>
              <a:t>inform us of issues </a:t>
            </a:r>
            <a:r>
              <a:rPr lang="en-GB" sz="4400" dirty="0">
                <a:latin typeface="SassoonPrimaryInfant" pitchFamily="2" charset="0"/>
              </a:rPr>
              <a:t>that may impact your </a:t>
            </a:r>
            <a:r>
              <a:rPr lang="en-GB" sz="4400" dirty="0" smtClean="0">
                <a:latin typeface="SassoonPrimaryInfant" pitchFamily="2" charset="0"/>
              </a:rPr>
              <a:t> child’s day</a:t>
            </a:r>
          </a:p>
          <a:p>
            <a:pPr marL="0" indent="0">
              <a:buNone/>
            </a:pPr>
            <a:r>
              <a:rPr lang="en-GB" sz="4400" dirty="0" smtClean="0">
                <a:latin typeface="SassoonPrimaryInfant" pitchFamily="2" charset="0"/>
              </a:rPr>
              <a:t>        - messages/questions for teacher etc.</a:t>
            </a:r>
          </a:p>
          <a:p>
            <a:r>
              <a:rPr lang="en-GB" sz="4400" dirty="0" smtClean="0">
                <a:latin typeface="SassoonPrimaryInfant" pitchFamily="2" charset="0"/>
              </a:rPr>
              <a:t>Twitter: </a:t>
            </a:r>
            <a:r>
              <a:rPr lang="en-GB" sz="4400" dirty="0" smtClean="0">
                <a:solidFill>
                  <a:srgbClr val="FF33CC"/>
                </a:solidFill>
                <a:latin typeface="SassoonPrimaryInfant" pitchFamily="2" charset="0"/>
              </a:rPr>
              <a:t>P7 and Miss McKee@P7Westquarter</a:t>
            </a:r>
            <a:endParaRPr lang="en-GB" sz="4400" dirty="0">
              <a:latin typeface="SassoonPrimaryInfant" pitchFamily="2" charset="0"/>
            </a:endParaRPr>
          </a:p>
          <a:p>
            <a:r>
              <a:rPr lang="en-GB" sz="4400" dirty="0" smtClean="0">
                <a:latin typeface="SassoonPrimaryInfant" pitchFamily="2" charset="0"/>
              </a:rPr>
              <a:t>Gym kit (Monday/Tuesday(alternate) and Friday) </a:t>
            </a:r>
            <a:endParaRPr lang="en-GB" sz="4400" dirty="0">
              <a:latin typeface="SassoonPrimaryInfant" pitchFamily="2" charset="0"/>
            </a:endParaRPr>
          </a:p>
          <a:p>
            <a:r>
              <a:rPr lang="en-GB" sz="4400" dirty="0" smtClean="0">
                <a:latin typeface="SassoonPrimaryInfant" pitchFamily="2" charset="0"/>
              </a:rPr>
              <a:t>Children are </a:t>
            </a:r>
            <a:r>
              <a:rPr lang="en-GB" sz="4400" dirty="0">
                <a:latin typeface="SassoonPrimaryInfant" pitchFamily="2" charset="0"/>
              </a:rPr>
              <a:t>responsible for their </a:t>
            </a:r>
            <a:r>
              <a:rPr lang="en-GB" sz="4400" dirty="0" smtClean="0">
                <a:latin typeface="SassoonPrimaryInfant" pitchFamily="2" charset="0"/>
              </a:rPr>
              <a:t>own property</a:t>
            </a:r>
            <a:r>
              <a:rPr lang="en-GB" sz="4400" dirty="0">
                <a:latin typeface="SassoonPrimaryInfant" pitchFamily="2" charset="0"/>
              </a:rPr>
              <a:t>. </a:t>
            </a:r>
            <a:endParaRPr lang="en-GB" sz="4400" dirty="0" smtClean="0">
              <a:latin typeface="SassoonPrimaryInfant" pitchFamily="2" charset="0"/>
            </a:endParaRPr>
          </a:p>
          <a:p>
            <a:r>
              <a:rPr lang="en-GB" sz="4400" dirty="0" smtClean="0">
                <a:latin typeface="SassoonPrimaryInfant" pitchFamily="2" charset="0"/>
              </a:rPr>
              <a:t>Please use </a:t>
            </a:r>
            <a:r>
              <a:rPr lang="en-GB" sz="4400" dirty="0" err="1" smtClean="0">
                <a:latin typeface="SassoonPrimaryInfant" pitchFamily="2" charset="0"/>
              </a:rPr>
              <a:t>Ipay</a:t>
            </a:r>
            <a:r>
              <a:rPr lang="en-GB" sz="4400" dirty="0" smtClean="0">
                <a:latin typeface="SassoonPrimaryInfant" pitchFamily="2" charset="0"/>
              </a:rPr>
              <a:t> to order meals or to show that your child will be bringing a packed lunch from home. </a:t>
            </a:r>
            <a:endParaRPr lang="en-GB" sz="4400" dirty="0">
              <a:latin typeface="SassoonPrimaryInfant" pitchFamily="2" charset="0"/>
            </a:endParaRPr>
          </a:p>
          <a:p>
            <a:pPr marL="0" indent="0">
              <a:buNone/>
            </a:pPr>
            <a:endParaRPr lang="en-GB"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2992</TotalTime>
  <Words>818</Words>
  <Application>Microsoft Office PowerPoint</Application>
  <PresentationFormat>On-screen Show (4:3)</PresentationFormat>
  <Paragraphs>76</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Bradley Hand ITC</vt:lpstr>
      <vt:lpstr>Calibri</vt:lpstr>
      <vt:lpstr>SassoonPrimaryInfant</vt:lpstr>
      <vt:lpstr>Trebuchet MS</vt:lpstr>
      <vt:lpstr>Wingdings</vt:lpstr>
      <vt:lpstr>Wingdings 3</vt:lpstr>
      <vt:lpstr>Facet</vt:lpstr>
      <vt:lpstr>Meet the Teacher, Miss McKee </vt:lpstr>
      <vt:lpstr>P.7 are encouraged to take responsibly for their own learning. </vt:lpstr>
      <vt:lpstr>Primary 7 Expectations:  </vt:lpstr>
      <vt:lpstr>What will be we focusing on for the first few weeks?</vt:lpstr>
      <vt:lpstr>Emotion Works</vt:lpstr>
      <vt:lpstr>The Rights of the Child (UNCRC) – Unicef UK </vt:lpstr>
      <vt:lpstr>Positive Behaviour Management</vt:lpstr>
      <vt:lpstr>Positive Behaviour Management</vt:lpstr>
      <vt:lpstr>Home/School Links</vt:lpstr>
      <vt:lpstr>Terms used in P.7</vt:lpstr>
      <vt:lpstr>Growth Mindset</vt:lpstr>
      <vt:lpstr>Covid Changes</vt:lpstr>
      <vt:lpstr>Some Things Never Change! </vt:lpstr>
      <vt:lpstr>Time to Talk </vt:lpstr>
      <vt:lpstr>High School Transition</vt:lpstr>
      <vt:lpstr>Class of 2022/2023 </vt:lpstr>
    </vt:vector>
  </TitlesOfParts>
  <Company>Falkirk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 the Teacher, Miss McKee </dc:title>
  <dc:creator>stmckaud01</dc:creator>
  <cp:lastModifiedBy>Audra McKee</cp:lastModifiedBy>
  <cp:revision>214</cp:revision>
  <cp:lastPrinted>2018-08-27T08:48:35Z</cp:lastPrinted>
  <dcterms:created xsi:type="dcterms:W3CDTF">2014-09-11T07:36:31Z</dcterms:created>
  <dcterms:modified xsi:type="dcterms:W3CDTF">2022-08-23T07:01:57Z</dcterms:modified>
</cp:coreProperties>
</file>