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8"/>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ntic" charset="1" panose="00000000000000000000"/>
      <p:regular r:id="rId10"/>
    </p:embeddedFont>
    <p:embeddedFont>
      <p:font typeface="Antic Bold" charset="1" panose="00000000000000000000"/>
      <p:regular r:id="rId11"/>
    </p:embeddedFont>
    <p:embeddedFont>
      <p:font typeface="Antic Italics" charset="1" panose="00000000000000000000"/>
      <p:regular r:id="rId12"/>
    </p:embeddedFont>
    <p:embeddedFont>
      <p:font typeface="Antic Bold Italics" charset="1" panose="00000000000000000000"/>
      <p:regular r:id="rId13"/>
    </p:embeddedFont>
    <p:embeddedFont>
      <p:font typeface="Charu Chandan Blood Drip" charset="1" panose="02000500000000000000"/>
      <p:regular r:id="rId14"/>
    </p:embeddedFont>
    <p:embeddedFont>
      <p:font typeface="Charu Chandan Blood Drip Bold" charset="1" panose="02000500000000000000"/>
      <p:regular r:id="rId15"/>
    </p:embeddedFont>
    <p:embeddedFont>
      <p:font typeface="Charu Chandan Blood Drip Italics" charset="1" panose="02000500000000000000"/>
      <p:regular r:id="rId16"/>
    </p:embeddedFont>
    <p:embeddedFont>
      <p:font typeface="Charu Chandan Blood Drip Bold Italics" charset="1" panose="020005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notesMasters/notesMaster1.xml" Type="http://schemas.openxmlformats.org/officeDocument/2006/relationships/notesMaster"/><Relationship Id="rId39" Target="theme/theme2.xml" Type="http://schemas.openxmlformats.org/officeDocument/2006/relationships/theme"/><Relationship Id="rId4" Target="theme/theme1.xml" Type="http://schemas.openxmlformats.org/officeDocument/2006/relationships/theme"/><Relationship Id="rId40" Target="notesSlides/notesSlide1.xml" Type="http://schemas.openxmlformats.org/officeDocument/2006/relationships/notesSlide"/><Relationship Id="rId41" Target="notesSlides/notesSlide2.xml" Type="http://schemas.openxmlformats.org/officeDocument/2006/relationships/notesSlide"/><Relationship Id="rId42" Target="notesSlides/notesSlide3.xml" Type="http://schemas.openxmlformats.org/officeDocument/2006/relationships/notesSlide"/><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notesSlides/notesSlide7.xml" Type="http://schemas.openxmlformats.org/officeDocument/2006/relationships/notesSlide"/><Relationship Id="rId47" Target="notesSlides/notesSlide8.xml" Type="http://schemas.openxmlformats.org/officeDocument/2006/relationships/notesSlide"/><Relationship Id="rId48" Target="notesSlides/notesSlide9.xml" Type="http://schemas.openxmlformats.org/officeDocument/2006/relationships/notesSlide"/><Relationship Id="rId49" Target="notesSlides/notesSlide10.xml" Type="http://schemas.openxmlformats.org/officeDocument/2006/relationships/notesSlide"/><Relationship Id="rId5" Target="tableStyles.xml" Type="http://schemas.openxmlformats.org/officeDocument/2006/relationships/tableStyles"/><Relationship Id="rId50" Target="notesSlides/notesSlide11.xml" Type="http://schemas.openxmlformats.org/officeDocument/2006/relationships/notesSlide"/><Relationship Id="rId51" Target="notesSlides/notesSlide12.xml" Type="http://schemas.openxmlformats.org/officeDocument/2006/relationships/notesSlide"/><Relationship Id="rId52" Target="notesSlides/notesSlide13.xml" Type="http://schemas.openxmlformats.org/officeDocument/2006/relationships/notesSlide"/><Relationship Id="rId53" Target="notesSlides/notesSlide14.xml" Type="http://schemas.openxmlformats.org/officeDocument/2006/relationships/notesSlide"/><Relationship Id="rId54" Target="notesSlides/notesSlide15.xml" Type="http://schemas.openxmlformats.org/officeDocument/2006/relationships/notesSlide"/><Relationship Id="rId55" Target="notesSlides/notesSlide16.xml" Type="http://schemas.openxmlformats.org/officeDocument/2006/relationships/notesSlide"/><Relationship Id="rId56" Target="notesSlides/notesSlide17.xml" Type="http://schemas.openxmlformats.org/officeDocument/2006/relationships/note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Create a path for the Beebots with a range of Halloween themed Monsters around it.</a:t>
            </a:r>
          </a:p>
          <a:p>
            <a:pPr lvl="0"/>
            <a:r>
              <a:rPr lang="en-US"/>
              <a:t>Pupils need to code the journey to help the Beebot get past all the scary things.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 can think of this activity in terms of energy.</a:t>
            </a:r>
          </a:p>
          <a:p>
            <a:pPr lvl="0"/>
            <a:r>
              <a:rPr lang="en-US"/>
              <a:t/>
            </a:r>
          </a:p>
          <a:p>
            <a:pPr lvl="0"/>
            <a:r>
              <a:rPr lang="en-US"/>
              <a:t>When you inflate the balloon, it stores potential energy.  When you release the balloon, this stored potential energy is converted to kinetic energy, the energy of motion.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This does require a bit of prep.</a:t>
            </a:r>
          </a:p>
          <a:p>
            <a:pPr lvl="0"/>
            <a:r>
              <a:rPr lang="en-US"/>
              <a:t/>
            </a:r>
          </a:p>
          <a:p>
            <a:pPr lvl="0"/>
            <a:r>
              <a:rPr lang="en-US"/>
              <a:t>Give pupils a range of substances - room temp water, cold water, hot water, sugar, salt. Even try some random substances such as lemon juice or cola.</a:t>
            </a:r>
          </a:p>
          <a:p>
            <a:pPr lvl="0"/>
            <a:r>
              <a:rPr lang="en-US"/>
              <a:t/>
            </a:r>
          </a:p>
          <a:p>
            <a:pPr lvl="0"/>
            <a:r>
              <a:rPr lang="en-US"/>
              <a:t>Older pupils should be encouraged to record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There are many resources you could use to do this. Use what is easy to get in school.</a:t>
            </a:r>
          </a:p>
          <a:p>
            <a:pPr lvl="0"/>
            <a:r>
              <a:rPr lang="en-US"/>
              <a:t/>
            </a:r>
          </a:p>
          <a:p>
            <a:pPr lvl="0"/>
            <a:r>
              <a:rPr lang="en-US"/>
              <a:t>Make literacy links with descriptive writing.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There is stored energy or potential elastic energy as you pull back on the popsicle stick, bending it. When you release the stick all that potential energy is released into energy in motion producing the projectile motion.</a:t>
            </a:r>
          </a:p>
          <a:p>
            <a:pPr lvl="0"/>
            <a:r>
              <a:rPr lang="en-US"/>
              <a:t/>
            </a:r>
          </a:p>
          <a:p>
            <a:pPr lvl="0"/>
            <a:r>
              <a:rPr lang="en-US"/>
              <a:t>Give pupils a barrier (a target) they need to get their sweets, or weighted items, over.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How does this work? The vinegar reacts with the eggshell, which is made of calcium carbonate to create carbon dioxide. This results in the eggshell dissolving.</a:t>
            </a:r>
          </a:p>
          <a:p>
            <a:pPr lvl="0"/>
            <a:r>
              <a:rPr lang="en-US"/>
              <a:t/>
            </a:r>
          </a:p>
          <a:p>
            <a:pPr lvl="0"/>
            <a:r>
              <a:rPr lang="en-US"/>
              <a:t>When the eggshell has dissolved Osmosis occurs. The vinegar is able to pass through the membrane of the egg resulting in it becoming bouncy.</a:t>
            </a:r>
          </a:p>
          <a:p>
            <a:pPr lvl="0"/>
            <a:r>
              <a:rPr lang="en-US"/>
              <a:t/>
            </a:r>
          </a:p>
          <a:p>
            <a:pPr lvl="0"/>
            <a:r>
              <a:rPr lang="en-US"/>
              <a:t>Top tip: Leave the egg in the vinegar for at least 48 hours to ensure enough time for all this to occur.</a:t>
            </a:r>
          </a:p>
          <a:p>
            <a:pPr lvl="0"/>
            <a:r>
              <a:rPr lang="en-US"/>
              <a:t>Perhaps somewhere outside!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Great activity to help pupils see exactly how their hand moves and the role each part plays in this.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Chemical reaction occurs between the vinegar and baking soda. This creates carbon dioxide which blows up the balloon.</a:t>
            </a:r>
          </a:p>
          <a:p>
            <a:pPr lvl="0"/>
            <a:r>
              <a:rPr lang="en-US"/>
              <a:t/>
            </a:r>
          </a:p>
          <a:p>
            <a:pPr lvl="0"/>
            <a:r>
              <a:rPr lang="en-US"/>
              <a:t>A different way to use this chemical reaction is the "Puking Pumpkins" experiment. Carve the pumpkin and put the vinegar, baking soda and a drop of fairy liquid in the pumpkin.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How does the pumpkin battery work?</a:t>
            </a:r>
          </a:p>
          <a:p>
            <a:pPr lvl="0"/>
            <a:r>
              <a:rPr lang="en-US"/>
              <a:t/>
            </a:r>
          </a:p>
          <a:p>
            <a:pPr lvl="0"/>
            <a:r>
              <a:rPr lang="en-US"/>
              <a:t>The acid in the pumpkin is strong enough to get electricity moving. It dissolves ions off the zinc metal, which travel over to the copper through the wire. That movement of electrons creates electricity!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1.png" Type="http://schemas.openxmlformats.org/officeDocument/2006/relationships/image"/><Relationship Id="rId2" Target="../notesSlides/notesSlide7.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2.png" Type="http://schemas.openxmlformats.org/officeDocument/2006/relationships/image"/><Relationship Id="rId2" Target="../notesSlides/notesSlide8.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3.png" Type="http://schemas.openxmlformats.org/officeDocument/2006/relationships/image"/><Relationship Id="rId2" Target="../notesSlides/notesSlide9.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4.png" Type="http://schemas.openxmlformats.org/officeDocument/2006/relationships/image"/><Relationship Id="rId2" Target="../notesSlides/notesSlide10.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notesSlides/notesSlide11.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5.png" Type="http://schemas.openxmlformats.org/officeDocument/2006/relationships/image"/><Relationship Id="rId2" Target="../notesSlides/notesSlide12.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6.png" Type="http://schemas.openxmlformats.org/officeDocument/2006/relationships/image"/><Relationship Id="rId2" Target="../notesSlides/notesSlide13.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7.png" Type="http://schemas.openxmlformats.org/officeDocument/2006/relationships/image"/><Relationship Id="rId2" Target="../notesSlides/notesSlide14.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2" Target="../notesSlides/notesSlide15.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notesSlides/notesSlide16.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2" Target="../media/image4.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31.png" Type="http://schemas.openxmlformats.org/officeDocument/2006/relationships/image"/><Relationship Id="rId2" Target="../notesSlides/notesSlide17.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2" Target="../media/image4.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2" Target="../notesSlides/notesSlide1.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6.png" Type="http://schemas.openxmlformats.org/officeDocument/2006/relationships/image"/><Relationship Id="rId2" Target="../notesSlides/notesSlide2.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7.png" Type="http://schemas.openxmlformats.org/officeDocument/2006/relationships/image"/><Relationship Id="rId2" Target="../notesSlides/notesSlide3.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8.png" Type="http://schemas.openxmlformats.org/officeDocument/2006/relationships/image"/><Relationship Id="rId2" Target="../notesSlides/notesSlide4.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9.png" Type="http://schemas.openxmlformats.org/officeDocument/2006/relationships/image"/><Relationship Id="rId2" Target="../notesSlides/notesSlide5.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20.png" Type="http://schemas.openxmlformats.org/officeDocument/2006/relationships/image"/><Relationship Id="rId2" Target="../notesSlides/notesSlide6.xml" Type="http://schemas.openxmlformats.org/officeDocument/2006/relationships/notesSlide"/><Relationship Id="rId3" Target="../media/image4.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08670" y="-8317081"/>
            <a:ext cx="18954644" cy="18954644"/>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408670" y="7738908"/>
            <a:ext cx="3608886" cy="2548092"/>
          </a:xfrm>
          <a:prstGeom prst="rect">
            <a:avLst/>
          </a:prstGeom>
        </p:spPr>
      </p:pic>
      <p:sp>
        <p:nvSpPr>
          <p:cNvPr name="TextBox 4" id="4"/>
          <p:cNvSpPr txBox="true"/>
          <p:nvPr/>
        </p:nvSpPr>
        <p:spPr>
          <a:xfrm rot="0">
            <a:off x="2497321" y="121397"/>
            <a:ext cx="13066461" cy="2320913"/>
          </a:xfrm>
          <a:prstGeom prst="rect">
            <a:avLst/>
          </a:prstGeom>
        </p:spPr>
        <p:txBody>
          <a:bodyPr anchor="t" rtlCol="false" tIns="0" lIns="0" bIns="0" rIns="0">
            <a:spAutoFit/>
          </a:bodyPr>
          <a:lstStyle/>
          <a:p>
            <a:pPr algn="ctr">
              <a:lnSpc>
                <a:spcPts val="17500"/>
              </a:lnSpc>
            </a:pPr>
            <a:r>
              <a:rPr lang="en-US" sz="12500">
                <a:solidFill>
                  <a:srgbClr val="000000"/>
                </a:solidFill>
                <a:latin typeface="Charu Chandan Blood Drip"/>
              </a:rPr>
              <a:t>Halloween STEM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946275"/>
            <a:ext cx="13201724" cy="631825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Create a chemical reaction to blow up a balloon.</a:t>
            </a:r>
          </a:p>
          <a:p>
            <a:pPr>
              <a:lnSpc>
                <a:spcPts val="5599"/>
              </a:lnSpc>
            </a:pPr>
            <a:r>
              <a:rPr lang="en-US" sz="3999">
                <a:solidFill>
                  <a:srgbClr val="000000"/>
                </a:solidFill>
                <a:latin typeface="Antic Bold"/>
              </a:rPr>
              <a:t>Suggested Level: </a:t>
            </a:r>
            <a:r>
              <a:rPr lang="en-US" sz="3999">
                <a:solidFill>
                  <a:srgbClr val="000000"/>
                </a:solidFill>
                <a:latin typeface="Antic"/>
              </a:rPr>
              <a:t>Second </a:t>
            </a:r>
          </a:p>
          <a:p>
            <a:pPr>
              <a:lnSpc>
                <a:spcPts val="5599"/>
              </a:lnSpc>
            </a:pPr>
            <a:r>
              <a:rPr lang="en-US" sz="3999">
                <a:solidFill>
                  <a:srgbClr val="000000"/>
                </a:solidFill>
                <a:latin typeface="Antic Bold"/>
              </a:rPr>
              <a:t>Key Learning:</a:t>
            </a:r>
            <a:r>
              <a:rPr lang="en-US" sz="3999">
                <a:solidFill>
                  <a:srgbClr val="000000"/>
                </a:solidFill>
                <a:latin typeface="Antic"/>
              </a:rPr>
              <a:t> This is a chemical reaction. The vinegar reacts with the baking powder to release carbon dioxide which blows up the balloon.</a:t>
            </a:r>
          </a:p>
          <a:p>
            <a:pPr>
              <a:lnSpc>
                <a:spcPts val="5599"/>
              </a:lnSpc>
            </a:pPr>
            <a:r>
              <a:rPr lang="en-US" sz="3999">
                <a:solidFill>
                  <a:srgbClr val="000000"/>
                </a:solidFill>
                <a:latin typeface="Antic Bold"/>
              </a:rPr>
              <a:t>Extension Task:</a:t>
            </a:r>
            <a:r>
              <a:rPr lang="en-US" sz="3999">
                <a:solidFill>
                  <a:srgbClr val="000000"/>
                </a:solidFill>
                <a:latin typeface="Antic"/>
              </a:rPr>
              <a:t> Experiment with different amounts of baking powder of vinegar and note the differences.</a:t>
            </a:r>
          </a:p>
          <a:p>
            <a:pPr>
              <a:lnSpc>
                <a:spcPts val="5599"/>
              </a:lnSpc>
            </a:pPr>
            <a:r>
              <a:rPr lang="en-US" sz="3999">
                <a:solidFill>
                  <a:srgbClr val="000000"/>
                </a:solidFill>
                <a:latin typeface="Antic Bold"/>
              </a:rPr>
              <a:t>E &amp; O: </a:t>
            </a:r>
            <a:r>
              <a:rPr lang="en-US" sz="3999">
                <a:solidFill>
                  <a:srgbClr val="000000"/>
                </a:solidFill>
                <a:latin typeface="Antic"/>
              </a:rPr>
              <a:t>SCN 2-15a</a:t>
            </a:r>
          </a:p>
          <a:p>
            <a:pPr>
              <a:lnSpc>
                <a:spcPts val="5599"/>
              </a:lnSpc>
            </a:pPr>
          </a:p>
        </p:txBody>
      </p:sp>
      <p:pic>
        <p:nvPicPr>
          <p:cNvPr name="Picture 12" id="12"/>
          <p:cNvPicPr>
            <a:picLocks noChangeAspect="true"/>
          </p:cNvPicPr>
          <p:nvPr/>
        </p:nvPicPr>
        <p:blipFill>
          <a:blip r:embed="rId16"/>
          <a:srcRect l="20602" t="22940" r="23328" b="4637"/>
          <a:stretch>
            <a:fillRect/>
          </a:stretch>
        </p:blipFill>
        <p:spPr>
          <a:xfrm flipH="false" flipV="false" rot="0">
            <a:off x="14545852" y="367174"/>
            <a:ext cx="3347678" cy="4324084"/>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HALLOWEEN BALLOONS</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946275"/>
            <a:ext cx="13759670" cy="631825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Create an electrical circuit using a pumpkin as the battery.</a:t>
            </a:r>
          </a:p>
          <a:p>
            <a:pPr>
              <a:lnSpc>
                <a:spcPts val="5599"/>
              </a:lnSpc>
            </a:pPr>
            <a:r>
              <a:rPr lang="en-US" sz="3999">
                <a:solidFill>
                  <a:srgbClr val="000000"/>
                </a:solidFill>
                <a:latin typeface="Antic Bold"/>
              </a:rPr>
              <a:t>Suggested Level:</a:t>
            </a:r>
            <a:r>
              <a:rPr lang="en-US" sz="3999">
                <a:solidFill>
                  <a:srgbClr val="000000"/>
                </a:solidFill>
                <a:latin typeface="Antic"/>
              </a:rPr>
              <a:t> Second</a:t>
            </a:r>
          </a:p>
          <a:p>
            <a:pPr>
              <a:lnSpc>
                <a:spcPts val="5599"/>
              </a:lnSpc>
            </a:pPr>
            <a:r>
              <a:rPr lang="en-US" sz="3999">
                <a:solidFill>
                  <a:srgbClr val="000000"/>
                </a:solidFill>
                <a:latin typeface="Antic Bold"/>
              </a:rPr>
              <a:t>Key Learning:</a:t>
            </a:r>
            <a:r>
              <a:rPr lang="en-US" sz="3999">
                <a:solidFill>
                  <a:srgbClr val="000000"/>
                </a:solidFill>
                <a:latin typeface="Antic"/>
              </a:rPr>
              <a:t> Basic understanding of simple electric circuits. The acid in the pumpkin moves electrons.</a:t>
            </a:r>
          </a:p>
          <a:p>
            <a:pPr>
              <a:lnSpc>
                <a:spcPts val="5599"/>
              </a:lnSpc>
            </a:pPr>
            <a:r>
              <a:rPr lang="en-US" sz="3999">
                <a:solidFill>
                  <a:srgbClr val="000000"/>
                </a:solidFill>
                <a:latin typeface="Antic Bold"/>
              </a:rPr>
              <a:t>Extension Task:</a:t>
            </a:r>
            <a:r>
              <a:rPr lang="en-US" sz="3999">
                <a:solidFill>
                  <a:srgbClr val="000000"/>
                </a:solidFill>
                <a:latin typeface="Antic"/>
              </a:rPr>
              <a:t> Create a diagram using the correct electricity symbols. Try with different fruits and vegetables to compare.</a:t>
            </a:r>
          </a:p>
          <a:p>
            <a:pPr>
              <a:lnSpc>
                <a:spcPts val="5599"/>
              </a:lnSpc>
            </a:pPr>
            <a:r>
              <a:rPr lang="en-US" sz="3999">
                <a:solidFill>
                  <a:srgbClr val="000000"/>
                </a:solidFill>
                <a:latin typeface="Antic Bold"/>
              </a:rPr>
              <a:t>E &amp; O:</a:t>
            </a:r>
            <a:r>
              <a:rPr lang="en-US" sz="3999">
                <a:solidFill>
                  <a:srgbClr val="000000"/>
                </a:solidFill>
                <a:latin typeface="Antic"/>
              </a:rPr>
              <a:t> SCN 2-09a and 2-10a</a:t>
            </a:r>
          </a:p>
          <a:p>
            <a:pPr>
              <a:lnSpc>
                <a:spcPts val="5599"/>
              </a:lnSpc>
            </a:pPr>
          </a:p>
        </p:txBody>
      </p:sp>
      <p:pic>
        <p:nvPicPr>
          <p:cNvPr name="Picture 12" id="12"/>
          <p:cNvPicPr>
            <a:picLocks noChangeAspect="true"/>
          </p:cNvPicPr>
          <p:nvPr/>
        </p:nvPicPr>
        <p:blipFill>
          <a:blip r:embed="rId16"/>
          <a:srcRect l="539" t="10248" r="5162" b="6547"/>
          <a:stretch>
            <a:fillRect/>
          </a:stretch>
        </p:blipFill>
        <p:spPr>
          <a:xfrm flipH="false" flipV="false" rot="0">
            <a:off x="14164079" y="367174"/>
            <a:ext cx="3699323" cy="3264109"/>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PUMPKIN BATTERY</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593850"/>
            <a:ext cx="13201724" cy="70231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Design and build a haunted house using cardboard. </a:t>
            </a:r>
          </a:p>
          <a:p>
            <a:pPr>
              <a:lnSpc>
                <a:spcPts val="5599"/>
              </a:lnSpc>
            </a:pPr>
            <a:r>
              <a:rPr lang="en-US" sz="3999">
                <a:solidFill>
                  <a:srgbClr val="000000"/>
                </a:solidFill>
                <a:latin typeface="Antic Bold"/>
              </a:rPr>
              <a:t>Suggested Level: </a:t>
            </a:r>
            <a:r>
              <a:rPr lang="en-US" sz="3999">
                <a:solidFill>
                  <a:srgbClr val="000000"/>
                </a:solidFill>
                <a:latin typeface="Antic"/>
              </a:rPr>
              <a:t>Second</a:t>
            </a:r>
          </a:p>
          <a:p>
            <a:pPr>
              <a:lnSpc>
                <a:spcPts val="5599"/>
              </a:lnSpc>
            </a:pPr>
            <a:r>
              <a:rPr lang="en-US" sz="3999">
                <a:solidFill>
                  <a:srgbClr val="000000"/>
                </a:solidFill>
                <a:latin typeface="Antic Bold"/>
              </a:rPr>
              <a:t>Key Resources:</a:t>
            </a:r>
            <a:r>
              <a:rPr lang="en-US" sz="3999">
                <a:solidFill>
                  <a:srgbClr val="000000"/>
                </a:solidFill>
                <a:latin typeface="Antic"/>
              </a:rPr>
              <a:t> Cardboard, Make Do</a:t>
            </a:r>
          </a:p>
          <a:p>
            <a:pPr>
              <a:lnSpc>
                <a:spcPts val="5599"/>
              </a:lnSpc>
            </a:pPr>
            <a:r>
              <a:rPr lang="en-US" sz="3999">
                <a:solidFill>
                  <a:srgbClr val="000000"/>
                </a:solidFill>
                <a:latin typeface="Antic Bold"/>
              </a:rPr>
              <a:t>Extension Task:</a:t>
            </a:r>
            <a:r>
              <a:rPr lang="en-US" sz="3999">
                <a:solidFill>
                  <a:srgbClr val="000000"/>
                </a:solidFill>
                <a:latin typeface="Antic"/>
              </a:rPr>
              <a:t> Give criteria for the task, e.g. must have two towers. Make links to literacy and write a story about the haunted house. Use electric circuits to create lights or a doorbell.</a:t>
            </a:r>
          </a:p>
          <a:p>
            <a:pPr>
              <a:lnSpc>
                <a:spcPts val="5599"/>
              </a:lnSpc>
            </a:pPr>
            <a:r>
              <a:rPr lang="en-US" sz="3999">
                <a:solidFill>
                  <a:srgbClr val="000000"/>
                </a:solidFill>
                <a:latin typeface="Antic Bold"/>
              </a:rPr>
              <a:t>E &amp; O: </a:t>
            </a:r>
            <a:r>
              <a:rPr lang="en-US" sz="3999">
                <a:solidFill>
                  <a:srgbClr val="000000"/>
                </a:solidFill>
                <a:latin typeface="Antic"/>
              </a:rPr>
              <a:t>TCH 2-09a</a:t>
            </a:r>
          </a:p>
          <a:p>
            <a:pPr>
              <a:lnSpc>
                <a:spcPts val="5599"/>
              </a:lnSpc>
            </a:pPr>
          </a:p>
        </p:txBody>
      </p:sp>
      <p:pic>
        <p:nvPicPr>
          <p:cNvPr name="Picture 12" id="12"/>
          <p:cNvPicPr>
            <a:picLocks noChangeAspect="true"/>
          </p:cNvPicPr>
          <p:nvPr/>
        </p:nvPicPr>
        <p:blipFill>
          <a:blip r:embed="rId16"/>
          <a:srcRect l="0" t="0" r="0" b="0"/>
          <a:stretch>
            <a:fillRect/>
          </a:stretch>
        </p:blipFill>
        <p:spPr>
          <a:xfrm flipH="false" flipV="false" rot="0">
            <a:off x="14172144" y="367174"/>
            <a:ext cx="3721386" cy="5143695"/>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HAUNTED HOUSE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593850"/>
            <a:ext cx="13201724" cy="70231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Design and create a balloon-powered car.</a:t>
            </a:r>
          </a:p>
          <a:p>
            <a:pPr>
              <a:lnSpc>
                <a:spcPts val="5599"/>
              </a:lnSpc>
            </a:pPr>
            <a:r>
              <a:rPr lang="en-US" sz="3999">
                <a:solidFill>
                  <a:srgbClr val="000000"/>
                </a:solidFill>
                <a:latin typeface="Antic Bold"/>
              </a:rPr>
              <a:t>Suggested Level: </a:t>
            </a:r>
            <a:r>
              <a:rPr lang="en-US" sz="3999">
                <a:solidFill>
                  <a:srgbClr val="000000"/>
                </a:solidFill>
                <a:latin typeface="Antic"/>
              </a:rPr>
              <a:t>Second</a:t>
            </a:r>
          </a:p>
          <a:p>
            <a:pPr>
              <a:lnSpc>
                <a:spcPts val="5599"/>
              </a:lnSpc>
            </a:pPr>
            <a:r>
              <a:rPr lang="en-US" sz="3999">
                <a:solidFill>
                  <a:srgbClr val="000000"/>
                </a:solidFill>
                <a:latin typeface="Antic Bold"/>
              </a:rPr>
              <a:t>Key Learning:</a:t>
            </a:r>
            <a:r>
              <a:rPr lang="en-US" sz="3999">
                <a:solidFill>
                  <a:srgbClr val="000000"/>
                </a:solidFill>
                <a:latin typeface="Antic"/>
              </a:rPr>
              <a:t> Potential and Kinetic Energy</a:t>
            </a:r>
          </a:p>
          <a:p>
            <a:pPr>
              <a:lnSpc>
                <a:spcPts val="5599"/>
              </a:lnSpc>
            </a:pPr>
            <a:r>
              <a:rPr lang="en-US" sz="3999">
                <a:solidFill>
                  <a:srgbClr val="000000"/>
                </a:solidFill>
                <a:latin typeface="Antic Bold"/>
              </a:rPr>
              <a:t>Extension Task:</a:t>
            </a:r>
            <a:r>
              <a:rPr lang="en-US" sz="3999">
                <a:solidFill>
                  <a:srgbClr val="000000"/>
                </a:solidFill>
                <a:latin typeface="Antic"/>
              </a:rPr>
              <a:t> Measure the distance covered and record time it takes to travel this. Use this information to calculate the speed of the car. Learn about Newton's laws of motion. Make connections to other moving items pupils may come across.</a:t>
            </a:r>
          </a:p>
          <a:p>
            <a:pPr>
              <a:lnSpc>
                <a:spcPts val="5599"/>
              </a:lnSpc>
            </a:pPr>
            <a:r>
              <a:rPr lang="en-US" sz="3999">
                <a:solidFill>
                  <a:srgbClr val="000000"/>
                </a:solidFill>
                <a:latin typeface="Antic Bold"/>
              </a:rPr>
              <a:t>E &amp; O: </a:t>
            </a:r>
            <a:r>
              <a:rPr lang="en-US" sz="3999">
                <a:solidFill>
                  <a:srgbClr val="000000"/>
                </a:solidFill>
                <a:latin typeface="Antic"/>
              </a:rPr>
              <a:t> SCN 2-04a</a:t>
            </a:r>
          </a:p>
          <a:p>
            <a:pPr>
              <a:lnSpc>
                <a:spcPts val="5599"/>
              </a:lnSpc>
            </a:pPr>
          </a:p>
        </p:txBody>
      </p:sp>
      <p:pic>
        <p:nvPicPr>
          <p:cNvPr name="Picture 12" id="12"/>
          <p:cNvPicPr>
            <a:picLocks noChangeAspect="true"/>
          </p:cNvPicPr>
          <p:nvPr/>
        </p:nvPicPr>
        <p:blipFill>
          <a:blip r:embed="rId16"/>
          <a:srcRect l="46380" t="0" r="0" b="946"/>
          <a:stretch>
            <a:fillRect/>
          </a:stretch>
        </p:blipFill>
        <p:spPr>
          <a:xfrm flipH="false" flipV="false" rot="0">
            <a:off x="14199948" y="367174"/>
            <a:ext cx="3693581" cy="3973594"/>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HALLOWEEN BALLOON CAR</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1559013" y="3736412"/>
            <a:ext cx="15133758" cy="2219325"/>
          </a:xfrm>
          <a:prstGeom prst="rect">
            <a:avLst/>
          </a:prstGeom>
        </p:spPr>
        <p:txBody>
          <a:bodyPr anchor="t" rtlCol="false" tIns="0" lIns="0" bIns="0" rIns="0">
            <a:spAutoFit/>
          </a:bodyPr>
          <a:lstStyle/>
          <a:p>
            <a:pPr algn="ctr">
              <a:lnSpc>
                <a:spcPts val="15000"/>
              </a:lnSpc>
            </a:pPr>
            <a:r>
              <a:rPr lang="en-US" sz="15000">
                <a:solidFill>
                  <a:srgbClr val="000000"/>
                </a:solidFill>
                <a:latin typeface="Charu Chandan Blood Drip Bold"/>
              </a:rPr>
              <a:t>LITERACY LINKS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pic>
        <p:nvPicPr>
          <p:cNvPr name="Picture 11" id="11"/>
          <p:cNvPicPr>
            <a:picLocks noChangeAspect="true"/>
          </p:cNvPicPr>
          <p:nvPr/>
        </p:nvPicPr>
        <p:blipFill>
          <a:blip r:embed="rId16"/>
          <a:srcRect l="0" t="0" r="0" b="0"/>
          <a:stretch>
            <a:fillRect/>
          </a:stretch>
        </p:blipFill>
        <p:spPr>
          <a:xfrm flipH="false" flipV="false" rot="0">
            <a:off x="14372743" y="414874"/>
            <a:ext cx="3520787" cy="3168708"/>
          </a:xfrm>
          <a:prstGeom prst="rect">
            <a:avLst/>
          </a:prstGeom>
        </p:spPr>
      </p:pic>
      <p:sp>
        <p:nvSpPr>
          <p:cNvPr name="TextBox 12" id="12"/>
          <p:cNvSpPr txBox="true"/>
          <p:nvPr/>
        </p:nvSpPr>
        <p:spPr>
          <a:xfrm rot="0">
            <a:off x="358253" y="2444750"/>
            <a:ext cx="13201724" cy="5292726"/>
          </a:xfrm>
          <a:prstGeom prst="rect">
            <a:avLst/>
          </a:prstGeom>
        </p:spPr>
        <p:txBody>
          <a:bodyPr anchor="t" rtlCol="false" tIns="0" lIns="0" bIns="0" rIns="0">
            <a:spAutoFit/>
          </a:bodyPr>
          <a:lstStyle/>
          <a:p>
            <a:pPr marL="1079494" indent="-539747" lvl="1">
              <a:lnSpc>
                <a:spcPts val="6999"/>
              </a:lnSpc>
              <a:buFont typeface="Arial"/>
              <a:buChar char="•"/>
            </a:pPr>
            <a:r>
              <a:rPr lang="en-US" sz="4999">
                <a:solidFill>
                  <a:srgbClr val="000000"/>
                </a:solidFill>
                <a:latin typeface="Antic Bold"/>
              </a:rPr>
              <a:t>Create a wind-proof hat for the witch</a:t>
            </a:r>
          </a:p>
          <a:p>
            <a:pPr marL="1079494" indent="-539747" lvl="1">
              <a:lnSpc>
                <a:spcPts val="6999"/>
              </a:lnSpc>
              <a:buFont typeface="Arial"/>
              <a:buChar char="•"/>
            </a:pPr>
            <a:r>
              <a:rPr lang="en-US" sz="4999">
                <a:solidFill>
                  <a:srgbClr val="000000"/>
                </a:solidFill>
                <a:latin typeface="Antic Bold"/>
              </a:rPr>
              <a:t>Design a broom for the witch, that has space for all her friends. Create this broom out of Lego.</a:t>
            </a:r>
          </a:p>
          <a:p>
            <a:pPr marL="1079494" indent="-539747" lvl="1">
              <a:lnSpc>
                <a:spcPts val="6999"/>
              </a:lnSpc>
              <a:buFont typeface="Arial"/>
              <a:buChar char="•"/>
            </a:pPr>
            <a:r>
              <a:rPr lang="en-US" sz="4999" u="sng">
                <a:solidFill>
                  <a:srgbClr val="000000"/>
                </a:solidFill>
                <a:latin typeface="Antic Bold"/>
              </a:rPr>
              <a:t>Balance Broom</a:t>
            </a:r>
          </a:p>
          <a:p>
            <a:pPr>
              <a:lnSpc>
                <a:spcPts val="6999"/>
              </a:lnSpc>
            </a:pPr>
          </a:p>
        </p:txBody>
      </p:sp>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ROOM ON THE BROOM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2887662"/>
            <a:ext cx="13201724" cy="4406901"/>
          </a:xfrm>
          <a:prstGeom prst="rect">
            <a:avLst/>
          </a:prstGeom>
        </p:spPr>
        <p:txBody>
          <a:bodyPr anchor="t" rtlCol="false" tIns="0" lIns="0" bIns="0" rIns="0">
            <a:spAutoFit/>
          </a:bodyPr>
          <a:lstStyle/>
          <a:p>
            <a:pPr marL="1079494" indent="-539747" lvl="1">
              <a:lnSpc>
                <a:spcPts val="6999"/>
              </a:lnSpc>
              <a:buFont typeface="Arial"/>
              <a:buChar char="•"/>
            </a:pPr>
            <a:r>
              <a:rPr lang="en-US" sz="4999">
                <a:solidFill>
                  <a:srgbClr val="000000"/>
                </a:solidFill>
                <a:latin typeface="Antic Bold"/>
              </a:rPr>
              <a:t>Make pumpkin soup.</a:t>
            </a:r>
          </a:p>
          <a:p>
            <a:pPr marL="1079494" indent="-539747" lvl="1">
              <a:lnSpc>
                <a:spcPts val="6999"/>
              </a:lnSpc>
              <a:buFont typeface="Arial"/>
              <a:buChar char="•"/>
            </a:pPr>
            <a:r>
              <a:rPr lang="en-US" sz="4999">
                <a:solidFill>
                  <a:srgbClr val="000000"/>
                </a:solidFill>
                <a:latin typeface="Antic Bold"/>
              </a:rPr>
              <a:t>Find out about the life cycle of a pumpkin.</a:t>
            </a:r>
          </a:p>
          <a:p>
            <a:pPr marL="1079494" indent="-539747" lvl="1">
              <a:lnSpc>
                <a:spcPts val="6999"/>
              </a:lnSpc>
              <a:buFont typeface="Arial"/>
              <a:buChar char="•"/>
            </a:pPr>
            <a:r>
              <a:rPr lang="en-US" sz="4999">
                <a:solidFill>
                  <a:srgbClr val="000000"/>
                </a:solidFill>
                <a:latin typeface="Antic Bold"/>
              </a:rPr>
              <a:t>Draw a map to show the different locations in the story.</a:t>
            </a:r>
          </a:p>
          <a:p>
            <a:pPr>
              <a:lnSpc>
                <a:spcPts val="6999"/>
              </a:lnSpc>
            </a:pPr>
          </a:p>
        </p:txBody>
      </p:sp>
      <p:pic>
        <p:nvPicPr>
          <p:cNvPr name="Picture 12" id="12"/>
          <p:cNvPicPr>
            <a:picLocks noChangeAspect="true"/>
          </p:cNvPicPr>
          <p:nvPr/>
        </p:nvPicPr>
        <p:blipFill>
          <a:blip r:embed="rId16"/>
          <a:srcRect l="0" t="0" r="0" b="0"/>
          <a:stretch>
            <a:fillRect/>
          </a:stretch>
        </p:blipFill>
        <p:spPr>
          <a:xfrm flipH="false" flipV="false" rot="0">
            <a:off x="14046899" y="284799"/>
            <a:ext cx="3846631" cy="3864115"/>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PUMPKIN SOUP</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558925"/>
            <a:ext cx="13201724" cy="7064376"/>
          </a:xfrm>
          <a:prstGeom prst="rect">
            <a:avLst/>
          </a:prstGeom>
        </p:spPr>
        <p:txBody>
          <a:bodyPr anchor="t" rtlCol="false" tIns="0" lIns="0" bIns="0" rIns="0">
            <a:spAutoFit/>
          </a:bodyPr>
          <a:lstStyle/>
          <a:p>
            <a:pPr marL="1079494" indent="-539747" lvl="1">
              <a:lnSpc>
                <a:spcPts val="6999"/>
              </a:lnSpc>
              <a:buFont typeface="Arial"/>
              <a:buChar char="•"/>
            </a:pPr>
            <a:r>
              <a:rPr lang="en-US" sz="4999">
                <a:solidFill>
                  <a:srgbClr val="000000"/>
                </a:solidFill>
                <a:latin typeface="Antic Bold"/>
              </a:rPr>
              <a:t>Investigate the different bones in the skeleton.</a:t>
            </a:r>
          </a:p>
          <a:p>
            <a:pPr marL="1079494" indent="-539747" lvl="1">
              <a:lnSpc>
                <a:spcPts val="6999"/>
              </a:lnSpc>
              <a:buFont typeface="Arial"/>
              <a:buChar char="•"/>
            </a:pPr>
            <a:r>
              <a:rPr lang="en-US" sz="4999">
                <a:solidFill>
                  <a:srgbClr val="000000"/>
                </a:solidFill>
                <a:latin typeface="Antic Bold"/>
              </a:rPr>
              <a:t>Look at skeletons of animals. Make comparisons.</a:t>
            </a:r>
          </a:p>
          <a:p>
            <a:pPr marL="1079494" indent="-539747" lvl="1">
              <a:lnSpc>
                <a:spcPts val="6999"/>
              </a:lnSpc>
              <a:buFont typeface="Arial"/>
              <a:buChar char="•"/>
            </a:pPr>
            <a:r>
              <a:rPr lang="en-US" sz="4999">
                <a:solidFill>
                  <a:srgbClr val="000000"/>
                </a:solidFill>
                <a:latin typeface="Antic Bold"/>
              </a:rPr>
              <a:t>Using cottong buds, create a diagram of a skeleton.</a:t>
            </a:r>
          </a:p>
          <a:p>
            <a:pPr marL="1079494" indent="-539747" lvl="1">
              <a:lnSpc>
                <a:spcPts val="6999"/>
              </a:lnSpc>
              <a:buFont typeface="Arial"/>
              <a:buChar char="•"/>
            </a:pPr>
            <a:r>
              <a:rPr lang="en-US" sz="4999">
                <a:solidFill>
                  <a:srgbClr val="000000"/>
                </a:solidFill>
                <a:latin typeface="Antic Bold"/>
              </a:rPr>
              <a:t>Create an animation of the story.</a:t>
            </a:r>
          </a:p>
          <a:p>
            <a:pPr>
              <a:lnSpc>
                <a:spcPts val="6999"/>
              </a:lnSpc>
            </a:pPr>
          </a:p>
        </p:txBody>
      </p:sp>
      <p:pic>
        <p:nvPicPr>
          <p:cNvPr name="Picture 12" id="12"/>
          <p:cNvPicPr>
            <a:picLocks noChangeAspect="true"/>
          </p:cNvPicPr>
          <p:nvPr/>
        </p:nvPicPr>
        <p:blipFill>
          <a:blip r:embed="rId16"/>
          <a:srcRect l="0" t="0" r="0" b="0"/>
          <a:stretch>
            <a:fillRect/>
          </a:stretch>
        </p:blipFill>
        <p:spPr>
          <a:xfrm flipH="false" flipV="false" rot="0">
            <a:off x="13974304" y="440858"/>
            <a:ext cx="3919225" cy="5103158"/>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FUNNYBONES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pic>
        <p:nvPicPr>
          <p:cNvPr name="Picture 11" id="11"/>
          <p:cNvPicPr>
            <a:picLocks noChangeAspect="true"/>
          </p:cNvPicPr>
          <p:nvPr/>
        </p:nvPicPr>
        <p:blipFill>
          <a:blip r:embed="rId16"/>
          <a:srcRect l="0" t="0" r="0" b="0"/>
          <a:stretch>
            <a:fillRect/>
          </a:stretch>
        </p:blipFill>
        <p:spPr>
          <a:xfrm flipH="false" flipV="false" rot="0">
            <a:off x="961503" y="2532794"/>
            <a:ext cx="3581364" cy="5509791"/>
          </a:xfrm>
          <a:prstGeom prst="rect">
            <a:avLst/>
          </a:prstGeom>
        </p:spPr>
      </p:pic>
      <p:pic>
        <p:nvPicPr>
          <p:cNvPr name="Picture 12" id="12"/>
          <p:cNvPicPr>
            <a:picLocks noChangeAspect="true"/>
          </p:cNvPicPr>
          <p:nvPr/>
        </p:nvPicPr>
        <p:blipFill>
          <a:blip r:embed="rId17"/>
          <a:srcRect l="0" t="0" r="0" b="0"/>
          <a:stretch>
            <a:fillRect/>
          </a:stretch>
        </p:blipFill>
        <p:spPr>
          <a:xfrm flipH="false" flipV="false" rot="0">
            <a:off x="7857935" y="2532794"/>
            <a:ext cx="3595138" cy="5509791"/>
          </a:xfrm>
          <a:prstGeom prst="rect">
            <a:avLst/>
          </a:prstGeom>
        </p:spPr>
      </p:pic>
      <p:pic>
        <p:nvPicPr>
          <p:cNvPr name="Picture 13" id="13"/>
          <p:cNvPicPr>
            <a:picLocks noChangeAspect="true"/>
          </p:cNvPicPr>
          <p:nvPr/>
        </p:nvPicPr>
        <p:blipFill>
          <a:blip r:embed="rId18"/>
          <a:srcRect l="0" t="0" r="0" b="0"/>
          <a:stretch>
            <a:fillRect/>
          </a:stretch>
        </p:blipFill>
        <p:spPr>
          <a:xfrm flipH="false" flipV="false" rot="0">
            <a:off x="13998816" y="2532794"/>
            <a:ext cx="3496908" cy="5245361"/>
          </a:xfrm>
          <a:prstGeom prst="rect">
            <a:avLst/>
          </a:prstGeom>
        </p:spPr>
      </p:pic>
      <p:sp>
        <p:nvSpPr>
          <p:cNvPr name="TextBox 14" id="14"/>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u="sng">
                <a:solidFill>
                  <a:srgbClr val="000000"/>
                </a:solidFill>
                <a:latin typeface="Charu Chandan Blood Drip Bold"/>
              </a:rPr>
              <a:t>STEM THROUGH STORIES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a:rPr>
              <a:t>LINKS</a:t>
            </a:r>
          </a:p>
        </p:txBody>
      </p:sp>
      <p:sp>
        <p:nvSpPr>
          <p:cNvPr name="TextBox 12" id="12"/>
          <p:cNvSpPr txBox="true"/>
          <p:nvPr/>
        </p:nvSpPr>
        <p:spPr>
          <a:xfrm rot="0">
            <a:off x="358253" y="1923098"/>
            <a:ext cx="16235557" cy="6374130"/>
          </a:xfrm>
          <a:prstGeom prst="rect">
            <a:avLst/>
          </a:prstGeom>
        </p:spPr>
        <p:txBody>
          <a:bodyPr anchor="t" rtlCol="false" tIns="0" lIns="0" bIns="0" rIns="0">
            <a:spAutoFit/>
          </a:bodyPr>
          <a:lstStyle/>
          <a:p>
            <a:pPr>
              <a:lnSpc>
                <a:spcPts val="4620"/>
              </a:lnSpc>
            </a:pPr>
            <a:r>
              <a:rPr lang="en-US" sz="3300">
                <a:solidFill>
                  <a:srgbClr val="000000"/>
                </a:solidFill>
                <a:latin typeface="Antic"/>
              </a:rPr>
              <a:t>STEM Learning Magazine • Primary 13 by STEM Learning</a:t>
            </a:r>
          </a:p>
          <a:p>
            <a:pPr>
              <a:lnSpc>
                <a:spcPts val="4620"/>
              </a:lnSpc>
            </a:pPr>
          </a:p>
          <a:p>
            <a:pPr>
              <a:lnSpc>
                <a:spcPts val="4620"/>
              </a:lnSpc>
            </a:pPr>
            <a:r>
              <a:rPr lang="en-US" sz="3300">
                <a:solidFill>
                  <a:srgbClr val="000000"/>
                </a:solidFill>
                <a:latin typeface="Antic"/>
              </a:rPr>
              <a:t>Halloween primary resources (theiet.org)</a:t>
            </a:r>
          </a:p>
          <a:p>
            <a:pPr>
              <a:lnSpc>
                <a:spcPts val="4620"/>
              </a:lnSpc>
            </a:pPr>
          </a:p>
          <a:p>
            <a:pPr>
              <a:lnSpc>
                <a:spcPts val="4620"/>
              </a:lnSpc>
            </a:pPr>
            <a:r>
              <a:rPr lang="en-US" sz="3300">
                <a:solidFill>
                  <a:srgbClr val="000000"/>
                </a:solidFill>
                <a:latin typeface="Antic"/>
              </a:rPr>
              <a:t>STEM Learning: Spooktacular Resources! | All About STEMAll About STEM</a:t>
            </a:r>
          </a:p>
          <a:p>
            <a:pPr>
              <a:lnSpc>
                <a:spcPts val="4620"/>
              </a:lnSpc>
            </a:pPr>
          </a:p>
          <a:p>
            <a:pPr>
              <a:lnSpc>
                <a:spcPts val="4620"/>
              </a:lnSpc>
            </a:pPr>
            <a:r>
              <a:rPr lang="en-US" sz="3300">
                <a:solidFill>
                  <a:srgbClr val="000000"/>
                </a:solidFill>
                <a:latin typeface="Antic"/>
              </a:rPr>
              <a:t>22 Halloween Science Projects and Experiments! | Science Buddies Blog</a:t>
            </a:r>
          </a:p>
          <a:p>
            <a:pPr>
              <a:lnSpc>
                <a:spcPts val="4620"/>
              </a:lnSpc>
            </a:pPr>
          </a:p>
          <a:p>
            <a:pPr>
              <a:lnSpc>
                <a:spcPts val="4620"/>
              </a:lnSpc>
            </a:pPr>
            <a:r>
              <a:rPr lang="en-US" sz="3300">
                <a:solidFill>
                  <a:srgbClr val="000000"/>
                </a:solidFill>
                <a:latin typeface="Antic"/>
              </a:rPr>
              <a:t>31 Spooky Halloween STEM Activities - Little Bins for Little Hands</a:t>
            </a:r>
          </a:p>
          <a:p>
            <a:pPr>
              <a:lnSpc>
                <a:spcPts val="4620"/>
              </a:lnSpc>
            </a:pPr>
          </a:p>
          <a:p>
            <a:pPr>
              <a:lnSpc>
                <a:spcPts val="4620"/>
              </a:lnSpc>
            </a:pPr>
            <a:r>
              <a:rPr lang="en-US" sz="3300">
                <a:solidFill>
                  <a:srgbClr val="000000"/>
                </a:solidFill>
                <a:latin typeface="Antic"/>
              </a:rPr>
              <a:t>31 Days of Halloween STEM Activities and Projects (steampoweredfamily.com)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1028700" y="1028700"/>
            <a:ext cx="16230600" cy="8229600"/>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4570559" y="7133516"/>
            <a:ext cx="3335776" cy="3018877"/>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061664" y="7135440"/>
            <a:ext cx="3128436" cy="3015030"/>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0961860" y="7135440"/>
            <a:ext cx="2822822" cy="3015030"/>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7975977" y="7133516"/>
            <a:ext cx="2200007" cy="3018877"/>
          </a:xfrm>
          <a:prstGeom prst="rect">
            <a:avLst/>
          </a:prstGeom>
        </p:spPr>
      </p:pic>
      <p:pic>
        <p:nvPicPr>
          <p:cNvPr name="Picture 10" id="10"/>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237924" y="7133516"/>
            <a:ext cx="3037864" cy="3018877"/>
          </a:xfrm>
          <a:prstGeom prst="rect">
            <a:avLst/>
          </a:prstGeom>
        </p:spPr>
      </p:pic>
      <p:sp>
        <p:nvSpPr>
          <p:cNvPr name="TextBox 11" id="11"/>
          <p:cNvSpPr txBox="true"/>
          <p:nvPr/>
        </p:nvSpPr>
        <p:spPr>
          <a:xfrm rot="0">
            <a:off x="1501489" y="3014565"/>
            <a:ext cx="13621558" cy="1660632"/>
          </a:xfrm>
          <a:prstGeom prst="rect">
            <a:avLst/>
          </a:prstGeom>
        </p:spPr>
        <p:txBody>
          <a:bodyPr anchor="t" rtlCol="false" tIns="0" lIns="0" bIns="0" rIns="0">
            <a:spAutoFit/>
          </a:bodyPr>
          <a:lstStyle/>
          <a:p>
            <a:pPr>
              <a:lnSpc>
                <a:spcPts val="6633"/>
              </a:lnSpc>
            </a:pPr>
            <a:r>
              <a:rPr lang="en-US" sz="4737">
                <a:solidFill>
                  <a:srgbClr val="000000"/>
                </a:solidFill>
                <a:latin typeface="Antic Bold"/>
              </a:rPr>
              <a:t>Develop a range of ideas to support STEM teaching in your setting.</a:t>
            </a:r>
          </a:p>
        </p:txBody>
      </p:sp>
      <p:sp>
        <p:nvSpPr>
          <p:cNvPr name="TextBox 12" id="12"/>
          <p:cNvSpPr txBox="true"/>
          <p:nvPr/>
        </p:nvSpPr>
        <p:spPr>
          <a:xfrm rot="0">
            <a:off x="1501489" y="1731864"/>
            <a:ext cx="13621558" cy="1579994"/>
          </a:xfrm>
          <a:prstGeom prst="rect">
            <a:avLst/>
          </a:prstGeom>
        </p:spPr>
        <p:txBody>
          <a:bodyPr anchor="t" rtlCol="false" tIns="0" lIns="0" bIns="0" rIns="0">
            <a:spAutoFit/>
          </a:bodyPr>
          <a:lstStyle/>
          <a:p>
            <a:pPr>
              <a:lnSpc>
                <a:spcPts val="10829"/>
              </a:lnSpc>
            </a:pPr>
            <a:r>
              <a:rPr lang="en-US" sz="10829">
                <a:solidFill>
                  <a:srgbClr val="000000"/>
                </a:solidFill>
                <a:latin typeface="Charu Chandan Blood Drip Bold"/>
              </a:rPr>
              <a:t>LEARNING OBJECTIVES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pic>
        <p:nvPicPr>
          <p:cNvPr name="Picture 11" id="11"/>
          <p:cNvPicPr>
            <a:picLocks noChangeAspect="true"/>
          </p:cNvPicPr>
          <p:nvPr/>
        </p:nvPicPr>
        <p:blipFill>
          <a:blip r:embed="rId16"/>
          <a:srcRect l="0" t="0" r="0" b="0"/>
          <a:stretch>
            <a:fillRect/>
          </a:stretch>
        </p:blipFill>
        <p:spPr>
          <a:xfrm flipH="false" flipV="false" rot="0">
            <a:off x="10381498" y="1028700"/>
            <a:ext cx="6356958" cy="6356958"/>
          </a:xfrm>
          <a:prstGeom prst="rect">
            <a:avLst/>
          </a:prstGeom>
        </p:spPr>
      </p:pic>
      <p:sp>
        <p:nvSpPr>
          <p:cNvPr name="TextBox 12" id="12"/>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a:rPr>
              <a:t>CONTACT</a:t>
            </a:r>
          </a:p>
        </p:txBody>
      </p:sp>
      <p:sp>
        <p:nvSpPr>
          <p:cNvPr name="TextBox 13" id="13"/>
          <p:cNvSpPr txBox="true"/>
          <p:nvPr/>
        </p:nvSpPr>
        <p:spPr>
          <a:xfrm rot="0">
            <a:off x="631840" y="2556899"/>
            <a:ext cx="8494051" cy="4406901"/>
          </a:xfrm>
          <a:prstGeom prst="rect">
            <a:avLst/>
          </a:prstGeom>
        </p:spPr>
        <p:txBody>
          <a:bodyPr anchor="t" rtlCol="false" tIns="0" lIns="0" bIns="0" rIns="0">
            <a:spAutoFit/>
          </a:bodyPr>
          <a:lstStyle/>
          <a:p>
            <a:pPr>
              <a:lnSpc>
                <a:spcPts val="6999"/>
              </a:lnSpc>
            </a:pPr>
            <a:r>
              <a:rPr lang="en-US" sz="4999">
                <a:solidFill>
                  <a:srgbClr val="000000"/>
                </a:solidFill>
                <a:latin typeface="Antic"/>
              </a:rPr>
              <a:t>Victoria Paddon</a:t>
            </a:r>
          </a:p>
          <a:p>
            <a:pPr>
              <a:lnSpc>
                <a:spcPts val="6999"/>
              </a:lnSpc>
            </a:pPr>
            <a:r>
              <a:rPr lang="en-US" sz="4999">
                <a:solidFill>
                  <a:srgbClr val="000000"/>
                </a:solidFill>
                <a:latin typeface="Antic"/>
              </a:rPr>
              <a:t>PSDO Falkirk</a:t>
            </a:r>
          </a:p>
          <a:p>
            <a:pPr>
              <a:lnSpc>
                <a:spcPts val="6999"/>
              </a:lnSpc>
            </a:pPr>
            <a:r>
              <a:rPr lang="en-US" sz="4999">
                <a:solidFill>
                  <a:srgbClr val="000000"/>
                </a:solidFill>
                <a:latin typeface="Antic"/>
              </a:rPr>
              <a:t>victoria.paddon@falkirk.gov.uk</a:t>
            </a:r>
          </a:p>
          <a:p>
            <a:pPr>
              <a:lnSpc>
                <a:spcPts val="6999"/>
              </a:lnSpc>
            </a:pPr>
            <a:r>
              <a:rPr lang="en-US" sz="4999">
                <a:solidFill>
                  <a:srgbClr val="000000"/>
                </a:solidFill>
                <a:latin typeface="Antic"/>
              </a:rPr>
              <a:t>@RAiSE_Falkirk</a:t>
            </a:r>
          </a:p>
          <a:p>
            <a:pPr>
              <a:lnSpc>
                <a:spcPts val="6999"/>
              </a:lnSpc>
            </a:pPr>
            <a:r>
              <a:rPr lang="en-US" sz="4999">
                <a:solidFill>
                  <a:srgbClr val="000000"/>
                </a:solidFill>
                <a:latin typeface="Antic"/>
              </a:rPr>
              <a:t>#FalkirkSTEMpire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1028700" y="1028700"/>
            <a:ext cx="16230600" cy="8229600"/>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4570559" y="7133516"/>
            <a:ext cx="3335776" cy="3018877"/>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061664" y="7135440"/>
            <a:ext cx="3128436" cy="3015030"/>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0961860" y="7135440"/>
            <a:ext cx="2822822" cy="3015030"/>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7975977" y="7133516"/>
            <a:ext cx="2200007" cy="3018877"/>
          </a:xfrm>
          <a:prstGeom prst="rect">
            <a:avLst/>
          </a:prstGeom>
        </p:spPr>
      </p:pic>
      <p:pic>
        <p:nvPicPr>
          <p:cNvPr name="Picture 10" id="10"/>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237924" y="7133516"/>
            <a:ext cx="3037864" cy="3018877"/>
          </a:xfrm>
          <a:prstGeom prst="rect">
            <a:avLst/>
          </a:prstGeom>
        </p:spPr>
      </p:pic>
      <p:sp>
        <p:nvSpPr>
          <p:cNvPr name="TextBox 11" id="11"/>
          <p:cNvSpPr txBox="true"/>
          <p:nvPr/>
        </p:nvSpPr>
        <p:spPr>
          <a:xfrm rot="0">
            <a:off x="1165198" y="2877133"/>
            <a:ext cx="13621558" cy="3171825"/>
          </a:xfrm>
          <a:prstGeom prst="rect">
            <a:avLst/>
          </a:prstGeom>
        </p:spPr>
        <p:txBody>
          <a:bodyPr anchor="t" rtlCol="false" tIns="0" lIns="0" bIns="0" rIns="0">
            <a:spAutoFit/>
          </a:bodyPr>
          <a:lstStyle/>
          <a:p>
            <a:pPr marL="1295400" indent="-647700" lvl="1">
              <a:lnSpc>
                <a:spcPts val="8400"/>
              </a:lnSpc>
              <a:buFont typeface="Arial"/>
              <a:buChar char="•"/>
            </a:pPr>
            <a:r>
              <a:rPr lang="en-US" sz="6000">
                <a:solidFill>
                  <a:srgbClr val="000000"/>
                </a:solidFill>
                <a:latin typeface="Antic Bold"/>
              </a:rPr>
              <a:t>Themed Day/Week</a:t>
            </a:r>
          </a:p>
          <a:p>
            <a:pPr marL="1295400" indent="-647700" lvl="1">
              <a:lnSpc>
                <a:spcPts val="8400"/>
              </a:lnSpc>
              <a:buFont typeface="Arial"/>
              <a:buChar char="•"/>
            </a:pPr>
            <a:r>
              <a:rPr lang="en-US" sz="6000">
                <a:solidFill>
                  <a:srgbClr val="000000"/>
                </a:solidFill>
                <a:latin typeface="Antic Bold"/>
              </a:rPr>
              <a:t>Part of IDL</a:t>
            </a:r>
          </a:p>
          <a:p>
            <a:pPr marL="1295400" indent="-647700" lvl="1">
              <a:lnSpc>
                <a:spcPts val="8400"/>
              </a:lnSpc>
              <a:buFont typeface="Arial"/>
              <a:buChar char="•"/>
            </a:pPr>
            <a:r>
              <a:rPr lang="en-US" sz="6000">
                <a:solidFill>
                  <a:srgbClr val="000000"/>
                </a:solidFill>
                <a:latin typeface="Antic Bold"/>
              </a:rPr>
              <a:t>Stand Alone Activity</a:t>
            </a:r>
          </a:p>
        </p:txBody>
      </p:sp>
      <p:sp>
        <p:nvSpPr>
          <p:cNvPr name="TextBox 12" id="12"/>
          <p:cNvSpPr txBox="true"/>
          <p:nvPr/>
        </p:nvSpPr>
        <p:spPr>
          <a:xfrm rot="0">
            <a:off x="1028700" y="1424316"/>
            <a:ext cx="16230600" cy="1025525"/>
          </a:xfrm>
          <a:prstGeom prst="rect">
            <a:avLst/>
          </a:prstGeom>
        </p:spPr>
        <p:txBody>
          <a:bodyPr anchor="t" rtlCol="false" tIns="0" lIns="0" bIns="0" rIns="0">
            <a:spAutoFit/>
          </a:bodyPr>
          <a:lstStyle/>
          <a:p>
            <a:pPr>
              <a:lnSpc>
                <a:spcPts val="6999"/>
              </a:lnSpc>
            </a:pPr>
            <a:r>
              <a:rPr lang="en-US" sz="6999">
                <a:solidFill>
                  <a:srgbClr val="000000"/>
                </a:solidFill>
                <a:latin typeface="Charu Chandan Blood Drip Bold"/>
              </a:rPr>
              <a:t>HOW TO INCORPORATE HALLOWEEN STEM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946275"/>
            <a:ext cx="13201724" cy="631825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To code a journey to save the Beebot from the Halloween monsters.</a:t>
            </a:r>
          </a:p>
          <a:p>
            <a:pPr>
              <a:lnSpc>
                <a:spcPts val="5599"/>
              </a:lnSpc>
            </a:pPr>
            <a:r>
              <a:rPr lang="en-US" sz="3999">
                <a:solidFill>
                  <a:srgbClr val="000000"/>
                </a:solidFill>
                <a:latin typeface="Antic Bold"/>
              </a:rPr>
              <a:t>Suggested Level: </a:t>
            </a:r>
            <a:r>
              <a:rPr lang="en-US" sz="3999">
                <a:solidFill>
                  <a:srgbClr val="000000"/>
                </a:solidFill>
                <a:latin typeface="Antic"/>
              </a:rPr>
              <a:t>Early</a:t>
            </a:r>
          </a:p>
          <a:p>
            <a:pPr>
              <a:lnSpc>
                <a:spcPts val="5599"/>
              </a:lnSpc>
            </a:pPr>
            <a:r>
              <a:rPr lang="en-US" sz="3999">
                <a:solidFill>
                  <a:srgbClr val="000000"/>
                </a:solidFill>
                <a:latin typeface="Antic Bold"/>
              </a:rPr>
              <a:t>Key Learning:</a:t>
            </a:r>
            <a:r>
              <a:rPr lang="en-US" sz="3999">
                <a:solidFill>
                  <a:srgbClr val="000000"/>
                </a:solidFill>
                <a:latin typeface="Antic"/>
              </a:rPr>
              <a:t> Directional language and the basics of putting together a code to make an object move.</a:t>
            </a:r>
          </a:p>
          <a:p>
            <a:pPr>
              <a:lnSpc>
                <a:spcPts val="5599"/>
              </a:lnSpc>
            </a:pPr>
            <a:r>
              <a:rPr lang="en-US" sz="3999">
                <a:solidFill>
                  <a:srgbClr val="000000"/>
                </a:solidFill>
                <a:latin typeface="Antic Bold"/>
              </a:rPr>
              <a:t>Extension Task:</a:t>
            </a:r>
            <a:r>
              <a:rPr lang="en-US" sz="3999">
                <a:solidFill>
                  <a:srgbClr val="000000"/>
                </a:solidFill>
                <a:latin typeface="Antic"/>
              </a:rPr>
              <a:t> Increase the difficulty of the path. Pupils write out their journey using directional language or symbols.</a:t>
            </a:r>
          </a:p>
          <a:p>
            <a:pPr>
              <a:lnSpc>
                <a:spcPts val="5599"/>
              </a:lnSpc>
            </a:pPr>
            <a:r>
              <a:rPr lang="en-US" sz="3999">
                <a:solidFill>
                  <a:srgbClr val="000000"/>
                </a:solidFill>
                <a:latin typeface="Antic Bold"/>
              </a:rPr>
              <a:t>E &amp; O: </a:t>
            </a:r>
            <a:r>
              <a:rPr lang="en-US" sz="3999">
                <a:solidFill>
                  <a:srgbClr val="000000"/>
                </a:solidFill>
                <a:latin typeface="Antic"/>
              </a:rPr>
              <a:t>TCH 0-13a</a:t>
            </a:r>
          </a:p>
        </p:txBody>
      </p:sp>
      <p:pic>
        <p:nvPicPr>
          <p:cNvPr name="Picture 12" id="12"/>
          <p:cNvPicPr>
            <a:picLocks noChangeAspect="true"/>
          </p:cNvPicPr>
          <p:nvPr/>
        </p:nvPicPr>
        <p:blipFill>
          <a:blip r:embed="rId16"/>
          <a:srcRect l="0" t="0" r="0" b="0"/>
          <a:stretch>
            <a:fillRect/>
          </a:stretch>
        </p:blipFill>
        <p:spPr>
          <a:xfrm flipH="false" flipV="false" rot="0">
            <a:off x="14924634" y="367174"/>
            <a:ext cx="2968896" cy="2968896"/>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SAVE THE BEEBOT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593850"/>
            <a:ext cx="13201724" cy="70231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Investigate which substance helps to melt the hand the quickest.</a:t>
            </a:r>
          </a:p>
          <a:p>
            <a:pPr>
              <a:lnSpc>
                <a:spcPts val="5599"/>
              </a:lnSpc>
            </a:pPr>
            <a:r>
              <a:rPr lang="en-US" sz="3999">
                <a:solidFill>
                  <a:srgbClr val="000000"/>
                </a:solidFill>
                <a:latin typeface="Antic Bold"/>
              </a:rPr>
              <a:t>Suggested Level: </a:t>
            </a:r>
            <a:r>
              <a:rPr lang="en-US" sz="3999">
                <a:solidFill>
                  <a:srgbClr val="000000"/>
                </a:solidFill>
                <a:latin typeface="Antic"/>
              </a:rPr>
              <a:t>Early/ First</a:t>
            </a:r>
          </a:p>
          <a:p>
            <a:pPr>
              <a:lnSpc>
                <a:spcPts val="5599"/>
              </a:lnSpc>
            </a:pPr>
            <a:r>
              <a:rPr lang="en-US" sz="3999">
                <a:solidFill>
                  <a:srgbClr val="000000"/>
                </a:solidFill>
                <a:latin typeface="Antic Bold"/>
              </a:rPr>
              <a:t>Key Learning:</a:t>
            </a:r>
            <a:r>
              <a:rPr lang="en-US" sz="3999">
                <a:solidFill>
                  <a:srgbClr val="000000"/>
                </a:solidFill>
                <a:latin typeface="Antic"/>
              </a:rPr>
              <a:t> Salt melts ice quickly. Sugar and baking powder work well.</a:t>
            </a:r>
          </a:p>
          <a:p>
            <a:pPr>
              <a:lnSpc>
                <a:spcPts val="5599"/>
              </a:lnSpc>
            </a:pPr>
            <a:r>
              <a:rPr lang="en-US" sz="3999">
                <a:solidFill>
                  <a:srgbClr val="000000"/>
                </a:solidFill>
                <a:latin typeface="Antic Bold"/>
              </a:rPr>
              <a:t>Extension Task:</a:t>
            </a:r>
            <a:r>
              <a:rPr lang="en-US" sz="3999">
                <a:solidFill>
                  <a:srgbClr val="000000"/>
                </a:solidFill>
                <a:latin typeface="Antic"/>
              </a:rPr>
              <a:t> Make links to winter when salt is put outside on paths and roads. Trial different substances and record the times in a table.</a:t>
            </a:r>
          </a:p>
          <a:p>
            <a:pPr>
              <a:lnSpc>
                <a:spcPts val="5599"/>
              </a:lnSpc>
            </a:pPr>
            <a:r>
              <a:rPr lang="en-US" sz="3999">
                <a:solidFill>
                  <a:srgbClr val="000000"/>
                </a:solidFill>
                <a:latin typeface="Antic Bold"/>
              </a:rPr>
              <a:t>E &amp; O: </a:t>
            </a:r>
            <a:r>
              <a:rPr lang="en-US" sz="3999">
                <a:solidFill>
                  <a:srgbClr val="000000"/>
                </a:solidFill>
                <a:latin typeface="Antic"/>
              </a:rPr>
              <a:t>SCN 0-05a/ 1-05a</a:t>
            </a:r>
          </a:p>
          <a:p>
            <a:pPr>
              <a:lnSpc>
                <a:spcPts val="5599"/>
              </a:lnSpc>
            </a:pPr>
          </a:p>
        </p:txBody>
      </p:sp>
      <p:pic>
        <p:nvPicPr>
          <p:cNvPr name="Picture 12" id="12"/>
          <p:cNvPicPr>
            <a:picLocks noChangeAspect="true"/>
          </p:cNvPicPr>
          <p:nvPr/>
        </p:nvPicPr>
        <p:blipFill>
          <a:blip r:embed="rId16"/>
          <a:srcRect l="0" t="0" r="0" b="0"/>
          <a:stretch>
            <a:fillRect/>
          </a:stretch>
        </p:blipFill>
        <p:spPr>
          <a:xfrm flipH="false" flipV="false" rot="0">
            <a:off x="14934836" y="367174"/>
            <a:ext cx="2958694" cy="4442007"/>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HAUNTED HAND MELTING</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2651125"/>
            <a:ext cx="13201724" cy="490855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Design and build a haunted house. </a:t>
            </a:r>
          </a:p>
          <a:p>
            <a:pPr>
              <a:lnSpc>
                <a:spcPts val="5599"/>
              </a:lnSpc>
            </a:pPr>
            <a:r>
              <a:rPr lang="en-US" sz="3999">
                <a:solidFill>
                  <a:srgbClr val="000000"/>
                </a:solidFill>
                <a:latin typeface="Antic Bold"/>
              </a:rPr>
              <a:t>Suggested Level: </a:t>
            </a:r>
            <a:r>
              <a:rPr lang="en-US" sz="3999">
                <a:solidFill>
                  <a:srgbClr val="000000"/>
                </a:solidFill>
                <a:latin typeface="Antic"/>
              </a:rPr>
              <a:t>Early/First</a:t>
            </a:r>
          </a:p>
          <a:p>
            <a:pPr>
              <a:lnSpc>
                <a:spcPts val="5599"/>
              </a:lnSpc>
            </a:pPr>
            <a:r>
              <a:rPr lang="en-US" sz="3999">
                <a:solidFill>
                  <a:srgbClr val="000000"/>
                </a:solidFill>
                <a:latin typeface="Antic Bold"/>
              </a:rPr>
              <a:t>Key Resources:</a:t>
            </a:r>
            <a:r>
              <a:rPr lang="en-US" sz="3999">
                <a:solidFill>
                  <a:srgbClr val="000000"/>
                </a:solidFill>
                <a:latin typeface="Antic"/>
              </a:rPr>
              <a:t> Blocks, Kapla, Lego, junk materials etc</a:t>
            </a:r>
          </a:p>
          <a:p>
            <a:pPr>
              <a:lnSpc>
                <a:spcPts val="5599"/>
              </a:lnSpc>
            </a:pPr>
            <a:r>
              <a:rPr lang="en-US" sz="3999">
                <a:solidFill>
                  <a:srgbClr val="000000"/>
                </a:solidFill>
                <a:latin typeface="Antic Bold"/>
              </a:rPr>
              <a:t>Extension Task:</a:t>
            </a:r>
            <a:r>
              <a:rPr lang="en-US" sz="3999">
                <a:solidFill>
                  <a:srgbClr val="000000"/>
                </a:solidFill>
                <a:latin typeface="Antic"/>
              </a:rPr>
              <a:t> Make links to literacy and write a story about the haunted house.</a:t>
            </a:r>
          </a:p>
          <a:p>
            <a:pPr>
              <a:lnSpc>
                <a:spcPts val="5599"/>
              </a:lnSpc>
            </a:pPr>
            <a:r>
              <a:rPr lang="en-US" sz="3999">
                <a:solidFill>
                  <a:srgbClr val="000000"/>
                </a:solidFill>
                <a:latin typeface="Antic Bold"/>
              </a:rPr>
              <a:t>E &amp; O: </a:t>
            </a:r>
            <a:r>
              <a:rPr lang="en-US" sz="3999">
                <a:solidFill>
                  <a:srgbClr val="000000"/>
                </a:solidFill>
                <a:latin typeface="Antic"/>
              </a:rPr>
              <a:t>TCH 0-09a/ 1-09a</a:t>
            </a:r>
          </a:p>
          <a:p>
            <a:pPr>
              <a:lnSpc>
                <a:spcPts val="5599"/>
              </a:lnSpc>
            </a:pPr>
          </a:p>
        </p:txBody>
      </p:sp>
      <p:pic>
        <p:nvPicPr>
          <p:cNvPr name="Picture 12" id="12"/>
          <p:cNvPicPr>
            <a:picLocks noChangeAspect="true"/>
          </p:cNvPicPr>
          <p:nvPr/>
        </p:nvPicPr>
        <p:blipFill>
          <a:blip r:embed="rId16"/>
          <a:srcRect l="0" t="0" r="8243" b="8954"/>
          <a:stretch>
            <a:fillRect/>
          </a:stretch>
        </p:blipFill>
        <p:spPr>
          <a:xfrm flipH="false" flipV="false" rot="0">
            <a:off x="13369838" y="470111"/>
            <a:ext cx="4298727" cy="3058235"/>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HAUNTED HOUSE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pic>
        <p:nvPicPr>
          <p:cNvPr name="Picture 11" id="11"/>
          <p:cNvPicPr>
            <a:picLocks noChangeAspect="true"/>
          </p:cNvPicPr>
          <p:nvPr/>
        </p:nvPicPr>
        <p:blipFill>
          <a:blip r:embed="rId16"/>
          <a:srcRect l="0" t="72868" r="0" b="0"/>
          <a:stretch>
            <a:fillRect/>
          </a:stretch>
        </p:blipFill>
        <p:spPr>
          <a:xfrm flipH="false" flipV="false" rot="0">
            <a:off x="13721209" y="367174"/>
            <a:ext cx="4172321" cy="2476303"/>
          </a:xfrm>
          <a:prstGeom prst="rect">
            <a:avLst/>
          </a:prstGeom>
        </p:spPr>
      </p:pic>
      <p:sp>
        <p:nvSpPr>
          <p:cNvPr name="TextBox 12" id="12"/>
          <p:cNvSpPr txBox="true"/>
          <p:nvPr/>
        </p:nvSpPr>
        <p:spPr>
          <a:xfrm rot="0">
            <a:off x="358253" y="2298700"/>
            <a:ext cx="13201724" cy="56134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Build a catapult to project items over a barrier. </a:t>
            </a:r>
          </a:p>
          <a:p>
            <a:pPr>
              <a:lnSpc>
                <a:spcPts val="5599"/>
              </a:lnSpc>
            </a:pPr>
            <a:r>
              <a:rPr lang="en-US" sz="3999">
                <a:solidFill>
                  <a:srgbClr val="000000"/>
                </a:solidFill>
                <a:latin typeface="Antic Bold"/>
              </a:rPr>
              <a:t>Suggested Level: </a:t>
            </a:r>
            <a:r>
              <a:rPr lang="en-US" sz="3999">
                <a:solidFill>
                  <a:srgbClr val="000000"/>
                </a:solidFill>
                <a:latin typeface="Antic"/>
              </a:rPr>
              <a:t>First</a:t>
            </a:r>
          </a:p>
          <a:p>
            <a:pPr>
              <a:lnSpc>
                <a:spcPts val="5599"/>
              </a:lnSpc>
            </a:pPr>
            <a:r>
              <a:rPr lang="en-US" sz="3999">
                <a:solidFill>
                  <a:srgbClr val="000000"/>
                </a:solidFill>
                <a:latin typeface="Antic Bold"/>
              </a:rPr>
              <a:t>Key Learning:</a:t>
            </a:r>
            <a:r>
              <a:rPr lang="en-US" sz="3999">
                <a:solidFill>
                  <a:srgbClr val="000000"/>
                </a:solidFill>
                <a:latin typeface="Antic"/>
              </a:rPr>
              <a:t> Potential and elastic energy</a:t>
            </a:r>
          </a:p>
          <a:p>
            <a:pPr>
              <a:lnSpc>
                <a:spcPts val="5599"/>
              </a:lnSpc>
            </a:pPr>
            <a:r>
              <a:rPr lang="en-US" sz="3999">
                <a:solidFill>
                  <a:srgbClr val="000000"/>
                </a:solidFill>
                <a:latin typeface="Antic Bold"/>
              </a:rPr>
              <a:t>Extension Task:</a:t>
            </a:r>
            <a:r>
              <a:rPr lang="en-US" sz="3999">
                <a:solidFill>
                  <a:srgbClr val="000000"/>
                </a:solidFill>
                <a:latin typeface="Antic"/>
              </a:rPr>
              <a:t> Try different wighted items on the catapult to compare any differences. Make links to the history of catapults and what they were originally invented for.</a:t>
            </a:r>
          </a:p>
          <a:p>
            <a:pPr>
              <a:lnSpc>
                <a:spcPts val="5599"/>
              </a:lnSpc>
            </a:pPr>
            <a:r>
              <a:rPr lang="en-US" sz="3999">
                <a:solidFill>
                  <a:srgbClr val="000000"/>
                </a:solidFill>
                <a:latin typeface="Antic Bold"/>
              </a:rPr>
              <a:t>E &amp; O: </a:t>
            </a:r>
            <a:r>
              <a:rPr lang="en-US" sz="3999">
                <a:solidFill>
                  <a:srgbClr val="000000"/>
                </a:solidFill>
                <a:latin typeface="Antic"/>
              </a:rPr>
              <a:t>SCN 1-04a</a:t>
            </a:r>
          </a:p>
          <a:p>
            <a:pPr>
              <a:lnSpc>
                <a:spcPts val="5599"/>
              </a:lnSpc>
            </a:pPr>
          </a:p>
        </p:txBody>
      </p:sp>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CATAPULT</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2298700"/>
            <a:ext cx="13201724" cy="56134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Turn an egg into a bouncy ball. </a:t>
            </a:r>
          </a:p>
          <a:p>
            <a:pPr>
              <a:lnSpc>
                <a:spcPts val="5599"/>
              </a:lnSpc>
            </a:pPr>
            <a:r>
              <a:rPr lang="en-US" sz="3999">
                <a:solidFill>
                  <a:srgbClr val="000000"/>
                </a:solidFill>
                <a:latin typeface="Antic Bold"/>
              </a:rPr>
              <a:t>Suggested Level: </a:t>
            </a:r>
            <a:r>
              <a:rPr lang="en-US" sz="3999">
                <a:solidFill>
                  <a:srgbClr val="000000"/>
                </a:solidFill>
                <a:latin typeface="Antic"/>
              </a:rPr>
              <a:t>First/ Second </a:t>
            </a:r>
          </a:p>
          <a:p>
            <a:pPr>
              <a:lnSpc>
                <a:spcPts val="5599"/>
              </a:lnSpc>
            </a:pPr>
            <a:r>
              <a:rPr lang="en-US" sz="3999">
                <a:solidFill>
                  <a:srgbClr val="000000"/>
                </a:solidFill>
                <a:latin typeface="Antic Bold"/>
              </a:rPr>
              <a:t>Key Learning:</a:t>
            </a:r>
            <a:r>
              <a:rPr lang="en-US" sz="3999">
                <a:solidFill>
                  <a:srgbClr val="000000"/>
                </a:solidFill>
                <a:latin typeface="Antic"/>
              </a:rPr>
              <a:t> This is a chemical reaction. The vinegar reacts with the eggshell causing carbon dioxide.</a:t>
            </a:r>
          </a:p>
          <a:p>
            <a:pPr>
              <a:lnSpc>
                <a:spcPts val="5599"/>
              </a:lnSpc>
            </a:pPr>
            <a:r>
              <a:rPr lang="en-US" sz="3999">
                <a:solidFill>
                  <a:srgbClr val="000000"/>
                </a:solidFill>
                <a:latin typeface="Antic Bold"/>
              </a:rPr>
              <a:t>Extension Task:</a:t>
            </a:r>
            <a:r>
              <a:rPr lang="en-US" sz="3999">
                <a:solidFill>
                  <a:srgbClr val="000000"/>
                </a:solidFill>
                <a:latin typeface="Antic"/>
              </a:rPr>
              <a:t> Talk about Osmosis with the food colouring. Gummy bear experiment.</a:t>
            </a:r>
          </a:p>
          <a:p>
            <a:pPr>
              <a:lnSpc>
                <a:spcPts val="5599"/>
              </a:lnSpc>
            </a:pPr>
            <a:r>
              <a:rPr lang="en-US" sz="3999">
                <a:solidFill>
                  <a:srgbClr val="000000"/>
                </a:solidFill>
                <a:latin typeface="Antic Bold"/>
              </a:rPr>
              <a:t>E &amp; O: </a:t>
            </a:r>
            <a:r>
              <a:rPr lang="en-US" sz="3999">
                <a:solidFill>
                  <a:srgbClr val="000000"/>
                </a:solidFill>
                <a:latin typeface="Antic"/>
              </a:rPr>
              <a:t>SCN 1-16a/2-15a</a:t>
            </a:r>
          </a:p>
          <a:p>
            <a:pPr>
              <a:lnSpc>
                <a:spcPts val="5599"/>
              </a:lnSpc>
            </a:pPr>
          </a:p>
        </p:txBody>
      </p:sp>
      <p:pic>
        <p:nvPicPr>
          <p:cNvPr name="Picture 12" id="12"/>
          <p:cNvPicPr>
            <a:picLocks noChangeAspect="true"/>
          </p:cNvPicPr>
          <p:nvPr/>
        </p:nvPicPr>
        <p:blipFill>
          <a:blip r:embed="rId16"/>
          <a:srcRect l="9505" t="28780" r="4638" b="8726"/>
          <a:stretch>
            <a:fillRect/>
          </a:stretch>
        </p:blipFill>
        <p:spPr>
          <a:xfrm flipH="false" flipV="false" rot="0">
            <a:off x="13559977" y="367174"/>
            <a:ext cx="4325998" cy="3148856"/>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MONSTER EYES</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08" t="3226" r="20483" b="7605"/>
          <a:stretch>
            <a:fillRect/>
          </a:stretch>
        </p:blipFill>
        <p:spPr>
          <a:xfrm>
            <a:off x="0" y="0"/>
            <a:ext cx="18288000"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333322" y="-219022"/>
            <a:ext cx="18954644" cy="18954644"/>
          </a:xfrm>
          <a:prstGeom prst="rect">
            <a:avLst/>
          </a:prstGeom>
        </p:spPr>
      </p:pic>
      <p:grpSp>
        <p:nvGrpSpPr>
          <p:cNvPr name="Group 4" id="4"/>
          <p:cNvGrpSpPr/>
          <p:nvPr/>
        </p:nvGrpSpPr>
        <p:grpSpPr>
          <a:xfrm rot="0">
            <a:off x="358253" y="367174"/>
            <a:ext cx="17535277" cy="8891126"/>
            <a:chOff x="0" y="0"/>
            <a:chExt cx="5490351" cy="2783840"/>
          </a:xfrm>
        </p:grpSpPr>
        <p:sp>
          <p:nvSpPr>
            <p:cNvPr name="Freeform 5" id="5"/>
            <p:cNvSpPr/>
            <p:nvPr/>
          </p:nvSpPr>
          <p:spPr>
            <a:xfrm>
              <a:off x="0" y="0"/>
              <a:ext cx="5490351" cy="2783840"/>
            </a:xfrm>
            <a:custGeom>
              <a:avLst/>
              <a:gdLst/>
              <a:ahLst/>
              <a:cxnLst/>
              <a:rect r="r" b="b" t="t" l="l"/>
              <a:pathLst>
                <a:path h="2783840" w="5490351">
                  <a:moveTo>
                    <a:pt x="0" y="0"/>
                  </a:moveTo>
                  <a:lnTo>
                    <a:pt x="5490351" y="0"/>
                  </a:lnTo>
                  <a:lnTo>
                    <a:pt x="5490351" y="2783840"/>
                  </a:lnTo>
                  <a:lnTo>
                    <a:pt x="0" y="2783840"/>
                  </a:lnTo>
                  <a:close/>
                </a:path>
              </a:pathLst>
            </a:custGeom>
            <a:solidFill>
              <a:srgbClr val="FFFFFF">
                <a:alpha val="94902"/>
              </a:srgbClr>
            </a:solidFill>
          </p:spPr>
        </p:sp>
      </p:gr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700945" y="7776232"/>
            <a:ext cx="2625593" cy="2376162"/>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4542867" y="7778155"/>
            <a:ext cx="2463541" cy="2374238"/>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1337096" y="7778155"/>
            <a:ext cx="2222880" cy="2374238"/>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278186" y="7778155"/>
            <a:ext cx="1731628" cy="237616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79983" y="7776232"/>
            <a:ext cx="2391106" cy="2376162"/>
          </a:xfrm>
          <a:prstGeom prst="rect">
            <a:avLst/>
          </a:prstGeom>
        </p:spPr>
      </p:pic>
      <p:sp>
        <p:nvSpPr>
          <p:cNvPr name="TextBox 11" id="11"/>
          <p:cNvSpPr txBox="true"/>
          <p:nvPr/>
        </p:nvSpPr>
        <p:spPr>
          <a:xfrm rot="0">
            <a:off x="358253" y="1593850"/>
            <a:ext cx="13201724" cy="7023100"/>
          </a:xfrm>
          <a:prstGeom prst="rect">
            <a:avLst/>
          </a:prstGeom>
        </p:spPr>
        <p:txBody>
          <a:bodyPr anchor="t" rtlCol="false" tIns="0" lIns="0" bIns="0" rIns="0">
            <a:spAutoFit/>
          </a:bodyPr>
          <a:lstStyle/>
          <a:p>
            <a:pPr>
              <a:lnSpc>
                <a:spcPts val="5599"/>
              </a:lnSpc>
            </a:pPr>
            <a:r>
              <a:rPr lang="en-US" sz="3999">
                <a:solidFill>
                  <a:srgbClr val="000000"/>
                </a:solidFill>
                <a:latin typeface="Antic Bold"/>
              </a:rPr>
              <a:t>Task Brief:</a:t>
            </a:r>
            <a:r>
              <a:rPr lang="en-US" sz="3999">
                <a:solidFill>
                  <a:srgbClr val="000000"/>
                </a:solidFill>
                <a:latin typeface="Antic"/>
              </a:rPr>
              <a:t> Make a moving model of a hand.</a:t>
            </a:r>
          </a:p>
          <a:p>
            <a:pPr>
              <a:lnSpc>
                <a:spcPts val="5599"/>
              </a:lnSpc>
            </a:pPr>
            <a:r>
              <a:rPr lang="en-US" sz="3999">
                <a:solidFill>
                  <a:srgbClr val="000000"/>
                </a:solidFill>
                <a:latin typeface="Antic Bold"/>
              </a:rPr>
              <a:t>Suggested Level: </a:t>
            </a:r>
            <a:r>
              <a:rPr lang="en-US" sz="3999">
                <a:solidFill>
                  <a:srgbClr val="000000"/>
                </a:solidFill>
                <a:latin typeface="Antic"/>
              </a:rPr>
              <a:t>First/ Second</a:t>
            </a:r>
          </a:p>
          <a:p>
            <a:pPr>
              <a:lnSpc>
                <a:spcPts val="5599"/>
              </a:lnSpc>
            </a:pPr>
            <a:r>
              <a:rPr lang="en-US" sz="3999">
                <a:solidFill>
                  <a:srgbClr val="000000"/>
                </a:solidFill>
                <a:latin typeface="Antic Bold"/>
              </a:rPr>
              <a:t>Key Learning:</a:t>
            </a:r>
            <a:r>
              <a:rPr lang="en-US" sz="3999">
                <a:solidFill>
                  <a:srgbClr val="000000"/>
                </a:solidFill>
                <a:latin typeface="Antic"/>
              </a:rPr>
              <a:t> There are 3 bones in each finger and 2 in the thumb. They connect to 5 bones in the palm. The muscles and tendons in your forearm contract and relax to move your hand and fingers.</a:t>
            </a:r>
          </a:p>
          <a:p>
            <a:pPr>
              <a:lnSpc>
                <a:spcPts val="5599"/>
              </a:lnSpc>
            </a:pPr>
            <a:r>
              <a:rPr lang="en-US" sz="3999">
                <a:solidFill>
                  <a:srgbClr val="000000"/>
                </a:solidFill>
                <a:latin typeface="Antic Bold"/>
              </a:rPr>
              <a:t>Extension Task:</a:t>
            </a:r>
            <a:r>
              <a:rPr lang="en-US" sz="3999">
                <a:solidFill>
                  <a:srgbClr val="000000"/>
                </a:solidFill>
                <a:latin typeface="Antic"/>
              </a:rPr>
              <a:t> For second level find out about muscles and tendons and how they help us move.</a:t>
            </a:r>
          </a:p>
          <a:p>
            <a:pPr>
              <a:lnSpc>
                <a:spcPts val="5599"/>
              </a:lnSpc>
            </a:pPr>
            <a:r>
              <a:rPr lang="en-US" sz="3999">
                <a:solidFill>
                  <a:srgbClr val="000000"/>
                </a:solidFill>
                <a:latin typeface="Antic Bold"/>
              </a:rPr>
              <a:t>E &amp; O: </a:t>
            </a:r>
            <a:r>
              <a:rPr lang="en-US" sz="3999">
                <a:solidFill>
                  <a:srgbClr val="000000"/>
                </a:solidFill>
                <a:latin typeface="Antic"/>
              </a:rPr>
              <a:t>SCN 1-12a/ 2-12a</a:t>
            </a:r>
          </a:p>
          <a:p>
            <a:pPr>
              <a:lnSpc>
                <a:spcPts val="5599"/>
              </a:lnSpc>
            </a:pPr>
          </a:p>
        </p:txBody>
      </p:sp>
      <p:pic>
        <p:nvPicPr>
          <p:cNvPr name="Picture 12" id="12"/>
          <p:cNvPicPr>
            <a:picLocks noChangeAspect="true"/>
          </p:cNvPicPr>
          <p:nvPr/>
        </p:nvPicPr>
        <p:blipFill>
          <a:blip r:embed="rId16"/>
          <a:srcRect l="0" t="0" r="0" b="0"/>
          <a:stretch>
            <a:fillRect/>
          </a:stretch>
        </p:blipFill>
        <p:spPr>
          <a:xfrm flipH="false" flipV="false" rot="0">
            <a:off x="13345375" y="367174"/>
            <a:ext cx="4548155" cy="3026591"/>
          </a:xfrm>
          <a:prstGeom prst="rect">
            <a:avLst/>
          </a:prstGeom>
        </p:spPr>
      </p:pic>
      <p:sp>
        <p:nvSpPr>
          <p:cNvPr name="TextBox 13" id="13"/>
          <p:cNvSpPr txBox="true"/>
          <p:nvPr/>
        </p:nvSpPr>
        <p:spPr>
          <a:xfrm rot="0">
            <a:off x="358253" y="894328"/>
            <a:ext cx="12283193" cy="1104900"/>
          </a:xfrm>
          <a:prstGeom prst="rect">
            <a:avLst/>
          </a:prstGeom>
        </p:spPr>
        <p:txBody>
          <a:bodyPr anchor="t" rtlCol="false" tIns="0" lIns="0" bIns="0" rIns="0">
            <a:spAutoFit/>
          </a:bodyPr>
          <a:lstStyle/>
          <a:p>
            <a:pPr>
              <a:lnSpc>
                <a:spcPts val="7500"/>
              </a:lnSpc>
            </a:pPr>
            <a:r>
              <a:rPr lang="en-US" sz="7500">
                <a:solidFill>
                  <a:srgbClr val="000000"/>
                </a:solidFill>
                <a:latin typeface="Charu Chandan Blood Drip Bold"/>
              </a:rPr>
              <a:t>SKELETON HAND</a:t>
            </a:r>
          </a:p>
        </p:txBody>
      </p:sp>
      <p:sp>
        <p:nvSpPr>
          <p:cNvPr name="TextBox 14" id="14"/>
          <p:cNvSpPr txBox="true"/>
          <p:nvPr/>
        </p:nvSpPr>
        <p:spPr>
          <a:xfrm rot="0">
            <a:off x="13559977" y="5403102"/>
            <a:ext cx="3918450" cy="2375054"/>
          </a:xfrm>
          <a:prstGeom prst="rect">
            <a:avLst/>
          </a:prstGeom>
        </p:spPr>
        <p:txBody>
          <a:bodyPr anchor="t" rtlCol="false" tIns="0" lIns="0" bIns="0" rIns="0">
            <a:spAutoFit/>
          </a:bodyPr>
          <a:lstStyle/>
          <a:p>
            <a:pPr algn="r">
              <a:lnSpc>
                <a:spcPts val="6633"/>
              </a:lnSpc>
            </a:pPr>
          </a:p>
          <a:p>
            <a:pPr algn="ctr">
              <a:lnSpc>
                <a:spcPts val="6633"/>
              </a:lnSpc>
            </a:pPr>
            <a:r>
              <a:rPr lang="en-US" sz="4737" u="sng">
                <a:solidFill>
                  <a:srgbClr val="000000"/>
                </a:solidFill>
                <a:latin typeface="Antic Bold"/>
              </a:rPr>
              <a:t>Support Link</a:t>
            </a:r>
          </a:p>
          <a:p>
            <a:pPr>
              <a:lnSpc>
                <a:spcPts val="559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DAFN_K-F1cQ</dc:identifier>
  <dcterms:modified xsi:type="dcterms:W3CDTF">2011-08-01T06:04:30Z</dcterms:modified>
  <cp:revision>1</cp:revision>
  <dc:title>Halloween Themed STEM</dc:title>
</cp:coreProperties>
</file>