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sldIdLst>
    <p:sldId id="256" r:id="rId2"/>
    <p:sldId id="257" r:id="rId3"/>
    <p:sldId id="258" r:id="rId4"/>
    <p:sldId id="259" r:id="rId5"/>
    <p:sldId id="260" r:id="rId6"/>
    <p:sldId id="261" r:id="rId7"/>
    <p:sldId id="291" r:id="rId8"/>
    <p:sldId id="290"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Lst>
  <p:sldSz cx="18288000" cy="10287000"/>
  <p:notesSz cx="6858000" cy="9144000"/>
  <p:embeddedFontLst>
    <p:embeddedFont>
      <p:font typeface="Biski" panose="020B0604020202020204" charset="-34"/>
      <p:regular r:id="rId39"/>
    </p:embeddedFont>
    <p:embeddedFont>
      <p:font typeface="Biski Italics" panose="020B0604020202020204" charset="-34"/>
      <p:regular r:id="rId40"/>
    </p:embeddedFont>
    <p:embeddedFont>
      <p:font typeface="Calibri" panose="020F0502020204030204" pitchFamily="34" charset="0"/>
      <p:regular r:id="rId41"/>
      <p:bold r:id="rId42"/>
      <p:italic r:id="rId43"/>
      <p:boldItalic r:id="rId44"/>
    </p:embeddedFont>
    <p:embeddedFont>
      <p:font typeface="Garet" panose="020B0604020202020204" charset="0"/>
      <p:regular r:id="rId45"/>
    </p:embeddedFont>
    <p:embeddedFont>
      <p:font typeface="Garet Bold" panose="020B0604020202020204"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78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17.11.2022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sz="1200" b="0" i="0" dirty="0">
                <a:solidFill>
                  <a:srgbClr val="333333"/>
                </a:solidFill>
                <a:effectLst/>
                <a:latin typeface="Helvetica Neue"/>
              </a:rPr>
              <a:t>The STEM Advent calendar is hosted on </a:t>
            </a:r>
            <a:r>
              <a:rPr lang="en-GB" sz="1200" b="0" i="0" dirty="0" err="1">
                <a:solidFill>
                  <a:srgbClr val="333333"/>
                </a:solidFill>
                <a:effectLst/>
                <a:latin typeface="Helvetica Neue"/>
              </a:rPr>
              <a:t>TechFest's</a:t>
            </a:r>
            <a:r>
              <a:rPr lang="en-GB" sz="1200" b="0" i="0" dirty="0">
                <a:solidFill>
                  <a:srgbClr val="333333"/>
                </a:solidFill>
                <a:effectLst/>
                <a:latin typeface="Helvetica Neue"/>
              </a:rPr>
              <a:t> website and there is no cost to schools or families who wish to sign up and take part. </a:t>
            </a:r>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11746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12 STEM Activities across the levels to complete. Comes with a lesson overview and resource list.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How to add differentiation and challenge to modify for different levels/stages.</a:t>
            </a:r>
          </a:p>
          <a:p>
            <a:endParaRPr lang="en-US"/>
          </a:p>
          <a:p>
            <a:r>
              <a:rPr lang="en-US"/>
              <a:t>-Have a minimum height level to reach</a:t>
            </a:r>
          </a:p>
          <a:p>
            <a:r>
              <a:rPr lang="en-US"/>
              <a:t>- Has to be a certain number of "tiers"</a:t>
            </a:r>
          </a:p>
          <a:p>
            <a:r>
              <a:rPr lang="en-US"/>
              <a:t>- Each tier has to be a percentage shorter than the one below it</a:t>
            </a:r>
          </a:p>
          <a:p>
            <a:r>
              <a:rPr lang="en-US"/>
              <a:t>- Each tier has to be a different shape</a:t>
            </a:r>
          </a:p>
          <a:p>
            <a:r>
              <a:rPr lang="en-US"/>
              <a:t>- Build an inverted snowman: smallest tier at the base, largest tier at the top</a:t>
            </a:r>
          </a:p>
          <a:p>
            <a:r>
              <a:rPr lang="en-US"/>
              <a:t>- Use tissue paper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Mini candy canes are the best to use - suggest weighing the canes before starting the experiment. This will ensure a fair test.</a:t>
            </a:r>
          </a:p>
          <a:p>
            <a:endParaRPr lang="en-US"/>
          </a:p>
          <a:p>
            <a:r>
              <a:rPr lang="en-US"/>
              <a:t>Suggested liquids: hot water, cold water, salt water, lemon juice or vinegar, dish soap.</a:t>
            </a:r>
          </a:p>
          <a:p>
            <a:endParaRPr lang="en-US"/>
          </a:p>
          <a:p>
            <a:r>
              <a:rPr lang="en-US"/>
              <a:t>You can use as many liquids as you like. Just make sure they are measured equally.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Each group/pair should have the following resources: string, balloon, peg, plastic straw, paper to create reindeer design, Sellotape.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 the mixtures sets it might start to curl at the edges. Important to keep it in the hard mould for a few days to minimise curling.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hyperlink" Target="https://education.theiet.org/campaigns/santa-loves-stem/" TargetMode="Externa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https://techfest.org.uk/news-events/upcoming-events-new/event/181-techfest-s-24-days-of-stem-is-coming-back" TargetMode="Externa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312" b="9312"/>
          <a:stretch>
            <a:fillRect/>
          </a:stretch>
        </p:blipFill>
        <p:spPr>
          <a:xfrm>
            <a:off x="0" y="0"/>
            <a:ext cx="18288000" cy="10287000"/>
          </a:xfrm>
          <a:prstGeom prst="rect">
            <a:avLst/>
          </a:prstGeom>
        </p:spPr>
      </p:pic>
      <p:sp>
        <p:nvSpPr>
          <p:cNvPr id="3" name="TextBox 3"/>
          <p:cNvSpPr txBox="1"/>
          <p:nvPr/>
        </p:nvSpPr>
        <p:spPr>
          <a:xfrm>
            <a:off x="8827087" y="2544752"/>
            <a:ext cx="6800230" cy="3181631"/>
          </a:xfrm>
          <a:prstGeom prst="rect">
            <a:avLst/>
          </a:prstGeom>
        </p:spPr>
        <p:txBody>
          <a:bodyPr lIns="0" tIns="0" rIns="0" bIns="0" rtlCol="0" anchor="t">
            <a:spAutoFit/>
          </a:bodyPr>
          <a:lstStyle/>
          <a:p>
            <a:pPr algn="ctr">
              <a:lnSpc>
                <a:spcPts val="9614"/>
              </a:lnSpc>
            </a:pPr>
            <a:r>
              <a:rPr lang="en-US" sz="8740">
                <a:solidFill>
                  <a:srgbClr val="D13030"/>
                </a:solidFill>
                <a:latin typeface="Biski"/>
              </a:rPr>
              <a:t>CHRISTMAS</a:t>
            </a:r>
          </a:p>
          <a:p>
            <a:pPr algn="ctr">
              <a:lnSpc>
                <a:spcPts val="9614"/>
              </a:lnSpc>
            </a:pPr>
            <a:r>
              <a:rPr lang="en-US" sz="8740">
                <a:solidFill>
                  <a:srgbClr val="D13030"/>
                </a:solidFill>
                <a:latin typeface="Biski"/>
              </a:rPr>
              <a:t>STEM</a:t>
            </a: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009094" y="2392493"/>
            <a:ext cx="1817993" cy="41148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5627318" y="2392493"/>
            <a:ext cx="1817993" cy="4114800"/>
          </a:xfrm>
          <a:prstGeom prst="rect">
            <a:avLst/>
          </a:prstGeom>
        </p:spPr>
      </p:pic>
      <p:grpSp>
        <p:nvGrpSpPr>
          <p:cNvPr id="6" name="Group 6"/>
          <p:cNvGrpSpPr/>
          <p:nvPr/>
        </p:nvGrpSpPr>
        <p:grpSpPr>
          <a:xfrm>
            <a:off x="10548354" y="5931295"/>
            <a:ext cx="3357696" cy="575998"/>
            <a:chOff x="0" y="0"/>
            <a:chExt cx="4476929" cy="767997"/>
          </a:xfrm>
        </p:grpSpPr>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22312">
              <a:off x="1216606" y="150903"/>
              <a:ext cx="3245628" cy="46619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07130" flipH="1">
              <a:off x="14325" y="150903"/>
              <a:ext cx="3245628" cy="466190"/>
            </a:xfrm>
            <a:prstGeom prst="rect">
              <a:avLst/>
            </a:prstGeom>
          </p:spPr>
        </p:pic>
      </p:grpSp>
      <p:sp>
        <p:nvSpPr>
          <p:cNvPr id="9" name="TextBox 9"/>
          <p:cNvSpPr txBox="1"/>
          <p:nvPr/>
        </p:nvSpPr>
        <p:spPr>
          <a:xfrm>
            <a:off x="8275327" y="6977342"/>
            <a:ext cx="7903750" cy="856020"/>
          </a:xfrm>
          <a:prstGeom prst="rect">
            <a:avLst/>
          </a:prstGeom>
        </p:spPr>
        <p:txBody>
          <a:bodyPr lIns="0" tIns="0" rIns="0" bIns="0" rtlCol="0" anchor="t">
            <a:spAutoFit/>
          </a:bodyPr>
          <a:lstStyle/>
          <a:p>
            <a:pPr algn="ctr">
              <a:lnSpc>
                <a:spcPts val="4792"/>
              </a:lnSpc>
            </a:pPr>
            <a:r>
              <a:rPr lang="en-US" sz="3423">
                <a:solidFill>
                  <a:srgbClr val="D13030"/>
                </a:solidFill>
                <a:latin typeface="Biski Italics"/>
              </a:rPr>
              <a:t>#FalkirkSTEMpire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865" b="7865"/>
          <a:stretch>
            <a:fillRect/>
          </a:stretch>
        </p:blipFill>
        <p:spPr>
          <a:xfrm>
            <a:off x="0" y="0"/>
            <a:ext cx="18288000" cy="10287000"/>
          </a:xfrm>
          <a:prstGeom prst="rect">
            <a:avLst/>
          </a:prstGeom>
        </p:spPr>
      </p:pic>
      <p:sp>
        <p:nvSpPr>
          <p:cNvPr id="3" name="TextBox 3"/>
          <p:cNvSpPr txBox="1"/>
          <p:nvPr/>
        </p:nvSpPr>
        <p:spPr>
          <a:xfrm>
            <a:off x="209230" y="2700497"/>
            <a:ext cx="14963863" cy="7586503"/>
          </a:xfrm>
          <a:prstGeom prst="rect">
            <a:avLst/>
          </a:prstGeom>
        </p:spPr>
        <p:txBody>
          <a:bodyPr lIns="0" tIns="0" rIns="0" bIns="0" rtlCol="0" anchor="t">
            <a:spAutoFit/>
          </a:bodyPr>
          <a:lstStyle/>
          <a:p>
            <a:pPr>
              <a:lnSpc>
                <a:spcPts val="6046"/>
              </a:lnSpc>
            </a:pPr>
            <a:r>
              <a:rPr lang="en-US" sz="4318">
                <a:solidFill>
                  <a:srgbClr val="D13030"/>
                </a:solidFill>
                <a:latin typeface="Garet Bold"/>
              </a:rPr>
              <a:t>Task Brief: </a:t>
            </a:r>
            <a:r>
              <a:rPr lang="en-US" sz="4318">
                <a:solidFill>
                  <a:srgbClr val="D13030"/>
                </a:solidFill>
                <a:latin typeface="Garet"/>
              </a:rPr>
              <a:t>To build a Christmas Tree using plastic or polystyrene cups.</a:t>
            </a:r>
          </a:p>
          <a:p>
            <a:pPr>
              <a:lnSpc>
                <a:spcPts val="6046"/>
              </a:lnSpc>
            </a:pPr>
            <a:r>
              <a:rPr lang="en-US" sz="4318">
                <a:solidFill>
                  <a:srgbClr val="D13030"/>
                </a:solidFill>
                <a:latin typeface="Garet Bold"/>
              </a:rPr>
              <a:t>Suggested Level:</a:t>
            </a:r>
            <a:r>
              <a:rPr lang="en-US" sz="4318">
                <a:solidFill>
                  <a:srgbClr val="D13030"/>
                </a:solidFill>
                <a:latin typeface="Garet"/>
              </a:rPr>
              <a:t> Early/First/Second</a:t>
            </a:r>
          </a:p>
          <a:p>
            <a:pPr>
              <a:lnSpc>
                <a:spcPts val="6046"/>
              </a:lnSpc>
            </a:pPr>
            <a:r>
              <a:rPr lang="en-US" sz="4318">
                <a:solidFill>
                  <a:srgbClr val="D13030"/>
                </a:solidFill>
                <a:latin typeface="Garet Bold"/>
              </a:rPr>
              <a:t>Key Learning:</a:t>
            </a:r>
            <a:r>
              <a:rPr lang="en-US" sz="4318">
                <a:solidFill>
                  <a:srgbClr val="D13030"/>
                </a:solidFill>
                <a:latin typeface="Garet"/>
              </a:rPr>
              <a:t> A strong base is important to ensure stability.</a:t>
            </a:r>
          </a:p>
          <a:p>
            <a:pPr>
              <a:lnSpc>
                <a:spcPts val="6046"/>
              </a:lnSpc>
            </a:pPr>
            <a:r>
              <a:rPr lang="en-US" sz="4318">
                <a:solidFill>
                  <a:srgbClr val="D13030"/>
                </a:solidFill>
                <a:latin typeface="Garet Bold"/>
              </a:rPr>
              <a:t>Extension Task:</a:t>
            </a:r>
            <a:r>
              <a:rPr lang="en-US" sz="4318">
                <a:solidFill>
                  <a:srgbClr val="D13030"/>
                </a:solidFill>
                <a:latin typeface="Garet"/>
              </a:rPr>
              <a:t> Measure the height of the trees. Record data in a table or graph. Use different materials to create a tree.</a:t>
            </a:r>
          </a:p>
          <a:p>
            <a:pPr>
              <a:lnSpc>
                <a:spcPts val="6046"/>
              </a:lnSpc>
            </a:pPr>
            <a:r>
              <a:rPr lang="en-US" sz="4318">
                <a:solidFill>
                  <a:srgbClr val="D13030"/>
                </a:solidFill>
                <a:latin typeface="Garet Bold"/>
              </a:rPr>
              <a:t>E&amp;O:</a:t>
            </a:r>
            <a:r>
              <a:rPr lang="en-US" sz="4318">
                <a:solidFill>
                  <a:srgbClr val="D13030"/>
                </a:solidFill>
                <a:latin typeface="Garet"/>
              </a:rPr>
              <a:t> TCH 0-09a/ 1-09a/ 2-09a</a:t>
            </a:r>
          </a:p>
          <a:p>
            <a:pPr>
              <a:lnSpc>
                <a:spcPts val="6046"/>
              </a:lnSpc>
            </a:pPr>
            <a:endParaRPr lang="en-US" sz="4318">
              <a:solidFill>
                <a:srgbClr val="D13030"/>
              </a:solidFill>
              <a:latin typeface="Garet"/>
            </a:endParaRPr>
          </a:p>
        </p:txBody>
      </p:sp>
      <p:pic>
        <p:nvPicPr>
          <p:cNvPr id="4" name="Picture 4"/>
          <p:cNvPicPr>
            <a:picLocks noChangeAspect="1"/>
          </p:cNvPicPr>
          <p:nvPr/>
        </p:nvPicPr>
        <p:blipFill>
          <a:blip r:embed="rId4"/>
          <a:srcRect/>
          <a:stretch>
            <a:fillRect/>
          </a:stretch>
        </p:blipFill>
        <p:spPr>
          <a:xfrm>
            <a:off x="14637501" y="4864527"/>
            <a:ext cx="3401576" cy="5102364"/>
          </a:xfrm>
          <a:prstGeom prst="rect">
            <a:avLst/>
          </a:prstGeom>
        </p:spPr>
      </p:pic>
      <p:sp>
        <p:nvSpPr>
          <p:cNvPr id="5" name="TextBox 5"/>
          <p:cNvSpPr txBox="1"/>
          <p:nvPr/>
        </p:nvSpPr>
        <p:spPr>
          <a:xfrm>
            <a:off x="0" y="1231195"/>
            <a:ext cx="17509617" cy="1626305"/>
          </a:xfrm>
          <a:prstGeom prst="rect">
            <a:avLst/>
          </a:prstGeom>
        </p:spPr>
        <p:txBody>
          <a:bodyPr lIns="0" tIns="0" rIns="0" bIns="0" rtlCol="0" anchor="t">
            <a:spAutoFit/>
          </a:bodyPr>
          <a:lstStyle/>
          <a:p>
            <a:pPr>
              <a:lnSpc>
                <a:spcPts val="9061"/>
              </a:lnSpc>
            </a:pPr>
            <a:r>
              <a:rPr lang="en-US" sz="6472" u="sng" dirty="0">
                <a:solidFill>
                  <a:srgbClr val="D13030"/>
                </a:solidFill>
                <a:latin typeface="Biski"/>
              </a:rPr>
              <a:t>CUP CHRISTMAS TREE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865" b="7865"/>
          <a:stretch>
            <a:fillRect/>
          </a:stretch>
        </p:blipFill>
        <p:spPr>
          <a:xfrm>
            <a:off x="0" y="0"/>
            <a:ext cx="18288000" cy="10287000"/>
          </a:xfrm>
          <a:prstGeom prst="rect">
            <a:avLst/>
          </a:prstGeom>
        </p:spPr>
      </p:pic>
      <p:sp>
        <p:nvSpPr>
          <p:cNvPr id="3" name="TextBox 3"/>
          <p:cNvSpPr txBox="1"/>
          <p:nvPr/>
        </p:nvSpPr>
        <p:spPr>
          <a:xfrm>
            <a:off x="209230" y="2700497"/>
            <a:ext cx="14963863" cy="7586503"/>
          </a:xfrm>
          <a:prstGeom prst="rect">
            <a:avLst/>
          </a:prstGeom>
        </p:spPr>
        <p:txBody>
          <a:bodyPr lIns="0" tIns="0" rIns="0" bIns="0" rtlCol="0" anchor="t">
            <a:spAutoFit/>
          </a:bodyPr>
          <a:lstStyle/>
          <a:p>
            <a:pPr>
              <a:lnSpc>
                <a:spcPts val="6046"/>
              </a:lnSpc>
            </a:pPr>
            <a:r>
              <a:rPr lang="en-US" sz="4318">
                <a:solidFill>
                  <a:srgbClr val="D13030"/>
                </a:solidFill>
                <a:latin typeface="Garet Bold"/>
              </a:rPr>
              <a:t>Task Brief: </a:t>
            </a:r>
            <a:r>
              <a:rPr lang="en-US" sz="4318">
                <a:solidFill>
                  <a:srgbClr val="D13030"/>
                </a:solidFill>
                <a:latin typeface="Garet"/>
              </a:rPr>
              <a:t>To create the tallest freestanding snowman.</a:t>
            </a:r>
          </a:p>
          <a:p>
            <a:pPr>
              <a:lnSpc>
                <a:spcPts val="6046"/>
              </a:lnSpc>
            </a:pPr>
            <a:r>
              <a:rPr lang="en-US" sz="4318">
                <a:solidFill>
                  <a:srgbClr val="D13030"/>
                </a:solidFill>
                <a:latin typeface="Garet Bold"/>
              </a:rPr>
              <a:t>Suggested Level:</a:t>
            </a:r>
            <a:r>
              <a:rPr lang="en-US" sz="4318">
                <a:solidFill>
                  <a:srgbClr val="D13030"/>
                </a:solidFill>
                <a:latin typeface="Garet"/>
              </a:rPr>
              <a:t> Early/First/Second</a:t>
            </a:r>
          </a:p>
          <a:p>
            <a:pPr>
              <a:lnSpc>
                <a:spcPts val="6046"/>
              </a:lnSpc>
            </a:pPr>
            <a:r>
              <a:rPr lang="en-US" sz="4318">
                <a:solidFill>
                  <a:srgbClr val="D13030"/>
                </a:solidFill>
                <a:latin typeface="Garet Bold"/>
              </a:rPr>
              <a:t>Key Learning:</a:t>
            </a:r>
            <a:r>
              <a:rPr lang="en-US" sz="4318">
                <a:solidFill>
                  <a:srgbClr val="D13030"/>
                </a:solidFill>
                <a:latin typeface="Garet"/>
              </a:rPr>
              <a:t> A strong base is important to ensure stability. 3D shapes.</a:t>
            </a:r>
          </a:p>
          <a:p>
            <a:pPr>
              <a:lnSpc>
                <a:spcPts val="6046"/>
              </a:lnSpc>
            </a:pPr>
            <a:r>
              <a:rPr lang="en-US" sz="4318">
                <a:solidFill>
                  <a:srgbClr val="D13030"/>
                </a:solidFill>
                <a:latin typeface="Garet Bold"/>
              </a:rPr>
              <a:t>Extension Task:</a:t>
            </a:r>
            <a:r>
              <a:rPr lang="en-US" sz="4318">
                <a:solidFill>
                  <a:srgbClr val="D13030"/>
                </a:solidFill>
                <a:latin typeface="Garet"/>
              </a:rPr>
              <a:t> Measure the height of the snowmen. Order from tallest to shortest. Write a story about the snowmen.</a:t>
            </a:r>
          </a:p>
          <a:p>
            <a:pPr>
              <a:lnSpc>
                <a:spcPts val="6046"/>
              </a:lnSpc>
            </a:pPr>
            <a:r>
              <a:rPr lang="en-US" sz="4318">
                <a:solidFill>
                  <a:srgbClr val="D13030"/>
                </a:solidFill>
                <a:latin typeface="Garet Bold"/>
              </a:rPr>
              <a:t>E&amp;O:</a:t>
            </a:r>
            <a:r>
              <a:rPr lang="en-US" sz="4318">
                <a:solidFill>
                  <a:srgbClr val="D13030"/>
                </a:solidFill>
                <a:latin typeface="Garet"/>
              </a:rPr>
              <a:t> TCH 0-09a/ 1-09a/ 2-09a</a:t>
            </a:r>
          </a:p>
          <a:p>
            <a:pPr>
              <a:lnSpc>
                <a:spcPts val="6046"/>
              </a:lnSpc>
            </a:pPr>
            <a:endParaRPr lang="en-US" sz="4318">
              <a:solidFill>
                <a:srgbClr val="D13030"/>
              </a:solidFill>
              <a:latin typeface="Garet"/>
            </a:endParaRPr>
          </a:p>
        </p:txBody>
      </p:sp>
      <p:pic>
        <p:nvPicPr>
          <p:cNvPr id="4" name="Picture 4"/>
          <p:cNvPicPr>
            <a:picLocks noChangeAspect="1"/>
          </p:cNvPicPr>
          <p:nvPr/>
        </p:nvPicPr>
        <p:blipFill>
          <a:blip r:embed="rId4"/>
          <a:srcRect/>
          <a:stretch>
            <a:fillRect/>
          </a:stretch>
        </p:blipFill>
        <p:spPr>
          <a:xfrm>
            <a:off x="15173093" y="7529530"/>
            <a:ext cx="2813745" cy="2757470"/>
          </a:xfrm>
          <a:prstGeom prst="rect">
            <a:avLst/>
          </a:prstGeom>
        </p:spPr>
      </p:pic>
      <p:sp>
        <p:nvSpPr>
          <p:cNvPr id="5" name="TextBox 5"/>
          <p:cNvSpPr txBox="1"/>
          <p:nvPr/>
        </p:nvSpPr>
        <p:spPr>
          <a:xfrm>
            <a:off x="0" y="1393736"/>
            <a:ext cx="17509617" cy="1626305"/>
          </a:xfrm>
          <a:prstGeom prst="rect">
            <a:avLst/>
          </a:prstGeom>
        </p:spPr>
        <p:txBody>
          <a:bodyPr lIns="0" tIns="0" rIns="0" bIns="0" rtlCol="0" anchor="t">
            <a:spAutoFit/>
          </a:bodyPr>
          <a:lstStyle/>
          <a:p>
            <a:pPr>
              <a:lnSpc>
                <a:spcPts val="9061"/>
              </a:lnSpc>
            </a:pPr>
            <a:r>
              <a:rPr lang="en-US" sz="6472" u="sng" dirty="0">
                <a:solidFill>
                  <a:srgbClr val="D13030"/>
                </a:solidFill>
                <a:latin typeface="Biski"/>
              </a:rPr>
              <a:t>SNOWMAN STRETCH</a:t>
            </a:r>
          </a:p>
        </p:txBody>
      </p:sp>
      <p:sp>
        <p:nvSpPr>
          <p:cNvPr id="6" name="TextBox 6"/>
          <p:cNvSpPr txBox="1"/>
          <p:nvPr/>
        </p:nvSpPr>
        <p:spPr>
          <a:xfrm>
            <a:off x="13613236" y="1393736"/>
            <a:ext cx="4674764" cy="905669"/>
          </a:xfrm>
          <a:prstGeom prst="rect">
            <a:avLst/>
          </a:prstGeom>
        </p:spPr>
        <p:txBody>
          <a:bodyPr lIns="0" tIns="0" rIns="0" bIns="0" rtlCol="0" anchor="t">
            <a:spAutoFit/>
          </a:bodyPr>
          <a:lstStyle/>
          <a:p>
            <a:pPr>
              <a:lnSpc>
                <a:spcPts val="7306"/>
              </a:lnSpc>
            </a:pPr>
            <a:r>
              <a:rPr lang="en-US" sz="5218" u="sng">
                <a:solidFill>
                  <a:srgbClr val="D13030"/>
                </a:solidFill>
                <a:latin typeface="Garet"/>
              </a:rPr>
              <a:t>Support Link</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865" b="7865"/>
          <a:stretch>
            <a:fillRect/>
          </a:stretch>
        </p:blipFill>
        <p:spPr>
          <a:xfrm>
            <a:off x="0" y="0"/>
            <a:ext cx="18288000" cy="10287000"/>
          </a:xfrm>
          <a:prstGeom prst="rect">
            <a:avLst/>
          </a:prstGeom>
        </p:spPr>
      </p:pic>
      <p:sp>
        <p:nvSpPr>
          <p:cNvPr id="3" name="TextBox 3"/>
          <p:cNvSpPr txBox="1"/>
          <p:nvPr/>
        </p:nvSpPr>
        <p:spPr>
          <a:xfrm>
            <a:off x="244102" y="2690972"/>
            <a:ext cx="14963863" cy="6521608"/>
          </a:xfrm>
          <a:prstGeom prst="rect">
            <a:avLst/>
          </a:prstGeom>
        </p:spPr>
        <p:txBody>
          <a:bodyPr lIns="0" tIns="0" rIns="0" bIns="0" rtlCol="0" anchor="t">
            <a:spAutoFit/>
          </a:bodyPr>
          <a:lstStyle/>
          <a:p>
            <a:pPr>
              <a:lnSpc>
                <a:spcPts val="6466"/>
              </a:lnSpc>
            </a:pPr>
            <a:r>
              <a:rPr lang="en-US" sz="4618">
                <a:solidFill>
                  <a:srgbClr val="D13030"/>
                </a:solidFill>
                <a:latin typeface="Garet Bold"/>
              </a:rPr>
              <a:t>Task Brief: </a:t>
            </a:r>
            <a:r>
              <a:rPr lang="en-US" sz="4618">
                <a:solidFill>
                  <a:srgbClr val="D13030"/>
                </a:solidFill>
                <a:latin typeface="Garet"/>
              </a:rPr>
              <a:t>To design and create a maze.</a:t>
            </a:r>
          </a:p>
          <a:p>
            <a:pPr>
              <a:lnSpc>
                <a:spcPts val="6466"/>
              </a:lnSpc>
            </a:pPr>
            <a:r>
              <a:rPr lang="en-US" sz="4618">
                <a:solidFill>
                  <a:srgbClr val="D13030"/>
                </a:solidFill>
                <a:latin typeface="Garet Bold"/>
              </a:rPr>
              <a:t>Suggested Level:</a:t>
            </a:r>
            <a:r>
              <a:rPr lang="en-US" sz="4618">
                <a:solidFill>
                  <a:srgbClr val="D13030"/>
                </a:solidFill>
                <a:latin typeface="Garet"/>
              </a:rPr>
              <a:t> Early/ First</a:t>
            </a:r>
          </a:p>
          <a:p>
            <a:pPr>
              <a:lnSpc>
                <a:spcPts val="6466"/>
              </a:lnSpc>
            </a:pPr>
            <a:r>
              <a:rPr lang="en-US" sz="4618">
                <a:solidFill>
                  <a:srgbClr val="D13030"/>
                </a:solidFill>
                <a:latin typeface="Garet Bold"/>
              </a:rPr>
              <a:t>Key Learning:</a:t>
            </a:r>
            <a:r>
              <a:rPr lang="en-US" sz="4618">
                <a:solidFill>
                  <a:srgbClr val="D13030"/>
                </a:solidFill>
                <a:latin typeface="Garet"/>
              </a:rPr>
              <a:t> Problem solving skills developed.</a:t>
            </a:r>
          </a:p>
          <a:p>
            <a:pPr>
              <a:lnSpc>
                <a:spcPts val="6466"/>
              </a:lnSpc>
            </a:pPr>
            <a:r>
              <a:rPr lang="en-US" sz="4618">
                <a:solidFill>
                  <a:srgbClr val="D13030"/>
                </a:solidFill>
                <a:latin typeface="Garet Bold"/>
              </a:rPr>
              <a:t>Extension Task:</a:t>
            </a:r>
            <a:r>
              <a:rPr lang="en-US" sz="4618">
                <a:solidFill>
                  <a:srgbClr val="D13030"/>
                </a:solidFill>
                <a:latin typeface="Garet"/>
              </a:rPr>
              <a:t> Work in groups to make a bigger maze. Add other elements e.g. a bridge or a tunnel</a:t>
            </a:r>
          </a:p>
          <a:p>
            <a:pPr>
              <a:lnSpc>
                <a:spcPts val="6466"/>
              </a:lnSpc>
            </a:pPr>
            <a:r>
              <a:rPr lang="en-US" sz="4618">
                <a:solidFill>
                  <a:srgbClr val="D13030"/>
                </a:solidFill>
                <a:latin typeface="Garet Bold"/>
              </a:rPr>
              <a:t>E&amp;O:</a:t>
            </a:r>
            <a:r>
              <a:rPr lang="en-US" sz="4618">
                <a:solidFill>
                  <a:srgbClr val="D13030"/>
                </a:solidFill>
                <a:latin typeface="Garet"/>
              </a:rPr>
              <a:t> SCN 0-09a/ 1-09a</a:t>
            </a:r>
          </a:p>
          <a:p>
            <a:pPr>
              <a:lnSpc>
                <a:spcPts val="6466"/>
              </a:lnSpc>
            </a:pPr>
            <a:endParaRPr lang="en-US" sz="4618">
              <a:solidFill>
                <a:srgbClr val="D13030"/>
              </a:solidFill>
              <a:latin typeface="Garet"/>
            </a:endParaRPr>
          </a:p>
        </p:txBody>
      </p:sp>
      <p:pic>
        <p:nvPicPr>
          <p:cNvPr id="4" name="Picture 4"/>
          <p:cNvPicPr>
            <a:picLocks noChangeAspect="1"/>
          </p:cNvPicPr>
          <p:nvPr/>
        </p:nvPicPr>
        <p:blipFill>
          <a:blip r:embed="rId4"/>
          <a:srcRect r="71" b="6854"/>
          <a:stretch>
            <a:fillRect/>
          </a:stretch>
        </p:blipFill>
        <p:spPr>
          <a:xfrm>
            <a:off x="14951946" y="7177417"/>
            <a:ext cx="3336054" cy="3109583"/>
          </a:xfrm>
          <a:prstGeom prst="rect">
            <a:avLst/>
          </a:prstGeom>
        </p:spPr>
      </p:pic>
      <p:sp>
        <p:nvSpPr>
          <p:cNvPr id="5" name="TextBox 5"/>
          <p:cNvSpPr txBox="1"/>
          <p:nvPr/>
        </p:nvSpPr>
        <p:spPr>
          <a:xfrm>
            <a:off x="0" y="1300461"/>
            <a:ext cx="17509617" cy="1626305"/>
          </a:xfrm>
          <a:prstGeom prst="rect">
            <a:avLst/>
          </a:prstGeom>
        </p:spPr>
        <p:txBody>
          <a:bodyPr lIns="0" tIns="0" rIns="0" bIns="0" rtlCol="0" anchor="t">
            <a:spAutoFit/>
          </a:bodyPr>
          <a:lstStyle/>
          <a:p>
            <a:pPr>
              <a:lnSpc>
                <a:spcPts val="9061"/>
              </a:lnSpc>
            </a:pPr>
            <a:r>
              <a:rPr lang="en-US" sz="6472" u="sng" dirty="0">
                <a:solidFill>
                  <a:srgbClr val="D13030"/>
                </a:solidFill>
                <a:latin typeface="Biski"/>
              </a:rPr>
              <a:t>JINGLE BELL MAZE</a:t>
            </a:r>
          </a:p>
        </p:txBody>
      </p:sp>
      <p:sp>
        <p:nvSpPr>
          <p:cNvPr id="6" name="TextBox 6"/>
          <p:cNvSpPr txBox="1"/>
          <p:nvPr/>
        </p:nvSpPr>
        <p:spPr>
          <a:xfrm>
            <a:off x="13613236" y="1393736"/>
            <a:ext cx="4674764" cy="905669"/>
          </a:xfrm>
          <a:prstGeom prst="rect">
            <a:avLst/>
          </a:prstGeom>
        </p:spPr>
        <p:txBody>
          <a:bodyPr lIns="0" tIns="0" rIns="0" bIns="0" rtlCol="0" anchor="t">
            <a:spAutoFit/>
          </a:bodyPr>
          <a:lstStyle/>
          <a:p>
            <a:pPr>
              <a:lnSpc>
                <a:spcPts val="7306"/>
              </a:lnSpc>
            </a:pPr>
            <a:r>
              <a:rPr lang="en-US" sz="5218" u="sng">
                <a:solidFill>
                  <a:srgbClr val="D13030"/>
                </a:solidFill>
                <a:latin typeface="Garet"/>
              </a:rPr>
              <a:t>Support Link</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865" b="7865"/>
          <a:stretch>
            <a:fillRect/>
          </a:stretch>
        </p:blipFill>
        <p:spPr>
          <a:xfrm>
            <a:off x="0" y="0"/>
            <a:ext cx="18288000" cy="10287000"/>
          </a:xfrm>
          <a:prstGeom prst="rect">
            <a:avLst/>
          </a:prstGeom>
        </p:spPr>
      </p:pic>
      <p:sp>
        <p:nvSpPr>
          <p:cNvPr id="3" name="TextBox 3"/>
          <p:cNvSpPr txBox="1"/>
          <p:nvPr/>
        </p:nvSpPr>
        <p:spPr>
          <a:xfrm>
            <a:off x="244102" y="2700497"/>
            <a:ext cx="14963863" cy="7586503"/>
          </a:xfrm>
          <a:prstGeom prst="rect">
            <a:avLst/>
          </a:prstGeom>
        </p:spPr>
        <p:txBody>
          <a:bodyPr lIns="0" tIns="0" rIns="0" bIns="0" rtlCol="0" anchor="t">
            <a:spAutoFit/>
          </a:bodyPr>
          <a:lstStyle/>
          <a:p>
            <a:pPr>
              <a:lnSpc>
                <a:spcPts val="6046"/>
              </a:lnSpc>
            </a:pPr>
            <a:r>
              <a:rPr lang="en-US" sz="4318">
                <a:solidFill>
                  <a:srgbClr val="D13030"/>
                </a:solidFill>
                <a:latin typeface="Garet Bold"/>
              </a:rPr>
              <a:t>Task Brief: </a:t>
            </a:r>
            <a:r>
              <a:rPr lang="en-US" sz="4318">
                <a:solidFill>
                  <a:srgbClr val="D13030"/>
                </a:solidFill>
                <a:latin typeface="Garet"/>
              </a:rPr>
              <a:t>To observe the affect different liquids have on a candy cane.</a:t>
            </a:r>
          </a:p>
          <a:p>
            <a:pPr>
              <a:lnSpc>
                <a:spcPts val="6046"/>
              </a:lnSpc>
            </a:pPr>
            <a:r>
              <a:rPr lang="en-US" sz="4318">
                <a:solidFill>
                  <a:srgbClr val="D13030"/>
                </a:solidFill>
                <a:latin typeface="Garet Bold"/>
              </a:rPr>
              <a:t>Suggested Level:</a:t>
            </a:r>
            <a:r>
              <a:rPr lang="en-US" sz="4318">
                <a:solidFill>
                  <a:srgbClr val="D13030"/>
                </a:solidFill>
                <a:latin typeface="Garet"/>
              </a:rPr>
              <a:t> First/Second</a:t>
            </a:r>
          </a:p>
          <a:p>
            <a:pPr>
              <a:lnSpc>
                <a:spcPts val="6046"/>
              </a:lnSpc>
            </a:pPr>
            <a:r>
              <a:rPr lang="en-US" sz="4318">
                <a:solidFill>
                  <a:srgbClr val="D13030"/>
                </a:solidFill>
                <a:latin typeface="Garet Bold"/>
              </a:rPr>
              <a:t>Key Learning:</a:t>
            </a:r>
            <a:r>
              <a:rPr lang="en-US" sz="4318">
                <a:solidFill>
                  <a:srgbClr val="D13030"/>
                </a:solidFill>
                <a:latin typeface="Garet"/>
              </a:rPr>
              <a:t> Pupils are developing observational skills. Different water temperatures and solutions will have different effects on the candy canes.</a:t>
            </a:r>
          </a:p>
          <a:p>
            <a:pPr>
              <a:lnSpc>
                <a:spcPts val="6046"/>
              </a:lnSpc>
            </a:pPr>
            <a:r>
              <a:rPr lang="en-US" sz="4318">
                <a:solidFill>
                  <a:srgbClr val="D13030"/>
                </a:solidFill>
                <a:latin typeface="Garet Bold"/>
              </a:rPr>
              <a:t>Extension Task:</a:t>
            </a:r>
            <a:r>
              <a:rPr lang="en-US" sz="4318">
                <a:solidFill>
                  <a:srgbClr val="D13030"/>
                </a:solidFill>
                <a:latin typeface="Garet"/>
              </a:rPr>
              <a:t> Record and display results in a variety of ways - table, diagram</a:t>
            </a:r>
          </a:p>
          <a:p>
            <a:pPr>
              <a:lnSpc>
                <a:spcPts val="6046"/>
              </a:lnSpc>
            </a:pPr>
            <a:r>
              <a:rPr lang="en-US" sz="4318">
                <a:solidFill>
                  <a:srgbClr val="D13030"/>
                </a:solidFill>
                <a:latin typeface="Garet Bold"/>
              </a:rPr>
              <a:t>E&amp;O:</a:t>
            </a:r>
            <a:r>
              <a:rPr lang="en-US" sz="4318">
                <a:solidFill>
                  <a:srgbClr val="D13030"/>
                </a:solidFill>
                <a:latin typeface="Garet"/>
              </a:rPr>
              <a:t> SCN 1-15a/ 1-16a/ 2-15a</a:t>
            </a:r>
          </a:p>
          <a:p>
            <a:pPr>
              <a:lnSpc>
                <a:spcPts val="6046"/>
              </a:lnSpc>
            </a:pPr>
            <a:endParaRPr lang="en-US" sz="4318">
              <a:solidFill>
                <a:srgbClr val="D13030"/>
              </a:solidFill>
              <a:latin typeface="Garet"/>
            </a:endParaRPr>
          </a:p>
        </p:txBody>
      </p:sp>
      <p:pic>
        <p:nvPicPr>
          <p:cNvPr id="4" name="Picture 4"/>
          <p:cNvPicPr>
            <a:picLocks noChangeAspect="1"/>
          </p:cNvPicPr>
          <p:nvPr/>
        </p:nvPicPr>
        <p:blipFill>
          <a:blip r:embed="rId4"/>
          <a:srcRect/>
          <a:stretch>
            <a:fillRect/>
          </a:stretch>
        </p:blipFill>
        <p:spPr>
          <a:xfrm>
            <a:off x="13783845" y="7131184"/>
            <a:ext cx="4333547" cy="2889031"/>
          </a:xfrm>
          <a:prstGeom prst="rect">
            <a:avLst/>
          </a:prstGeom>
        </p:spPr>
      </p:pic>
      <p:sp>
        <p:nvSpPr>
          <p:cNvPr id="5" name="TextBox 5"/>
          <p:cNvSpPr txBox="1"/>
          <p:nvPr/>
        </p:nvSpPr>
        <p:spPr>
          <a:xfrm>
            <a:off x="0" y="1434768"/>
            <a:ext cx="17509617" cy="1626305"/>
          </a:xfrm>
          <a:prstGeom prst="rect">
            <a:avLst/>
          </a:prstGeom>
        </p:spPr>
        <p:txBody>
          <a:bodyPr lIns="0" tIns="0" rIns="0" bIns="0" rtlCol="0" anchor="t">
            <a:spAutoFit/>
          </a:bodyPr>
          <a:lstStyle/>
          <a:p>
            <a:pPr>
              <a:lnSpc>
                <a:spcPts val="9061"/>
              </a:lnSpc>
            </a:pPr>
            <a:r>
              <a:rPr lang="en-US" sz="6472" u="sng" dirty="0">
                <a:solidFill>
                  <a:srgbClr val="D13030"/>
                </a:solidFill>
                <a:latin typeface="Biski"/>
              </a:rPr>
              <a:t>CANDY CANE EXPERIMENT</a:t>
            </a:r>
          </a:p>
        </p:txBody>
      </p:sp>
      <p:sp>
        <p:nvSpPr>
          <p:cNvPr id="6" name="TextBox 6"/>
          <p:cNvSpPr txBox="1"/>
          <p:nvPr/>
        </p:nvSpPr>
        <p:spPr>
          <a:xfrm>
            <a:off x="13613236" y="1393736"/>
            <a:ext cx="4674764" cy="905669"/>
          </a:xfrm>
          <a:prstGeom prst="rect">
            <a:avLst/>
          </a:prstGeom>
        </p:spPr>
        <p:txBody>
          <a:bodyPr lIns="0" tIns="0" rIns="0" bIns="0" rtlCol="0" anchor="t">
            <a:spAutoFit/>
          </a:bodyPr>
          <a:lstStyle/>
          <a:p>
            <a:pPr>
              <a:lnSpc>
                <a:spcPts val="7306"/>
              </a:lnSpc>
            </a:pPr>
            <a:r>
              <a:rPr lang="en-US" sz="5218" u="sng">
                <a:solidFill>
                  <a:srgbClr val="D13030"/>
                </a:solidFill>
                <a:latin typeface="Garet"/>
              </a:rPr>
              <a:t>Support Link</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865" b="7865"/>
          <a:stretch>
            <a:fillRect/>
          </a:stretch>
        </p:blipFill>
        <p:spPr>
          <a:xfrm>
            <a:off x="0" y="0"/>
            <a:ext cx="18288000" cy="10287000"/>
          </a:xfrm>
          <a:prstGeom prst="rect">
            <a:avLst/>
          </a:prstGeom>
        </p:spPr>
      </p:pic>
      <p:sp>
        <p:nvSpPr>
          <p:cNvPr id="3" name="TextBox 3"/>
          <p:cNvSpPr txBox="1"/>
          <p:nvPr/>
        </p:nvSpPr>
        <p:spPr>
          <a:xfrm>
            <a:off x="209230" y="2595882"/>
            <a:ext cx="15661296" cy="6929913"/>
          </a:xfrm>
          <a:prstGeom prst="rect">
            <a:avLst/>
          </a:prstGeom>
        </p:spPr>
        <p:txBody>
          <a:bodyPr lIns="0" tIns="0" rIns="0" bIns="0" rtlCol="0" anchor="t">
            <a:spAutoFit/>
          </a:bodyPr>
          <a:lstStyle/>
          <a:p>
            <a:pPr>
              <a:lnSpc>
                <a:spcPts val="5486"/>
              </a:lnSpc>
            </a:pPr>
            <a:r>
              <a:rPr lang="en-US" sz="3918">
                <a:solidFill>
                  <a:srgbClr val="D13030"/>
                </a:solidFill>
                <a:latin typeface="Garet Bold"/>
              </a:rPr>
              <a:t>Task Brief: </a:t>
            </a:r>
            <a:r>
              <a:rPr lang="en-US" sz="3918">
                <a:solidFill>
                  <a:srgbClr val="D13030"/>
                </a:solidFill>
                <a:latin typeface="Garet"/>
              </a:rPr>
              <a:t>Design a sleigh for Santa with special features to keep him warm and occupied during his long journey on Christmas Eve. Draw a clearly labelled diagram.</a:t>
            </a:r>
          </a:p>
          <a:p>
            <a:pPr>
              <a:lnSpc>
                <a:spcPts val="5486"/>
              </a:lnSpc>
            </a:pPr>
            <a:r>
              <a:rPr lang="en-US" sz="3918">
                <a:solidFill>
                  <a:srgbClr val="D13030"/>
                </a:solidFill>
                <a:latin typeface="Garet Bold"/>
              </a:rPr>
              <a:t>Suggested Level:</a:t>
            </a:r>
            <a:r>
              <a:rPr lang="en-US" sz="3918">
                <a:solidFill>
                  <a:srgbClr val="D13030"/>
                </a:solidFill>
                <a:latin typeface="Garet"/>
              </a:rPr>
              <a:t> First/Second</a:t>
            </a:r>
          </a:p>
          <a:p>
            <a:pPr>
              <a:lnSpc>
                <a:spcPts val="5486"/>
              </a:lnSpc>
            </a:pPr>
            <a:r>
              <a:rPr lang="en-US" sz="3918">
                <a:solidFill>
                  <a:srgbClr val="D13030"/>
                </a:solidFill>
                <a:latin typeface="Garet Bold"/>
              </a:rPr>
              <a:t>Key Learning:</a:t>
            </a:r>
            <a:r>
              <a:rPr lang="en-US" sz="3918">
                <a:solidFill>
                  <a:srgbClr val="D13030"/>
                </a:solidFill>
                <a:latin typeface="Garet"/>
              </a:rPr>
              <a:t> Think about features in cars/ different transport, that help to keep us ocmfrotable on long journeys. Let a bit of imagination come into to this too!</a:t>
            </a:r>
          </a:p>
          <a:p>
            <a:pPr>
              <a:lnSpc>
                <a:spcPts val="5486"/>
              </a:lnSpc>
            </a:pPr>
            <a:r>
              <a:rPr lang="en-US" sz="3918">
                <a:solidFill>
                  <a:srgbClr val="D13030"/>
                </a:solidFill>
                <a:latin typeface="Garet Bold"/>
              </a:rPr>
              <a:t>Extension Task:</a:t>
            </a:r>
            <a:r>
              <a:rPr lang="en-US" sz="3918">
                <a:solidFill>
                  <a:srgbClr val="D13030"/>
                </a:solidFill>
                <a:latin typeface="Garet"/>
              </a:rPr>
              <a:t> Let pupils build their finished design.</a:t>
            </a:r>
          </a:p>
          <a:p>
            <a:pPr>
              <a:lnSpc>
                <a:spcPts val="5486"/>
              </a:lnSpc>
            </a:pPr>
            <a:r>
              <a:rPr lang="en-US" sz="3918">
                <a:solidFill>
                  <a:srgbClr val="D13030"/>
                </a:solidFill>
                <a:latin typeface="Garet Bold"/>
              </a:rPr>
              <a:t>E&amp;O:</a:t>
            </a:r>
            <a:r>
              <a:rPr lang="en-US" sz="3918">
                <a:solidFill>
                  <a:srgbClr val="D13030"/>
                </a:solidFill>
                <a:latin typeface="Garet"/>
              </a:rPr>
              <a:t> 1-09a/ 2-09a</a:t>
            </a:r>
          </a:p>
          <a:p>
            <a:pPr>
              <a:lnSpc>
                <a:spcPts val="5486"/>
              </a:lnSpc>
            </a:pPr>
            <a:endParaRPr lang="en-US" sz="3918">
              <a:solidFill>
                <a:srgbClr val="D13030"/>
              </a:solidFill>
              <a:latin typeface="Garet"/>
            </a:endParaRPr>
          </a:p>
        </p:txBody>
      </p:sp>
      <p:sp>
        <p:nvSpPr>
          <p:cNvPr id="4" name="TextBox 4"/>
          <p:cNvSpPr txBox="1"/>
          <p:nvPr/>
        </p:nvSpPr>
        <p:spPr>
          <a:xfrm>
            <a:off x="0" y="1333500"/>
            <a:ext cx="17509617" cy="1626305"/>
          </a:xfrm>
          <a:prstGeom prst="rect">
            <a:avLst/>
          </a:prstGeom>
        </p:spPr>
        <p:txBody>
          <a:bodyPr lIns="0" tIns="0" rIns="0" bIns="0" rtlCol="0" anchor="t">
            <a:spAutoFit/>
          </a:bodyPr>
          <a:lstStyle/>
          <a:p>
            <a:pPr>
              <a:lnSpc>
                <a:spcPts val="9061"/>
              </a:lnSpc>
            </a:pPr>
            <a:r>
              <a:rPr lang="en-US" sz="6472" u="sng" dirty="0">
                <a:solidFill>
                  <a:srgbClr val="D13030"/>
                </a:solidFill>
                <a:latin typeface="Biski"/>
              </a:rPr>
              <a:t>DESIGN A SLEIGH FOR SANTA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865" b="7865"/>
          <a:stretch>
            <a:fillRect/>
          </a:stretch>
        </p:blipFill>
        <p:spPr>
          <a:xfrm>
            <a:off x="0" y="0"/>
            <a:ext cx="18288000" cy="10287000"/>
          </a:xfrm>
          <a:prstGeom prst="rect">
            <a:avLst/>
          </a:prstGeom>
        </p:spPr>
      </p:pic>
      <p:sp>
        <p:nvSpPr>
          <p:cNvPr id="3" name="TextBox 3"/>
          <p:cNvSpPr txBox="1"/>
          <p:nvPr/>
        </p:nvSpPr>
        <p:spPr>
          <a:xfrm>
            <a:off x="209230" y="2595882"/>
            <a:ext cx="14928625" cy="7272077"/>
          </a:xfrm>
          <a:prstGeom prst="rect">
            <a:avLst/>
          </a:prstGeom>
        </p:spPr>
        <p:txBody>
          <a:bodyPr lIns="0" tIns="0" rIns="0" bIns="0" rtlCol="0" anchor="t">
            <a:spAutoFit/>
          </a:bodyPr>
          <a:lstStyle/>
          <a:p>
            <a:pPr>
              <a:lnSpc>
                <a:spcPts val="5229"/>
              </a:lnSpc>
            </a:pPr>
            <a:r>
              <a:rPr lang="en-US" sz="3735">
                <a:solidFill>
                  <a:srgbClr val="D13030"/>
                </a:solidFill>
                <a:latin typeface="Garet Bold"/>
              </a:rPr>
              <a:t>Task Brief: </a:t>
            </a:r>
            <a:r>
              <a:rPr lang="en-US" sz="3735">
                <a:solidFill>
                  <a:srgbClr val="D13030"/>
                </a:solidFill>
                <a:latin typeface="Garet"/>
              </a:rPr>
              <a:t>Create a way to get your reindeer from one side of the room to the other, using only the resources given.</a:t>
            </a:r>
          </a:p>
          <a:p>
            <a:pPr>
              <a:lnSpc>
                <a:spcPts val="5229"/>
              </a:lnSpc>
            </a:pPr>
            <a:r>
              <a:rPr lang="en-US" sz="3735">
                <a:solidFill>
                  <a:srgbClr val="D13030"/>
                </a:solidFill>
                <a:latin typeface="Garet Bold"/>
              </a:rPr>
              <a:t>Suggested Level:</a:t>
            </a:r>
            <a:r>
              <a:rPr lang="en-US" sz="3735">
                <a:solidFill>
                  <a:srgbClr val="D13030"/>
                </a:solidFill>
                <a:latin typeface="Garet"/>
              </a:rPr>
              <a:t> First/Second</a:t>
            </a:r>
          </a:p>
          <a:p>
            <a:pPr>
              <a:lnSpc>
                <a:spcPts val="5229"/>
              </a:lnSpc>
            </a:pPr>
            <a:r>
              <a:rPr lang="en-US" sz="3735">
                <a:solidFill>
                  <a:srgbClr val="D13030"/>
                </a:solidFill>
                <a:latin typeface="Garet Bold"/>
              </a:rPr>
              <a:t>Key Learning:</a:t>
            </a:r>
            <a:r>
              <a:rPr lang="en-US" sz="3735">
                <a:solidFill>
                  <a:srgbClr val="D13030"/>
                </a:solidFill>
                <a:latin typeface="Garet"/>
              </a:rPr>
              <a:t> Newton's Third Law of Motion - for every action there is an equal reaction (air released from the balloon in one direction and the force propels it in the opposite direction.</a:t>
            </a:r>
          </a:p>
          <a:p>
            <a:pPr>
              <a:lnSpc>
                <a:spcPts val="5229"/>
              </a:lnSpc>
            </a:pPr>
            <a:r>
              <a:rPr lang="en-US" sz="3735">
                <a:solidFill>
                  <a:srgbClr val="D13030"/>
                </a:solidFill>
                <a:latin typeface="Garet Bold"/>
              </a:rPr>
              <a:t>Extension Task:</a:t>
            </a:r>
            <a:r>
              <a:rPr lang="en-US" sz="3735">
                <a:solidFill>
                  <a:srgbClr val="D13030"/>
                </a:solidFill>
                <a:latin typeface="Garet"/>
              </a:rPr>
              <a:t> Look at the different results depending on the amount of air in the balloon. Record results.</a:t>
            </a:r>
          </a:p>
          <a:p>
            <a:pPr>
              <a:lnSpc>
                <a:spcPts val="5229"/>
              </a:lnSpc>
            </a:pPr>
            <a:r>
              <a:rPr lang="en-US" sz="3735">
                <a:solidFill>
                  <a:srgbClr val="D13030"/>
                </a:solidFill>
                <a:latin typeface="Garet Bold"/>
              </a:rPr>
              <a:t>E&amp;O:</a:t>
            </a:r>
            <a:r>
              <a:rPr lang="en-US" sz="3735">
                <a:solidFill>
                  <a:srgbClr val="D13030"/>
                </a:solidFill>
                <a:latin typeface="Garet"/>
              </a:rPr>
              <a:t> 1-07a/ 2-07a</a:t>
            </a:r>
          </a:p>
          <a:p>
            <a:pPr>
              <a:lnSpc>
                <a:spcPts val="5229"/>
              </a:lnSpc>
            </a:pPr>
            <a:endParaRPr lang="en-US" sz="3735">
              <a:solidFill>
                <a:srgbClr val="D13030"/>
              </a:solidFill>
              <a:latin typeface="Garet"/>
            </a:endParaRPr>
          </a:p>
        </p:txBody>
      </p:sp>
      <p:pic>
        <p:nvPicPr>
          <p:cNvPr id="4" name="Picture 4"/>
          <p:cNvPicPr>
            <a:picLocks noChangeAspect="1"/>
          </p:cNvPicPr>
          <p:nvPr/>
        </p:nvPicPr>
        <p:blipFill>
          <a:blip r:embed="rId4"/>
          <a:srcRect/>
          <a:stretch>
            <a:fillRect/>
          </a:stretch>
        </p:blipFill>
        <p:spPr>
          <a:xfrm>
            <a:off x="14946320" y="7005324"/>
            <a:ext cx="2985335" cy="2985335"/>
          </a:xfrm>
          <a:prstGeom prst="rect">
            <a:avLst/>
          </a:prstGeom>
        </p:spPr>
      </p:pic>
      <p:sp>
        <p:nvSpPr>
          <p:cNvPr id="5" name="TextBox 5"/>
          <p:cNvSpPr txBox="1"/>
          <p:nvPr/>
        </p:nvSpPr>
        <p:spPr>
          <a:xfrm>
            <a:off x="0" y="1300461"/>
            <a:ext cx="17509617" cy="1626305"/>
          </a:xfrm>
          <a:prstGeom prst="rect">
            <a:avLst/>
          </a:prstGeom>
        </p:spPr>
        <p:txBody>
          <a:bodyPr lIns="0" tIns="0" rIns="0" bIns="0" rtlCol="0" anchor="t">
            <a:spAutoFit/>
          </a:bodyPr>
          <a:lstStyle/>
          <a:p>
            <a:pPr>
              <a:lnSpc>
                <a:spcPts val="9061"/>
              </a:lnSpc>
            </a:pPr>
            <a:r>
              <a:rPr lang="en-US" sz="6472" u="sng" dirty="0">
                <a:solidFill>
                  <a:srgbClr val="D13030"/>
                </a:solidFill>
                <a:latin typeface="Biski"/>
              </a:rPr>
              <a:t>RUDOLPH RACES</a:t>
            </a:r>
          </a:p>
        </p:txBody>
      </p:sp>
      <p:sp>
        <p:nvSpPr>
          <p:cNvPr id="6" name="TextBox 6"/>
          <p:cNvSpPr txBox="1"/>
          <p:nvPr/>
        </p:nvSpPr>
        <p:spPr>
          <a:xfrm>
            <a:off x="13613236" y="1393736"/>
            <a:ext cx="4674764" cy="905669"/>
          </a:xfrm>
          <a:prstGeom prst="rect">
            <a:avLst/>
          </a:prstGeom>
        </p:spPr>
        <p:txBody>
          <a:bodyPr lIns="0" tIns="0" rIns="0" bIns="0" rtlCol="0" anchor="t">
            <a:spAutoFit/>
          </a:bodyPr>
          <a:lstStyle/>
          <a:p>
            <a:pPr>
              <a:lnSpc>
                <a:spcPts val="7306"/>
              </a:lnSpc>
            </a:pPr>
            <a:r>
              <a:rPr lang="en-US" sz="5218" u="sng">
                <a:solidFill>
                  <a:srgbClr val="D13030"/>
                </a:solidFill>
                <a:latin typeface="Garet"/>
              </a:rPr>
              <a:t>Support Link</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865" b="7865"/>
          <a:stretch>
            <a:fillRect/>
          </a:stretch>
        </p:blipFill>
        <p:spPr>
          <a:xfrm>
            <a:off x="0" y="0"/>
            <a:ext cx="18288000" cy="10287000"/>
          </a:xfrm>
          <a:prstGeom prst="rect">
            <a:avLst/>
          </a:prstGeom>
        </p:spPr>
      </p:pic>
      <p:sp>
        <p:nvSpPr>
          <p:cNvPr id="3" name="TextBox 3"/>
          <p:cNvSpPr txBox="1"/>
          <p:nvPr/>
        </p:nvSpPr>
        <p:spPr>
          <a:xfrm>
            <a:off x="209230" y="2595882"/>
            <a:ext cx="14928625" cy="7934873"/>
          </a:xfrm>
          <a:prstGeom prst="rect">
            <a:avLst/>
          </a:prstGeom>
        </p:spPr>
        <p:txBody>
          <a:bodyPr lIns="0" tIns="0" rIns="0" bIns="0" rtlCol="0" anchor="t">
            <a:spAutoFit/>
          </a:bodyPr>
          <a:lstStyle/>
          <a:p>
            <a:pPr>
              <a:lnSpc>
                <a:spcPts val="5229"/>
              </a:lnSpc>
            </a:pPr>
            <a:r>
              <a:rPr lang="en-US" sz="3735">
                <a:solidFill>
                  <a:srgbClr val="D13030"/>
                </a:solidFill>
                <a:latin typeface="Garet Bold"/>
              </a:rPr>
              <a:t>Task Brief: </a:t>
            </a:r>
            <a:r>
              <a:rPr lang="en-US" sz="3735">
                <a:solidFill>
                  <a:srgbClr val="D13030"/>
                </a:solidFill>
                <a:latin typeface="Garet"/>
              </a:rPr>
              <a:t>Create bioplastic to make a sustainable and more eco-friendly Christmas decoration.</a:t>
            </a:r>
          </a:p>
          <a:p>
            <a:pPr>
              <a:lnSpc>
                <a:spcPts val="5229"/>
              </a:lnSpc>
            </a:pPr>
            <a:r>
              <a:rPr lang="en-US" sz="3735">
                <a:solidFill>
                  <a:srgbClr val="D13030"/>
                </a:solidFill>
                <a:latin typeface="Garet Bold"/>
              </a:rPr>
              <a:t>Suggested Level:</a:t>
            </a:r>
            <a:r>
              <a:rPr lang="en-US" sz="3735">
                <a:solidFill>
                  <a:srgbClr val="D13030"/>
                </a:solidFill>
                <a:latin typeface="Garet"/>
              </a:rPr>
              <a:t> Second</a:t>
            </a:r>
          </a:p>
          <a:p>
            <a:pPr>
              <a:lnSpc>
                <a:spcPts val="5229"/>
              </a:lnSpc>
            </a:pPr>
            <a:r>
              <a:rPr lang="en-US" sz="3735">
                <a:solidFill>
                  <a:srgbClr val="D13030"/>
                </a:solidFill>
                <a:latin typeface="Garet Bold"/>
              </a:rPr>
              <a:t>Key Learning:</a:t>
            </a:r>
            <a:r>
              <a:rPr lang="en-US" sz="3735">
                <a:solidFill>
                  <a:srgbClr val="D13030"/>
                </a:solidFill>
                <a:latin typeface="Garet"/>
              </a:rPr>
              <a:t> Bioplastic is not created using fossil fuels so is more eco friendly. Gelatin is made up of long chains of hundreds of amino acids. When we heat it up the bonds (spaces) between the acids stretch and join with the water molecules. This is called a hydrogen bond.</a:t>
            </a:r>
          </a:p>
          <a:p>
            <a:pPr>
              <a:lnSpc>
                <a:spcPts val="5229"/>
              </a:lnSpc>
            </a:pPr>
            <a:r>
              <a:rPr lang="en-US" sz="3735">
                <a:solidFill>
                  <a:srgbClr val="D13030"/>
                </a:solidFill>
                <a:latin typeface="Garet Bold"/>
              </a:rPr>
              <a:t>Extension Task:</a:t>
            </a:r>
            <a:r>
              <a:rPr lang="en-US" sz="3735">
                <a:solidFill>
                  <a:srgbClr val="D13030"/>
                </a:solidFill>
                <a:latin typeface="Garet"/>
              </a:rPr>
              <a:t> Link to climate change and use of plastics. Discuss other uses for Bioplastic.</a:t>
            </a:r>
          </a:p>
          <a:p>
            <a:pPr>
              <a:lnSpc>
                <a:spcPts val="5229"/>
              </a:lnSpc>
            </a:pPr>
            <a:r>
              <a:rPr lang="en-US" sz="3735">
                <a:solidFill>
                  <a:srgbClr val="D13030"/>
                </a:solidFill>
                <a:latin typeface="Garet Bold"/>
              </a:rPr>
              <a:t>E&amp;O:</a:t>
            </a:r>
            <a:r>
              <a:rPr lang="en-US" sz="3735">
                <a:solidFill>
                  <a:srgbClr val="D13030"/>
                </a:solidFill>
                <a:latin typeface="Garet"/>
              </a:rPr>
              <a:t> 2-15a</a:t>
            </a:r>
          </a:p>
          <a:p>
            <a:pPr>
              <a:lnSpc>
                <a:spcPts val="5229"/>
              </a:lnSpc>
            </a:pPr>
            <a:endParaRPr lang="en-US" sz="3735">
              <a:solidFill>
                <a:srgbClr val="D13030"/>
              </a:solidFill>
              <a:latin typeface="Garet"/>
            </a:endParaRPr>
          </a:p>
        </p:txBody>
      </p:sp>
      <p:pic>
        <p:nvPicPr>
          <p:cNvPr id="4" name="Picture 4"/>
          <p:cNvPicPr>
            <a:picLocks noChangeAspect="1"/>
          </p:cNvPicPr>
          <p:nvPr/>
        </p:nvPicPr>
        <p:blipFill>
          <a:blip r:embed="rId4"/>
          <a:srcRect l="70" r="15541" b="10969"/>
          <a:stretch>
            <a:fillRect/>
          </a:stretch>
        </p:blipFill>
        <p:spPr>
          <a:xfrm>
            <a:off x="14719435" y="7493485"/>
            <a:ext cx="3568565" cy="2509944"/>
          </a:xfrm>
          <a:prstGeom prst="rect">
            <a:avLst/>
          </a:prstGeom>
        </p:spPr>
      </p:pic>
      <p:sp>
        <p:nvSpPr>
          <p:cNvPr id="5" name="TextBox 5"/>
          <p:cNvSpPr txBox="1"/>
          <p:nvPr/>
        </p:nvSpPr>
        <p:spPr>
          <a:xfrm>
            <a:off x="0" y="1393736"/>
            <a:ext cx="17509617" cy="1626305"/>
          </a:xfrm>
          <a:prstGeom prst="rect">
            <a:avLst/>
          </a:prstGeom>
        </p:spPr>
        <p:txBody>
          <a:bodyPr lIns="0" tIns="0" rIns="0" bIns="0" rtlCol="0" anchor="t">
            <a:spAutoFit/>
          </a:bodyPr>
          <a:lstStyle/>
          <a:p>
            <a:pPr>
              <a:lnSpc>
                <a:spcPts val="9061"/>
              </a:lnSpc>
            </a:pPr>
            <a:r>
              <a:rPr lang="en-US" sz="6472" u="sng" dirty="0">
                <a:solidFill>
                  <a:srgbClr val="D13030"/>
                </a:solidFill>
                <a:latin typeface="Biski"/>
              </a:rPr>
              <a:t>BIOPLASTIC DECORATIONS</a:t>
            </a:r>
          </a:p>
        </p:txBody>
      </p:sp>
      <p:sp>
        <p:nvSpPr>
          <p:cNvPr id="6" name="TextBox 6"/>
          <p:cNvSpPr txBox="1"/>
          <p:nvPr/>
        </p:nvSpPr>
        <p:spPr>
          <a:xfrm>
            <a:off x="13613236" y="1393736"/>
            <a:ext cx="4674764" cy="905669"/>
          </a:xfrm>
          <a:prstGeom prst="rect">
            <a:avLst/>
          </a:prstGeom>
        </p:spPr>
        <p:txBody>
          <a:bodyPr lIns="0" tIns="0" rIns="0" bIns="0" rtlCol="0" anchor="t">
            <a:spAutoFit/>
          </a:bodyPr>
          <a:lstStyle/>
          <a:p>
            <a:pPr>
              <a:lnSpc>
                <a:spcPts val="7306"/>
              </a:lnSpc>
            </a:pPr>
            <a:r>
              <a:rPr lang="en-US" sz="5218" u="sng">
                <a:solidFill>
                  <a:srgbClr val="D13030"/>
                </a:solidFill>
                <a:latin typeface="Garet"/>
              </a:rPr>
              <a:t>Support Link</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865" b="7865"/>
          <a:stretch>
            <a:fillRect/>
          </a:stretch>
        </p:blipFill>
        <p:spPr>
          <a:xfrm>
            <a:off x="0" y="0"/>
            <a:ext cx="18288000" cy="10287000"/>
          </a:xfrm>
          <a:prstGeom prst="rect">
            <a:avLst/>
          </a:prstGeom>
        </p:spPr>
      </p:pic>
      <p:sp>
        <p:nvSpPr>
          <p:cNvPr id="3" name="TextBox 3"/>
          <p:cNvSpPr txBox="1"/>
          <p:nvPr/>
        </p:nvSpPr>
        <p:spPr>
          <a:xfrm>
            <a:off x="244102" y="2700497"/>
            <a:ext cx="14640595" cy="7921282"/>
          </a:xfrm>
          <a:prstGeom prst="rect">
            <a:avLst/>
          </a:prstGeom>
        </p:spPr>
        <p:txBody>
          <a:bodyPr lIns="0" tIns="0" rIns="0" bIns="0" rtlCol="0" anchor="t">
            <a:spAutoFit/>
          </a:bodyPr>
          <a:lstStyle/>
          <a:p>
            <a:pPr>
              <a:lnSpc>
                <a:spcPts val="5230"/>
              </a:lnSpc>
            </a:pPr>
            <a:r>
              <a:rPr lang="en-US" sz="3736">
                <a:solidFill>
                  <a:srgbClr val="D13030"/>
                </a:solidFill>
                <a:latin typeface="Garet Bold"/>
              </a:rPr>
              <a:t>Task Brief: </a:t>
            </a:r>
            <a:r>
              <a:rPr lang="en-US" sz="3736">
                <a:solidFill>
                  <a:srgbClr val="D13030"/>
                </a:solidFill>
                <a:latin typeface="Garet"/>
              </a:rPr>
              <a:t>Create a chemical reaction to make a snowstorm.</a:t>
            </a:r>
          </a:p>
          <a:p>
            <a:pPr>
              <a:lnSpc>
                <a:spcPts val="5230"/>
              </a:lnSpc>
            </a:pPr>
            <a:r>
              <a:rPr lang="en-US" sz="3736">
                <a:solidFill>
                  <a:srgbClr val="D13030"/>
                </a:solidFill>
                <a:latin typeface="Garet Bold"/>
              </a:rPr>
              <a:t>Suggested Level:</a:t>
            </a:r>
            <a:r>
              <a:rPr lang="en-US" sz="3736">
                <a:solidFill>
                  <a:srgbClr val="D13030"/>
                </a:solidFill>
                <a:latin typeface="Garet"/>
              </a:rPr>
              <a:t> Second (Could be used with Early and First but no Es and Os for these levels)</a:t>
            </a:r>
          </a:p>
          <a:p>
            <a:pPr>
              <a:lnSpc>
                <a:spcPts val="5230"/>
              </a:lnSpc>
            </a:pPr>
            <a:r>
              <a:rPr lang="en-US" sz="3736">
                <a:solidFill>
                  <a:srgbClr val="D13030"/>
                </a:solidFill>
                <a:latin typeface="Garet Bold"/>
              </a:rPr>
              <a:t>Key Learning:</a:t>
            </a:r>
            <a:r>
              <a:rPr lang="en-US" sz="3736">
                <a:solidFill>
                  <a:srgbClr val="D13030"/>
                </a:solidFill>
                <a:latin typeface="Garet"/>
              </a:rPr>
              <a:t> Oil and water don't mix. Oil is less dense that water. The Alka-Seltzer tablet reacts with the oil and water, creating carbon dioxide gas bubbles. The bubbles push the water and paint mixture upward, but the oil exerts pressure downward and pushes the mixture back down to create the snow effect.</a:t>
            </a:r>
          </a:p>
          <a:p>
            <a:pPr>
              <a:lnSpc>
                <a:spcPts val="5230"/>
              </a:lnSpc>
            </a:pPr>
            <a:r>
              <a:rPr lang="en-US" sz="3736">
                <a:solidFill>
                  <a:srgbClr val="D13030"/>
                </a:solidFill>
                <a:latin typeface="Garet Bold"/>
              </a:rPr>
              <a:t>E&amp;O:</a:t>
            </a:r>
            <a:r>
              <a:rPr lang="en-US" sz="3736">
                <a:solidFill>
                  <a:srgbClr val="D13030"/>
                </a:solidFill>
                <a:latin typeface="Garet"/>
              </a:rPr>
              <a:t> SCN 2-19a</a:t>
            </a:r>
          </a:p>
          <a:p>
            <a:pPr>
              <a:lnSpc>
                <a:spcPts val="5230"/>
              </a:lnSpc>
            </a:pPr>
            <a:endParaRPr lang="en-US" sz="3736">
              <a:solidFill>
                <a:srgbClr val="D13030"/>
              </a:solidFill>
              <a:latin typeface="Garet"/>
            </a:endParaRPr>
          </a:p>
        </p:txBody>
      </p:sp>
      <p:pic>
        <p:nvPicPr>
          <p:cNvPr id="4" name="Picture 4"/>
          <p:cNvPicPr>
            <a:picLocks noChangeAspect="1"/>
          </p:cNvPicPr>
          <p:nvPr/>
        </p:nvPicPr>
        <p:blipFill>
          <a:blip r:embed="rId4"/>
          <a:srcRect l="2994" t="40253" r="10689" b="3656"/>
          <a:stretch>
            <a:fillRect/>
          </a:stretch>
        </p:blipFill>
        <p:spPr>
          <a:xfrm>
            <a:off x="15465226" y="7367306"/>
            <a:ext cx="2822774" cy="2751419"/>
          </a:xfrm>
          <a:prstGeom prst="rect">
            <a:avLst/>
          </a:prstGeom>
        </p:spPr>
      </p:pic>
      <p:sp>
        <p:nvSpPr>
          <p:cNvPr id="5" name="TextBox 5"/>
          <p:cNvSpPr txBox="1"/>
          <p:nvPr/>
        </p:nvSpPr>
        <p:spPr>
          <a:xfrm>
            <a:off x="0" y="1315701"/>
            <a:ext cx="17509617" cy="1626305"/>
          </a:xfrm>
          <a:prstGeom prst="rect">
            <a:avLst/>
          </a:prstGeom>
        </p:spPr>
        <p:txBody>
          <a:bodyPr lIns="0" tIns="0" rIns="0" bIns="0" rtlCol="0" anchor="t">
            <a:spAutoFit/>
          </a:bodyPr>
          <a:lstStyle/>
          <a:p>
            <a:pPr>
              <a:lnSpc>
                <a:spcPts val="9061"/>
              </a:lnSpc>
            </a:pPr>
            <a:r>
              <a:rPr lang="en-US" sz="6472" u="sng" dirty="0">
                <a:solidFill>
                  <a:srgbClr val="D13030"/>
                </a:solidFill>
                <a:latin typeface="Biski"/>
              </a:rPr>
              <a:t>SNOWSTORM IN A JAR</a:t>
            </a:r>
          </a:p>
        </p:txBody>
      </p:sp>
      <p:sp>
        <p:nvSpPr>
          <p:cNvPr id="6" name="TextBox 6"/>
          <p:cNvSpPr txBox="1"/>
          <p:nvPr/>
        </p:nvSpPr>
        <p:spPr>
          <a:xfrm>
            <a:off x="13613236" y="1393736"/>
            <a:ext cx="4674764" cy="905669"/>
          </a:xfrm>
          <a:prstGeom prst="rect">
            <a:avLst/>
          </a:prstGeom>
        </p:spPr>
        <p:txBody>
          <a:bodyPr lIns="0" tIns="0" rIns="0" bIns="0" rtlCol="0" anchor="t">
            <a:spAutoFit/>
          </a:bodyPr>
          <a:lstStyle/>
          <a:p>
            <a:pPr>
              <a:lnSpc>
                <a:spcPts val="7306"/>
              </a:lnSpc>
            </a:pPr>
            <a:r>
              <a:rPr lang="en-US" sz="5218" u="sng">
                <a:solidFill>
                  <a:srgbClr val="D13030"/>
                </a:solidFill>
                <a:latin typeface="Garet"/>
              </a:rPr>
              <a:t>Support Link</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312" b="9312"/>
          <a:stretch>
            <a:fillRect/>
          </a:stretch>
        </p:blipFill>
        <p:spPr>
          <a:xfrm>
            <a:off x="0" y="0"/>
            <a:ext cx="18288000" cy="10287000"/>
          </a:xfrm>
          <a:prstGeom prst="rect">
            <a:avLst/>
          </a:prstGeom>
        </p:spPr>
      </p:pic>
      <p:sp>
        <p:nvSpPr>
          <p:cNvPr id="3" name="TextBox 3"/>
          <p:cNvSpPr txBox="1"/>
          <p:nvPr/>
        </p:nvSpPr>
        <p:spPr>
          <a:xfrm>
            <a:off x="8827087" y="2544752"/>
            <a:ext cx="6800230" cy="1938530"/>
          </a:xfrm>
          <a:prstGeom prst="rect">
            <a:avLst/>
          </a:prstGeom>
        </p:spPr>
        <p:txBody>
          <a:bodyPr lIns="0" tIns="0" rIns="0" bIns="0" rtlCol="0" anchor="t">
            <a:spAutoFit/>
          </a:bodyPr>
          <a:lstStyle/>
          <a:p>
            <a:pPr algn="ctr">
              <a:lnSpc>
                <a:spcPts val="9504"/>
              </a:lnSpc>
            </a:pPr>
            <a:r>
              <a:rPr lang="en-US" sz="8640">
                <a:solidFill>
                  <a:srgbClr val="D13030"/>
                </a:solidFill>
                <a:latin typeface="Biski"/>
              </a:rPr>
              <a:t>WOODWORK</a:t>
            </a: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009094" y="2392493"/>
            <a:ext cx="1817993" cy="41148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5627318" y="2392493"/>
            <a:ext cx="1817993" cy="4114800"/>
          </a:xfrm>
          <a:prstGeom prst="rect">
            <a:avLst/>
          </a:prstGeom>
        </p:spPr>
      </p:pic>
      <p:grpSp>
        <p:nvGrpSpPr>
          <p:cNvPr id="6" name="Group 6"/>
          <p:cNvGrpSpPr/>
          <p:nvPr/>
        </p:nvGrpSpPr>
        <p:grpSpPr>
          <a:xfrm>
            <a:off x="10548354" y="5931295"/>
            <a:ext cx="3357696" cy="575998"/>
            <a:chOff x="0" y="0"/>
            <a:chExt cx="4476929" cy="767997"/>
          </a:xfrm>
        </p:grpSpPr>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22312">
              <a:off x="1216606" y="150903"/>
              <a:ext cx="3245628" cy="46619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07130" flipH="1">
              <a:off x="14325" y="150903"/>
              <a:ext cx="3245628" cy="466190"/>
            </a:xfrm>
            <a:prstGeom prst="rect">
              <a:avLst/>
            </a:prstGeom>
          </p:spPr>
        </p:pic>
      </p:grpSp>
      <p:sp>
        <p:nvSpPr>
          <p:cNvPr id="9" name="TextBox 9"/>
          <p:cNvSpPr txBox="1"/>
          <p:nvPr/>
        </p:nvSpPr>
        <p:spPr>
          <a:xfrm>
            <a:off x="8275327" y="6977342"/>
            <a:ext cx="7903750" cy="856020"/>
          </a:xfrm>
          <a:prstGeom prst="rect">
            <a:avLst/>
          </a:prstGeom>
        </p:spPr>
        <p:txBody>
          <a:bodyPr lIns="0" tIns="0" rIns="0" bIns="0" rtlCol="0" anchor="t">
            <a:spAutoFit/>
          </a:bodyPr>
          <a:lstStyle/>
          <a:p>
            <a:pPr algn="ctr">
              <a:lnSpc>
                <a:spcPts val="4792"/>
              </a:lnSpc>
            </a:pPr>
            <a:r>
              <a:rPr lang="en-US" sz="3423">
                <a:solidFill>
                  <a:srgbClr val="D13030"/>
                </a:solidFill>
                <a:latin typeface="Biski Italics"/>
              </a:rPr>
              <a:t>#FalkirkSTEMpire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5841714" y="7565124"/>
            <a:ext cx="2446286" cy="2721876"/>
          </a:xfrm>
          <a:prstGeom prst="rect">
            <a:avLst/>
          </a:prstGeom>
        </p:spPr>
      </p:pic>
      <p:sp>
        <p:nvSpPr>
          <p:cNvPr id="4" name="TextBox 4"/>
          <p:cNvSpPr txBox="1"/>
          <p:nvPr/>
        </p:nvSpPr>
        <p:spPr>
          <a:xfrm>
            <a:off x="1662069" y="2963755"/>
            <a:ext cx="14963863" cy="4601369"/>
          </a:xfrm>
          <a:prstGeom prst="rect">
            <a:avLst/>
          </a:prstGeom>
        </p:spPr>
        <p:txBody>
          <a:bodyPr lIns="0" tIns="0" rIns="0" bIns="0" rtlCol="0" anchor="t">
            <a:spAutoFit/>
          </a:bodyPr>
          <a:lstStyle/>
          <a:p>
            <a:pPr algn="ctr">
              <a:lnSpc>
                <a:spcPts val="7306"/>
              </a:lnSpc>
            </a:pPr>
            <a:r>
              <a:rPr lang="en-US" sz="5218">
                <a:solidFill>
                  <a:srgbClr val="D13030"/>
                </a:solidFill>
                <a:latin typeface="Garet"/>
              </a:rPr>
              <a:t>Christmas plans for Woodwork are currently being made. These will be shared on the Teams page and our blog, once completed.</a:t>
            </a:r>
          </a:p>
          <a:p>
            <a:pPr algn="ctr">
              <a:lnSpc>
                <a:spcPts val="7306"/>
              </a:lnSpc>
            </a:pPr>
            <a:endParaRPr lang="en-US" sz="5218">
              <a:solidFill>
                <a:srgbClr val="D13030"/>
              </a:solidFill>
              <a:latin typeface="Gare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5841714" y="7565124"/>
            <a:ext cx="2446286" cy="2721876"/>
          </a:xfrm>
          <a:prstGeom prst="rect">
            <a:avLst/>
          </a:prstGeom>
        </p:spPr>
      </p:pic>
      <p:pic>
        <p:nvPicPr>
          <p:cNvPr id="4" name="Picture 4"/>
          <p:cNvPicPr>
            <a:picLocks noChangeAspect="1"/>
          </p:cNvPicPr>
          <p:nvPr/>
        </p:nvPicPr>
        <p:blipFill>
          <a:blip r:embed="rId4"/>
          <a:srcRect/>
          <a:stretch>
            <a:fillRect/>
          </a:stretch>
        </p:blipFill>
        <p:spPr>
          <a:xfrm>
            <a:off x="0" y="7877684"/>
            <a:ext cx="3550064" cy="2506560"/>
          </a:xfrm>
          <a:prstGeom prst="rect">
            <a:avLst/>
          </a:prstGeom>
        </p:spPr>
      </p:pic>
      <p:sp>
        <p:nvSpPr>
          <p:cNvPr id="5" name="TextBox 5"/>
          <p:cNvSpPr txBox="1"/>
          <p:nvPr/>
        </p:nvSpPr>
        <p:spPr>
          <a:xfrm>
            <a:off x="2749235" y="1750305"/>
            <a:ext cx="13115789" cy="1877130"/>
          </a:xfrm>
          <a:prstGeom prst="rect">
            <a:avLst/>
          </a:prstGeom>
        </p:spPr>
        <p:txBody>
          <a:bodyPr lIns="0" tIns="0" rIns="0" bIns="0" rtlCol="0" anchor="t">
            <a:spAutoFit/>
          </a:bodyPr>
          <a:lstStyle/>
          <a:p>
            <a:pPr algn="ctr">
              <a:lnSpc>
                <a:spcPts val="10461"/>
              </a:lnSpc>
            </a:pPr>
            <a:r>
              <a:rPr lang="en-US" sz="7472">
                <a:solidFill>
                  <a:srgbClr val="D13030"/>
                </a:solidFill>
                <a:latin typeface="Biski"/>
              </a:rPr>
              <a:t>LEARNING OBJECTIVE</a:t>
            </a:r>
          </a:p>
        </p:txBody>
      </p:sp>
      <p:sp>
        <p:nvSpPr>
          <p:cNvPr id="6" name="TextBox 6"/>
          <p:cNvSpPr txBox="1"/>
          <p:nvPr/>
        </p:nvSpPr>
        <p:spPr>
          <a:xfrm>
            <a:off x="2749235" y="5067300"/>
            <a:ext cx="12789530" cy="1295909"/>
          </a:xfrm>
          <a:prstGeom prst="rect">
            <a:avLst/>
          </a:prstGeom>
        </p:spPr>
        <p:txBody>
          <a:bodyPr lIns="0" tIns="0" rIns="0" bIns="0" rtlCol="0" anchor="t">
            <a:spAutoFit/>
          </a:bodyPr>
          <a:lstStyle/>
          <a:p>
            <a:pPr algn="ctr">
              <a:lnSpc>
                <a:spcPts val="5221"/>
              </a:lnSpc>
              <a:spcBef>
                <a:spcPct val="0"/>
              </a:spcBef>
            </a:pPr>
            <a:r>
              <a:rPr lang="en-US" sz="3729">
                <a:solidFill>
                  <a:srgbClr val="D13030"/>
                </a:solidFill>
                <a:latin typeface="Garet"/>
              </a:rPr>
              <a:t>DEVELOP A RANGE OF IDEAS TO SUPPORT STEM IN YOUR SETTING.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5841714" y="7565124"/>
            <a:ext cx="2446286" cy="2721876"/>
          </a:xfrm>
          <a:prstGeom prst="rect">
            <a:avLst/>
          </a:prstGeom>
        </p:spPr>
      </p:pic>
      <p:pic>
        <p:nvPicPr>
          <p:cNvPr id="4" name="Picture 4"/>
          <p:cNvPicPr>
            <a:picLocks noChangeAspect="1"/>
          </p:cNvPicPr>
          <p:nvPr/>
        </p:nvPicPr>
        <p:blipFill>
          <a:blip r:embed="rId4"/>
          <a:srcRect/>
          <a:stretch>
            <a:fillRect/>
          </a:stretch>
        </p:blipFill>
        <p:spPr>
          <a:xfrm>
            <a:off x="2005106" y="2578858"/>
            <a:ext cx="5003134" cy="6679442"/>
          </a:xfrm>
          <a:prstGeom prst="rect">
            <a:avLst/>
          </a:prstGeom>
        </p:spPr>
      </p:pic>
      <p:pic>
        <p:nvPicPr>
          <p:cNvPr id="5" name="Picture 5"/>
          <p:cNvPicPr>
            <a:picLocks noChangeAspect="1"/>
          </p:cNvPicPr>
          <p:nvPr/>
        </p:nvPicPr>
        <p:blipFill>
          <a:blip r:embed="rId5"/>
          <a:srcRect/>
          <a:stretch>
            <a:fillRect/>
          </a:stretch>
        </p:blipFill>
        <p:spPr>
          <a:xfrm>
            <a:off x="8845023" y="2813357"/>
            <a:ext cx="6037931" cy="621044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5841714" y="7565124"/>
            <a:ext cx="2446286" cy="2721876"/>
          </a:xfrm>
          <a:prstGeom prst="rect">
            <a:avLst/>
          </a:prstGeom>
        </p:spPr>
      </p:pic>
      <p:pic>
        <p:nvPicPr>
          <p:cNvPr id="4" name="Picture 4"/>
          <p:cNvPicPr>
            <a:picLocks noChangeAspect="1"/>
          </p:cNvPicPr>
          <p:nvPr/>
        </p:nvPicPr>
        <p:blipFill>
          <a:blip r:embed="rId4"/>
          <a:srcRect/>
          <a:stretch>
            <a:fillRect/>
          </a:stretch>
        </p:blipFill>
        <p:spPr>
          <a:xfrm>
            <a:off x="9076721" y="2950646"/>
            <a:ext cx="6255524" cy="6687934"/>
          </a:xfrm>
          <a:prstGeom prst="rect">
            <a:avLst/>
          </a:prstGeom>
        </p:spPr>
      </p:pic>
      <p:pic>
        <p:nvPicPr>
          <p:cNvPr id="5" name="Picture 5"/>
          <p:cNvPicPr>
            <a:picLocks noChangeAspect="1"/>
          </p:cNvPicPr>
          <p:nvPr/>
        </p:nvPicPr>
        <p:blipFill>
          <a:blip r:embed="rId5"/>
          <a:srcRect t="26873" b="7957"/>
          <a:stretch>
            <a:fillRect/>
          </a:stretch>
        </p:blipFill>
        <p:spPr>
          <a:xfrm>
            <a:off x="505625" y="3063709"/>
            <a:ext cx="6713677" cy="657487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5841714" y="7565124"/>
            <a:ext cx="2446286" cy="2721876"/>
          </a:xfrm>
          <a:prstGeom prst="rect">
            <a:avLst/>
          </a:prstGeom>
        </p:spPr>
      </p:pic>
      <p:pic>
        <p:nvPicPr>
          <p:cNvPr id="4" name="Picture 4"/>
          <p:cNvPicPr>
            <a:picLocks noChangeAspect="1"/>
          </p:cNvPicPr>
          <p:nvPr/>
        </p:nvPicPr>
        <p:blipFill>
          <a:blip r:embed="rId4"/>
          <a:srcRect/>
          <a:stretch>
            <a:fillRect/>
          </a:stretch>
        </p:blipFill>
        <p:spPr>
          <a:xfrm>
            <a:off x="1028700" y="3150334"/>
            <a:ext cx="7289357" cy="5966691"/>
          </a:xfrm>
          <a:prstGeom prst="rect">
            <a:avLst/>
          </a:prstGeom>
        </p:spPr>
      </p:pic>
      <p:pic>
        <p:nvPicPr>
          <p:cNvPr id="5" name="Picture 5"/>
          <p:cNvPicPr>
            <a:picLocks noChangeAspect="1"/>
          </p:cNvPicPr>
          <p:nvPr/>
        </p:nvPicPr>
        <p:blipFill>
          <a:blip r:embed="rId5"/>
          <a:srcRect/>
          <a:stretch>
            <a:fillRect/>
          </a:stretch>
        </p:blipFill>
        <p:spPr>
          <a:xfrm>
            <a:off x="9388102" y="3115202"/>
            <a:ext cx="6001823" cy="6001823"/>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312" b="9312"/>
          <a:stretch>
            <a:fillRect/>
          </a:stretch>
        </p:blipFill>
        <p:spPr>
          <a:xfrm>
            <a:off x="0" y="0"/>
            <a:ext cx="18288000" cy="10287000"/>
          </a:xfrm>
          <a:prstGeom prst="rect">
            <a:avLst/>
          </a:prstGeom>
        </p:spPr>
      </p:pic>
      <p:sp>
        <p:nvSpPr>
          <p:cNvPr id="3" name="TextBox 3"/>
          <p:cNvSpPr txBox="1"/>
          <p:nvPr/>
        </p:nvSpPr>
        <p:spPr>
          <a:xfrm>
            <a:off x="8827087" y="2544752"/>
            <a:ext cx="6800230" cy="1938530"/>
          </a:xfrm>
          <a:prstGeom prst="rect">
            <a:avLst/>
          </a:prstGeom>
        </p:spPr>
        <p:txBody>
          <a:bodyPr lIns="0" tIns="0" rIns="0" bIns="0" rtlCol="0" anchor="t">
            <a:spAutoFit/>
          </a:bodyPr>
          <a:lstStyle/>
          <a:p>
            <a:pPr algn="ctr">
              <a:lnSpc>
                <a:spcPts val="9504"/>
              </a:lnSpc>
            </a:pPr>
            <a:r>
              <a:rPr lang="en-US" sz="8640">
                <a:solidFill>
                  <a:srgbClr val="D13030"/>
                </a:solidFill>
                <a:latin typeface="Biski"/>
              </a:rPr>
              <a:t>SEWING</a:t>
            </a: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009094" y="2392493"/>
            <a:ext cx="1817993" cy="41148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5627318" y="2392493"/>
            <a:ext cx="1817993" cy="4114800"/>
          </a:xfrm>
          <a:prstGeom prst="rect">
            <a:avLst/>
          </a:prstGeom>
        </p:spPr>
      </p:pic>
      <p:grpSp>
        <p:nvGrpSpPr>
          <p:cNvPr id="6" name="Group 6"/>
          <p:cNvGrpSpPr/>
          <p:nvPr/>
        </p:nvGrpSpPr>
        <p:grpSpPr>
          <a:xfrm>
            <a:off x="10548354" y="5931295"/>
            <a:ext cx="3357696" cy="575998"/>
            <a:chOff x="0" y="0"/>
            <a:chExt cx="4476929" cy="767997"/>
          </a:xfrm>
        </p:grpSpPr>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22312">
              <a:off x="1216606" y="150903"/>
              <a:ext cx="3245628" cy="46619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07130" flipH="1">
              <a:off x="14325" y="150903"/>
              <a:ext cx="3245628" cy="466190"/>
            </a:xfrm>
            <a:prstGeom prst="rect">
              <a:avLst/>
            </a:prstGeom>
          </p:spPr>
        </p:pic>
      </p:grpSp>
      <p:sp>
        <p:nvSpPr>
          <p:cNvPr id="9" name="TextBox 9"/>
          <p:cNvSpPr txBox="1"/>
          <p:nvPr/>
        </p:nvSpPr>
        <p:spPr>
          <a:xfrm>
            <a:off x="8275327" y="6977342"/>
            <a:ext cx="7903750" cy="856020"/>
          </a:xfrm>
          <a:prstGeom prst="rect">
            <a:avLst/>
          </a:prstGeom>
        </p:spPr>
        <p:txBody>
          <a:bodyPr lIns="0" tIns="0" rIns="0" bIns="0" rtlCol="0" anchor="t">
            <a:spAutoFit/>
          </a:bodyPr>
          <a:lstStyle/>
          <a:p>
            <a:pPr algn="ctr">
              <a:lnSpc>
                <a:spcPts val="4792"/>
              </a:lnSpc>
            </a:pPr>
            <a:r>
              <a:rPr lang="en-US" sz="3423">
                <a:solidFill>
                  <a:srgbClr val="D13030"/>
                </a:solidFill>
                <a:latin typeface="Biski Italics"/>
              </a:rPr>
              <a:t>#FalkirkSTEMpire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5841714" y="7565124"/>
            <a:ext cx="2446286" cy="2721876"/>
          </a:xfrm>
          <a:prstGeom prst="rect">
            <a:avLst/>
          </a:prstGeom>
        </p:spPr>
      </p:pic>
      <p:pic>
        <p:nvPicPr>
          <p:cNvPr id="4" name="Picture 4"/>
          <p:cNvPicPr>
            <a:picLocks noChangeAspect="1"/>
          </p:cNvPicPr>
          <p:nvPr/>
        </p:nvPicPr>
        <p:blipFill>
          <a:blip r:embed="rId4"/>
          <a:srcRect/>
          <a:stretch>
            <a:fillRect/>
          </a:stretch>
        </p:blipFill>
        <p:spPr>
          <a:xfrm>
            <a:off x="1028700" y="3129303"/>
            <a:ext cx="7515043" cy="5629029"/>
          </a:xfrm>
          <a:prstGeom prst="rect">
            <a:avLst/>
          </a:prstGeom>
        </p:spPr>
      </p:pic>
      <p:pic>
        <p:nvPicPr>
          <p:cNvPr id="5" name="Picture 5"/>
          <p:cNvPicPr>
            <a:picLocks noChangeAspect="1"/>
          </p:cNvPicPr>
          <p:nvPr/>
        </p:nvPicPr>
        <p:blipFill>
          <a:blip r:embed="rId5"/>
          <a:srcRect/>
          <a:stretch>
            <a:fillRect/>
          </a:stretch>
        </p:blipFill>
        <p:spPr>
          <a:xfrm>
            <a:off x="9097930" y="3129303"/>
            <a:ext cx="7029284" cy="5629029"/>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5841714" y="7565124"/>
            <a:ext cx="2446286" cy="2721876"/>
          </a:xfrm>
          <a:prstGeom prst="rect">
            <a:avLst/>
          </a:prstGeom>
        </p:spPr>
      </p:pic>
      <p:pic>
        <p:nvPicPr>
          <p:cNvPr id="4" name="Picture 4"/>
          <p:cNvPicPr>
            <a:picLocks noChangeAspect="1"/>
          </p:cNvPicPr>
          <p:nvPr/>
        </p:nvPicPr>
        <p:blipFill>
          <a:blip r:embed="rId4"/>
          <a:srcRect/>
          <a:stretch>
            <a:fillRect/>
          </a:stretch>
        </p:blipFill>
        <p:spPr>
          <a:xfrm>
            <a:off x="554232" y="2121798"/>
            <a:ext cx="7136502" cy="7136502"/>
          </a:xfrm>
          <a:prstGeom prst="rect">
            <a:avLst/>
          </a:prstGeom>
        </p:spPr>
      </p:pic>
      <p:pic>
        <p:nvPicPr>
          <p:cNvPr id="5" name="Picture 5"/>
          <p:cNvPicPr>
            <a:picLocks noChangeAspect="1"/>
          </p:cNvPicPr>
          <p:nvPr/>
        </p:nvPicPr>
        <p:blipFill>
          <a:blip r:embed="rId5"/>
          <a:srcRect t="6928" b="6928"/>
          <a:stretch>
            <a:fillRect/>
          </a:stretch>
        </p:blipFill>
        <p:spPr>
          <a:xfrm>
            <a:off x="9144000" y="1974621"/>
            <a:ext cx="6039547" cy="7283679"/>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312" b="9312"/>
          <a:stretch>
            <a:fillRect/>
          </a:stretch>
        </p:blipFill>
        <p:spPr>
          <a:xfrm>
            <a:off x="0" y="0"/>
            <a:ext cx="18288000" cy="10287000"/>
          </a:xfrm>
          <a:prstGeom prst="rect">
            <a:avLst/>
          </a:prstGeom>
        </p:spPr>
      </p:pic>
      <p:sp>
        <p:nvSpPr>
          <p:cNvPr id="3" name="TextBox 3"/>
          <p:cNvSpPr txBox="1"/>
          <p:nvPr/>
        </p:nvSpPr>
        <p:spPr>
          <a:xfrm>
            <a:off x="8827087" y="2744777"/>
            <a:ext cx="6800230" cy="2181739"/>
          </a:xfrm>
          <a:prstGeom prst="rect">
            <a:avLst/>
          </a:prstGeom>
        </p:spPr>
        <p:txBody>
          <a:bodyPr lIns="0" tIns="0" rIns="0" bIns="0" rtlCol="0" anchor="t">
            <a:spAutoFit/>
          </a:bodyPr>
          <a:lstStyle/>
          <a:p>
            <a:pPr algn="ctr">
              <a:lnSpc>
                <a:spcPts val="6644"/>
              </a:lnSpc>
            </a:pPr>
            <a:r>
              <a:rPr lang="en-US" sz="6040">
                <a:solidFill>
                  <a:srgbClr val="D13030"/>
                </a:solidFill>
                <a:latin typeface="Biski"/>
              </a:rPr>
              <a:t>DOWNLOADABLE RESOURCES</a:t>
            </a: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009094" y="2392493"/>
            <a:ext cx="1817993" cy="41148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5627318" y="2392493"/>
            <a:ext cx="1817993" cy="4114800"/>
          </a:xfrm>
          <a:prstGeom prst="rect">
            <a:avLst/>
          </a:prstGeom>
        </p:spPr>
      </p:pic>
      <p:grpSp>
        <p:nvGrpSpPr>
          <p:cNvPr id="6" name="Group 6"/>
          <p:cNvGrpSpPr/>
          <p:nvPr/>
        </p:nvGrpSpPr>
        <p:grpSpPr>
          <a:xfrm>
            <a:off x="10548354" y="5931295"/>
            <a:ext cx="3357696" cy="575998"/>
            <a:chOff x="0" y="0"/>
            <a:chExt cx="4476929" cy="767997"/>
          </a:xfrm>
        </p:grpSpPr>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22312">
              <a:off x="1216606" y="150903"/>
              <a:ext cx="3245628" cy="46619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07130" flipH="1">
              <a:off x="14325" y="150903"/>
              <a:ext cx="3245628" cy="466190"/>
            </a:xfrm>
            <a:prstGeom prst="rect">
              <a:avLst/>
            </a:prstGeom>
          </p:spPr>
        </p:pic>
      </p:grpSp>
      <p:sp>
        <p:nvSpPr>
          <p:cNvPr id="9" name="TextBox 9"/>
          <p:cNvSpPr txBox="1"/>
          <p:nvPr/>
        </p:nvSpPr>
        <p:spPr>
          <a:xfrm>
            <a:off x="8275327" y="6977342"/>
            <a:ext cx="7903750" cy="856020"/>
          </a:xfrm>
          <a:prstGeom prst="rect">
            <a:avLst/>
          </a:prstGeom>
        </p:spPr>
        <p:txBody>
          <a:bodyPr lIns="0" tIns="0" rIns="0" bIns="0" rtlCol="0" anchor="t">
            <a:spAutoFit/>
          </a:bodyPr>
          <a:lstStyle/>
          <a:p>
            <a:pPr algn="ctr">
              <a:lnSpc>
                <a:spcPts val="4792"/>
              </a:lnSpc>
            </a:pPr>
            <a:r>
              <a:rPr lang="en-US" sz="3423">
                <a:solidFill>
                  <a:srgbClr val="D13030"/>
                </a:solidFill>
                <a:latin typeface="Biski Italics"/>
              </a:rPr>
              <a:t>#FalkirkSTEMpire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4"/>
          <a:srcRect l="65461" t="54454" r="15881" b="27118"/>
          <a:stretch>
            <a:fillRect/>
          </a:stretch>
        </p:blipFill>
        <p:spPr>
          <a:xfrm>
            <a:off x="2441625" y="1782950"/>
            <a:ext cx="14211842" cy="789546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4"/>
          <a:srcRect l="22445" t="24970" r="27801" b="22051"/>
          <a:stretch>
            <a:fillRect/>
          </a:stretch>
        </p:blipFill>
        <p:spPr>
          <a:xfrm>
            <a:off x="623693" y="1819137"/>
            <a:ext cx="8844623" cy="5297561"/>
          </a:xfrm>
          <a:prstGeom prst="rect">
            <a:avLst/>
          </a:prstGeom>
        </p:spPr>
      </p:pic>
      <p:pic>
        <p:nvPicPr>
          <p:cNvPr id="4" name="Picture 4"/>
          <p:cNvPicPr>
            <a:picLocks noChangeAspect="1"/>
          </p:cNvPicPr>
          <p:nvPr/>
        </p:nvPicPr>
        <p:blipFill>
          <a:blip r:embed="rId5"/>
          <a:srcRect l="19854" t="22667" r="23136" b="14680"/>
          <a:stretch>
            <a:fillRect/>
          </a:stretch>
        </p:blipFill>
        <p:spPr>
          <a:xfrm>
            <a:off x="9829808" y="4783227"/>
            <a:ext cx="8458192" cy="5228701"/>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4"/>
          <a:srcRect l="1197" t="22206" r="3183" b="8231"/>
          <a:stretch>
            <a:fillRect/>
          </a:stretch>
        </p:blipFill>
        <p:spPr>
          <a:xfrm>
            <a:off x="713385" y="3105437"/>
            <a:ext cx="16545915" cy="6770822"/>
          </a:xfrm>
          <a:prstGeom prst="rect">
            <a:avLst/>
          </a:prstGeom>
        </p:spPr>
      </p:pic>
      <p:sp>
        <p:nvSpPr>
          <p:cNvPr id="4" name="TextBox 4"/>
          <p:cNvSpPr txBox="1"/>
          <p:nvPr/>
        </p:nvSpPr>
        <p:spPr>
          <a:xfrm>
            <a:off x="1662069" y="1762148"/>
            <a:ext cx="14963863" cy="1829594"/>
          </a:xfrm>
          <a:prstGeom prst="rect">
            <a:avLst/>
          </a:prstGeom>
        </p:spPr>
        <p:txBody>
          <a:bodyPr lIns="0" tIns="0" rIns="0" bIns="0" rtlCol="0" anchor="t">
            <a:spAutoFit/>
          </a:bodyPr>
          <a:lstStyle/>
          <a:p>
            <a:pPr algn="ctr">
              <a:lnSpc>
                <a:spcPts val="7306"/>
              </a:lnSpc>
            </a:pPr>
            <a:r>
              <a:rPr lang="en-US" sz="5218" dirty="0">
                <a:solidFill>
                  <a:srgbClr val="D13030"/>
                </a:solidFill>
                <a:latin typeface="Garet"/>
              </a:rPr>
              <a:t>IET </a:t>
            </a:r>
            <a:r>
              <a:rPr lang="en-US" sz="5218" dirty="0">
                <a:solidFill>
                  <a:srgbClr val="D13030"/>
                </a:solidFill>
                <a:latin typeface="Garet"/>
                <a:hlinkClick r:id="rId5"/>
              </a:rPr>
              <a:t>Website</a:t>
            </a:r>
            <a:r>
              <a:rPr lang="en-US" sz="5218" dirty="0">
                <a:solidFill>
                  <a:srgbClr val="D13030"/>
                </a:solidFill>
                <a:latin typeface="Garet"/>
              </a:rPr>
              <a:t> - Christmas Planners</a:t>
            </a:r>
          </a:p>
          <a:p>
            <a:pPr algn="ctr">
              <a:lnSpc>
                <a:spcPts val="7306"/>
              </a:lnSpc>
            </a:pPr>
            <a:endParaRPr lang="en-US" sz="5218" dirty="0">
              <a:solidFill>
                <a:srgbClr val="D13030"/>
              </a:solidFill>
              <a:latin typeface="Gare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5841714" y="7565124"/>
            <a:ext cx="2446286" cy="2721876"/>
          </a:xfrm>
          <a:prstGeom prst="rect">
            <a:avLst/>
          </a:prstGeom>
        </p:spPr>
      </p:pic>
      <p:sp>
        <p:nvSpPr>
          <p:cNvPr id="4" name="TextBox 4"/>
          <p:cNvSpPr txBox="1"/>
          <p:nvPr/>
        </p:nvSpPr>
        <p:spPr>
          <a:xfrm>
            <a:off x="343091" y="1427095"/>
            <a:ext cx="17509617" cy="2769305"/>
          </a:xfrm>
          <a:prstGeom prst="rect">
            <a:avLst/>
          </a:prstGeom>
        </p:spPr>
        <p:txBody>
          <a:bodyPr lIns="0" tIns="0" rIns="0" bIns="0" rtlCol="0" anchor="t">
            <a:spAutoFit/>
          </a:bodyPr>
          <a:lstStyle/>
          <a:p>
            <a:pPr>
              <a:lnSpc>
                <a:spcPts val="9061"/>
              </a:lnSpc>
            </a:pPr>
            <a:r>
              <a:rPr lang="en-US" sz="6472">
                <a:solidFill>
                  <a:srgbClr val="D13030"/>
                </a:solidFill>
                <a:latin typeface="Biski"/>
              </a:rPr>
              <a:t>HOW TO INCORPORATE CHRISTMAS STEM INTO YOUR SETTING</a:t>
            </a:r>
          </a:p>
        </p:txBody>
      </p:sp>
      <p:sp>
        <p:nvSpPr>
          <p:cNvPr id="5" name="TextBox 5"/>
          <p:cNvSpPr txBox="1"/>
          <p:nvPr/>
        </p:nvSpPr>
        <p:spPr>
          <a:xfrm>
            <a:off x="0" y="4785098"/>
            <a:ext cx="9802859" cy="3659966"/>
          </a:xfrm>
          <a:prstGeom prst="rect">
            <a:avLst/>
          </a:prstGeom>
        </p:spPr>
        <p:txBody>
          <a:bodyPr lIns="0" tIns="0" rIns="0" bIns="0" rtlCol="0" anchor="t">
            <a:spAutoFit/>
          </a:bodyPr>
          <a:lstStyle/>
          <a:p>
            <a:pPr marL="1126728" lvl="1" indent="-563364">
              <a:lnSpc>
                <a:spcPts val="7306"/>
              </a:lnSpc>
              <a:buFont typeface="Arial"/>
              <a:buChar char="•"/>
            </a:pPr>
            <a:r>
              <a:rPr lang="en-US" sz="5218">
                <a:solidFill>
                  <a:srgbClr val="D13030"/>
                </a:solidFill>
                <a:latin typeface="Garet"/>
              </a:rPr>
              <a:t>Stand Alone Activity</a:t>
            </a:r>
          </a:p>
          <a:p>
            <a:pPr marL="1126728" lvl="1" indent="-563364">
              <a:lnSpc>
                <a:spcPts val="7306"/>
              </a:lnSpc>
              <a:buFont typeface="Arial"/>
              <a:buChar char="•"/>
            </a:pPr>
            <a:r>
              <a:rPr lang="en-US" sz="5218">
                <a:solidFill>
                  <a:srgbClr val="D13030"/>
                </a:solidFill>
                <a:latin typeface="Garet"/>
              </a:rPr>
              <a:t>Themed Day/Week</a:t>
            </a:r>
          </a:p>
          <a:p>
            <a:pPr marL="1126728" lvl="1" indent="-563364">
              <a:lnSpc>
                <a:spcPts val="7306"/>
              </a:lnSpc>
              <a:buFont typeface="Arial"/>
              <a:buChar char="•"/>
            </a:pPr>
            <a:r>
              <a:rPr lang="en-US" sz="5218">
                <a:solidFill>
                  <a:srgbClr val="D13030"/>
                </a:solidFill>
                <a:latin typeface="Garet"/>
              </a:rPr>
              <a:t>STEM Advent Calendar</a:t>
            </a:r>
          </a:p>
          <a:p>
            <a:pPr marL="1126728" lvl="1" indent="-563364">
              <a:lnSpc>
                <a:spcPts val="7306"/>
              </a:lnSpc>
              <a:buFont typeface="Arial"/>
              <a:buChar char="•"/>
            </a:pPr>
            <a:r>
              <a:rPr lang="en-US" sz="5218">
                <a:solidFill>
                  <a:srgbClr val="D13030"/>
                </a:solidFill>
                <a:latin typeface="Garet"/>
              </a:rPr>
              <a:t>Part of IDL</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312" b="9312"/>
          <a:stretch>
            <a:fillRect/>
          </a:stretch>
        </p:blipFill>
        <p:spPr>
          <a:xfrm>
            <a:off x="0" y="0"/>
            <a:ext cx="18288000" cy="10287000"/>
          </a:xfrm>
          <a:prstGeom prst="rect">
            <a:avLst/>
          </a:prstGeom>
        </p:spPr>
      </p:pic>
      <p:sp>
        <p:nvSpPr>
          <p:cNvPr id="3" name="TextBox 3"/>
          <p:cNvSpPr txBox="1"/>
          <p:nvPr/>
        </p:nvSpPr>
        <p:spPr>
          <a:xfrm>
            <a:off x="8827087" y="2544752"/>
            <a:ext cx="6800230" cy="3181631"/>
          </a:xfrm>
          <a:prstGeom prst="rect">
            <a:avLst/>
          </a:prstGeom>
        </p:spPr>
        <p:txBody>
          <a:bodyPr lIns="0" tIns="0" rIns="0" bIns="0" rtlCol="0" anchor="t">
            <a:spAutoFit/>
          </a:bodyPr>
          <a:lstStyle/>
          <a:p>
            <a:pPr algn="ctr">
              <a:lnSpc>
                <a:spcPts val="9614"/>
              </a:lnSpc>
            </a:pPr>
            <a:r>
              <a:rPr lang="en-US" sz="8740">
                <a:solidFill>
                  <a:srgbClr val="D13030"/>
                </a:solidFill>
                <a:latin typeface="Biski"/>
              </a:rPr>
              <a:t>LITERACY LINKS</a:t>
            </a: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009094" y="2392493"/>
            <a:ext cx="1817993" cy="41148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5627318" y="2392493"/>
            <a:ext cx="1817993" cy="4114800"/>
          </a:xfrm>
          <a:prstGeom prst="rect">
            <a:avLst/>
          </a:prstGeom>
        </p:spPr>
      </p:pic>
      <p:grpSp>
        <p:nvGrpSpPr>
          <p:cNvPr id="6" name="Group 6"/>
          <p:cNvGrpSpPr/>
          <p:nvPr/>
        </p:nvGrpSpPr>
        <p:grpSpPr>
          <a:xfrm>
            <a:off x="10548354" y="5931295"/>
            <a:ext cx="3357696" cy="575998"/>
            <a:chOff x="0" y="0"/>
            <a:chExt cx="4476929" cy="767997"/>
          </a:xfrm>
        </p:grpSpPr>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22312">
              <a:off x="1216606" y="150903"/>
              <a:ext cx="3245628" cy="46619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07130" flipH="1">
              <a:off x="14325" y="150903"/>
              <a:ext cx="3245628" cy="466190"/>
            </a:xfrm>
            <a:prstGeom prst="rect">
              <a:avLst/>
            </a:prstGeom>
          </p:spPr>
        </p:pic>
      </p:grpSp>
      <p:sp>
        <p:nvSpPr>
          <p:cNvPr id="9" name="TextBox 9"/>
          <p:cNvSpPr txBox="1"/>
          <p:nvPr/>
        </p:nvSpPr>
        <p:spPr>
          <a:xfrm>
            <a:off x="8275327" y="6977342"/>
            <a:ext cx="7903750" cy="856020"/>
          </a:xfrm>
          <a:prstGeom prst="rect">
            <a:avLst/>
          </a:prstGeom>
        </p:spPr>
        <p:txBody>
          <a:bodyPr lIns="0" tIns="0" rIns="0" bIns="0" rtlCol="0" anchor="t">
            <a:spAutoFit/>
          </a:bodyPr>
          <a:lstStyle/>
          <a:p>
            <a:pPr algn="ctr">
              <a:lnSpc>
                <a:spcPts val="4792"/>
              </a:lnSpc>
            </a:pPr>
            <a:r>
              <a:rPr lang="en-US" sz="3423">
                <a:solidFill>
                  <a:srgbClr val="D13030"/>
                </a:solidFill>
                <a:latin typeface="Biski Italics"/>
              </a:rPr>
              <a:t>#FalkirkSTEMpire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3324500" y="2974151"/>
            <a:ext cx="4144033" cy="6508952"/>
          </a:xfrm>
          <a:prstGeom prst="rect">
            <a:avLst/>
          </a:prstGeom>
        </p:spPr>
      </p:pic>
      <p:pic>
        <p:nvPicPr>
          <p:cNvPr id="4" name="Picture 4"/>
          <p:cNvPicPr>
            <a:picLocks noChangeAspect="1"/>
          </p:cNvPicPr>
          <p:nvPr/>
        </p:nvPicPr>
        <p:blipFill>
          <a:blip r:embed="rId4"/>
          <a:srcRect/>
          <a:stretch>
            <a:fillRect/>
          </a:stretch>
        </p:blipFill>
        <p:spPr>
          <a:xfrm>
            <a:off x="8594923" y="2974151"/>
            <a:ext cx="4263364" cy="6508952"/>
          </a:xfrm>
          <a:prstGeom prst="rect">
            <a:avLst/>
          </a:prstGeom>
        </p:spPr>
      </p:pic>
      <p:sp>
        <p:nvSpPr>
          <p:cNvPr id="5" name="TextBox 5"/>
          <p:cNvSpPr txBox="1"/>
          <p:nvPr/>
        </p:nvSpPr>
        <p:spPr>
          <a:xfrm>
            <a:off x="336946" y="1552918"/>
            <a:ext cx="14963863" cy="905669"/>
          </a:xfrm>
          <a:prstGeom prst="rect">
            <a:avLst/>
          </a:prstGeom>
        </p:spPr>
        <p:txBody>
          <a:bodyPr lIns="0" tIns="0" rIns="0" bIns="0" rtlCol="0" anchor="t">
            <a:spAutoFit/>
          </a:bodyPr>
          <a:lstStyle/>
          <a:p>
            <a:pPr>
              <a:lnSpc>
                <a:spcPts val="7306"/>
              </a:lnSpc>
            </a:pPr>
            <a:r>
              <a:rPr lang="en-US" sz="5218" u="sng">
                <a:solidFill>
                  <a:srgbClr val="D13030"/>
                </a:solidFill>
                <a:latin typeface="Garet"/>
              </a:rPr>
              <a:t>STEM Through Stories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2749230" y="2062903"/>
            <a:ext cx="5103158" cy="5103158"/>
          </a:xfrm>
          <a:prstGeom prst="rect">
            <a:avLst/>
          </a:prstGeom>
        </p:spPr>
      </p:pic>
      <p:sp>
        <p:nvSpPr>
          <p:cNvPr id="4" name="TextBox 4"/>
          <p:cNvSpPr txBox="1"/>
          <p:nvPr/>
        </p:nvSpPr>
        <p:spPr>
          <a:xfrm>
            <a:off x="336946" y="1552918"/>
            <a:ext cx="12174131" cy="4601369"/>
          </a:xfrm>
          <a:prstGeom prst="rect">
            <a:avLst/>
          </a:prstGeom>
        </p:spPr>
        <p:txBody>
          <a:bodyPr lIns="0" tIns="0" rIns="0" bIns="0" rtlCol="0" anchor="t">
            <a:spAutoFit/>
          </a:bodyPr>
          <a:lstStyle/>
          <a:p>
            <a:pPr>
              <a:lnSpc>
                <a:spcPts val="7306"/>
              </a:lnSpc>
            </a:pPr>
            <a:r>
              <a:rPr lang="en-US" sz="5218" u="sng">
                <a:solidFill>
                  <a:srgbClr val="D13030"/>
                </a:solidFill>
                <a:latin typeface="Garet"/>
              </a:rPr>
              <a:t>How to Catch An Elf</a:t>
            </a:r>
          </a:p>
          <a:p>
            <a:pPr>
              <a:lnSpc>
                <a:spcPts val="7306"/>
              </a:lnSpc>
            </a:pPr>
            <a:endParaRPr lang="en-US" sz="5218" u="sng">
              <a:solidFill>
                <a:srgbClr val="D13030"/>
              </a:solidFill>
              <a:latin typeface="Garet"/>
            </a:endParaRPr>
          </a:p>
          <a:p>
            <a:pPr marL="1126728" lvl="1" indent="-563364">
              <a:lnSpc>
                <a:spcPts val="7306"/>
              </a:lnSpc>
              <a:buFont typeface="Arial"/>
              <a:buChar char="•"/>
            </a:pPr>
            <a:r>
              <a:rPr lang="en-US" sz="5218">
                <a:solidFill>
                  <a:srgbClr val="D13030"/>
                </a:solidFill>
                <a:latin typeface="Garet"/>
              </a:rPr>
              <a:t>Create an elf trap</a:t>
            </a:r>
          </a:p>
          <a:p>
            <a:pPr marL="1126728" lvl="1" indent="-563364">
              <a:lnSpc>
                <a:spcPts val="7306"/>
              </a:lnSpc>
              <a:buFont typeface="Arial"/>
              <a:buChar char="•"/>
            </a:pPr>
            <a:r>
              <a:rPr lang="en-US" sz="5218">
                <a:solidFill>
                  <a:srgbClr val="D13030"/>
                </a:solidFill>
                <a:latin typeface="Garet"/>
              </a:rPr>
              <a:t>Design and build a house for the elf to stay.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2904189" y="4858578"/>
            <a:ext cx="5103158" cy="5103158"/>
          </a:xfrm>
          <a:prstGeom prst="rect">
            <a:avLst/>
          </a:prstGeom>
        </p:spPr>
      </p:pic>
      <p:sp>
        <p:nvSpPr>
          <p:cNvPr id="4" name="TextBox 4"/>
          <p:cNvSpPr txBox="1"/>
          <p:nvPr/>
        </p:nvSpPr>
        <p:spPr>
          <a:xfrm>
            <a:off x="336946" y="1552918"/>
            <a:ext cx="12174131" cy="8297069"/>
          </a:xfrm>
          <a:prstGeom prst="rect">
            <a:avLst/>
          </a:prstGeom>
        </p:spPr>
        <p:txBody>
          <a:bodyPr lIns="0" tIns="0" rIns="0" bIns="0" rtlCol="0" anchor="t">
            <a:spAutoFit/>
          </a:bodyPr>
          <a:lstStyle/>
          <a:p>
            <a:pPr>
              <a:lnSpc>
                <a:spcPts val="7306"/>
              </a:lnSpc>
            </a:pPr>
            <a:r>
              <a:rPr lang="en-US" sz="5218" u="sng">
                <a:solidFill>
                  <a:srgbClr val="D13030"/>
                </a:solidFill>
                <a:latin typeface="Garet"/>
              </a:rPr>
              <a:t>The Biggest Christmas Tree Ever</a:t>
            </a:r>
          </a:p>
          <a:p>
            <a:pPr marL="1126728" lvl="1" indent="-563364">
              <a:lnSpc>
                <a:spcPts val="7306"/>
              </a:lnSpc>
              <a:buFont typeface="Arial"/>
              <a:buChar char="•"/>
            </a:pPr>
            <a:r>
              <a:rPr lang="en-US" sz="5218">
                <a:solidFill>
                  <a:srgbClr val="D13030"/>
                </a:solidFill>
                <a:latin typeface="Garet"/>
              </a:rPr>
              <a:t>Use different resources and materials to build trees - decide which material is the best and why</a:t>
            </a:r>
          </a:p>
          <a:p>
            <a:pPr marL="1126728" lvl="1" indent="-563364">
              <a:lnSpc>
                <a:spcPts val="7306"/>
              </a:lnSpc>
              <a:buFont typeface="Arial"/>
              <a:buChar char="•"/>
            </a:pPr>
            <a:r>
              <a:rPr lang="en-US" sz="5218">
                <a:solidFill>
                  <a:srgbClr val="D13030"/>
                </a:solidFill>
                <a:latin typeface="Garet"/>
              </a:rPr>
              <a:t>Measuring skills</a:t>
            </a:r>
          </a:p>
          <a:p>
            <a:pPr marL="1126728" lvl="1" indent="-563364">
              <a:lnSpc>
                <a:spcPts val="7306"/>
              </a:lnSpc>
              <a:buFont typeface="Arial"/>
              <a:buChar char="•"/>
            </a:pPr>
            <a:r>
              <a:rPr lang="en-US" sz="5218">
                <a:solidFill>
                  <a:srgbClr val="D13030"/>
                </a:solidFill>
                <a:latin typeface="Garet"/>
              </a:rPr>
              <a:t>Life cycle of a tree</a:t>
            </a:r>
          </a:p>
          <a:p>
            <a:pPr marL="1126728" lvl="1" indent="-563364">
              <a:lnSpc>
                <a:spcPts val="7306"/>
              </a:lnSpc>
              <a:buFont typeface="Arial"/>
              <a:buChar char="•"/>
            </a:pPr>
            <a:r>
              <a:rPr lang="en-US" sz="5218">
                <a:solidFill>
                  <a:srgbClr val="D13030"/>
                </a:solidFill>
                <a:latin typeface="Garet"/>
              </a:rPr>
              <a:t>Why are trees important to our environment?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3" name="TextBox 3"/>
          <p:cNvSpPr txBox="1"/>
          <p:nvPr/>
        </p:nvSpPr>
        <p:spPr>
          <a:xfrm>
            <a:off x="336946" y="1591018"/>
            <a:ext cx="13778227" cy="7642383"/>
          </a:xfrm>
          <a:prstGeom prst="rect">
            <a:avLst/>
          </a:prstGeom>
        </p:spPr>
        <p:txBody>
          <a:bodyPr lIns="0" tIns="0" rIns="0" bIns="0" rtlCol="0" anchor="t">
            <a:spAutoFit/>
          </a:bodyPr>
          <a:lstStyle/>
          <a:p>
            <a:pPr>
              <a:lnSpc>
                <a:spcPts val="5066"/>
              </a:lnSpc>
            </a:pPr>
            <a:r>
              <a:rPr lang="en-US" sz="3618" u="sng">
                <a:solidFill>
                  <a:srgbClr val="D13030"/>
                </a:solidFill>
                <a:latin typeface="Garet"/>
              </a:rPr>
              <a:t>Arthur Christmas</a:t>
            </a:r>
          </a:p>
          <a:p>
            <a:pPr>
              <a:lnSpc>
                <a:spcPts val="5066"/>
              </a:lnSpc>
            </a:pPr>
            <a:r>
              <a:rPr lang="en-US" sz="3618">
                <a:solidFill>
                  <a:srgbClr val="D13030"/>
                </a:solidFill>
                <a:latin typeface="Garet"/>
              </a:rPr>
              <a:t>In this film, you’ll be amazed to see just how much STEM goes into the magic of Christmas!  </a:t>
            </a:r>
          </a:p>
          <a:p>
            <a:pPr>
              <a:lnSpc>
                <a:spcPts val="5066"/>
              </a:lnSpc>
            </a:pPr>
            <a:r>
              <a:rPr lang="en-US" sz="3618">
                <a:solidFill>
                  <a:srgbClr val="D13030"/>
                </a:solidFill>
                <a:latin typeface="Garet"/>
              </a:rPr>
              <a:t>From the present sorting conveyor belts, parachuting delivery teams, North Pole Mission Control and the enormous number counter counting the children as they get their presents! </a:t>
            </a:r>
          </a:p>
          <a:p>
            <a:pPr>
              <a:lnSpc>
                <a:spcPts val="5066"/>
              </a:lnSpc>
            </a:pPr>
            <a:endParaRPr lang="en-US" sz="3618">
              <a:solidFill>
                <a:srgbClr val="D13030"/>
              </a:solidFill>
              <a:latin typeface="Garet"/>
            </a:endParaRPr>
          </a:p>
          <a:p>
            <a:pPr>
              <a:lnSpc>
                <a:spcPts val="5066"/>
              </a:lnSpc>
            </a:pPr>
            <a:r>
              <a:rPr lang="en-US" sz="3618">
                <a:solidFill>
                  <a:srgbClr val="D13030"/>
                </a:solidFill>
                <a:latin typeface="Garet Bold"/>
              </a:rPr>
              <a:t>Get pupils to record all things STEM as they watch the movie. Then design their own invention to help Arthur and his family.</a:t>
            </a:r>
          </a:p>
          <a:p>
            <a:pPr>
              <a:lnSpc>
                <a:spcPts val="5066"/>
              </a:lnSpc>
            </a:pPr>
            <a:endParaRPr lang="en-US" sz="3618">
              <a:solidFill>
                <a:srgbClr val="D13030"/>
              </a:solidFill>
              <a:latin typeface="Garet Bold"/>
            </a:endParaRPr>
          </a:p>
        </p:txBody>
      </p:sp>
      <p:pic>
        <p:nvPicPr>
          <p:cNvPr id="4" name="Picture 4"/>
          <p:cNvPicPr>
            <a:picLocks noChangeAspect="1"/>
          </p:cNvPicPr>
          <p:nvPr/>
        </p:nvPicPr>
        <p:blipFill>
          <a:blip r:embed="rId3"/>
          <a:srcRect/>
          <a:stretch>
            <a:fillRect/>
          </a:stretch>
        </p:blipFill>
        <p:spPr>
          <a:xfrm>
            <a:off x="14115173" y="7124149"/>
            <a:ext cx="3902301" cy="292672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5841714" y="7565124"/>
            <a:ext cx="2446286" cy="2721876"/>
          </a:xfrm>
          <a:prstGeom prst="rect">
            <a:avLst/>
          </a:prstGeom>
        </p:spPr>
      </p:pic>
      <p:sp>
        <p:nvSpPr>
          <p:cNvPr id="4" name="TextBox 4"/>
          <p:cNvSpPr txBox="1"/>
          <p:nvPr/>
        </p:nvSpPr>
        <p:spPr>
          <a:xfrm>
            <a:off x="0" y="1191471"/>
            <a:ext cx="17509617" cy="1626305"/>
          </a:xfrm>
          <a:prstGeom prst="rect">
            <a:avLst/>
          </a:prstGeom>
        </p:spPr>
        <p:txBody>
          <a:bodyPr lIns="0" tIns="0" rIns="0" bIns="0" rtlCol="0" anchor="t">
            <a:spAutoFit/>
          </a:bodyPr>
          <a:lstStyle/>
          <a:p>
            <a:pPr>
              <a:lnSpc>
                <a:spcPts val="9061"/>
              </a:lnSpc>
            </a:pPr>
            <a:r>
              <a:rPr lang="en-US" sz="6472" u="sng" dirty="0">
                <a:solidFill>
                  <a:srgbClr val="D13030"/>
                </a:solidFill>
                <a:latin typeface="Biski"/>
              </a:rPr>
              <a:t>LINKS</a:t>
            </a:r>
          </a:p>
        </p:txBody>
      </p:sp>
      <p:sp>
        <p:nvSpPr>
          <p:cNvPr id="5" name="TextBox 5"/>
          <p:cNvSpPr txBox="1"/>
          <p:nvPr/>
        </p:nvSpPr>
        <p:spPr>
          <a:xfrm>
            <a:off x="0" y="2552409"/>
            <a:ext cx="14963863" cy="6373653"/>
          </a:xfrm>
          <a:prstGeom prst="rect">
            <a:avLst/>
          </a:prstGeom>
        </p:spPr>
        <p:txBody>
          <a:bodyPr lIns="0" tIns="0" rIns="0" bIns="0" rtlCol="0" anchor="t">
            <a:spAutoFit/>
          </a:bodyPr>
          <a:lstStyle/>
          <a:p>
            <a:pPr>
              <a:lnSpc>
                <a:spcPts val="4646"/>
              </a:lnSpc>
            </a:pPr>
            <a:r>
              <a:rPr lang="en-US" sz="3318" u="sng">
                <a:solidFill>
                  <a:srgbClr val="D13030"/>
                </a:solidFill>
                <a:latin typeface="Garet"/>
              </a:rPr>
              <a:t>Little Bins for Little Hands</a:t>
            </a:r>
          </a:p>
          <a:p>
            <a:pPr>
              <a:lnSpc>
                <a:spcPts val="4646"/>
              </a:lnSpc>
            </a:pPr>
            <a:endParaRPr lang="en-US" sz="3318" u="sng">
              <a:solidFill>
                <a:srgbClr val="D13030"/>
              </a:solidFill>
              <a:latin typeface="Garet"/>
            </a:endParaRPr>
          </a:p>
          <a:p>
            <a:pPr>
              <a:lnSpc>
                <a:spcPts val="4646"/>
              </a:lnSpc>
            </a:pPr>
            <a:r>
              <a:rPr lang="en-US" sz="3318" u="sng">
                <a:solidFill>
                  <a:srgbClr val="D13030"/>
                </a:solidFill>
                <a:latin typeface="Garet"/>
              </a:rPr>
              <a:t>STEM Learning</a:t>
            </a:r>
          </a:p>
          <a:p>
            <a:pPr>
              <a:lnSpc>
                <a:spcPts val="4646"/>
              </a:lnSpc>
            </a:pPr>
            <a:endParaRPr lang="en-US" sz="3318" u="sng">
              <a:solidFill>
                <a:srgbClr val="D13030"/>
              </a:solidFill>
              <a:latin typeface="Garet"/>
            </a:endParaRPr>
          </a:p>
          <a:p>
            <a:pPr>
              <a:lnSpc>
                <a:spcPts val="4646"/>
              </a:lnSpc>
            </a:pPr>
            <a:r>
              <a:rPr lang="en-US" sz="3318" u="sng">
                <a:solidFill>
                  <a:srgbClr val="D13030"/>
                </a:solidFill>
                <a:latin typeface="Garet"/>
              </a:rPr>
              <a:t>STEAM Powered Learning</a:t>
            </a:r>
          </a:p>
          <a:p>
            <a:pPr>
              <a:lnSpc>
                <a:spcPts val="4646"/>
              </a:lnSpc>
            </a:pPr>
            <a:endParaRPr lang="en-US" sz="3318" u="sng">
              <a:solidFill>
                <a:srgbClr val="D13030"/>
              </a:solidFill>
              <a:latin typeface="Garet"/>
            </a:endParaRPr>
          </a:p>
          <a:p>
            <a:pPr>
              <a:lnSpc>
                <a:spcPts val="4646"/>
              </a:lnSpc>
            </a:pPr>
            <a:r>
              <a:rPr lang="en-US" sz="3318" u="sng">
                <a:solidFill>
                  <a:srgbClr val="D13030"/>
                </a:solidFill>
                <a:latin typeface="Garet"/>
              </a:rPr>
              <a:t>Science Sparks Christmas STEM Challenges</a:t>
            </a:r>
          </a:p>
          <a:p>
            <a:pPr>
              <a:lnSpc>
                <a:spcPts val="4646"/>
              </a:lnSpc>
            </a:pPr>
            <a:endParaRPr lang="en-US" sz="3318" u="sng">
              <a:solidFill>
                <a:srgbClr val="D13030"/>
              </a:solidFill>
              <a:latin typeface="Garet"/>
            </a:endParaRPr>
          </a:p>
          <a:p>
            <a:pPr>
              <a:lnSpc>
                <a:spcPts val="4646"/>
              </a:lnSpc>
            </a:pPr>
            <a:r>
              <a:rPr lang="en-US" sz="3318" u="sng">
                <a:solidFill>
                  <a:srgbClr val="D13030"/>
                </a:solidFill>
                <a:latin typeface="Garet"/>
              </a:rPr>
              <a:t>IET Christmas STEM</a:t>
            </a:r>
          </a:p>
          <a:p>
            <a:pPr>
              <a:lnSpc>
                <a:spcPts val="4646"/>
              </a:lnSpc>
            </a:pPr>
            <a:endParaRPr lang="en-US" sz="3318" u="sng">
              <a:solidFill>
                <a:srgbClr val="D13030"/>
              </a:solidFill>
              <a:latin typeface="Garet"/>
            </a:endParaRPr>
          </a:p>
          <a:p>
            <a:pPr>
              <a:lnSpc>
                <a:spcPts val="4646"/>
              </a:lnSpc>
            </a:pPr>
            <a:r>
              <a:rPr lang="en-US" sz="3318" u="sng">
                <a:solidFill>
                  <a:srgbClr val="D13030"/>
                </a:solidFill>
                <a:latin typeface="Garet"/>
              </a:rPr>
              <a:t>STEM Through Stories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5841714" y="7565124"/>
            <a:ext cx="2446286" cy="2721876"/>
          </a:xfrm>
          <a:prstGeom prst="rect">
            <a:avLst/>
          </a:prstGeom>
        </p:spPr>
      </p:pic>
      <p:pic>
        <p:nvPicPr>
          <p:cNvPr id="4" name="Picture 4"/>
          <p:cNvPicPr>
            <a:picLocks noChangeAspect="1"/>
          </p:cNvPicPr>
          <p:nvPr/>
        </p:nvPicPr>
        <p:blipFill>
          <a:blip r:embed="rId4"/>
          <a:srcRect/>
          <a:stretch>
            <a:fillRect/>
          </a:stretch>
        </p:blipFill>
        <p:spPr>
          <a:xfrm>
            <a:off x="12405360" y="571500"/>
            <a:ext cx="5328245" cy="5328245"/>
          </a:xfrm>
          <a:prstGeom prst="rect">
            <a:avLst/>
          </a:prstGeom>
        </p:spPr>
      </p:pic>
      <p:sp>
        <p:nvSpPr>
          <p:cNvPr id="5" name="TextBox 5"/>
          <p:cNvSpPr txBox="1"/>
          <p:nvPr/>
        </p:nvSpPr>
        <p:spPr>
          <a:xfrm>
            <a:off x="228600" y="2247900"/>
            <a:ext cx="14173200" cy="9631483"/>
          </a:xfrm>
          <a:prstGeom prst="rect">
            <a:avLst/>
          </a:prstGeom>
        </p:spPr>
        <p:txBody>
          <a:bodyPr wrap="square" lIns="0" tIns="0" rIns="0" bIns="0" rtlCol="0" anchor="t">
            <a:spAutoFit/>
          </a:bodyPr>
          <a:lstStyle/>
          <a:p>
            <a:pPr>
              <a:lnSpc>
                <a:spcPts val="6290"/>
              </a:lnSpc>
            </a:pPr>
            <a:r>
              <a:rPr lang="en-US" sz="3600" dirty="0">
                <a:solidFill>
                  <a:srgbClr val="D13030"/>
                </a:solidFill>
                <a:latin typeface="Garet"/>
              </a:rPr>
              <a:t>victoria.paddon@falkirk.gov.uk</a:t>
            </a:r>
          </a:p>
          <a:p>
            <a:pPr>
              <a:lnSpc>
                <a:spcPts val="6290"/>
              </a:lnSpc>
            </a:pPr>
            <a:r>
              <a:rPr lang="en-US" sz="3600" dirty="0">
                <a:solidFill>
                  <a:srgbClr val="D13030"/>
                </a:solidFill>
                <a:latin typeface="Garet"/>
              </a:rPr>
              <a:t>@RAiSE_Falkirk</a:t>
            </a:r>
          </a:p>
          <a:p>
            <a:pPr>
              <a:lnSpc>
                <a:spcPts val="6290"/>
              </a:lnSpc>
            </a:pPr>
            <a:r>
              <a:rPr lang="en-US" sz="3600" dirty="0">
                <a:solidFill>
                  <a:srgbClr val="D13030"/>
                </a:solidFill>
                <a:latin typeface="Garet"/>
              </a:rPr>
              <a:t>@MrsPaddonSTEM</a:t>
            </a:r>
          </a:p>
          <a:p>
            <a:pPr>
              <a:lnSpc>
                <a:spcPts val="6290"/>
              </a:lnSpc>
            </a:pPr>
            <a:r>
              <a:rPr lang="en-US" sz="3600" dirty="0">
                <a:solidFill>
                  <a:srgbClr val="D13030"/>
                </a:solidFill>
                <a:latin typeface="Garet"/>
              </a:rPr>
              <a:t>#FalkirkSTEMpire</a:t>
            </a:r>
          </a:p>
          <a:p>
            <a:pPr>
              <a:lnSpc>
                <a:spcPts val="6290"/>
              </a:lnSpc>
            </a:pPr>
            <a:endParaRPr lang="en-US" sz="3600" dirty="0">
              <a:solidFill>
                <a:srgbClr val="D13030"/>
              </a:solidFill>
              <a:latin typeface="Garet"/>
            </a:endParaRPr>
          </a:p>
          <a:p>
            <a:pPr>
              <a:lnSpc>
                <a:spcPts val="6290"/>
              </a:lnSpc>
            </a:pPr>
            <a:r>
              <a:rPr lang="en-US" sz="3600" i="1" dirty="0">
                <a:solidFill>
                  <a:srgbClr val="D13030"/>
                </a:solidFill>
                <a:latin typeface="Garet"/>
              </a:rPr>
              <a:t>Upcoming CLPL </a:t>
            </a:r>
          </a:p>
          <a:p>
            <a:pPr marL="571500" indent="-571500">
              <a:lnSpc>
                <a:spcPts val="6290"/>
              </a:lnSpc>
              <a:buFont typeface="Arial" panose="020B0604020202020204" pitchFamily="34" charset="0"/>
              <a:buChar char="•"/>
            </a:pPr>
            <a:r>
              <a:rPr lang="en-US" sz="3600" i="1" dirty="0">
                <a:solidFill>
                  <a:srgbClr val="D13030"/>
                </a:solidFill>
                <a:latin typeface="Garet"/>
              </a:rPr>
              <a:t>STEM Nation Award Info Session – 28</a:t>
            </a:r>
            <a:r>
              <a:rPr lang="en-US" sz="3600" i="1" baseline="30000" dirty="0">
                <a:solidFill>
                  <a:srgbClr val="D13030"/>
                </a:solidFill>
                <a:latin typeface="Garet"/>
              </a:rPr>
              <a:t>th</a:t>
            </a:r>
            <a:r>
              <a:rPr lang="en-US" sz="3600" i="1" dirty="0">
                <a:solidFill>
                  <a:srgbClr val="D13030"/>
                </a:solidFill>
                <a:latin typeface="Garet"/>
              </a:rPr>
              <a:t> November 3.45pm</a:t>
            </a:r>
          </a:p>
          <a:p>
            <a:pPr marL="571500" indent="-571500">
              <a:lnSpc>
                <a:spcPts val="6290"/>
              </a:lnSpc>
              <a:buFont typeface="Arial" panose="020B0604020202020204" pitchFamily="34" charset="0"/>
              <a:buChar char="•"/>
            </a:pPr>
            <a:r>
              <a:rPr lang="en-US" sz="3600" i="1" dirty="0">
                <a:solidFill>
                  <a:srgbClr val="D13030"/>
                </a:solidFill>
                <a:latin typeface="Garet"/>
              </a:rPr>
              <a:t>Code and Go Mouse</a:t>
            </a:r>
          </a:p>
          <a:p>
            <a:pPr marL="685800" indent="-685800">
              <a:lnSpc>
                <a:spcPts val="6290"/>
              </a:lnSpc>
              <a:buFont typeface="Arial" panose="020B0604020202020204" pitchFamily="34" charset="0"/>
              <a:buChar char="•"/>
            </a:pPr>
            <a:r>
              <a:rPr lang="en-US" sz="3600" i="1" dirty="0">
                <a:solidFill>
                  <a:srgbClr val="D13030"/>
                </a:solidFill>
                <a:latin typeface="Garet"/>
              </a:rPr>
              <a:t>Sphero Indi and Bolt</a:t>
            </a:r>
          </a:p>
          <a:p>
            <a:pPr marL="685800" indent="-685800">
              <a:lnSpc>
                <a:spcPts val="6290"/>
              </a:lnSpc>
              <a:buFont typeface="Arial" panose="020B0604020202020204" pitchFamily="34" charset="0"/>
              <a:buChar char="•"/>
            </a:pPr>
            <a:r>
              <a:rPr lang="en-US" sz="3600" i="1" dirty="0">
                <a:solidFill>
                  <a:srgbClr val="D13030"/>
                </a:solidFill>
                <a:latin typeface="Garet"/>
              </a:rPr>
              <a:t>Micro:bit Progression</a:t>
            </a:r>
          </a:p>
          <a:p>
            <a:pPr>
              <a:lnSpc>
                <a:spcPts val="6290"/>
              </a:lnSpc>
            </a:pPr>
            <a:endParaRPr lang="en-US" sz="3600" dirty="0">
              <a:solidFill>
                <a:srgbClr val="D13030"/>
              </a:solidFill>
              <a:latin typeface="Garet"/>
            </a:endParaRPr>
          </a:p>
          <a:p>
            <a:pPr>
              <a:lnSpc>
                <a:spcPts val="6290"/>
              </a:lnSpc>
            </a:pPr>
            <a:endParaRPr lang="en-US" sz="3600" dirty="0">
              <a:solidFill>
                <a:srgbClr val="D13030"/>
              </a:solidFill>
              <a:latin typeface="Garet"/>
            </a:endParaRPr>
          </a:p>
        </p:txBody>
      </p:sp>
      <p:pic>
        <p:nvPicPr>
          <p:cNvPr id="6" name="Picture 6"/>
          <p:cNvPicPr>
            <a:picLocks noChangeAspect="1"/>
          </p:cNvPicPr>
          <p:nvPr/>
        </p:nvPicPr>
        <p:blipFill>
          <a:blip r:embed="rId5"/>
          <a:srcRect/>
          <a:stretch>
            <a:fillRect/>
          </a:stretch>
        </p:blipFill>
        <p:spPr>
          <a:xfrm>
            <a:off x="12039600" y="7672782"/>
            <a:ext cx="3550064" cy="2506560"/>
          </a:xfrm>
          <a:prstGeom prst="rect">
            <a:avLst/>
          </a:prstGeom>
        </p:spPr>
      </p:pic>
      <p:sp>
        <p:nvSpPr>
          <p:cNvPr id="7" name="TextBox 7"/>
          <p:cNvSpPr txBox="1"/>
          <p:nvPr/>
        </p:nvSpPr>
        <p:spPr>
          <a:xfrm>
            <a:off x="0" y="1328292"/>
            <a:ext cx="17509617" cy="1626305"/>
          </a:xfrm>
          <a:prstGeom prst="rect">
            <a:avLst/>
          </a:prstGeom>
        </p:spPr>
        <p:txBody>
          <a:bodyPr lIns="0" tIns="0" rIns="0" bIns="0" rtlCol="0" anchor="t">
            <a:spAutoFit/>
          </a:bodyPr>
          <a:lstStyle/>
          <a:p>
            <a:pPr>
              <a:lnSpc>
                <a:spcPts val="9061"/>
              </a:lnSpc>
            </a:pPr>
            <a:r>
              <a:rPr lang="en-US" sz="6472" u="sng" dirty="0">
                <a:solidFill>
                  <a:srgbClr val="D13030"/>
                </a:solidFill>
                <a:latin typeface="Biski"/>
              </a:rPr>
              <a:t>CONTACT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5841714" y="7565124"/>
            <a:ext cx="2446286" cy="2721876"/>
          </a:xfrm>
          <a:prstGeom prst="rect">
            <a:avLst/>
          </a:prstGeom>
        </p:spPr>
      </p:pic>
      <p:sp>
        <p:nvSpPr>
          <p:cNvPr id="4" name="TextBox 4"/>
          <p:cNvSpPr txBox="1"/>
          <p:nvPr/>
        </p:nvSpPr>
        <p:spPr>
          <a:xfrm>
            <a:off x="389192" y="1217865"/>
            <a:ext cx="17509617" cy="1626305"/>
          </a:xfrm>
          <a:prstGeom prst="rect">
            <a:avLst/>
          </a:prstGeom>
        </p:spPr>
        <p:txBody>
          <a:bodyPr lIns="0" tIns="0" rIns="0" bIns="0" rtlCol="0" anchor="t">
            <a:spAutoFit/>
          </a:bodyPr>
          <a:lstStyle/>
          <a:p>
            <a:pPr>
              <a:lnSpc>
                <a:spcPts val="9061"/>
              </a:lnSpc>
            </a:pPr>
            <a:r>
              <a:rPr lang="en-US" sz="6472">
                <a:solidFill>
                  <a:srgbClr val="D13030"/>
                </a:solidFill>
                <a:latin typeface="Biski"/>
              </a:rPr>
              <a:t>STEM ADVENT CALENDAR</a:t>
            </a:r>
          </a:p>
        </p:txBody>
      </p:sp>
      <p:sp>
        <p:nvSpPr>
          <p:cNvPr id="5" name="TextBox 5"/>
          <p:cNvSpPr txBox="1"/>
          <p:nvPr/>
        </p:nvSpPr>
        <p:spPr>
          <a:xfrm>
            <a:off x="0" y="3032772"/>
            <a:ext cx="16085815" cy="5893290"/>
          </a:xfrm>
          <a:prstGeom prst="rect">
            <a:avLst/>
          </a:prstGeom>
        </p:spPr>
        <p:txBody>
          <a:bodyPr lIns="0" tIns="0" rIns="0" bIns="0" rtlCol="0" anchor="t">
            <a:spAutoFit/>
          </a:bodyPr>
          <a:lstStyle/>
          <a:p>
            <a:pPr marL="1211207" lvl="1" indent="-605604">
              <a:lnSpc>
                <a:spcPts val="7854"/>
              </a:lnSpc>
              <a:buFont typeface="Arial"/>
              <a:buChar char="•"/>
            </a:pPr>
            <a:r>
              <a:rPr lang="en-US" sz="5610">
                <a:solidFill>
                  <a:srgbClr val="D13030"/>
                </a:solidFill>
                <a:latin typeface="Garet"/>
              </a:rPr>
              <a:t>24 STEM activities completed throughout December</a:t>
            </a:r>
          </a:p>
          <a:p>
            <a:pPr marL="1211207" lvl="1" indent="-605604">
              <a:lnSpc>
                <a:spcPts val="7854"/>
              </a:lnSpc>
              <a:buFont typeface="Arial"/>
              <a:buChar char="•"/>
            </a:pPr>
            <a:r>
              <a:rPr lang="en-US" sz="5610">
                <a:solidFill>
                  <a:srgbClr val="D13030"/>
                </a:solidFill>
                <a:latin typeface="Garet"/>
              </a:rPr>
              <a:t>Linked to the four elements of STEM</a:t>
            </a:r>
          </a:p>
          <a:p>
            <a:pPr marL="1211207" lvl="1" indent="-605604">
              <a:lnSpc>
                <a:spcPts val="7854"/>
              </a:lnSpc>
              <a:buFont typeface="Arial"/>
              <a:buChar char="•"/>
            </a:pPr>
            <a:r>
              <a:rPr lang="en-US" sz="5610">
                <a:solidFill>
                  <a:srgbClr val="D13030"/>
                </a:solidFill>
                <a:latin typeface="Garet"/>
              </a:rPr>
              <a:t>Art incorporated into the challenges too</a:t>
            </a:r>
          </a:p>
          <a:p>
            <a:pPr marL="1211207" lvl="1" indent="-605604">
              <a:lnSpc>
                <a:spcPts val="7854"/>
              </a:lnSpc>
              <a:buFont typeface="Arial"/>
              <a:buChar char="•"/>
            </a:pPr>
            <a:r>
              <a:rPr lang="en-US" sz="5610">
                <a:solidFill>
                  <a:srgbClr val="D13030"/>
                </a:solidFill>
                <a:latin typeface="Garet"/>
              </a:rPr>
              <a:t>Linked to any school events - Active School Challenge, Concert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5841714" y="7565124"/>
            <a:ext cx="2446286" cy="2721876"/>
          </a:xfrm>
          <a:prstGeom prst="rect">
            <a:avLst/>
          </a:prstGeom>
        </p:spPr>
      </p:pic>
      <p:pic>
        <p:nvPicPr>
          <p:cNvPr id="4" name="Picture 4"/>
          <p:cNvPicPr>
            <a:picLocks noChangeAspect="1"/>
          </p:cNvPicPr>
          <p:nvPr/>
        </p:nvPicPr>
        <p:blipFill>
          <a:blip r:embed="rId4"/>
          <a:srcRect l="1330" r="1330"/>
          <a:stretch>
            <a:fillRect/>
          </a:stretch>
        </p:blipFill>
        <p:spPr>
          <a:xfrm>
            <a:off x="-304790" y="-238189"/>
            <a:ext cx="18897579" cy="1048440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5841714" y="7565124"/>
            <a:ext cx="2446286" cy="2721876"/>
          </a:xfrm>
          <a:prstGeom prst="rect">
            <a:avLst/>
          </a:prstGeom>
        </p:spPr>
      </p:pic>
      <p:sp>
        <p:nvSpPr>
          <p:cNvPr id="4" name="TextBox 4"/>
          <p:cNvSpPr txBox="1"/>
          <p:nvPr/>
        </p:nvSpPr>
        <p:spPr>
          <a:xfrm>
            <a:off x="389192" y="1217865"/>
            <a:ext cx="17509617" cy="1166986"/>
          </a:xfrm>
          <a:prstGeom prst="rect">
            <a:avLst/>
          </a:prstGeom>
        </p:spPr>
        <p:txBody>
          <a:bodyPr lIns="0" tIns="0" rIns="0" bIns="0" rtlCol="0" anchor="t">
            <a:spAutoFit/>
          </a:bodyPr>
          <a:lstStyle/>
          <a:p>
            <a:pPr>
              <a:lnSpc>
                <a:spcPts val="9061"/>
              </a:lnSpc>
            </a:pPr>
            <a:r>
              <a:rPr lang="en-US" sz="6472" u="sng" dirty="0">
                <a:solidFill>
                  <a:srgbClr val="D13030"/>
                </a:solidFill>
                <a:latin typeface="Biski"/>
              </a:rPr>
              <a:t>RAiSE STEM Elves</a:t>
            </a:r>
          </a:p>
        </p:txBody>
      </p:sp>
      <p:sp>
        <p:nvSpPr>
          <p:cNvPr id="5" name="TextBox 5"/>
          <p:cNvSpPr txBox="1"/>
          <p:nvPr/>
        </p:nvSpPr>
        <p:spPr>
          <a:xfrm>
            <a:off x="0" y="3032772"/>
            <a:ext cx="16085815" cy="4014945"/>
          </a:xfrm>
          <a:prstGeom prst="rect">
            <a:avLst/>
          </a:prstGeom>
        </p:spPr>
        <p:txBody>
          <a:bodyPr lIns="0" tIns="0" rIns="0" bIns="0" rtlCol="0" anchor="t">
            <a:spAutoFit/>
          </a:bodyPr>
          <a:lstStyle/>
          <a:p>
            <a:pPr marL="1211207" lvl="1" indent="-605604">
              <a:lnSpc>
                <a:spcPts val="7854"/>
              </a:lnSpc>
              <a:buFont typeface="Arial"/>
              <a:buChar char="•"/>
            </a:pPr>
            <a:r>
              <a:rPr lang="en-US" sz="5610" dirty="0">
                <a:solidFill>
                  <a:srgbClr val="D13030"/>
                </a:solidFill>
                <a:latin typeface="Garet"/>
              </a:rPr>
              <a:t>Daily STEM Challenge from the PSDOs</a:t>
            </a:r>
          </a:p>
          <a:p>
            <a:pPr marL="1211207" lvl="1" indent="-605604">
              <a:lnSpc>
                <a:spcPts val="7854"/>
              </a:lnSpc>
              <a:buFont typeface="Arial"/>
              <a:buChar char="•"/>
            </a:pPr>
            <a:r>
              <a:rPr lang="en-US" sz="5610" dirty="0">
                <a:solidFill>
                  <a:srgbClr val="D13030"/>
                </a:solidFill>
                <a:latin typeface="Garet"/>
              </a:rPr>
              <a:t>Challenges accessed on Twitter</a:t>
            </a:r>
          </a:p>
          <a:p>
            <a:pPr marL="1211207" lvl="1" indent="-605604">
              <a:lnSpc>
                <a:spcPts val="7854"/>
              </a:lnSpc>
              <a:buFont typeface="Arial"/>
              <a:buChar char="•"/>
            </a:pPr>
            <a:endParaRPr lang="en-US" sz="5610" dirty="0">
              <a:solidFill>
                <a:srgbClr val="D13030"/>
              </a:solidFill>
              <a:latin typeface="Garet"/>
            </a:endParaRPr>
          </a:p>
          <a:p>
            <a:pPr marL="605603" lvl="1">
              <a:lnSpc>
                <a:spcPts val="7854"/>
              </a:lnSpc>
            </a:pPr>
            <a:r>
              <a:rPr lang="en-US" sz="5610" dirty="0">
                <a:solidFill>
                  <a:srgbClr val="D13030"/>
                </a:solidFill>
                <a:latin typeface="Garet"/>
              </a:rPr>
              <a:t>@RAiSE_Falkirk</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a:off x="15841714" y="7565124"/>
            <a:ext cx="2446286" cy="2721876"/>
          </a:xfrm>
          <a:prstGeom prst="rect">
            <a:avLst/>
          </a:prstGeom>
        </p:spPr>
      </p:pic>
      <p:sp>
        <p:nvSpPr>
          <p:cNvPr id="4" name="TextBox 4"/>
          <p:cNvSpPr txBox="1"/>
          <p:nvPr/>
        </p:nvSpPr>
        <p:spPr>
          <a:xfrm>
            <a:off x="389192" y="1217865"/>
            <a:ext cx="17509617" cy="1166986"/>
          </a:xfrm>
          <a:prstGeom prst="rect">
            <a:avLst/>
          </a:prstGeom>
        </p:spPr>
        <p:txBody>
          <a:bodyPr lIns="0" tIns="0" rIns="0" bIns="0" rtlCol="0" anchor="t">
            <a:spAutoFit/>
          </a:bodyPr>
          <a:lstStyle/>
          <a:p>
            <a:pPr>
              <a:lnSpc>
                <a:spcPts val="9061"/>
              </a:lnSpc>
            </a:pPr>
            <a:r>
              <a:rPr lang="en-US" sz="6472" u="sng" dirty="0">
                <a:solidFill>
                  <a:srgbClr val="D13030"/>
                </a:solidFill>
                <a:latin typeface="Biski"/>
              </a:rPr>
              <a:t>Tech Fest 24 Days of STEM</a:t>
            </a:r>
          </a:p>
        </p:txBody>
      </p:sp>
      <p:sp>
        <p:nvSpPr>
          <p:cNvPr id="5" name="TextBox 5"/>
          <p:cNvSpPr txBox="1"/>
          <p:nvPr/>
        </p:nvSpPr>
        <p:spPr>
          <a:xfrm>
            <a:off x="389192" y="2729496"/>
            <a:ext cx="16085815" cy="7448193"/>
          </a:xfrm>
          <a:prstGeom prst="rect">
            <a:avLst/>
          </a:prstGeom>
        </p:spPr>
        <p:txBody>
          <a:bodyPr lIns="0" tIns="0" rIns="0" bIns="0" rtlCol="0" anchor="t">
            <a:spAutoFit/>
          </a:bodyPr>
          <a:lstStyle/>
          <a:p>
            <a:pPr marL="571500" indent="-571500" algn="just">
              <a:buFont typeface="Arial" panose="020B0604020202020204" pitchFamily="34" charset="0"/>
              <a:buChar char="•"/>
            </a:pPr>
            <a:r>
              <a:rPr lang="en-GB" sz="4400" dirty="0">
                <a:solidFill>
                  <a:srgbClr val="D13030"/>
                </a:solidFill>
                <a:latin typeface="Garet"/>
              </a:rPr>
              <a:t>A highly interactive, online resource for practitioners and children to participate in a range of exciting activities throughout December. </a:t>
            </a:r>
          </a:p>
          <a:p>
            <a:pPr marL="571500" indent="-571500" algn="just">
              <a:buFont typeface="Arial" panose="020B0604020202020204" pitchFamily="34" charset="0"/>
              <a:buChar char="•"/>
            </a:pPr>
            <a:r>
              <a:rPr lang="en-GB" sz="4400" dirty="0">
                <a:solidFill>
                  <a:srgbClr val="D13030"/>
                </a:solidFill>
                <a:latin typeface="Garet"/>
              </a:rPr>
              <a:t>Each day in December a new STEM activity is unlocked. </a:t>
            </a:r>
          </a:p>
          <a:p>
            <a:pPr marL="571500" indent="-571500" algn="just">
              <a:buFont typeface="Arial" panose="020B0604020202020204" pitchFamily="34" charset="0"/>
              <a:buChar char="•"/>
            </a:pPr>
            <a:r>
              <a:rPr lang="en-GB" sz="4400" dirty="0">
                <a:solidFill>
                  <a:srgbClr val="D13030"/>
                </a:solidFill>
                <a:latin typeface="Garet"/>
              </a:rPr>
              <a:t>All activities are designed to be easy to run at home or in the classroom using readily available resources. </a:t>
            </a:r>
          </a:p>
          <a:p>
            <a:pPr marL="571500" indent="-571500" algn="just">
              <a:buFont typeface="Arial" panose="020B0604020202020204" pitchFamily="34" charset="0"/>
              <a:buChar char="•"/>
            </a:pPr>
            <a:r>
              <a:rPr lang="en-GB" sz="4400" dirty="0">
                <a:solidFill>
                  <a:srgbClr val="D13030"/>
                </a:solidFill>
                <a:latin typeface="Garet"/>
              </a:rPr>
              <a:t>All teachers that sign up are sent an extensive Teachers Guide Resource Pack.    </a:t>
            </a:r>
          </a:p>
          <a:p>
            <a:pPr algn="just"/>
            <a:endParaRPr lang="en-GB" sz="4400" dirty="0">
              <a:solidFill>
                <a:srgbClr val="D13030"/>
              </a:solidFill>
              <a:latin typeface="Garet"/>
              <a:hlinkClick r:id="rId5"/>
            </a:endParaRPr>
          </a:p>
          <a:p>
            <a:pPr algn="just"/>
            <a:r>
              <a:rPr lang="en-GB" sz="4400" dirty="0" err="1">
                <a:hlinkClick r:id="rId5"/>
              </a:rPr>
              <a:t>TechFest's</a:t>
            </a:r>
            <a:r>
              <a:rPr lang="en-GB" sz="4400" dirty="0">
                <a:hlinkClick r:id="rId5"/>
              </a:rPr>
              <a:t> 24 Days of STEM is coming back!</a:t>
            </a:r>
            <a:endParaRPr lang="en-US" sz="4400" dirty="0">
              <a:solidFill>
                <a:srgbClr val="D13030"/>
              </a:solidFill>
              <a:latin typeface="Garet"/>
            </a:endParaRPr>
          </a:p>
        </p:txBody>
      </p:sp>
    </p:spTree>
    <p:extLst>
      <p:ext uri="{BB962C8B-B14F-4D97-AF65-F5344CB8AC3E}">
        <p14:creationId xmlns:p14="http://schemas.microsoft.com/office/powerpoint/2010/main" val="4144566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5841714" y="7565124"/>
            <a:ext cx="2446286" cy="2721876"/>
          </a:xfrm>
          <a:prstGeom prst="rect">
            <a:avLst/>
          </a:prstGeom>
        </p:spPr>
      </p:pic>
      <p:sp>
        <p:nvSpPr>
          <p:cNvPr id="4" name="TextBox 4"/>
          <p:cNvSpPr txBox="1"/>
          <p:nvPr/>
        </p:nvSpPr>
        <p:spPr>
          <a:xfrm>
            <a:off x="389192" y="1217865"/>
            <a:ext cx="17509617" cy="1626305"/>
          </a:xfrm>
          <a:prstGeom prst="rect">
            <a:avLst/>
          </a:prstGeom>
        </p:spPr>
        <p:txBody>
          <a:bodyPr lIns="0" tIns="0" rIns="0" bIns="0" rtlCol="0" anchor="t">
            <a:spAutoFit/>
          </a:bodyPr>
          <a:lstStyle/>
          <a:p>
            <a:pPr>
              <a:lnSpc>
                <a:spcPts val="9061"/>
              </a:lnSpc>
            </a:pPr>
            <a:r>
              <a:rPr lang="en-US" sz="6472" u="sng">
                <a:solidFill>
                  <a:srgbClr val="D13030"/>
                </a:solidFill>
                <a:latin typeface="Biski"/>
              </a:rPr>
              <a:t>ACTIVITIES WE WILL LOOK AT TODAY</a:t>
            </a:r>
          </a:p>
        </p:txBody>
      </p:sp>
      <p:sp>
        <p:nvSpPr>
          <p:cNvPr id="5" name="TextBox 5"/>
          <p:cNvSpPr txBox="1"/>
          <p:nvPr/>
        </p:nvSpPr>
        <p:spPr>
          <a:xfrm>
            <a:off x="0" y="3032772"/>
            <a:ext cx="16085815" cy="4904788"/>
          </a:xfrm>
          <a:prstGeom prst="rect">
            <a:avLst/>
          </a:prstGeom>
        </p:spPr>
        <p:txBody>
          <a:bodyPr lIns="0" tIns="0" rIns="0" bIns="0" rtlCol="0" anchor="t">
            <a:spAutoFit/>
          </a:bodyPr>
          <a:lstStyle/>
          <a:p>
            <a:pPr marL="1211207" lvl="1" indent="-605604">
              <a:lnSpc>
                <a:spcPts val="7854"/>
              </a:lnSpc>
              <a:buFont typeface="Arial"/>
              <a:buChar char="•"/>
            </a:pPr>
            <a:r>
              <a:rPr lang="en-US" sz="5610">
                <a:solidFill>
                  <a:srgbClr val="D13030"/>
                </a:solidFill>
                <a:latin typeface="Garet"/>
              </a:rPr>
              <a:t>Stand Alone Activities for each stage</a:t>
            </a:r>
          </a:p>
          <a:p>
            <a:pPr marL="1211207" lvl="1" indent="-605604">
              <a:lnSpc>
                <a:spcPts val="7854"/>
              </a:lnSpc>
              <a:buFont typeface="Arial"/>
              <a:buChar char="•"/>
            </a:pPr>
            <a:r>
              <a:rPr lang="en-US" sz="5610">
                <a:solidFill>
                  <a:srgbClr val="D13030"/>
                </a:solidFill>
                <a:latin typeface="Garet"/>
              </a:rPr>
              <a:t>Woodwork</a:t>
            </a:r>
          </a:p>
          <a:p>
            <a:pPr marL="1211207" lvl="1" indent="-605604">
              <a:lnSpc>
                <a:spcPts val="7854"/>
              </a:lnSpc>
              <a:buFont typeface="Arial"/>
              <a:buChar char="•"/>
            </a:pPr>
            <a:r>
              <a:rPr lang="en-US" sz="5610">
                <a:solidFill>
                  <a:srgbClr val="D13030"/>
                </a:solidFill>
                <a:latin typeface="Garet"/>
              </a:rPr>
              <a:t>Sewing</a:t>
            </a:r>
          </a:p>
          <a:p>
            <a:pPr marL="1211207" lvl="1" indent="-605604">
              <a:lnSpc>
                <a:spcPts val="7854"/>
              </a:lnSpc>
              <a:buFont typeface="Arial"/>
              <a:buChar char="•"/>
            </a:pPr>
            <a:r>
              <a:rPr lang="en-US" sz="5610">
                <a:solidFill>
                  <a:srgbClr val="D13030"/>
                </a:solidFill>
                <a:latin typeface="Garet"/>
              </a:rPr>
              <a:t>Literacy Links</a:t>
            </a:r>
          </a:p>
          <a:p>
            <a:pPr marL="1211207" lvl="1" indent="-605604">
              <a:lnSpc>
                <a:spcPts val="7854"/>
              </a:lnSpc>
              <a:buFont typeface="Arial"/>
              <a:buChar char="•"/>
            </a:pPr>
            <a:r>
              <a:rPr lang="en-US" sz="5610">
                <a:solidFill>
                  <a:srgbClr val="D13030"/>
                </a:solidFill>
                <a:latin typeface="Garet"/>
              </a:rPr>
              <a:t>Downloadable Resources</a:t>
            </a:r>
          </a:p>
        </p:txBody>
      </p:sp>
    </p:spTree>
    <p:extLst>
      <p:ext uri="{BB962C8B-B14F-4D97-AF65-F5344CB8AC3E}">
        <p14:creationId xmlns:p14="http://schemas.microsoft.com/office/powerpoint/2010/main" val="3317040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865" b="7865"/>
          <a:stretch>
            <a:fillRect/>
          </a:stretch>
        </p:blipFill>
        <p:spPr>
          <a:xfrm>
            <a:off x="-42300" y="0"/>
            <a:ext cx="18288000" cy="10287000"/>
          </a:xfrm>
          <a:prstGeom prst="rect">
            <a:avLst/>
          </a:prstGeom>
        </p:spPr>
      </p:pic>
      <p:sp>
        <p:nvSpPr>
          <p:cNvPr id="3" name="TextBox 3"/>
          <p:cNvSpPr txBox="1"/>
          <p:nvPr/>
        </p:nvSpPr>
        <p:spPr>
          <a:xfrm>
            <a:off x="209230" y="2700497"/>
            <a:ext cx="14963863" cy="6062503"/>
          </a:xfrm>
          <a:prstGeom prst="rect">
            <a:avLst/>
          </a:prstGeom>
        </p:spPr>
        <p:txBody>
          <a:bodyPr lIns="0" tIns="0" rIns="0" bIns="0" rtlCol="0" anchor="t">
            <a:spAutoFit/>
          </a:bodyPr>
          <a:lstStyle/>
          <a:p>
            <a:pPr>
              <a:lnSpc>
                <a:spcPts val="6046"/>
              </a:lnSpc>
            </a:pPr>
            <a:r>
              <a:rPr lang="en-US" sz="4318">
                <a:solidFill>
                  <a:srgbClr val="D13030"/>
                </a:solidFill>
                <a:latin typeface="Garet Bold"/>
              </a:rPr>
              <a:t>Task Brief: </a:t>
            </a:r>
            <a:r>
              <a:rPr lang="en-US" sz="4318">
                <a:solidFill>
                  <a:srgbClr val="D13030"/>
                </a:solidFill>
                <a:latin typeface="Garet"/>
              </a:rPr>
              <a:t>To create a simple electric circuit to make a light shine.</a:t>
            </a:r>
          </a:p>
          <a:p>
            <a:pPr>
              <a:lnSpc>
                <a:spcPts val="6046"/>
              </a:lnSpc>
            </a:pPr>
            <a:r>
              <a:rPr lang="en-US" sz="4318">
                <a:solidFill>
                  <a:srgbClr val="D13030"/>
                </a:solidFill>
                <a:latin typeface="Garet Bold"/>
              </a:rPr>
              <a:t>Suggested Level:</a:t>
            </a:r>
            <a:r>
              <a:rPr lang="en-US" sz="4318">
                <a:solidFill>
                  <a:srgbClr val="D13030"/>
                </a:solidFill>
                <a:latin typeface="Garet"/>
              </a:rPr>
              <a:t> Early/First</a:t>
            </a:r>
          </a:p>
          <a:p>
            <a:pPr>
              <a:lnSpc>
                <a:spcPts val="6046"/>
              </a:lnSpc>
            </a:pPr>
            <a:r>
              <a:rPr lang="en-US" sz="4318">
                <a:solidFill>
                  <a:srgbClr val="D13030"/>
                </a:solidFill>
                <a:latin typeface="Garet Bold"/>
              </a:rPr>
              <a:t>Key Learning:</a:t>
            </a:r>
            <a:r>
              <a:rPr lang="en-US" sz="4318">
                <a:solidFill>
                  <a:srgbClr val="D13030"/>
                </a:solidFill>
                <a:latin typeface="Garet"/>
              </a:rPr>
              <a:t> You need to have a complete circuit to allow the electrons to move.</a:t>
            </a:r>
          </a:p>
          <a:p>
            <a:pPr>
              <a:lnSpc>
                <a:spcPts val="6046"/>
              </a:lnSpc>
            </a:pPr>
            <a:r>
              <a:rPr lang="en-US" sz="4318">
                <a:solidFill>
                  <a:srgbClr val="D13030"/>
                </a:solidFill>
                <a:latin typeface="Garet Bold"/>
              </a:rPr>
              <a:t>Extension Task:</a:t>
            </a:r>
            <a:r>
              <a:rPr lang="en-US" sz="4318">
                <a:solidFill>
                  <a:srgbClr val="D13030"/>
                </a:solidFill>
                <a:latin typeface="Garet"/>
              </a:rPr>
              <a:t> Add in other elements to the circuit.</a:t>
            </a:r>
          </a:p>
          <a:p>
            <a:pPr>
              <a:lnSpc>
                <a:spcPts val="6046"/>
              </a:lnSpc>
            </a:pPr>
            <a:r>
              <a:rPr lang="en-US" sz="4318">
                <a:solidFill>
                  <a:srgbClr val="D13030"/>
                </a:solidFill>
                <a:latin typeface="Garet Bold"/>
              </a:rPr>
              <a:t>E&amp;O:</a:t>
            </a:r>
            <a:r>
              <a:rPr lang="en-US" sz="4318">
                <a:solidFill>
                  <a:srgbClr val="D13030"/>
                </a:solidFill>
                <a:latin typeface="Garet"/>
              </a:rPr>
              <a:t> SCN 1-09a</a:t>
            </a:r>
          </a:p>
          <a:p>
            <a:pPr>
              <a:lnSpc>
                <a:spcPts val="6046"/>
              </a:lnSpc>
            </a:pPr>
            <a:endParaRPr lang="en-US" sz="4318">
              <a:solidFill>
                <a:srgbClr val="D13030"/>
              </a:solidFill>
              <a:latin typeface="Garet"/>
            </a:endParaRP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173093" y="7018190"/>
            <a:ext cx="3072607" cy="3007314"/>
          </a:xfrm>
          <a:prstGeom prst="rect">
            <a:avLst/>
          </a:prstGeom>
        </p:spPr>
      </p:pic>
      <p:sp>
        <p:nvSpPr>
          <p:cNvPr id="5" name="TextBox 5"/>
          <p:cNvSpPr txBox="1"/>
          <p:nvPr/>
        </p:nvSpPr>
        <p:spPr>
          <a:xfrm>
            <a:off x="-42300" y="1330941"/>
            <a:ext cx="17509617" cy="1626305"/>
          </a:xfrm>
          <a:prstGeom prst="rect">
            <a:avLst/>
          </a:prstGeom>
        </p:spPr>
        <p:txBody>
          <a:bodyPr lIns="0" tIns="0" rIns="0" bIns="0" rtlCol="0" anchor="t">
            <a:spAutoFit/>
          </a:bodyPr>
          <a:lstStyle/>
          <a:p>
            <a:pPr>
              <a:lnSpc>
                <a:spcPts val="9061"/>
              </a:lnSpc>
            </a:pPr>
            <a:r>
              <a:rPr lang="en-US" sz="6472" u="sng" dirty="0">
                <a:solidFill>
                  <a:srgbClr val="D13030"/>
                </a:solidFill>
                <a:latin typeface="Biski"/>
              </a:rPr>
              <a:t>LIGHT UP RUDOLPH'S NOSE</a:t>
            </a:r>
          </a:p>
        </p:txBody>
      </p:sp>
      <p:sp>
        <p:nvSpPr>
          <p:cNvPr id="6" name="TextBox 6"/>
          <p:cNvSpPr txBox="1"/>
          <p:nvPr/>
        </p:nvSpPr>
        <p:spPr>
          <a:xfrm>
            <a:off x="13613236" y="1393736"/>
            <a:ext cx="4674764" cy="905669"/>
          </a:xfrm>
          <a:prstGeom prst="rect">
            <a:avLst/>
          </a:prstGeom>
        </p:spPr>
        <p:txBody>
          <a:bodyPr lIns="0" tIns="0" rIns="0" bIns="0" rtlCol="0" anchor="t">
            <a:spAutoFit/>
          </a:bodyPr>
          <a:lstStyle/>
          <a:p>
            <a:pPr>
              <a:lnSpc>
                <a:spcPts val="7306"/>
              </a:lnSpc>
            </a:pPr>
            <a:r>
              <a:rPr lang="en-US" sz="5218" u="sng">
                <a:solidFill>
                  <a:srgbClr val="D13030"/>
                </a:solidFill>
                <a:latin typeface="Garet"/>
              </a:rPr>
              <a:t>Support Link</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1436</Words>
  <Application>Microsoft Office PowerPoint</Application>
  <PresentationFormat>Custom</PresentationFormat>
  <Paragraphs>183</Paragraphs>
  <Slides>36</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Garet</vt:lpstr>
      <vt:lpstr>Arial</vt:lpstr>
      <vt:lpstr>Helvetica Neue</vt:lpstr>
      <vt:lpstr>Garet Bold</vt:lpstr>
      <vt:lpstr>Biski Italics</vt:lpstr>
      <vt:lpstr>Calibri</vt:lpstr>
      <vt:lpstr>Biski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red modern christmas workshop presentation</dc:title>
  <cp:lastModifiedBy>Mrs Paddon</cp:lastModifiedBy>
  <cp:revision>4</cp:revision>
  <dcterms:created xsi:type="dcterms:W3CDTF">2006-08-16T00:00:00Z</dcterms:created>
  <dcterms:modified xsi:type="dcterms:W3CDTF">2022-11-17T12:15:09Z</dcterms:modified>
  <dc:identifier>DAFRiZ8BjJA</dc:identifier>
</cp:coreProperties>
</file>