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mid" ContentType="audio/unknown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93" r:id="rId2"/>
    <p:sldId id="389" r:id="rId3"/>
    <p:sldId id="390" r:id="rId4"/>
    <p:sldId id="391" r:id="rId5"/>
    <p:sldId id="392" r:id="rId6"/>
    <p:sldId id="396" r:id="rId7"/>
    <p:sldId id="369" r:id="rId8"/>
    <p:sldId id="374" r:id="rId9"/>
    <p:sldId id="375" r:id="rId10"/>
    <p:sldId id="376" r:id="rId11"/>
    <p:sldId id="37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50" autoAdjust="0"/>
  </p:normalViewPr>
  <p:slideViewPr>
    <p:cSldViewPr>
      <p:cViewPr>
        <p:scale>
          <a:sx n="66" d="100"/>
          <a:sy n="66" d="100"/>
        </p:scale>
        <p:origin x="-1284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88E3F-8B63-42B0-B92A-237E5F70D54A}" type="datetimeFigureOut">
              <a:rPr lang="en-US" smtClean="0"/>
              <a:t>12/11/2015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3FFE86-C4ED-4AE7-B74E-5CF880130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34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AB4CCBC-6A3A-4641-B367-9AA71D4DCF69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56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613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651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486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89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8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149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542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3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779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534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4000"/>
            <a:duotone>
              <a:prstClr val="black"/>
              <a:schemeClr val="accent6">
                <a:tint val="45000"/>
                <a:satMod val="400000"/>
              </a:schemeClr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6400"/>
                    </a14:imgEffect>
                    <a14:imgEffect>
                      <a14:saturation sat="0"/>
                    </a14:imgEffect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6A7A-B7E8-4AA1-B804-70019D423DB7}" type="datetimeFigureOut">
              <a:rPr lang="en-GB" smtClean="0"/>
              <a:t>11/12/2015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5071E-AFBC-49CE-B3F8-89E6F997A1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612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id"/><Relationship Id="rId1" Type="http://schemas.microsoft.com/office/2007/relationships/media" Target="../media/media5.mid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id"/><Relationship Id="rId1" Type="http://schemas.microsoft.com/office/2007/relationships/media" Target="../media/media4.mid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hyperlink" Target="//upload.wikimedia.org/wikipedia/commons/d/da/A_harmonic_minor_scale_ascending_and_descending.pn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7641"/>
            <a:ext cx="8229600" cy="2433607"/>
          </a:xfrm>
        </p:spPr>
        <p:txBody>
          <a:bodyPr>
            <a:normAutofit fontScale="90000"/>
          </a:bodyPr>
          <a:lstStyle/>
          <a:p>
            <a:r>
              <a:rPr lang="en-GB" sz="67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Starter</a:t>
            </a:r>
            <a:r>
              <a:rPr lang="en-GB" b="1" dirty="0" smtClean="0">
                <a:latin typeface="Berlin Sans FB" panose="020E0602020502020306" pitchFamily="34" charset="0"/>
              </a:rPr>
              <a:t/>
            </a:r>
            <a:br>
              <a:rPr lang="en-GB" b="1" dirty="0" smtClean="0"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What is happening here!?</a:t>
            </a:r>
            <a:b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endParaRPr lang="en-GB" b="1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77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</a:b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/>
            </a:r>
            <a:b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</a:br>
            <a:r>
              <a:rPr lang="en-GB" sz="60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MODULAT</a:t>
            </a:r>
            <a:r>
              <a:rPr lang="en-GB" sz="16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 </a:t>
            </a:r>
            <a:r>
              <a:rPr lang="en-GB" sz="60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ION</a:t>
            </a:r>
            <a:r>
              <a:rPr lang="en-GB" sz="60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ccord Heavy SF" panose="020BE200000000000000" pitchFamily="34" charset="0"/>
              </a:rPr>
              <a:t>!</a:t>
            </a:r>
            <a:endParaRPr lang="en-GB" b="1" u="sng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ccord Heavy SF" panose="020BE200000000000000" pitchFamily="34" charset="0"/>
            </a:endParaRPr>
          </a:p>
        </p:txBody>
      </p:sp>
      <p:pic>
        <p:nvPicPr>
          <p:cNvPr id="8" name="Westlife_-_Queen_Of_My_Heart_Live_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67809" y="3501008"/>
            <a:ext cx="1942750" cy="1457063"/>
          </a:xfrm>
          <a:prstGeom prst="rect">
            <a:avLst/>
          </a:prstGeom>
        </p:spPr>
      </p:pic>
      <p:pic>
        <p:nvPicPr>
          <p:cNvPr id="5" name="Mozart - Piano Sonata No. 12 in F, K. 332 [complete]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39731.5584" end="828405.74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5683" y="5949280"/>
            <a:ext cx="814389" cy="814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6233" y="5445224"/>
            <a:ext cx="85682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b="1" u="sng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Below</a:t>
            </a:r>
            <a:r>
              <a:rPr lang="en-GB" sz="36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>: An </a:t>
            </a:r>
            <a:r>
              <a:rPr lang="en-GB" sz="3600" b="1" dirty="0">
                <a:solidFill>
                  <a:srgbClr val="00B050"/>
                </a:solidFill>
                <a:latin typeface="Berlin Sans FB" panose="020E0602020502020306" pitchFamily="34" charset="0"/>
              </a:rPr>
              <a:t>example from the </a:t>
            </a:r>
            <a:r>
              <a:rPr lang="en-GB" sz="36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  <a:t/>
            </a:r>
            <a:br>
              <a:rPr lang="en-GB" sz="3600" b="1" dirty="0" smtClean="0">
                <a:solidFill>
                  <a:srgbClr val="00B050"/>
                </a:solidFill>
                <a:latin typeface="Berlin Sans FB" panose="020E0602020502020306" pitchFamily="34" charset="0"/>
              </a:rPr>
            </a:br>
            <a:r>
              <a:rPr lang="en-GB" sz="3600" i="1" u="sng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Classical </a:t>
            </a:r>
            <a:r>
              <a:rPr lang="en-GB" sz="3600" i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" panose="020E0602020502020306" pitchFamily="34" charset="0"/>
              </a:rPr>
              <a:t>Period</a:t>
            </a:r>
            <a:endParaRPr lang="en-GB" sz="3600" i="1" u="sng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774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Berlin Sans FB" panose="020E0602020502020306" pitchFamily="34" charset="0"/>
              </a:rPr>
              <a:t>Melodic Minor</a:t>
            </a:r>
            <a:endParaRPr lang="en-GB" b="1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http://upload.wikimedia.org/wikipedia/commons/9/9d/A_Minor_Scale_Melodi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1551"/>
            <a:ext cx="7381404" cy="1013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_melodic_minor_scale_ascending_and_descending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000" y="83671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409" y="1860848"/>
            <a:ext cx="79432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Berlin Sans FB" panose="020E0602020502020306" pitchFamily="34" charset="0"/>
              </a:rPr>
              <a:t>The melodic minor scale is </a:t>
            </a:r>
            <a:r>
              <a:rPr lang="en-GB" sz="2400" u="sng" dirty="0" smtClean="0">
                <a:latin typeface="Berlin Sans FB" panose="020E0602020502020306" pitchFamily="34" charset="0"/>
              </a:rPr>
              <a:t>JUST LIKE THE MAJOR SCALE</a:t>
            </a:r>
            <a:r>
              <a:rPr lang="en-GB" sz="2400" dirty="0">
                <a:latin typeface="Berlin Sans FB" panose="020E0602020502020306" pitchFamily="34" charset="0"/>
              </a:rPr>
              <a:t> </a:t>
            </a:r>
            <a:r>
              <a:rPr lang="en-GB" sz="2400" dirty="0" smtClean="0">
                <a:latin typeface="Berlin Sans FB" panose="020E0602020502020306" pitchFamily="34" charset="0"/>
              </a:rPr>
              <a:t>but </a:t>
            </a:r>
            <a:br>
              <a:rPr lang="en-GB" sz="2400" dirty="0" smtClean="0">
                <a:latin typeface="Berlin Sans FB" panose="020E0602020502020306" pitchFamily="34" charset="0"/>
              </a:rPr>
            </a:br>
            <a:r>
              <a:rPr lang="en-GB" sz="2400" dirty="0" smtClean="0">
                <a:latin typeface="Berlin Sans FB" panose="020E0602020502020306" pitchFamily="34" charset="0"/>
              </a:rPr>
              <a:t>with a flat 3</a:t>
            </a:r>
            <a:r>
              <a:rPr lang="en-GB" sz="2400" baseline="30000" dirty="0" smtClean="0">
                <a:latin typeface="Berlin Sans FB" panose="020E0602020502020306" pitchFamily="34" charset="0"/>
              </a:rPr>
              <a:t>rd</a:t>
            </a:r>
            <a:r>
              <a:rPr lang="en-GB" sz="2400" dirty="0" smtClean="0">
                <a:latin typeface="Berlin Sans FB" panose="020E0602020502020306" pitchFamily="34" charset="0"/>
              </a:rPr>
              <a:t>. </a:t>
            </a:r>
            <a:br>
              <a:rPr lang="en-GB" sz="2400" dirty="0" smtClean="0">
                <a:latin typeface="Berlin Sans FB" panose="020E0602020502020306" pitchFamily="34" charset="0"/>
              </a:rPr>
            </a:br>
            <a:r>
              <a:rPr lang="en-GB" sz="2400" dirty="0" smtClean="0">
                <a:latin typeface="Berlin Sans FB" panose="020E0602020502020306" pitchFamily="34" charset="0"/>
              </a:rPr>
              <a:t>Then it is like the </a:t>
            </a:r>
            <a:r>
              <a:rPr lang="en-GB" sz="2400" b="1" dirty="0" smtClean="0">
                <a:latin typeface="Berlin Sans FB" panose="020E0602020502020306" pitchFamily="34" charset="0"/>
              </a:rPr>
              <a:t>relative major </a:t>
            </a:r>
            <a:r>
              <a:rPr lang="en-GB" sz="2400" dirty="0" smtClean="0">
                <a:latin typeface="Berlin Sans FB" panose="020E0602020502020306" pitchFamily="34" charset="0"/>
              </a:rPr>
              <a:t>on the way down…</a:t>
            </a:r>
            <a:endParaRPr lang="en-GB" sz="2400" dirty="0">
              <a:latin typeface="Berlin Sans FB" panose="020E0602020502020306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8757" y="4470211"/>
            <a:ext cx="6393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smtClean="0">
                <a:latin typeface="Berlin Sans FB" panose="020E0602020502020306" pitchFamily="34" charset="0"/>
              </a:rPr>
              <a:t>A  B  </a:t>
            </a:r>
            <a:r>
              <a:rPr lang="en-GB" sz="48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C</a:t>
            </a:r>
            <a:r>
              <a:rPr lang="en-GB" sz="4800" dirty="0" smtClean="0">
                <a:latin typeface="Berlin Sans FB" panose="020E0602020502020306" pitchFamily="34" charset="0"/>
              </a:rPr>
              <a:t>  D  E  </a:t>
            </a:r>
            <a:r>
              <a:rPr lang="en-GB" sz="4800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F# </a:t>
            </a:r>
            <a:r>
              <a:rPr lang="en-GB" sz="4800" b="1" dirty="0" smtClean="0">
                <a:latin typeface="Berlin Sans FB" panose="020E0602020502020306" pitchFamily="34" charset="0"/>
              </a:rPr>
              <a:t> </a:t>
            </a:r>
            <a:r>
              <a:rPr lang="en-GB" sz="4800" b="1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G#  </a:t>
            </a:r>
            <a:r>
              <a:rPr lang="en-GB" sz="4800" dirty="0" smtClean="0">
                <a:latin typeface="Berlin Sans FB" panose="020E0602020502020306" pitchFamily="34" charset="0"/>
              </a:rPr>
              <a:t>A</a:t>
            </a:r>
            <a:endParaRPr lang="en-GB" sz="4800" dirty="0">
              <a:latin typeface="Berlin Sans FB" panose="020E0602020502020306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0020" y="5622339"/>
            <a:ext cx="5848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smtClean="0">
                <a:latin typeface="Berlin Sans FB" panose="020E0602020502020306" pitchFamily="34" charset="0"/>
              </a:rPr>
              <a:t>A  </a:t>
            </a:r>
            <a:r>
              <a:rPr lang="en-GB" sz="48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G  F  </a:t>
            </a:r>
            <a:r>
              <a:rPr lang="en-GB" sz="4800" dirty="0" smtClean="0">
                <a:latin typeface="Berlin Sans FB" panose="020E0602020502020306" pitchFamily="34" charset="0"/>
              </a:rPr>
              <a:t>E  D  C   B   A</a:t>
            </a:r>
            <a:endParaRPr lang="en-GB" sz="4800" dirty="0">
              <a:latin typeface="Berlin Sans FB" panose="020E0602020502020306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267744" y="4221088"/>
            <a:ext cx="144016" cy="422878"/>
          </a:xfrm>
          <a:prstGeom prst="straightConnector1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14808" y="472514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Ascending</a:t>
            </a:r>
            <a:endParaRPr lang="en-GB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3768" y="58818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 smtClean="0">
                <a:solidFill>
                  <a:srgbClr val="002060"/>
                </a:solidFill>
                <a:latin typeface="Berlin Sans FB" panose="020E0602020502020306" pitchFamily="34" charset="0"/>
              </a:rPr>
              <a:t>Descending</a:t>
            </a:r>
            <a:endParaRPr lang="en-GB" dirty="0">
              <a:solidFill>
                <a:srgbClr val="002060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54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Berlin Sans FB" panose="020E0602020502020306" pitchFamily="34" charset="0"/>
              </a:rPr>
              <a:t>Melodic Minor</a:t>
            </a:r>
            <a:endParaRPr lang="en-GB" b="1" dirty="0">
              <a:latin typeface="Berlin Sans FB" panose="020E0602020502020306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2827419"/>
            <a:ext cx="8604448" cy="184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. Allegro moderato_Schweizer Klaviertrio - Swiss Piano Tr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77000" y="7958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4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531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We have started to look at chords</a:t>
            </a:r>
          </a:p>
          <a:p>
            <a:pPr marL="0" indent="0" algn="ctr">
              <a:buNone/>
            </a:pPr>
            <a:endParaRPr lang="en-GB" dirty="0">
              <a:latin typeface="Berlin Sans FB" panose="020E0602020502020306" pitchFamily="34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Looking specifically at how they are built from individual notes</a:t>
            </a:r>
            <a:endParaRPr lang="en-GB" dirty="0">
              <a:latin typeface="Berlin Sans FB" panose="020E0602020502020306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Chords!</a:t>
            </a:r>
            <a:endParaRPr lang="en-GB" sz="4800" dirty="0"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http://www.musiccrashcourses.com/scores/chords_maj_scal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25263" r="82119" b="12530"/>
          <a:stretch/>
        </p:blipFill>
        <p:spPr bwMode="auto">
          <a:xfrm>
            <a:off x="755576" y="3220858"/>
            <a:ext cx="2119247" cy="1648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omptonpianostudio.com/wp-content/uploads/2013/11/C-major-broken-chor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2" t="8594" r="80000" b="41676"/>
          <a:stretch/>
        </p:blipFill>
        <p:spPr bwMode="auto">
          <a:xfrm>
            <a:off x="6228184" y="3168846"/>
            <a:ext cx="2012776" cy="1916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2874823" y="4035091"/>
            <a:ext cx="3281353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989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22008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 smtClean="0">
                <a:latin typeface="Berlin Sans FB" panose="020E0602020502020306" pitchFamily="34" charset="0"/>
              </a:rPr>
              <a:t>If we take an F major scale…</a:t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dirty="0" smtClean="0">
                <a:latin typeface="Berlin Sans FB" panose="020E0602020502020306" pitchFamily="34" charset="0"/>
              </a:rPr>
              <a:t/>
            </a:r>
            <a:br>
              <a:rPr lang="en-GB" dirty="0" smtClean="0">
                <a:latin typeface="Berlin Sans FB" panose="020E0602020502020306" pitchFamily="34" charset="0"/>
              </a:rPr>
            </a:br>
            <a:r>
              <a:rPr lang="en-GB" b="1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F</a:t>
            </a:r>
            <a:r>
              <a:rPr lang="en-GB" b="1" dirty="0" smtClean="0">
                <a:latin typeface="Berlin Sans FB" panose="020E0602020502020306" pitchFamily="34" charset="0"/>
              </a:rPr>
              <a:t>  G  A  B</a:t>
            </a:r>
            <a:r>
              <a:rPr lang="en-GB" dirty="0" smtClean="0">
                <a:latin typeface="Berlin Sans FB" panose="020E0602020502020306" pitchFamily="34" charset="0"/>
              </a:rPr>
              <a:t>b</a:t>
            </a:r>
            <a:r>
              <a:rPr lang="en-GB" b="1" dirty="0" smtClean="0">
                <a:latin typeface="Berlin Sans FB" panose="020E0602020502020306" pitchFamily="34" charset="0"/>
              </a:rPr>
              <a:t>  </a:t>
            </a:r>
            <a:r>
              <a:rPr lang="en-GB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C </a:t>
            </a:r>
            <a:r>
              <a:rPr lang="en-GB" b="1" dirty="0" smtClean="0">
                <a:latin typeface="Berlin Sans FB" panose="020E0602020502020306" pitchFamily="34" charset="0"/>
              </a:rPr>
              <a:t> D  E  </a:t>
            </a:r>
            <a:r>
              <a:rPr lang="en-GB" b="1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F</a:t>
            </a:r>
            <a:r>
              <a:rPr lang="en-GB" b="1" dirty="0" smtClean="0">
                <a:latin typeface="Berlin Sans FB" panose="020E0602020502020306" pitchFamily="34" charset="0"/>
              </a:rPr>
              <a:t/>
            </a:r>
            <a:br>
              <a:rPr lang="en-GB" b="1" dirty="0" smtClean="0">
                <a:latin typeface="Berlin Sans FB" panose="020E0602020502020306" pitchFamily="34" charset="0"/>
              </a:rPr>
            </a:br>
            <a:r>
              <a:rPr lang="en-GB" b="1" dirty="0" smtClean="0">
                <a:latin typeface="Berlin Sans FB" panose="020E0602020502020306" pitchFamily="34" charset="0"/>
              </a:rPr>
              <a:t>   </a:t>
            </a:r>
            <a:endParaRPr lang="en-GB" b="1" dirty="0">
              <a:latin typeface="Berlin Sans FB" panose="020E0602020502020306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More Chords!</a:t>
            </a:r>
            <a:endParaRPr lang="en-GB" sz="4800" dirty="0"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79712" y="2924944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600" b="1" dirty="0">
                <a:solidFill>
                  <a:srgbClr val="00B0F0"/>
                </a:solidFill>
                <a:latin typeface="Berlin Sans FB" panose="020E0602020502020306" pitchFamily="34" charset="0"/>
              </a:rPr>
              <a:t>1</a:t>
            </a:r>
            <a:r>
              <a:rPr lang="en-GB" sz="3600" b="1" dirty="0">
                <a:latin typeface="Berlin Sans FB" panose="020E0602020502020306" pitchFamily="34" charset="0"/>
              </a:rPr>
              <a:t>   2   3  </a:t>
            </a:r>
            <a:r>
              <a:rPr lang="en-GB" sz="3600" b="1" dirty="0" smtClean="0">
                <a:latin typeface="Berlin Sans FB" panose="020E0602020502020306" pitchFamily="34" charset="0"/>
              </a:rPr>
              <a:t>4   </a:t>
            </a:r>
            <a:r>
              <a:rPr lang="en-GB" sz="3600" b="1" dirty="0" smtClean="0">
                <a:solidFill>
                  <a:srgbClr val="FF0000"/>
                </a:solidFill>
                <a:latin typeface="Berlin Sans FB" panose="020E0602020502020306" pitchFamily="34" charset="0"/>
              </a:rPr>
              <a:t>5</a:t>
            </a:r>
            <a:r>
              <a:rPr lang="en-GB" sz="3600" b="1" dirty="0" smtClean="0">
                <a:latin typeface="Berlin Sans FB" panose="020E0602020502020306" pitchFamily="34" charset="0"/>
              </a:rPr>
              <a:t>  </a:t>
            </a:r>
            <a:r>
              <a:rPr lang="en-GB" sz="3600" b="1" dirty="0">
                <a:latin typeface="Berlin Sans FB" panose="020E0602020502020306" pitchFamily="34" charset="0"/>
              </a:rPr>
              <a:t>6  </a:t>
            </a:r>
            <a:r>
              <a:rPr lang="en-GB" sz="3600" b="1" dirty="0" smtClean="0">
                <a:latin typeface="Berlin Sans FB" panose="020E0602020502020306" pitchFamily="34" charset="0"/>
              </a:rPr>
              <a:t>7  </a:t>
            </a:r>
            <a:r>
              <a:rPr lang="en-GB" sz="3600" b="1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8</a:t>
            </a:r>
            <a:endParaRPr lang="en-GB" sz="3600" b="1" dirty="0">
              <a:solidFill>
                <a:srgbClr val="00B0F0"/>
              </a:solidFill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221088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If we count 5 up from F we get to C. </a:t>
            </a:r>
            <a:br>
              <a:rPr lang="en-GB" sz="3600" dirty="0" smtClean="0">
                <a:latin typeface="Berlin Sans FB" panose="020E0602020502020306" pitchFamily="34" charset="0"/>
              </a:rPr>
            </a:br>
            <a:r>
              <a:rPr lang="en-GB" sz="3600" dirty="0" smtClean="0">
                <a:latin typeface="Berlin Sans FB" panose="020E0602020502020306" pitchFamily="34" charset="0"/>
              </a:rPr>
              <a:t>C is chord V here – the </a:t>
            </a:r>
            <a:r>
              <a:rPr lang="en-GB" sz="36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Dominant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960800" y="3650361"/>
            <a:ext cx="0" cy="498719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716016" y="2348880"/>
            <a:ext cx="504056" cy="1222395"/>
          </a:xfrm>
          <a:prstGeom prst="ellipse">
            <a:avLst/>
          </a:prstGeom>
          <a:solidFill>
            <a:srgbClr val="FFC000">
              <a:alpha val="29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67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Dominant 7th</a:t>
            </a:r>
            <a:endParaRPr lang="en-GB" sz="4800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771" y="1556791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The chord built on this note is called the </a:t>
            </a:r>
            <a:r>
              <a:rPr lang="en-GB" sz="3600" b="1" dirty="0" smtClean="0">
                <a:solidFill>
                  <a:srgbClr val="C00000"/>
                </a:solidFill>
                <a:latin typeface="Berlin Sans FB" panose="020E0602020502020306" pitchFamily="34" charset="0"/>
              </a:rPr>
              <a:t>Dominant </a:t>
            </a:r>
            <a:r>
              <a:rPr lang="en-GB" sz="3600" dirty="0" smtClean="0">
                <a:latin typeface="Berlin Sans FB" panose="020E0602020502020306" pitchFamily="34" charset="0"/>
              </a:rPr>
              <a:t>chord.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10" name="Picture 2" descr="C:\Users\STMCISTE01.FALKEDU.004\Music\chords\chords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5817" r="52684" b="82011"/>
          <a:stretch/>
        </p:blipFill>
        <p:spPr bwMode="auto">
          <a:xfrm>
            <a:off x="2987968" y="2766690"/>
            <a:ext cx="3384376" cy="1875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91724" y="4509120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If we add in the </a:t>
            </a:r>
            <a:r>
              <a:rPr lang="en-GB" sz="36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7</a:t>
            </a:r>
            <a:r>
              <a:rPr lang="en-GB" sz="3600" baseline="300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th</a:t>
            </a:r>
            <a:r>
              <a:rPr lang="en-GB" sz="3600" dirty="0" smtClean="0">
                <a:solidFill>
                  <a:srgbClr val="00B0F0"/>
                </a:solidFill>
                <a:latin typeface="Berlin Sans FB" panose="020E0602020502020306" pitchFamily="34" charset="0"/>
              </a:rPr>
              <a:t> note </a:t>
            </a:r>
            <a:r>
              <a:rPr lang="en-GB" sz="3600" dirty="0" smtClean="0">
                <a:latin typeface="Berlin Sans FB" panose="020E0602020502020306" pitchFamily="34" charset="0"/>
              </a:rPr>
              <a:t>above C…and add a </a:t>
            </a:r>
            <a:r>
              <a:rPr lang="en-GB" sz="3600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flat</a:t>
            </a:r>
            <a:r>
              <a:rPr lang="en-GB" sz="3600" dirty="0" smtClean="0">
                <a:latin typeface="Berlin Sans FB" panose="020E0602020502020306" pitchFamily="34" charset="0"/>
              </a:rPr>
              <a:t> sign in front of it. We get a </a:t>
            </a:r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Dominant 7</a:t>
            </a:r>
            <a:r>
              <a:rPr lang="en-GB" sz="3600" b="1" baseline="30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th</a:t>
            </a:r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GB" sz="3600" dirty="0" smtClean="0">
                <a:latin typeface="Berlin Sans FB" panose="020E0602020502020306" pitchFamily="34" charset="0"/>
              </a:rPr>
              <a:t>chord</a:t>
            </a:r>
            <a:endParaRPr lang="en-GB" sz="36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02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 smtClean="0">
                <a:latin typeface="Berlin Sans FB Demi" panose="020E0802020502020306" pitchFamily="34" charset="0"/>
              </a:rPr>
              <a:t>Dominant 7th</a:t>
            </a:r>
            <a:endParaRPr lang="en-GB" sz="4800" dirty="0">
              <a:latin typeface="Berlin Sans FB Demi" panose="020E08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9771" y="1412776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latin typeface="Berlin Sans FB" panose="020E0602020502020306" pitchFamily="34" charset="0"/>
              </a:rPr>
              <a:t>This chord was popular in the </a:t>
            </a:r>
            <a:r>
              <a:rPr lang="en-GB" sz="3600" dirty="0">
                <a:solidFill>
                  <a:srgbClr val="92D050"/>
                </a:solidFill>
                <a:latin typeface="Berlin Sans FB" panose="020E0602020502020306" pitchFamily="34" charset="0"/>
              </a:rPr>
              <a:t>C</a:t>
            </a:r>
            <a:r>
              <a:rPr lang="en-GB" sz="3600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lassical Period</a:t>
            </a:r>
            <a:r>
              <a:rPr lang="en-GB" sz="3600" dirty="0" smtClean="0">
                <a:latin typeface="Berlin Sans FB" panose="020E0602020502020306" pitchFamily="34" charset="0"/>
              </a:rPr>
              <a:t>. Nearly always heard at </a:t>
            </a:r>
            <a:r>
              <a:rPr lang="en-GB" sz="3600" b="1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Perfect Cadences</a:t>
            </a:r>
            <a:r>
              <a:rPr lang="en-GB" sz="3600" dirty="0" smtClean="0">
                <a:latin typeface="Berlin Sans FB" panose="020E0602020502020306" pitchFamily="34" charset="0"/>
              </a:rPr>
              <a:t> in this period!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9771" y="4848177"/>
            <a:ext cx="7776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Dominant 7</a:t>
            </a:r>
            <a:r>
              <a:rPr lang="en-GB" sz="3600" b="1" baseline="30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th</a:t>
            </a:r>
            <a:r>
              <a:rPr lang="en-GB" sz="3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en-GB" sz="3600" dirty="0" smtClean="0">
                <a:latin typeface="Berlin Sans FB" panose="020E0602020502020306" pitchFamily="34" charset="0"/>
              </a:rPr>
              <a:t>chord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pic>
        <p:nvPicPr>
          <p:cNvPr id="1026" name="Picture 2" descr="C:\Users\STMCISTE01.FALKEDU.004\Documents\Scores\untitled\untitled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43929" b="92644"/>
          <a:stretch/>
        </p:blipFill>
        <p:spPr bwMode="auto">
          <a:xfrm>
            <a:off x="1665844" y="3354199"/>
            <a:ext cx="6004718" cy="147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20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Berlin Sans FB" panose="020E0602020502020306" pitchFamily="34" charset="0"/>
              </a:rPr>
              <a:t>Other Concepts</a:t>
            </a:r>
            <a:endParaRPr lang="en-GB" b="1" dirty="0">
              <a:latin typeface="Berlin Sans FB" panose="020E0602020502020306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600" dirty="0" smtClean="0">
                <a:latin typeface="Berlin Sans FB" panose="020E0602020502020306" pitchFamily="34" charset="0"/>
              </a:rPr>
              <a:t>We are going to look at some other concepts in the profiles.</a:t>
            </a:r>
            <a:endParaRPr lang="en-GB" sz="3600" dirty="0">
              <a:latin typeface="Berlin Sans FB" panose="020E0602020502020306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737838" y="2910606"/>
            <a:ext cx="3706370" cy="3693100"/>
            <a:chOff x="2737838" y="2910606"/>
            <a:chExt cx="3706370" cy="3693100"/>
          </a:xfrm>
        </p:grpSpPr>
        <p:pic>
          <p:nvPicPr>
            <p:cNvPr id="1026" name="Picture 2" descr="http://images.clipartpanda.com/musical-notes-symbols-tattoos-MTLxqbaTa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7838" y="2910606"/>
              <a:ext cx="3635574" cy="3678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images.clipartpanda.com/musical-notes-symbols-tattoos-MTLxqbaTa.gif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8634" y="2924944"/>
              <a:ext cx="3635574" cy="36787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951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3"/>
          <p:cNvSpPr txBox="1">
            <a:spLocks noChangeArrowheads="1"/>
          </p:cNvSpPr>
          <p:nvPr/>
        </p:nvSpPr>
        <p:spPr bwMode="auto">
          <a:xfrm>
            <a:off x="2884488" y="357188"/>
            <a:ext cx="378340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sz="5400" b="1" dirty="0">
                <a:latin typeface="Berlin Sans FB" panose="020E0602020502020306" pitchFamily="34" charset="0"/>
              </a:rPr>
              <a:t>Coloratura</a:t>
            </a:r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650098" y="1428750"/>
            <a:ext cx="767870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dirty="0">
                <a:latin typeface="Berlin Sans FB" panose="020E0602020502020306" pitchFamily="34" charset="0"/>
              </a:rPr>
              <a:t>Term for high, florid, vocal singing involving scales, </a:t>
            </a:r>
          </a:p>
          <a:p>
            <a:pPr algn="ctr"/>
            <a:r>
              <a:rPr lang="en-US" sz="2800" dirty="0">
                <a:latin typeface="Berlin Sans FB" panose="020E0602020502020306" pitchFamily="34" charset="0"/>
              </a:rPr>
              <a:t>runs and ornaments.</a:t>
            </a:r>
            <a:endParaRPr lang="en-GB" sz="2800" dirty="0">
              <a:latin typeface="Berlin Sans FB" panose="020E0602020502020306" pitchFamily="34" charset="0"/>
            </a:endParaRPr>
          </a:p>
        </p:txBody>
      </p:sp>
      <p:pic>
        <p:nvPicPr>
          <p:cNvPr id="2" name="1. Queen  of the Nigh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620688"/>
            <a:ext cx="503262" cy="503262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" y="2564904"/>
            <a:ext cx="8263890" cy="87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20" y="3717032"/>
            <a:ext cx="8252460" cy="74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80" y="4725144"/>
            <a:ext cx="8229600" cy="941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89869" y="5733256"/>
            <a:ext cx="75985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u="sng" dirty="0" smtClean="0">
                <a:solidFill>
                  <a:srgbClr val="92D050"/>
                </a:solidFill>
                <a:latin typeface="Accent SF" pitchFamily="2" charset="0"/>
              </a:rPr>
              <a:t>REMEMBER</a:t>
            </a:r>
            <a:r>
              <a:rPr lang="en-US" sz="2800" dirty="0" smtClean="0">
                <a:solidFill>
                  <a:srgbClr val="92D050"/>
                </a:solidFill>
                <a:latin typeface="Accent SF" pitchFamily="2" charset="0"/>
              </a:rPr>
              <a:t>: </a:t>
            </a:r>
            <a:r>
              <a:rPr lang="en-US" sz="2800" dirty="0" smtClean="0">
                <a:latin typeface="Berlin Sans FB" panose="020E0602020502020306" pitchFamily="34" charset="0"/>
              </a:rPr>
              <a:t>We looked at this type of singing</a:t>
            </a:r>
            <a:br>
              <a:rPr lang="en-US" sz="2800" dirty="0" smtClean="0">
                <a:latin typeface="Berlin Sans FB" panose="020E0602020502020306" pitchFamily="34" charset="0"/>
              </a:rPr>
            </a:br>
            <a:r>
              <a:rPr lang="en-US" sz="2800" dirty="0" smtClean="0">
                <a:latin typeface="Berlin Sans FB" panose="020E0602020502020306" pitchFamily="34" charset="0"/>
              </a:rPr>
              <a:t> for the </a:t>
            </a:r>
            <a:r>
              <a:rPr lang="en-US" sz="2800" b="1" dirty="0" smtClean="0">
                <a:solidFill>
                  <a:srgbClr val="0070C0"/>
                </a:solidFill>
                <a:latin typeface="Berlin Sans FB" panose="020E0602020502020306" pitchFamily="34" charset="0"/>
              </a:rPr>
              <a:t>Da Capo Aria </a:t>
            </a:r>
            <a:r>
              <a:rPr lang="en-US" sz="2800" dirty="0" smtClean="0">
                <a:latin typeface="Berlin Sans FB" panose="020E0602020502020306" pitchFamily="34" charset="0"/>
              </a:rPr>
              <a:t>(Baroque Period)</a:t>
            </a:r>
            <a:endParaRPr lang="en-GB" sz="2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Berlin Sans FB" panose="020E0602020502020306" pitchFamily="34" charset="0"/>
              </a:rPr>
              <a:t>Harmonic Minor</a:t>
            </a:r>
            <a:endParaRPr lang="en-GB" b="1" dirty="0">
              <a:latin typeface="Berlin Sans FB" panose="020E0602020502020306" pitchFamily="34" charset="0"/>
            </a:endParaRPr>
          </a:p>
        </p:txBody>
      </p:sp>
      <p:pic>
        <p:nvPicPr>
          <p:cNvPr id="4" name="Picture 2" descr="File:A harmonic minor scale ascending and descending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82" y="3140968"/>
            <a:ext cx="7620000" cy="1301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_harmonic_minor_scale_ascending_and_descending.m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57301" y="836712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799" y="1860848"/>
            <a:ext cx="82352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smtClean="0">
                <a:latin typeface="Berlin Sans FB" panose="020E0602020502020306" pitchFamily="34" charset="0"/>
              </a:rPr>
              <a:t>The harmonic minor scale is a minor scale where the 7</a:t>
            </a:r>
            <a:r>
              <a:rPr lang="en-GB" sz="2400" baseline="30000" dirty="0" smtClean="0">
                <a:latin typeface="Berlin Sans FB" panose="020E0602020502020306" pitchFamily="34" charset="0"/>
              </a:rPr>
              <a:t>th</a:t>
            </a:r>
            <a:r>
              <a:rPr lang="en-GB" sz="2400" dirty="0" smtClean="0">
                <a:latin typeface="Berlin Sans FB" panose="020E0602020502020306" pitchFamily="34" charset="0"/>
              </a:rPr>
              <a:t> note is </a:t>
            </a:r>
          </a:p>
          <a:p>
            <a:pPr algn="ctr"/>
            <a:r>
              <a:rPr lang="en-GB" sz="2400" dirty="0" smtClean="0">
                <a:latin typeface="Berlin Sans FB" panose="020E0602020502020306" pitchFamily="34" charset="0"/>
              </a:rPr>
              <a:t>always sharpened. </a:t>
            </a:r>
            <a:endParaRPr lang="en-GB" sz="2400" dirty="0">
              <a:latin typeface="Berlin Sans FB" panose="020E0602020502020306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29808" y="5013176"/>
            <a:ext cx="5896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 smtClean="0">
                <a:latin typeface="Berlin Sans FB" panose="020E0602020502020306" pitchFamily="34" charset="0"/>
              </a:rPr>
              <a:t>A  B  C  D  E  F  </a:t>
            </a:r>
            <a:r>
              <a:rPr lang="en-GB" sz="4800" b="1" dirty="0" smtClean="0">
                <a:solidFill>
                  <a:srgbClr val="92D050"/>
                </a:solidFill>
                <a:latin typeface="Berlin Sans FB" panose="020E0602020502020306" pitchFamily="34" charset="0"/>
              </a:rPr>
              <a:t>G#  </a:t>
            </a:r>
            <a:r>
              <a:rPr lang="en-GB" sz="4800" dirty="0" smtClean="0">
                <a:latin typeface="Berlin Sans FB" panose="020E0602020502020306" pitchFamily="34" charset="0"/>
              </a:rPr>
              <a:t>A</a:t>
            </a:r>
            <a:endParaRPr lang="en-GB" sz="48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2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5375" y="476672"/>
            <a:ext cx="8229600" cy="1143000"/>
          </a:xfrm>
        </p:spPr>
        <p:txBody>
          <a:bodyPr>
            <a:noAutofit/>
          </a:bodyPr>
          <a:lstStyle/>
          <a:p>
            <a:r>
              <a:rPr lang="en-GB" b="1" dirty="0" smtClean="0">
                <a:latin typeface="Berlin Sans FB" panose="020E0602020502020306" pitchFamily="34" charset="0"/>
              </a:rPr>
              <a:t>Harmonic Minor</a:t>
            </a:r>
            <a:endParaRPr lang="en-GB" b="1" dirty="0">
              <a:latin typeface="Berlin Sans FB" panose="020E0602020502020306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97" y="1945942"/>
            <a:ext cx="8554406" cy="3571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800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224</Words>
  <Application>Microsoft Office PowerPoint</Application>
  <PresentationFormat>On-screen Show (4:3)</PresentationFormat>
  <Paragraphs>36</Paragraphs>
  <Slides>11</Slides>
  <Notes>1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Starter What is happening here!?           </vt:lpstr>
      <vt:lpstr>Chords!</vt:lpstr>
      <vt:lpstr>More Chords!</vt:lpstr>
      <vt:lpstr>Dominant 7th</vt:lpstr>
      <vt:lpstr>Dominant 7th</vt:lpstr>
      <vt:lpstr>Other Concepts</vt:lpstr>
      <vt:lpstr>PowerPoint Presentation</vt:lpstr>
      <vt:lpstr>Harmonic Minor</vt:lpstr>
      <vt:lpstr>Harmonic Minor</vt:lpstr>
      <vt:lpstr>Melodic Minor</vt:lpstr>
      <vt:lpstr>Melodic Minor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 Classical Music</dc:title>
  <dc:creator>Corrie</dc:creator>
  <cp:lastModifiedBy>sysadmin</cp:lastModifiedBy>
  <cp:revision>94</cp:revision>
  <dcterms:created xsi:type="dcterms:W3CDTF">2014-09-08T08:42:12Z</dcterms:created>
  <dcterms:modified xsi:type="dcterms:W3CDTF">2015-12-11T14:49:46Z</dcterms:modified>
</cp:coreProperties>
</file>