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81" r:id="rId2"/>
    <p:sldId id="382" r:id="rId3"/>
    <p:sldId id="383" r:id="rId4"/>
    <p:sldId id="384" r:id="rId5"/>
    <p:sldId id="378" r:id="rId6"/>
    <p:sldId id="37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50" autoAdjust="0"/>
  </p:normalViewPr>
  <p:slideViewPr>
    <p:cSldViewPr>
      <p:cViewPr>
        <p:scale>
          <a:sx n="66" d="100"/>
          <a:sy n="66" d="100"/>
        </p:scale>
        <p:origin x="-1284" y="-9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88E3F-8B63-42B0-B92A-237E5F70D54A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3FFE86-C4ED-4AE7-B74E-5CF880130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34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FFE86-C4ED-4AE7-B74E-5CF8801307E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916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FFE86-C4ED-4AE7-B74E-5CF8801307E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916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FFE86-C4ED-4AE7-B74E-5CF8801307E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916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C0B1EE1-C98E-4920-849C-89D659E764B7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31CC18F-337B-451F-8724-E031071C7594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6A7A-B7E8-4AA1-B804-70019D423DB7}" type="datetimeFigureOut">
              <a:rPr lang="en-GB" smtClean="0"/>
              <a:t>11/12/2015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5071E-AFBC-49CE-B3F8-89E6F997A1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567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6A7A-B7E8-4AA1-B804-70019D423DB7}" type="datetimeFigureOut">
              <a:rPr lang="en-GB" smtClean="0"/>
              <a:t>11/12/2015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5071E-AFBC-49CE-B3F8-89E6F997A1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613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6A7A-B7E8-4AA1-B804-70019D423DB7}" type="datetimeFigureOut">
              <a:rPr lang="en-GB" smtClean="0"/>
              <a:t>11/12/2015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5071E-AFBC-49CE-B3F8-89E6F997A1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651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6A7A-B7E8-4AA1-B804-70019D423DB7}" type="datetimeFigureOut">
              <a:rPr lang="en-GB" smtClean="0"/>
              <a:t>11/12/2015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5071E-AFBC-49CE-B3F8-89E6F997A1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486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6A7A-B7E8-4AA1-B804-70019D423DB7}" type="datetimeFigureOut">
              <a:rPr lang="en-GB" smtClean="0"/>
              <a:t>11/12/2015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5071E-AFBC-49CE-B3F8-89E6F997A1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895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6A7A-B7E8-4AA1-B804-70019D423DB7}" type="datetimeFigureOut">
              <a:rPr lang="en-GB" smtClean="0"/>
              <a:t>11/12/2015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5071E-AFBC-49CE-B3F8-89E6F997A1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785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6A7A-B7E8-4AA1-B804-70019D423DB7}" type="datetimeFigureOut">
              <a:rPr lang="en-GB" smtClean="0"/>
              <a:t>11/12/2015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5071E-AFBC-49CE-B3F8-89E6F997A1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495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6A7A-B7E8-4AA1-B804-70019D423DB7}" type="datetimeFigureOut">
              <a:rPr lang="en-GB" smtClean="0"/>
              <a:t>11/12/2015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5071E-AFBC-49CE-B3F8-89E6F997A1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54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6A7A-B7E8-4AA1-B804-70019D423DB7}" type="datetimeFigureOut">
              <a:rPr lang="en-GB" smtClean="0"/>
              <a:t>11/12/2015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5071E-AFBC-49CE-B3F8-89E6F997A1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3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6A7A-B7E8-4AA1-B804-70019D423DB7}" type="datetimeFigureOut">
              <a:rPr lang="en-GB" smtClean="0"/>
              <a:t>11/12/2015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5071E-AFBC-49CE-B3F8-89E6F997A1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779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6A7A-B7E8-4AA1-B804-70019D423DB7}" type="datetimeFigureOut">
              <a:rPr lang="en-GB" smtClean="0"/>
              <a:t>11/12/2015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5071E-AFBC-49CE-B3F8-89E6F997A1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534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4000"/>
            <a:duotone>
              <a:prstClr val="black"/>
              <a:schemeClr val="accent6">
                <a:tint val="45000"/>
                <a:satMod val="400000"/>
              </a:schemeClr>
            </a:duotone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6400"/>
                    </a14:imgEffect>
                    <a14:imgEffect>
                      <a14:saturation sat="0"/>
                    </a14:imgEffect>
                    <a14:imgEffect>
                      <a14:brightnessContrast bright="23000"/>
                    </a14:imgEffect>
                  </a14:imgLayer>
                </a14:imgProps>
              </a:ext>
            </a:extLst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6A7A-B7E8-4AA1-B804-70019D423DB7}" type="datetimeFigureOut">
              <a:rPr lang="en-GB" smtClean="0"/>
              <a:t>11/12/2015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5071E-AFBC-49CE-B3F8-89E6F997A1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61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3.png"/><Relationship Id="rId4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3.png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3.png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L7PfGTtUC8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 smtClean="0">
                <a:latin typeface="Berlin Sans FB" panose="020E0602020502020306" pitchFamily="34" charset="0"/>
              </a:rPr>
              <a:t>Binary Form</a:t>
            </a:r>
            <a:endParaRPr lang="en-GB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 </a:t>
            </a:r>
            <a:r>
              <a:rPr lang="en-US" dirty="0" smtClean="0">
                <a:latin typeface="Berlin Sans FB" panose="020E0602020502020306" pitchFamily="34" charset="0"/>
              </a:rPr>
              <a:t>Just like in computing studies where the two digit pattern (0 or 1) is called Binary. </a:t>
            </a:r>
            <a:br>
              <a:rPr lang="en-US" dirty="0" smtClean="0">
                <a:latin typeface="Berlin Sans FB" panose="020E0602020502020306" pitchFamily="34" charset="0"/>
              </a:rPr>
            </a:br>
            <a:r>
              <a:rPr lang="en-US" dirty="0" smtClean="0">
                <a:latin typeface="Berlin Sans FB" panose="020E0602020502020306" pitchFamily="34" charset="0"/>
              </a:rPr>
              <a:t>Music that is in </a:t>
            </a:r>
            <a:r>
              <a:rPr lang="en-US" b="1" u="sng" dirty="0" smtClean="0">
                <a:latin typeface="Berlin Sans FB" panose="020E0602020502020306" pitchFamily="34" charset="0"/>
              </a:rPr>
              <a:t>TWO</a:t>
            </a:r>
            <a:r>
              <a:rPr lang="en-US" dirty="0" smtClean="0">
                <a:latin typeface="Berlin Sans FB" panose="020E0602020502020306" pitchFamily="34" charset="0"/>
              </a:rPr>
              <a:t> parts is said to be in </a:t>
            </a:r>
            <a:r>
              <a:rPr lang="en-US" b="1" dirty="0" smtClean="0">
                <a:solidFill>
                  <a:srgbClr val="C00000"/>
                </a:solidFill>
                <a:latin typeface="Berlin Sans FB" panose="020E0602020502020306" pitchFamily="34" charset="0"/>
              </a:rPr>
              <a:t>Binary Form</a:t>
            </a:r>
            <a:r>
              <a:rPr lang="en-US" dirty="0" smtClean="0">
                <a:latin typeface="Berlin Sans FB" panose="020E0602020502020306" pitchFamily="34" charset="0"/>
              </a:rPr>
              <a:t>.</a:t>
            </a:r>
            <a:br>
              <a:rPr lang="en-US" dirty="0" smtClean="0">
                <a:latin typeface="Berlin Sans FB" panose="020E0602020502020306" pitchFamily="34" charset="0"/>
              </a:rPr>
            </a:br>
            <a:r>
              <a:rPr lang="en-US" dirty="0" smtClean="0">
                <a:latin typeface="Berlin Sans FB" panose="020E0602020502020306" pitchFamily="34" charset="0"/>
              </a:rPr>
              <a:t/>
            </a:r>
            <a:br>
              <a:rPr lang="en-US" dirty="0" smtClean="0">
                <a:latin typeface="Berlin Sans FB" panose="020E0602020502020306" pitchFamily="34" charset="0"/>
              </a:rPr>
            </a:br>
            <a:r>
              <a:rPr lang="en-US" dirty="0" smtClean="0">
                <a:latin typeface="Berlin Sans FB" panose="020E0602020502020306" pitchFamily="34" charset="0"/>
              </a:rPr>
              <a:t>These two sections will be different and we label them</a:t>
            </a:r>
            <a:br>
              <a:rPr lang="en-US" dirty="0" smtClean="0">
                <a:latin typeface="Berlin Sans FB" panose="020E0602020502020306" pitchFamily="34" charset="0"/>
              </a:rPr>
            </a:br>
            <a:r>
              <a:rPr lang="en-US" dirty="0" smtClean="0">
                <a:latin typeface="Berlin Sans FB" panose="020E0602020502020306" pitchFamily="34" charset="0"/>
              </a:rPr>
              <a:t> </a:t>
            </a:r>
            <a:r>
              <a:rPr lang="en-US" b="1" dirty="0" smtClean="0">
                <a:latin typeface="Berlin Sans FB" panose="020E0602020502020306" pitchFamily="34" charset="0"/>
              </a:rPr>
              <a:t>A</a:t>
            </a:r>
            <a:r>
              <a:rPr lang="en-US" dirty="0" smtClean="0">
                <a:latin typeface="Berlin Sans FB" panose="020E0602020502020306" pitchFamily="34" charset="0"/>
              </a:rPr>
              <a:t>		and		 </a:t>
            </a:r>
            <a:r>
              <a:rPr lang="en-US" b="1" dirty="0" smtClean="0">
                <a:latin typeface="Berlin Sans FB" panose="020E0602020502020306" pitchFamily="34" charset="0"/>
              </a:rPr>
              <a:t>B</a:t>
            </a:r>
            <a:endParaRPr lang="en-US" dirty="0" smtClean="0">
              <a:latin typeface="Berlin Sans FB" panose="020E0602020502020306" pitchFamily="34" charset="0"/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3074" name="Picture 2" descr="C:\Users\SMcI\AppData\Local\Microsoft\Windows\INetCache\IE\WKOUQUPS\Pizza[1]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backgroundMark x1="82353" y1="92432" x2="82353" y2="92432"/>
                        <a14:backgroundMark x1="58235" y1="83243" x2="58235" y2="83243"/>
                        <a14:backgroundMark x1="86765" y1="84324" x2="86765" y2="84324"/>
                        <a14:backgroundMark x1="64118" y1="91351" x2="64118" y2="91351"/>
                        <a14:backgroundMark x1="43529" y1="92432" x2="43529" y2="9243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587652"/>
            <a:ext cx="2160240" cy="117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SMcI\AppData\Local\Microsoft\Windows\INetCache\IE\SKAFKB9J\apple_clipart_2[1]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488" y="5456563"/>
            <a:ext cx="1284808" cy="1207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128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 smtClean="0">
                <a:latin typeface="Berlin Sans FB" panose="020E0602020502020306" pitchFamily="34" charset="0"/>
              </a:rPr>
              <a:t>Ternary Form</a:t>
            </a:r>
            <a:endParaRPr lang="en-GB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50220"/>
            <a:ext cx="8435280" cy="49251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Three part form.</a:t>
            </a:r>
            <a:br>
              <a:rPr lang="en-US" dirty="0" smtClean="0"/>
            </a:br>
            <a:r>
              <a:rPr lang="en-US" dirty="0" smtClean="0">
                <a:latin typeface="Berlin Sans FB" panose="020E0602020502020306" pitchFamily="34" charset="0"/>
              </a:rPr>
              <a:t/>
            </a:r>
            <a:br>
              <a:rPr lang="en-US" dirty="0" smtClean="0">
                <a:latin typeface="Berlin Sans FB" panose="020E0602020502020306" pitchFamily="34" charset="0"/>
              </a:rPr>
            </a:br>
            <a:r>
              <a:rPr lang="en-US" dirty="0" smtClean="0">
                <a:latin typeface="Berlin Sans FB" panose="020E0602020502020306" pitchFamily="34" charset="0"/>
              </a:rPr>
              <a:t>A section is repeated again after B.</a:t>
            </a:r>
            <a:br>
              <a:rPr lang="en-US" dirty="0" smtClean="0">
                <a:latin typeface="Berlin Sans FB" panose="020E0602020502020306" pitchFamily="34" charset="0"/>
              </a:rPr>
            </a:br>
            <a:r>
              <a:rPr lang="en-US" dirty="0" smtClean="0">
                <a:latin typeface="Berlin Sans FB" panose="020E0602020502020306" pitchFamily="34" charset="0"/>
              </a:rPr>
              <a:t> </a:t>
            </a:r>
            <a:r>
              <a:rPr lang="en-US" b="1" dirty="0" smtClean="0">
                <a:latin typeface="Berlin Sans FB" panose="020E0602020502020306" pitchFamily="34" charset="0"/>
              </a:rPr>
              <a:t>A</a:t>
            </a:r>
            <a:r>
              <a:rPr lang="en-US" dirty="0" smtClean="0">
                <a:latin typeface="Berlin Sans FB" panose="020E0602020502020306" pitchFamily="34" charset="0"/>
              </a:rPr>
              <a:t>		and		 </a:t>
            </a:r>
            <a:r>
              <a:rPr lang="en-US" b="1" dirty="0" smtClean="0">
                <a:latin typeface="Berlin Sans FB" panose="020E0602020502020306" pitchFamily="34" charset="0"/>
              </a:rPr>
              <a:t>B		</a:t>
            </a:r>
            <a:r>
              <a:rPr lang="en-US" dirty="0" smtClean="0">
                <a:latin typeface="Berlin Sans FB" panose="020E0602020502020306" pitchFamily="34" charset="0"/>
              </a:rPr>
              <a:t>and </a:t>
            </a:r>
            <a:r>
              <a:rPr lang="en-US" b="1" dirty="0" smtClean="0">
                <a:latin typeface="Berlin Sans FB" panose="020E0602020502020306" pitchFamily="34" charset="0"/>
              </a:rPr>
              <a:t>		A</a:t>
            </a:r>
            <a:endParaRPr lang="en-US" dirty="0" smtClean="0">
              <a:latin typeface="Berlin Sans FB" panose="020E0602020502020306" pitchFamily="34" charset="0"/>
            </a:endParaRP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3074" name="Picture 2" descr="C:\Users\SMcI\AppData\Local\Microsoft\Windows\INetCache\IE\WKOUQUPS\Pizza[1]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backgroundMark x1="82353" y1="92432" x2="82353" y2="92432"/>
                        <a14:backgroundMark x1="58235" y1="83243" x2="58235" y2="83243"/>
                        <a14:backgroundMark x1="86765" y1="84324" x2="86765" y2="84324"/>
                        <a14:backgroundMark x1="64118" y1="91351" x2="64118" y2="91351"/>
                        <a14:backgroundMark x1="43529" y1="92432" x2="43529" y2="9243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3861048"/>
            <a:ext cx="2160240" cy="117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SMcI\AppData\Local\Microsoft\Windows\INetCache\IE\SKAFKB9J\apple_clipart_2[1]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826251"/>
            <a:ext cx="1284808" cy="1207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9022" y="5006576"/>
            <a:ext cx="28083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Twinkle, twinkle, little star,</a:t>
            </a:r>
            <a:br>
              <a:rPr lang="en-US" dirty="0" smtClean="0"/>
            </a:br>
            <a:r>
              <a:rPr lang="en-US" dirty="0" smtClean="0"/>
              <a:t>     How we wonder what you are.</a:t>
            </a:r>
            <a:br>
              <a:rPr lang="en-US" dirty="0" smtClean="0"/>
            </a:br>
            <a:endParaRPr lang="en-GB" dirty="0">
              <a:latin typeface="Berlin Sans FB" panose="020E0602020502020306" pitchFamily="34" charset="0"/>
            </a:endParaRPr>
          </a:p>
        </p:txBody>
      </p:sp>
      <p:pic>
        <p:nvPicPr>
          <p:cNvPr id="7" name="Picture 2" descr="C:\Users\SMcI\AppData\Local\Microsoft\Windows\INetCache\IE\WKOUQUPS\Pizza[1]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backgroundMark x1="82353" y1="92432" x2="82353" y2="92432"/>
                        <a14:backgroundMark x1="58235" y1="83243" x2="58235" y2="83243"/>
                        <a14:backgroundMark x1="86765" y1="84324" x2="86765" y2="84324"/>
                        <a14:backgroundMark x1="64118" y1="91351" x2="64118" y2="91351"/>
                        <a14:backgroundMark x1="43529" y1="92432" x2="43529" y2="9243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760" y="3839645"/>
            <a:ext cx="2160240" cy="117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411760" y="506797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     Up above the world so high,</a:t>
            </a:r>
            <a:br>
              <a:rPr lang="en-US" dirty="0"/>
            </a:br>
            <a:r>
              <a:rPr lang="en-US" dirty="0"/>
              <a:t>     Like a diamond in the sky.</a:t>
            </a:r>
            <a:endParaRPr lang="en-GB" dirty="0">
              <a:latin typeface="Berlin Sans FB" panose="020E0602020502020306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44208" y="5085184"/>
            <a:ext cx="28083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Twinkle, twinkle, little star,</a:t>
            </a:r>
            <a:br>
              <a:rPr lang="en-US" dirty="0" smtClean="0"/>
            </a:br>
            <a:r>
              <a:rPr lang="en-US" dirty="0" smtClean="0"/>
              <a:t>     How we wonder what you are.</a:t>
            </a:r>
            <a:br>
              <a:rPr lang="en-US" dirty="0" smtClean="0"/>
            </a:br>
            <a:endParaRPr lang="en-GB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77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 smtClean="0">
                <a:latin typeface="Berlin Sans FB" panose="020E0602020502020306" pitchFamily="34" charset="0"/>
              </a:rPr>
              <a:t>Rondo Form</a:t>
            </a:r>
            <a:endParaRPr lang="en-GB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435280" cy="50506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The a section keeps returning after different sections in between.</a:t>
            </a:r>
            <a:br>
              <a:rPr lang="en-US" dirty="0" smtClean="0"/>
            </a:br>
            <a:r>
              <a:rPr lang="en-US" dirty="0" smtClean="0">
                <a:latin typeface="Berlin Sans FB" panose="020E0602020502020306" pitchFamily="34" charset="0"/>
              </a:rPr>
              <a:t>A section is repeated after every different section.</a:t>
            </a:r>
            <a:br>
              <a:rPr lang="en-US" dirty="0" smtClean="0">
                <a:latin typeface="Berlin Sans FB" panose="020E0602020502020306" pitchFamily="34" charset="0"/>
              </a:rPr>
            </a:br>
            <a:r>
              <a:rPr lang="en-US" dirty="0" smtClean="0">
                <a:latin typeface="Berlin Sans FB" panose="020E0602020502020306" pitchFamily="34" charset="0"/>
              </a:rPr>
              <a:t> </a:t>
            </a:r>
            <a:r>
              <a:rPr lang="en-US" b="1" dirty="0" smtClean="0">
                <a:latin typeface="Berlin Sans FB" panose="020E0602020502020306" pitchFamily="34" charset="0"/>
              </a:rPr>
              <a:t>A</a:t>
            </a:r>
            <a:r>
              <a:rPr lang="en-US" dirty="0" smtClean="0">
                <a:latin typeface="Berlin Sans FB" panose="020E0602020502020306" pitchFamily="34" charset="0"/>
              </a:rPr>
              <a:t>	and	  </a:t>
            </a:r>
            <a:r>
              <a:rPr lang="en-US" b="1" dirty="0" smtClean="0">
                <a:latin typeface="Berlin Sans FB" panose="020E0602020502020306" pitchFamily="34" charset="0"/>
              </a:rPr>
              <a:t>B</a:t>
            </a:r>
            <a:r>
              <a:rPr lang="en-US" b="1" dirty="0">
                <a:latin typeface="Berlin Sans FB" panose="020E0602020502020306" pitchFamily="34" charset="0"/>
              </a:rPr>
              <a:t>	</a:t>
            </a:r>
            <a:r>
              <a:rPr lang="en-US" dirty="0" smtClean="0">
                <a:latin typeface="Berlin Sans FB" panose="020E0602020502020306" pitchFamily="34" charset="0"/>
              </a:rPr>
              <a:t>and	   </a:t>
            </a:r>
            <a:r>
              <a:rPr lang="en-US" b="1" dirty="0" smtClean="0">
                <a:latin typeface="Berlin Sans FB" panose="020E0602020502020306" pitchFamily="34" charset="0"/>
              </a:rPr>
              <a:t>A	 </a:t>
            </a:r>
            <a:r>
              <a:rPr lang="en-US" dirty="0" smtClean="0">
                <a:latin typeface="Berlin Sans FB" panose="020E0602020502020306" pitchFamily="34" charset="0"/>
              </a:rPr>
              <a:t>and	  </a:t>
            </a:r>
            <a:r>
              <a:rPr lang="en-US" b="1" dirty="0" smtClean="0">
                <a:latin typeface="Berlin Sans FB" panose="020E0602020502020306" pitchFamily="34" charset="0"/>
              </a:rPr>
              <a:t>C	</a:t>
            </a:r>
            <a:r>
              <a:rPr lang="en-US" dirty="0" smtClean="0">
                <a:latin typeface="Berlin Sans FB" panose="020E0602020502020306" pitchFamily="34" charset="0"/>
              </a:rPr>
              <a:t>and</a:t>
            </a:r>
            <a:r>
              <a:rPr lang="en-US" dirty="0">
                <a:latin typeface="Berlin Sans FB" panose="020E0602020502020306" pitchFamily="34" charset="0"/>
              </a:rPr>
              <a:t>	   </a:t>
            </a:r>
            <a:r>
              <a:rPr lang="en-US" b="1" dirty="0">
                <a:latin typeface="Berlin Sans FB" panose="020E0602020502020306" pitchFamily="34" charset="0"/>
              </a:rPr>
              <a:t>A	</a:t>
            </a:r>
            <a:endParaRPr lang="en-US" dirty="0">
              <a:latin typeface="Berlin Sans FB" panose="020E0602020502020306" pitchFamily="34" charset="0"/>
            </a:endParaRPr>
          </a:p>
          <a:p>
            <a:pPr marL="0" indent="0" algn="ctr">
              <a:buNone/>
            </a:pPr>
            <a:endParaRPr lang="en-US" dirty="0" smtClean="0">
              <a:latin typeface="Berlin Sans FB" panose="020E0602020502020306" pitchFamily="34" charset="0"/>
            </a:endParaRP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3074" name="Picture 2" descr="C:\Users\SMcI\AppData\Local\Microsoft\Windows\INetCache\IE\WKOUQUPS\Pizza[1]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backgroundMark x1="82353" y1="92432" x2="82353" y2="92432"/>
                        <a14:backgroundMark x1="58235" y1="83243" x2="58235" y2="83243"/>
                        <a14:backgroundMark x1="86765" y1="84324" x2="86765" y2="84324"/>
                        <a14:backgroundMark x1="64118" y1="91351" x2="64118" y2="91351"/>
                        <a14:backgroundMark x1="43529" y1="92432" x2="43529" y2="9243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60" y="3842529"/>
            <a:ext cx="2160240" cy="117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SMcI\AppData\Local\Microsoft\Windows\INetCache\IE\SKAFKB9J\apple_clipart_2[1]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717032"/>
            <a:ext cx="1284808" cy="1207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SMcI\AppData\Local\Microsoft\Windows\INetCache\IE\WKOUQUPS\Pizza[1]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backgroundMark x1="82353" y1="92432" x2="82353" y2="92432"/>
                        <a14:backgroundMark x1="58235" y1="83243" x2="58235" y2="83243"/>
                        <a14:backgroundMark x1="86765" y1="84324" x2="86765" y2="84324"/>
                        <a14:backgroundMark x1="64118" y1="91351" x2="64118" y2="91351"/>
                        <a14:backgroundMark x1="43529" y1="92432" x2="43529" y2="9243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760" y="3839645"/>
            <a:ext cx="2160240" cy="117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80132" y="504188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smtClean="0"/>
              <a:t>The sections that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b="1" u="sng" dirty="0" smtClean="0"/>
              <a:t>are not </a:t>
            </a:r>
            <a:r>
              <a:rPr lang="en-US" dirty="0" smtClean="0"/>
              <a:t>‘A sections’</a:t>
            </a:r>
            <a:br>
              <a:rPr lang="en-US" dirty="0" smtClean="0"/>
            </a:br>
            <a:r>
              <a:rPr lang="en-US" dirty="0" smtClean="0"/>
              <a:t>are called </a:t>
            </a:r>
            <a:br>
              <a:rPr lang="en-US" dirty="0" smtClean="0"/>
            </a:br>
            <a:r>
              <a:rPr lang="en-US" b="1" u="sng" dirty="0" smtClean="0"/>
              <a:t>Episodes </a:t>
            </a:r>
            <a:endParaRPr lang="en-GB" b="1" u="sng" dirty="0">
              <a:latin typeface="Berlin Sans FB" panose="020E0602020502020306" pitchFamily="34" charset="0"/>
            </a:endParaRPr>
          </a:p>
        </p:txBody>
      </p:sp>
      <p:pic>
        <p:nvPicPr>
          <p:cNvPr id="10" name="Picture 2" descr="C:\Users\SMcI\AppData\Local\Microsoft\Windows\INetCache\IE\WKOUQUPS\Pizza[1]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backgroundMark x1="82353" y1="92432" x2="82353" y2="92432"/>
                        <a14:backgroundMark x1="58235" y1="83243" x2="58235" y2="83243"/>
                        <a14:backgroundMark x1="86765" y1="84324" x2="86765" y2="84324"/>
                        <a14:backgroundMark x1="64118" y1="91351" x2="64118" y2="91351"/>
                        <a14:backgroundMark x1="43529" y1="92432" x2="43529" y2="9243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536" y="3839644"/>
            <a:ext cx="2160240" cy="117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SMcI\AppData\Local\Microsoft\Windows\INetCache\IE\PUJLKSNJ\clipart0269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775892"/>
            <a:ext cx="1231198" cy="124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4197743" y="50966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smtClean="0"/>
              <a:t>The sections that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b="1" u="sng" dirty="0" smtClean="0"/>
              <a:t>are not </a:t>
            </a:r>
            <a:r>
              <a:rPr lang="en-US" dirty="0" smtClean="0"/>
              <a:t>‘A sections’</a:t>
            </a:r>
            <a:br>
              <a:rPr lang="en-US" dirty="0" smtClean="0"/>
            </a:br>
            <a:r>
              <a:rPr lang="en-US" dirty="0" smtClean="0"/>
              <a:t>are called </a:t>
            </a:r>
            <a:br>
              <a:rPr lang="en-US" dirty="0" smtClean="0"/>
            </a:br>
            <a:r>
              <a:rPr lang="en-US" b="1" u="sng" dirty="0" smtClean="0"/>
              <a:t>Episodes </a:t>
            </a:r>
            <a:endParaRPr lang="en-GB" b="1" u="sng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0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63352" y="1371600"/>
            <a:ext cx="6477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>
                <a:latin typeface="Berlin Sans FB" panose="020E0602020502020306" pitchFamily="34" charset="0"/>
              </a:rPr>
              <a:t>We are going to create our </a:t>
            </a:r>
            <a:r>
              <a:rPr lang="en-GB" sz="3600" b="1" dirty="0" smtClean="0">
                <a:latin typeface="Berlin Sans FB" panose="020E0602020502020306" pitchFamily="34" charset="0"/>
              </a:rPr>
              <a:t>own</a:t>
            </a:r>
            <a:endParaRPr lang="en-US" sz="3600" b="1" dirty="0">
              <a:latin typeface="Berlin Sans FB" panose="020E0602020502020306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1560" y="2819400"/>
            <a:ext cx="89289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C00000"/>
                </a:solidFill>
                <a:latin typeface="Berlin Sans FB" panose="020E0602020502020306" pitchFamily="34" charset="0"/>
              </a:rPr>
              <a:t>   Theme          	</a:t>
            </a:r>
            <a:r>
              <a:rPr lang="en-GB" sz="2800" b="1" dirty="0" smtClean="0">
                <a:solidFill>
                  <a:srgbClr val="00B0F0"/>
                </a:solidFill>
                <a:latin typeface="Berlin Sans FB" panose="020E0602020502020306" pitchFamily="34" charset="0"/>
              </a:rPr>
              <a:t>Var.1</a:t>
            </a:r>
            <a:r>
              <a:rPr lang="en-GB" sz="2800" b="1" dirty="0" smtClean="0">
                <a:solidFill>
                  <a:srgbClr val="C00000"/>
                </a:solidFill>
                <a:latin typeface="Berlin Sans FB" panose="020E0602020502020306" pitchFamily="34" charset="0"/>
              </a:rPr>
              <a:t>		 </a:t>
            </a:r>
            <a:r>
              <a:rPr lang="en-GB" sz="2800" b="1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Var.2	  </a:t>
            </a:r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  <a:latin typeface="Berlin Sans FB" panose="020E0602020502020306" pitchFamily="34" charset="0"/>
              </a:rPr>
              <a:t>Var.3</a:t>
            </a:r>
            <a:r>
              <a:rPr lang="en-GB" sz="2800" b="1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	</a:t>
            </a:r>
            <a:endParaRPr lang="en-US" sz="2800" b="1" dirty="0">
              <a:solidFill>
                <a:srgbClr val="00B050"/>
              </a:solidFill>
              <a:latin typeface="Berlin Sans FB" panose="020E0602020502020306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067944" y="3267014"/>
            <a:ext cx="0" cy="35569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084168" y="3267014"/>
            <a:ext cx="0" cy="35569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8028384" y="3276402"/>
            <a:ext cx="0" cy="35569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z="4800" dirty="0" smtClean="0">
                <a:latin typeface="Berlin Sans FB" panose="020E0602020502020306" pitchFamily="34" charset="0"/>
              </a:rPr>
              <a:t>Theme and Variations</a:t>
            </a:r>
            <a:endParaRPr lang="en-GB" dirty="0">
              <a:latin typeface="Berlin Sans FB" panose="020E0602020502020306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763688" y="3267014"/>
            <a:ext cx="0" cy="35569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descr="Walkers Crisps Ready Salted 32.5 grams (Pack of 48)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68" y="3632094"/>
            <a:ext cx="1920240" cy="2560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 descr="48 X WALKERS CRISPS PICKLED ONION 32.5g | 48 PACK BUNDLE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14" r="12500"/>
          <a:stretch/>
        </p:blipFill>
        <p:spPr bwMode="auto">
          <a:xfrm>
            <a:off x="7078439" y="3651190"/>
            <a:ext cx="1920240" cy="2560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Walkers Crisps Cheese and Onion 32.5 grams (48 Pack)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815" y="3622706"/>
            <a:ext cx="1920240" cy="2560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 descr="Walkers Crisps Salt and Vinegar 32.5 g (Pack of 48)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8199" y="3604984"/>
            <a:ext cx="1920240" cy="2560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812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2"/>
          <p:cNvSpPr txBox="1">
            <a:spLocks noChangeArrowheads="1"/>
          </p:cNvSpPr>
          <p:nvPr/>
        </p:nvSpPr>
        <p:spPr bwMode="auto">
          <a:xfrm>
            <a:off x="722138" y="2500313"/>
            <a:ext cx="72342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dirty="0">
                <a:latin typeface="Berlin Sans FB" panose="020E0602020502020306" pitchFamily="34" charset="0"/>
              </a:rPr>
              <a:t>1. </a:t>
            </a:r>
            <a:r>
              <a:rPr lang="en-GB" sz="2400" b="1" dirty="0">
                <a:latin typeface="Berlin Sans FB" panose="020E0602020502020306" pitchFamily="34" charset="0"/>
              </a:rPr>
              <a:t>Exposition</a:t>
            </a:r>
            <a:r>
              <a:rPr lang="en-GB" sz="2400" dirty="0">
                <a:latin typeface="Berlin Sans FB" panose="020E0602020502020306" pitchFamily="34" charset="0"/>
              </a:rPr>
              <a:t> – The statement of the subjects (themes).</a:t>
            </a:r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783584" y="830963"/>
            <a:ext cx="765145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sz="4800" b="1" dirty="0" smtClean="0">
                <a:solidFill>
                  <a:srgbClr val="00B0F0"/>
                </a:solidFill>
                <a:latin typeface="Berlin Sans FB" panose="020E0602020502020306" pitchFamily="34" charset="0"/>
              </a:rPr>
              <a:t>Sonata Form </a:t>
            </a:r>
            <a:r>
              <a:rPr lang="en-GB" sz="4800" b="1" dirty="0" smtClean="0">
                <a:latin typeface="Berlin Sans FB" panose="020E0602020502020306" pitchFamily="34" charset="0"/>
              </a:rPr>
              <a:t>Explained…</a:t>
            </a:r>
            <a:endParaRPr lang="en-GB" sz="4800" b="1" dirty="0">
              <a:latin typeface="Berlin Sans FB" panose="020E0602020502020306" pitchFamily="34" charset="0"/>
            </a:endParaRPr>
          </a:p>
        </p:txBody>
      </p:sp>
      <p:sp>
        <p:nvSpPr>
          <p:cNvPr id="6148" name="TextBox 5"/>
          <p:cNvSpPr txBox="1">
            <a:spLocks noChangeArrowheads="1"/>
          </p:cNvSpPr>
          <p:nvPr/>
        </p:nvSpPr>
        <p:spPr bwMode="auto">
          <a:xfrm>
            <a:off x="323528" y="3181350"/>
            <a:ext cx="86565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dirty="0">
                <a:latin typeface="Berlin Sans FB" panose="020E0602020502020306" pitchFamily="34" charset="0"/>
              </a:rPr>
              <a:t>2.</a:t>
            </a:r>
            <a:r>
              <a:rPr lang="en-GB" sz="2400" dirty="0">
                <a:solidFill>
                  <a:srgbClr val="C00000"/>
                </a:solidFill>
                <a:latin typeface="Berlin Sans FB" panose="020E0602020502020306" pitchFamily="34" charset="0"/>
              </a:rPr>
              <a:t> </a:t>
            </a:r>
            <a:r>
              <a:rPr lang="en-GB" sz="2400" b="1" dirty="0">
                <a:solidFill>
                  <a:srgbClr val="C00000"/>
                </a:solidFill>
                <a:latin typeface="Berlin Sans FB" panose="020E0602020502020306" pitchFamily="34" charset="0"/>
              </a:rPr>
              <a:t>Development </a:t>
            </a:r>
            <a:r>
              <a:rPr lang="en-GB" sz="2400" dirty="0">
                <a:latin typeface="Berlin Sans FB" panose="020E0602020502020306" pitchFamily="34" charset="0"/>
              </a:rPr>
              <a:t>– A  modulating section developing the themes. </a:t>
            </a:r>
          </a:p>
        </p:txBody>
      </p:sp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107504" y="3895725"/>
            <a:ext cx="908133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400" dirty="0">
                <a:latin typeface="Berlin Sans FB" panose="020E0602020502020306" pitchFamily="34" charset="0"/>
              </a:rPr>
              <a:t>3. </a:t>
            </a:r>
            <a:r>
              <a:rPr lang="en-GB" sz="2400" b="1" dirty="0">
                <a:latin typeface="Berlin Sans FB" panose="020E0602020502020306" pitchFamily="34" charset="0"/>
              </a:rPr>
              <a:t>Recapitulation </a:t>
            </a:r>
            <a:r>
              <a:rPr lang="en-GB" sz="2400" dirty="0">
                <a:latin typeface="Berlin Sans FB" panose="020E0602020502020306" pitchFamily="34" charset="0"/>
              </a:rPr>
              <a:t>– A return to the first themes from the exposition</a:t>
            </a:r>
            <a:r>
              <a:rPr lang="en-GB" sz="2400" dirty="0" smtClean="0">
                <a:latin typeface="Berlin Sans FB" panose="020E0602020502020306" pitchFamily="34" charset="0"/>
              </a:rPr>
              <a:t>. </a:t>
            </a:r>
            <a:br>
              <a:rPr lang="en-GB" sz="2400" dirty="0" smtClean="0">
                <a:latin typeface="Berlin Sans FB" panose="020E0602020502020306" pitchFamily="34" charset="0"/>
              </a:rPr>
            </a:br>
            <a:r>
              <a:rPr lang="en-GB" sz="2400" dirty="0" smtClean="0">
                <a:latin typeface="Berlin Sans FB" panose="020E0602020502020306" pitchFamily="34" charset="0"/>
              </a:rPr>
              <a:t>		     Think of the word </a:t>
            </a:r>
            <a:r>
              <a:rPr lang="en-GB" sz="2400" b="1" dirty="0" smtClean="0">
                <a:solidFill>
                  <a:srgbClr val="00B050"/>
                </a:solidFill>
                <a:latin typeface="Berlin Sans FB" panose="020E0602020502020306" pitchFamily="34" charset="0"/>
              </a:rPr>
              <a:t>RECAP</a:t>
            </a:r>
            <a:r>
              <a:rPr lang="en-GB" sz="2400" b="1" dirty="0" smtClean="0">
                <a:latin typeface="Berlin Sans FB" panose="020E0602020502020306" pitchFamily="34" charset="0"/>
              </a:rPr>
              <a:t> </a:t>
            </a:r>
            <a:endParaRPr lang="en-GB" sz="2400" b="1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25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639" y="2060847"/>
            <a:ext cx="8712968" cy="3374107"/>
          </a:xfrm>
          <a:prstGeom prst="rect">
            <a:avLst/>
          </a:prstGeom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2608263" y="404664"/>
            <a:ext cx="434766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5400" b="1" dirty="0">
                <a:latin typeface="Berlin Sans FB" panose="020E0602020502020306" pitchFamily="34" charset="0"/>
              </a:rPr>
              <a:t>Sonata Form</a:t>
            </a:r>
          </a:p>
        </p:txBody>
      </p:sp>
      <p:sp>
        <p:nvSpPr>
          <p:cNvPr id="3" name="Rectangle 2"/>
          <p:cNvSpPr/>
          <p:nvPr/>
        </p:nvSpPr>
        <p:spPr>
          <a:xfrm>
            <a:off x="1907704" y="5819717"/>
            <a:ext cx="5904656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latin typeface="Berlin Sans FB" panose="020E0602020502020306" pitchFamily="34" charset="0"/>
              </a:rPr>
              <a:t>Sonata </a:t>
            </a:r>
            <a:r>
              <a:rPr lang="en-GB" sz="2400" b="1" dirty="0" smtClean="0">
                <a:latin typeface="Berlin Sans FB" panose="020E0602020502020306" pitchFamily="34" charset="0"/>
              </a:rPr>
              <a:t>Form Explained in a fun way…</a:t>
            </a:r>
            <a:r>
              <a:rPr lang="en-GB" b="1" dirty="0" smtClean="0">
                <a:latin typeface="Berlin Sans FB" panose="020E0602020502020306" pitchFamily="34" charset="0"/>
              </a:rPr>
              <a:t/>
            </a:r>
            <a:br>
              <a:rPr lang="en-GB" b="1" dirty="0" smtClean="0">
                <a:latin typeface="Berlin Sans FB" panose="020E0602020502020306" pitchFamily="34" charset="0"/>
              </a:rPr>
            </a:br>
            <a:r>
              <a:rPr lang="en-GB" sz="700" b="1" dirty="0" smtClean="0">
                <a:latin typeface="Berlin Sans FB" panose="020E0602020502020306" pitchFamily="34" charset="0"/>
              </a:rPr>
              <a:t> </a:t>
            </a:r>
            <a:r>
              <a:rPr lang="en-GB" b="1" dirty="0" smtClean="0">
                <a:solidFill>
                  <a:sysClr val="windowText" lastClr="000000"/>
                </a:solidFill>
                <a:hlinkClick r:id="rId4"/>
              </a:rPr>
              <a:t/>
            </a:r>
            <a:br>
              <a:rPr lang="en-GB" b="1" dirty="0" smtClean="0">
                <a:solidFill>
                  <a:sysClr val="windowText" lastClr="000000"/>
                </a:solidFill>
                <a:hlinkClick r:id="rId4"/>
              </a:rPr>
            </a:br>
            <a:r>
              <a:rPr lang="en-GB" b="1" dirty="0" smtClean="0">
                <a:solidFill>
                  <a:sysClr val="windowText" lastClr="000000"/>
                </a:solidFill>
                <a:hlinkClick r:id="rId4"/>
              </a:rPr>
              <a:t>https</a:t>
            </a:r>
            <a:r>
              <a:rPr lang="en-GB" b="1" dirty="0">
                <a:solidFill>
                  <a:sysClr val="windowText" lastClr="000000"/>
                </a:solidFill>
                <a:hlinkClick r:id="rId4"/>
              </a:rPr>
              <a:t>://</a:t>
            </a:r>
            <a:r>
              <a:rPr lang="en-GB" b="1" dirty="0" smtClean="0">
                <a:solidFill>
                  <a:sysClr val="windowText" lastClr="000000"/>
                </a:solidFill>
                <a:hlinkClick r:id="rId4"/>
              </a:rPr>
              <a:t>www.youtube.com/watch?v=L7PfGTtUC84</a:t>
            </a:r>
            <a:r>
              <a:rPr lang="en-GB" b="1" dirty="0" smtClean="0">
                <a:solidFill>
                  <a:sysClr val="windowText" lastClr="000000"/>
                </a:solidFill>
              </a:rPr>
              <a:t> </a:t>
            </a:r>
            <a:endParaRPr lang="en-GB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90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</TotalTime>
  <Words>94</Words>
  <Application>Microsoft Office PowerPoint</Application>
  <PresentationFormat>On-screen Show (4:3)</PresentationFormat>
  <Paragraphs>26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Binary Form</vt:lpstr>
      <vt:lpstr>Ternary Form</vt:lpstr>
      <vt:lpstr>Rondo Form</vt:lpstr>
      <vt:lpstr>Theme and Variations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S2 Classical Music</dc:title>
  <dc:creator>Corrie</dc:creator>
  <cp:lastModifiedBy>sysadmin</cp:lastModifiedBy>
  <cp:revision>94</cp:revision>
  <dcterms:created xsi:type="dcterms:W3CDTF">2014-09-08T08:42:12Z</dcterms:created>
  <dcterms:modified xsi:type="dcterms:W3CDTF">2015-12-11T14:47:20Z</dcterms:modified>
</cp:coreProperties>
</file>