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5" r:id="rId2"/>
    <p:sldId id="322" r:id="rId3"/>
    <p:sldId id="323" r:id="rId4"/>
    <p:sldId id="367" r:id="rId5"/>
    <p:sldId id="361" r:id="rId6"/>
    <p:sldId id="362" r:id="rId7"/>
    <p:sldId id="363" r:id="rId8"/>
    <p:sldId id="3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0" autoAdjust="0"/>
  </p:normalViewPr>
  <p:slideViewPr>
    <p:cSldViewPr>
      <p:cViewPr>
        <p:scale>
          <a:sx n="66" d="100"/>
          <a:sy n="66" d="100"/>
        </p:scale>
        <p:origin x="-1284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88E3F-8B63-42B0-B92A-237E5F70D54A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FFE86-C4ED-4AE7-B74E-5CF880130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3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FFE86-C4ED-4AE7-B74E-5CF8801307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2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6A7A-B7E8-4AA1-B804-70019D423DB7}" type="datetimeFigureOut">
              <a:rPr lang="en-GB" smtClean="0"/>
              <a:t>11/12/2015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71E-AFBC-49CE-B3F8-89E6F99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5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6A7A-B7E8-4AA1-B804-70019D423DB7}" type="datetimeFigureOut">
              <a:rPr lang="en-GB" smtClean="0"/>
              <a:t>11/12/2015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71E-AFBC-49CE-B3F8-89E6F99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61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6A7A-B7E8-4AA1-B804-70019D423DB7}" type="datetimeFigureOut">
              <a:rPr lang="en-GB" smtClean="0"/>
              <a:t>11/12/2015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71E-AFBC-49CE-B3F8-89E6F99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5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6A7A-B7E8-4AA1-B804-70019D423DB7}" type="datetimeFigureOut">
              <a:rPr lang="en-GB" smtClean="0"/>
              <a:t>11/12/2015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71E-AFBC-49CE-B3F8-89E6F99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8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6A7A-B7E8-4AA1-B804-70019D423DB7}" type="datetimeFigureOut">
              <a:rPr lang="en-GB" smtClean="0"/>
              <a:t>11/12/2015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71E-AFBC-49CE-B3F8-89E6F99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9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6A7A-B7E8-4AA1-B804-70019D423DB7}" type="datetimeFigureOut">
              <a:rPr lang="en-GB" smtClean="0"/>
              <a:t>11/12/2015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71E-AFBC-49CE-B3F8-89E6F99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78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6A7A-B7E8-4AA1-B804-70019D423DB7}" type="datetimeFigureOut">
              <a:rPr lang="en-GB" smtClean="0"/>
              <a:t>11/12/2015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71E-AFBC-49CE-B3F8-89E6F99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49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6A7A-B7E8-4AA1-B804-70019D423DB7}" type="datetimeFigureOut">
              <a:rPr lang="en-GB" smtClean="0"/>
              <a:t>11/12/2015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71E-AFBC-49CE-B3F8-89E6F99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4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6A7A-B7E8-4AA1-B804-70019D423DB7}" type="datetimeFigureOut">
              <a:rPr lang="en-GB" smtClean="0"/>
              <a:t>11/12/2015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71E-AFBC-49CE-B3F8-89E6F99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3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6A7A-B7E8-4AA1-B804-70019D423DB7}" type="datetimeFigureOut">
              <a:rPr lang="en-GB" smtClean="0"/>
              <a:t>11/12/2015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71E-AFBC-49CE-B3F8-89E6F99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77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6A7A-B7E8-4AA1-B804-70019D423DB7}" type="datetimeFigureOut">
              <a:rPr lang="en-GB" smtClean="0"/>
              <a:t>11/12/2015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71E-AFBC-49CE-B3F8-89E6F99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53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6400"/>
                    </a14:imgEffect>
                    <a14:imgEffect>
                      <a14:saturation sat="0"/>
                    </a14:imgEffect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6A7A-B7E8-4AA1-B804-70019D423DB7}" type="datetimeFigureOut">
              <a:rPr lang="en-GB" smtClean="0"/>
              <a:t>11/12/2015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071E-AFBC-49CE-B3F8-89E6F997A1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6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Berlin Sans FB Demi" panose="020E0802020502020306" pitchFamily="34" charset="0"/>
              </a:rPr>
              <a:t>Dynamics</a:t>
            </a:r>
            <a:endParaRPr lang="en-GB" sz="48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69347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dirty="0" smtClean="0">
                <a:latin typeface="Berlin Sans FB" panose="020E0602020502020306" pitchFamily="34" charset="0"/>
              </a:rPr>
              <a:t>The </a:t>
            </a:r>
            <a:r>
              <a:rPr lang="en-GB" b="1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Dynamics</a:t>
            </a:r>
            <a:r>
              <a:rPr lang="en-GB" dirty="0">
                <a:latin typeface="Berlin Sans FB" panose="020E0602020502020306" pitchFamily="34" charset="0"/>
              </a:rPr>
              <a:t> </a:t>
            </a:r>
            <a:r>
              <a:rPr lang="en-GB" dirty="0" smtClean="0">
                <a:latin typeface="Berlin Sans FB" panose="020E0602020502020306" pitchFamily="34" charset="0"/>
              </a:rPr>
              <a:t>of a piece of music give it character and mood. </a:t>
            </a:r>
            <a:r>
              <a:rPr lang="en-GB" i="1" dirty="0" smtClean="0">
                <a:latin typeface="Berlin Sans FB" panose="020E0602020502020306" pitchFamily="34" charset="0"/>
              </a:rPr>
              <a:t/>
            </a:r>
            <a:br>
              <a:rPr lang="en-GB" i="1" dirty="0" smtClean="0">
                <a:latin typeface="Berlin Sans FB" panose="020E0602020502020306" pitchFamily="34" charset="0"/>
              </a:rPr>
            </a:br>
            <a:r>
              <a:rPr lang="en-GB" i="1" dirty="0" smtClean="0">
                <a:latin typeface="Berlin Sans FB" panose="020E0602020502020306" pitchFamily="34" charset="0"/>
              </a:rPr>
              <a:t/>
            </a:r>
            <a:br>
              <a:rPr lang="en-GB" i="1" dirty="0" smtClean="0">
                <a:latin typeface="Berlin Sans FB" panose="020E0602020502020306" pitchFamily="34" charset="0"/>
              </a:rPr>
            </a:br>
            <a:r>
              <a:rPr lang="en-GB" dirty="0" smtClean="0">
                <a:latin typeface="Berlin Sans FB" panose="020E0602020502020306" pitchFamily="34" charset="0"/>
              </a:rPr>
              <a:t>So far you should know four dynamic terms…</a:t>
            </a:r>
            <a:br>
              <a:rPr lang="en-GB" dirty="0" smtClean="0">
                <a:latin typeface="Berlin Sans FB" panose="020E0602020502020306" pitchFamily="34" charset="0"/>
              </a:rPr>
            </a:br>
            <a:r>
              <a:rPr lang="en-GB" sz="1400" dirty="0" smtClean="0">
                <a:latin typeface="Berlin Sans FB" panose="020E0602020502020306" pitchFamily="34" charset="0"/>
              </a:rPr>
              <a:t> </a:t>
            </a:r>
            <a:r>
              <a:rPr lang="en-GB" dirty="0" smtClean="0">
                <a:latin typeface="Berlin Sans FB" panose="020E0602020502020306" pitchFamily="34" charset="0"/>
              </a:rPr>
              <a:t/>
            </a:r>
            <a:br>
              <a:rPr lang="en-GB" dirty="0" smtClean="0">
                <a:latin typeface="Berlin Sans FB" panose="020E0602020502020306" pitchFamily="34" charset="0"/>
              </a:rPr>
            </a:br>
            <a:r>
              <a:rPr lang="en-GB" sz="4000" b="1" i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Piano - Quiet</a:t>
            </a:r>
            <a:r>
              <a:rPr lang="en-GB" sz="4000" b="1" i="1" dirty="0" smtClean="0">
                <a:latin typeface="Berlin Sans FB" panose="020E0602020502020306" pitchFamily="34" charset="0"/>
              </a:rPr>
              <a:t>	</a:t>
            </a:r>
            <a:r>
              <a:rPr lang="en-GB" sz="4000" b="1" i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Forte - Loud</a:t>
            </a:r>
            <a:r>
              <a:rPr lang="en-GB" sz="4000" b="1" i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/>
            </a:r>
            <a:br>
              <a:rPr lang="en-GB" sz="4000" b="1" i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</a:br>
            <a:r>
              <a:rPr lang="en-GB" sz="4000" b="1" i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/>
            </a:r>
            <a:br>
              <a:rPr lang="en-GB" sz="4000" b="1" i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</a:br>
            <a:r>
              <a:rPr lang="en-GB" sz="4000" b="1" i="1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Pianissimo – Really Quiet</a:t>
            </a:r>
            <a:br>
              <a:rPr lang="en-GB" sz="4000" b="1" i="1" dirty="0" smtClean="0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GB" sz="4000" b="1" i="1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/>
            </a:r>
            <a:br>
              <a:rPr lang="en-GB" sz="4000" b="1" i="1" dirty="0" smtClean="0">
                <a:solidFill>
                  <a:srgbClr val="00B0F0"/>
                </a:solidFill>
                <a:latin typeface="Berlin Sans FB" panose="020E0602020502020306" pitchFamily="34" charset="0"/>
              </a:rPr>
            </a:br>
            <a:r>
              <a:rPr lang="en-GB" sz="4000" b="1" i="1" dirty="0">
                <a:latin typeface="Berlin Sans FB" panose="020E0602020502020306" pitchFamily="34" charset="0"/>
              </a:rPr>
              <a:t>	</a:t>
            </a:r>
            <a:r>
              <a:rPr lang="en-GB" sz="4000" b="1" i="1" dirty="0" err="1" smtClean="0">
                <a:latin typeface="Berlin Sans FB" panose="020E0602020502020306" pitchFamily="34" charset="0"/>
              </a:rPr>
              <a:t>Sforzando</a:t>
            </a:r>
            <a:r>
              <a:rPr lang="en-GB" sz="4000" b="1" i="1" dirty="0" smtClean="0">
                <a:latin typeface="Berlin Sans FB" panose="020E0602020502020306" pitchFamily="34" charset="0"/>
              </a:rPr>
              <a:t> – Suddenly Loud</a:t>
            </a:r>
            <a:br>
              <a:rPr lang="en-GB" sz="4000" b="1" i="1" dirty="0" smtClean="0">
                <a:latin typeface="Berlin Sans FB" panose="020E0602020502020306" pitchFamily="34" charset="0"/>
              </a:rPr>
            </a:br>
            <a:r>
              <a:rPr lang="en-GB" sz="4000" b="1" i="1" dirty="0" smtClean="0">
                <a:latin typeface="Berlin Sans FB" panose="020E0602020502020306" pitchFamily="34" charset="0"/>
              </a:rPr>
              <a:t/>
            </a:r>
            <a:br>
              <a:rPr lang="en-GB" sz="4000" b="1" i="1" dirty="0" smtClean="0">
                <a:latin typeface="Berlin Sans FB" panose="020E0602020502020306" pitchFamily="34" charset="0"/>
              </a:rPr>
            </a:br>
            <a:r>
              <a:rPr lang="en-GB" sz="4000" b="1" i="1" dirty="0">
                <a:latin typeface="Berlin Sans FB" panose="020E0602020502020306" pitchFamily="34" charset="0"/>
              </a:rPr>
              <a:t>	</a:t>
            </a:r>
            <a:r>
              <a:rPr lang="en-GB" sz="4000" b="1" i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Fortissimo – Really Loud</a:t>
            </a:r>
            <a:r>
              <a:rPr lang="en-GB" sz="4000" b="1" i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/>
            </a:r>
            <a:br>
              <a:rPr lang="en-GB" sz="4000" b="1" i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</a:br>
            <a:r>
              <a:rPr lang="en-GB" sz="2200" b="1" i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GB" sz="4000" b="1" i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/>
            </a:r>
            <a:br>
              <a:rPr lang="en-GB" sz="4000" b="1" i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</a:br>
            <a:r>
              <a:rPr lang="en-GB" sz="4000" b="1" i="1" dirty="0" smtClean="0"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Crescendo – Gradually getting louder</a:t>
            </a:r>
            <a:r>
              <a:rPr lang="en-GB" sz="4000" b="1" i="1" dirty="0">
                <a:latin typeface="Berlin Sans FB" panose="020E0602020502020306" pitchFamily="34" charset="0"/>
              </a:rPr>
              <a:t>	</a:t>
            </a:r>
            <a:r>
              <a:rPr lang="en-GB" sz="4000" b="1" i="1" dirty="0" smtClean="0">
                <a:latin typeface="Berlin Sans FB" panose="020E0602020502020306" pitchFamily="34" charset="0"/>
              </a:rPr>
              <a:t/>
            </a:r>
            <a:br>
              <a:rPr lang="en-GB" sz="4000" b="1" i="1" dirty="0" smtClean="0">
                <a:latin typeface="Berlin Sans FB" panose="020E0602020502020306" pitchFamily="34" charset="0"/>
              </a:rPr>
            </a:br>
            <a:r>
              <a:rPr lang="en-GB" sz="4000" b="1" i="1" dirty="0" smtClean="0">
                <a:latin typeface="Berlin Sans FB" panose="020E0602020502020306" pitchFamily="34" charset="0"/>
              </a:rPr>
              <a:t/>
            </a:r>
            <a:br>
              <a:rPr lang="en-GB" sz="4000" b="1" i="1" dirty="0" smtClean="0">
                <a:latin typeface="Berlin Sans FB" panose="020E0602020502020306" pitchFamily="34" charset="0"/>
              </a:rPr>
            </a:br>
            <a:r>
              <a:rPr lang="en-GB" sz="4000" b="1" i="1" dirty="0" smtClean="0">
                <a:latin typeface="Berlin Sans FB" panose="020E0602020502020306" pitchFamily="34" charset="0"/>
              </a:rPr>
              <a:t/>
            </a:r>
            <a:br>
              <a:rPr lang="en-GB" sz="4000" b="1" i="1" dirty="0" smtClean="0">
                <a:latin typeface="Berlin Sans FB" panose="020E0602020502020306" pitchFamily="34" charset="0"/>
              </a:rPr>
            </a:br>
            <a:r>
              <a:rPr lang="en-GB" sz="4000" b="1" i="1" dirty="0" smtClean="0">
                <a:latin typeface="Berlin Sans FB" panose="020E0602020502020306" pitchFamily="34" charset="0"/>
              </a:rPr>
              <a:t>	</a:t>
            </a:r>
            <a:r>
              <a:rPr lang="en-GB" sz="4000" b="1" i="1" dirty="0" smtClean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</a:rPr>
              <a:t>Diminuendo – Gradually getting quieter</a:t>
            </a:r>
            <a:r>
              <a:rPr lang="en-GB" i="1" dirty="0" smtClean="0">
                <a:latin typeface="Berlin Sans FB" panose="020E0602020502020306" pitchFamily="34" charset="0"/>
              </a:rPr>
              <a:t/>
            </a:r>
            <a:br>
              <a:rPr lang="en-GB" i="1" dirty="0" smtClean="0">
                <a:latin typeface="Berlin Sans FB" panose="020E0602020502020306" pitchFamily="34" charset="0"/>
              </a:rPr>
            </a:br>
            <a:endParaRPr lang="en-GB" i="1" dirty="0" smtClean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endParaRPr lang="en-GB" dirty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endParaRPr lang="en-GB" dirty="0" smtClean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endParaRPr lang="en-GB" dirty="0">
              <a:latin typeface="Berlin Sans FB" panose="020E0602020502020306" pitchFamily="34" charset="0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3707904" y="6237312"/>
            <a:ext cx="2664296" cy="432048"/>
          </a:xfrm>
          <a:prstGeom prst="chevron">
            <a:avLst>
              <a:gd name="adj" fmla="val 8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 rot="10800000">
            <a:off x="3707904" y="5247203"/>
            <a:ext cx="2520280" cy="396044"/>
          </a:xfrm>
          <a:prstGeom prst="chevron">
            <a:avLst>
              <a:gd name="adj" fmla="val 8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Berlin Sans FB Demi" panose="020E0802020502020306" pitchFamily="34" charset="0"/>
              </a:rPr>
              <a:t>A New Invention!</a:t>
            </a:r>
            <a:endParaRPr lang="en-GB" sz="48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>
                <a:latin typeface="Berlin Sans FB" panose="020E0602020502020306" pitchFamily="34" charset="0"/>
              </a:rPr>
              <a:t>The </a:t>
            </a:r>
            <a:r>
              <a:rPr lang="en-GB" b="1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Classical Era </a:t>
            </a:r>
            <a:r>
              <a:rPr lang="en-GB" dirty="0" smtClean="0">
                <a:latin typeface="Berlin Sans FB" panose="020E0602020502020306" pitchFamily="34" charset="0"/>
              </a:rPr>
              <a:t>also brought the birth of the Piano - </a:t>
            </a:r>
            <a:r>
              <a:rPr lang="en-GB" sz="2800" i="1" dirty="0" smtClean="0">
                <a:latin typeface="Berlin Sans FB" panose="020E0602020502020306" pitchFamily="34" charset="0"/>
              </a:rPr>
              <a:t>full name Pianoforte</a:t>
            </a:r>
            <a:r>
              <a:rPr lang="en-GB" dirty="0" smtClean="0">
                <a:latin typeface="Berlin Sans FB" panose="020E0602020502020306" pitchFamily="34" charset="0"/>
              </a:rPr>
              <a:t>.</a:t>
            </a:r>
            <a:br>
              <a:rPr lang="en-GB" dirty="0" smtClean="0">
                <a:latin typeface="Berlin Sans FB" panose="020E0602020502020306" pitchFamily="34" charset="0"/>
              </a:rPr>
            </a:br>
            <a:endParaRPr lang="en-GB" dirty="0" smtClean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Berlin Sans FB" panose="020E0602020502020306" pitchFamily="34" charset="0"/>
              </a:rPr>
              <a:t>This replaced the Harpsichord which had been so popular in the Baroque period.</a:t>
            </a:r>
            <a:endParaRPr lang="en-GB" dirty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endParaRPr lang="en-GB" dirty="0" smtClean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endParaRPr lang="en-GB" dirty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Berlin Sans FB" panose="020E0602020502020306" pitchFamily="34" charset="0"/>
              </a:rPr>
              <a:t/>
            </a:r>
            <a:br>
              <a:rPr lang="en-GB" dirty="0" smtClean="0">
                <a:latin typeface="Berlin Sans FB" panose="020E0602020502020306" pitchFamily="34" charset="0"/>
              </a:rPr>
            </a:br>
            <a:r>
              <a:rPr lang="en-GB" b="1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Why do you think it is called </a:t>
            </a:r>
            <a:r>
              <a:rPr lang="en-GB" b="1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Pianoforte?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Because it can play QUIET + LOUD</a:t>
            </a:r>
            <a:endParaRPr lang="en-GB" dirty="0">
              <a:solidFill>
                <a:srgbClr val="7030A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Berlin Sans FB Demi" panose="020E0802020502020306" pitchFamily="34" charset="0"/>
              </a:rPr>
              <a:t>The Piano</a:t>
            </a:r>
            <a:endParaRPr lang="en-GB" sz="48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144"/>
            <a:ext cx="8229600" cy="5445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Berlin Sans FB" panose="020E0602020502020306" pitchFamily="34" charset="0"/>
              </a:rPr>
              <a:t>The </a:t>
            </a:r>
            <a:r>
              <a:rPr lang="en-GB" b="1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Piano </a:t>
            </a:r>
            <a:r>
              <a:rPr lang="en-GB" dirty="0" smtClean="0">
                <a:latin typeface="Berlin Sans FB" panose="020E0602020502020306" pitchFamily="34" charset="0"/>
              </a:rPr>
              <a:t>was the first keyboard instrument that allowed people to play both loudly and quietly.</a:t>
            </a:r>
            <a:br>
              <a:rPr lang="en-GB" dirty="0" smtClean="0">
                <a:latin typeface="Berlin Sans FB" panose="020E0602020502020306" pitchFamily="34" charset="0"/>
              </a:rPr>
            </a:br>
            <a:r>
              <a:rPr lang="en-GB" dirty="0" smtClean="0">
                <a:latin typeface="Berlin Sans FB" panose="020E0602020502020306" pitchFamily="34" charset="0"/>
              </a:rPr>
              <a:t/>
            </a:r>
            <a:br>
              <a:rPr lang="en-GB" dirty="0" smtClean="0">
                <a:latin typeface="Berlin Sans FB" panose="020E0602020502020306" pitchFamily="34" charset="0"/>
              </a:rPr>
            </a:br>
            <a:r>
              <a:rPr lang="en-GB" dirty="0" smtClean="0">
                <a:latin typeface="Berlin Sans FB" panose="020E0602020502020306" pitchFamily="34" charset="0"/>
              </a:rPr>
              <a:t/>
            </a:r>
            <a:br>
              <a:rPr lang="en-GB" dirty="0" smtClean="0">
                <a:latin typeface="Berlin Sans FB" panose="020E0602020502020306" pitchFamily="34" charset="0"/>
              </a:rPr>
            </a:br>
            <a:endParaRPr lang="en-GB" dirty="0" smtClean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endParaRPr lang="en-GB" dirty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endParaRPr lang="en-GB" dirty="0" smtClean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Berlin Sans FB" panose="020E0602020502020306" pitchFamily="34" charset="0"/>
              </a:rPr>
              <a:t/>
            </a:r>
            <a:br>
              <a:rPr lang="en-GB" dirty="0" smtClean="0">
                <a:latin typeface="Berlin Sans FB" panose="020E0602020502020306" pitchFamily="34" charset="0"/>
              </a:rPr>
            </a:br>
            <a:r>
              <a:rPr lang="en-GB" dirty="0" smtClean="0">
                <a:latin typeface="Berlin Sans FB" panose="020E0602020502020306" pitchFamily="34" charset="0"/>
              </a:rPr>
              <a:t>This is an example of a Piano </a:t>
            </a:r>
            <a:r>
              <a:rPr lang="en-GB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Sonata</a:t>
            </a:r>
            <a:endParaRPr lang="en-GB" b="1" dirty="0">
              <a:solidFill>
                <a:srgbClr val="0070C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Daniel_Barenboim_Beethoven_-Tempest-_complete_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7033" y="3140968"/>
            <a:ext cx="4643239" cy="26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3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Berlin Sans FB Demi" panose="020E0802020502020306" pitchFamily="34" charset="0"/>
              </a:rPr>
              <a:t>Sonata</a:t>
            </a:r>
            <a:endParaRPr lang="en-GB" sz="48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Berlin Sans FB" panose="020E0602020502020306" pitchFamily="34" charset="0"/>
              </a:rPr>
              <a:t>The </a:t>
            </a:r>
            <a:r>
              <a:rPr lang="en-GB" b="1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Piano </a:t>
            </a:r>
            <a:r>
              <a:rPr lang="en-GB" dirty="0" smtClean="0">
                <a:latin typeface="Berlin Sans FB" panose="020E0602020502020306" pitchFamily="34" charset="0"/>
              </a:rPr>
              <a:t>brought with it the invention of the Sonata. This is a type of composition for...</a:t>
            </a:r>
          </a:p>
          <a:p>
            <a:pPr marL="514350" indent="-514350" algn="ctr" fontAlgn="base">
              <a:buAutoNum type="arabicPeriod"/>
            </a:pPr>
            <a:r>
              <a:rPr lang="en-US" sz="2800" dirty="0" smtClean="0">
                <a:latin typeface="Berlin Sans FB" panose="020E0602020502020306" pitchFamily="34" charset="0"/>
              </a:rPr>
              <a:t>A </a:t>
            </a:r>
            <a:r>
              <a:rPr lang="en-US" sz="2800" dirty="0">
                <a:latin typeface="Berlin Sans FB" panose="020E0602020502020306" pitchFamily="34" charset="0"/>
              </a:rPr>
              <a:t>composition for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solo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Piano</a:t>
            </a:r>
          </a:p>
          <a:p>
            <a:pPr marL="0" indent="0" algn="ctr" fontAlgn="base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     </a:t>
            </a:r>
            <a:r>
              <a:rPr lang="en-US" sz="2800" b="1" dirty="0" smtClean="0">
                <a:latin typeface="Berlin Sans FB" panose="020E0602020502020306" pitchFamily="34" charset="0"/>
              </a:rPr>
              <a:t>or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 </a:t>
            </a:r>
          </a:p>
          <a:p>
            <a:pPr marL="0" indent="0" algn="ctr" fontAlgn="base">
              <a:buNone/>
            </a:pPr>
            <a:r>
              <a:rPr lang="en-US" sz="2800" dirty="0">
                <a:latin typeface="Berlin Sans FB" panose="020E0602020502020306" pitchFamily="34" charset="0"/>
              </a:rPr>
              <a:t>2. A</a:t>
            </a:r>
            <a:r>
              <a:rPr lang="en-US" sz="2800" dirty="0" smtClean="0">
                <a:latin typeface="Berlin Sans FB" panose="020E0602020502020306" pitchFamily="34" charset="0"/>
              </a:rPr>
              <a:t> </a:t>
            </a:r>
            <a:r>
              <a:rPr lang="en-US" sz="2800" dirty="0">
                <a:latin typeface="Berlin Sans FB" panose="020E0602020502020306" pitchFamily="34" charset="0"/>
              </a:rPr>
              <a:t>composition for a </a:t>
            </a:r>
            <a:r>
              <a:rPr lang="en-US" sz="28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solo instrument </a:t>
            </a:r>
            <a:r>
              <a:rPr lang="en-US" sz="2800" dirty="0">
                <a:latin typeface="Berlin Sans FB" panose="020E0602020502020306" pitchFamily="34" charset="0"/>
              </a:rPr>
              <a:t>accompanied by</a:t>
            </a:r>
            <a:r>
              <a:rPr lang="en-US" sz="2800" dirty="0">
                <a:solidFill>
                  <a:srgbClr val="C00000"/>
                </a:solidFill>
                <a:latin typeface="Berlin Sans FB" panose="020E0602020502020306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Berlin Sans FB" panose="020E0602020502020306" pitchFamily="34" charset="0"/>
              </a:rPr>
              <a:t>P</a:t>
            </a:r>
            <a:r>
              <a:rPr lang="en-US" sz="2800" b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iano</a:t>
            </a:r>
            <a:r>
              <a:rPr lang="en-US" sz="2800" dirty="0">
                <a:solidFill>
                  <a:srgbClr val="C00000"/>
                </a:solidFill>
                <a:latin typeface="Berlin Sans FB" panose="020E0602020502020306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GB" dirty="0" smtClean="0">
                <a:latin typeface="Berlin Sans FB" panose="020E0602020502020306" pitchFamily="34" charset="0"/>
              </a:rPr>
              <a:t/>
            </a:r>
            <a:br>
              <a:rPr lang="en-GB" dirty="0" smtClean="0">
                <a:latin typeface="Berlin Sans FB" panose="020E0602020502020306" pitchFamily="34" charset="0"/>
              </a:rPr>
            </a:br>
            <a:endParaRPr lang="en-GB" dirty="0" smtClean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endParaRPr lang="en-GB" dirty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endParaRPr lang="en-GB" b="1" dirty="0">
              <a:solidFill>
                <a:srgbClr val="0070C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098" name="Picture 2" descr="C:\Users\SMcI\AppData\Local\Microsoft\Windows\INetCache\IE\HZ96K0L9\kid-playing-piano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44" y="4653136"/>
            <a:ext cx="2109105" cy="180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0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Chords are musical </a:t>
            </a:r>
            <a:r>
              <a:rPr lang="en-GB" b="1" i="1" dirty="0">
                <a:solidFill>
                  <a:srgbClr val="7030A0"/>
                </a:solidFill>
                <a:latin typeface="Berlin Sans FB" panose="020E0602020502020306" pitchFamily="34" charset="0"/>
              </a:rPr>
              <a:t>L</a:t>
            </a:r>
            <a:r>
              <a:rPr lang="en-GB" b="1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ego!</a:t>
            </a:r>
            <a:br>
              <a:rPr lang="en-GB" b="1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</a:br>
            <a:r>
              <a:rPr lang="en-GB" b="1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/>
            </a:r>
            <a:br>
              <a:rPr lang="en-GB" b="1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</a:br>
            <a:r>
              <a:rPr lang="en-GB" b="1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/>
            </a:r>
            <a:br>
              <a:rPr lang="en-GB" b="1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</a:br>
            <a:r>
              <a:rPr lang="en-GB" b="1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/>
            </a:r>
            <a:br>
              <a:rPr lang="en-GB" b="1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</a:br>
            <a:r>
              <a:rPr lang="en-GB" b="1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/>
            </a:r>
            <a:br>
              <a:rPr lang="en-GB" b="1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</a:br>
            <a:r>
              <a:rPr lang="en-GB" b="1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/>
            </a:r>
            <a:br>
              <a:rPr lang="en-GB" b="1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</a:br>
            <a:r>
              <a:rPr lang="en-GB" b="1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/>
            </a:r>
            <a:br>
              <a:rPr lang="en-GB" b="1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</a:br>
            <a:r>
              <a:rPr lang="en-GB" b="1" i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They are the building blocks of all music.</a:t>
            </a:r>
            <a:endParaRPr lang="en-GB" b="1" i="1" dirty="0">
              <a:solidFill>
                <a:srgbClr val="7030A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4" name="Picture 6" descr="https://www.connox.com/m/100031/159728/media/Lego/Storage-Box/Brick-8/Lego-Storage-Box-8-dunkelbla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175"/>
          <a:stretch/>
        </p:blipFill>
        <p:spPr bwMode="auto">
          <a:xfrm>
            <a:off x="5676726" y="2493826"/>
            <a:ext cx="1525489" cy="142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Berlin Sans FB Demi" panose="020E0802020502020306" pitchFamily="34" charset="0"/>
              </a:rPr>
              <a:t>Musical Building Blocks!</a:t>
            </a:r>
            <a:endParaRPr lang="en-GB" sz="4800" dirty="0">
              <a:latin typeface="Berlin Sans FB Demi" panose="020E0802020502020306" pitchFamily="34" charset="0"/>
            </a:endParaRPr>
          </a:p>
        </p:txBody>
      </p:sp>
      <p:pic>
        <p:nvPicPr>
          <p:cNvPr id="2050" name="Picture 2" descr="http://www.creativecloseup.com/wp-content/uploads/HLIC/b737bae5192d276291688086aaab561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67" r="46167"/>
                    </a14:imgEffect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86" r="52158"/>
          <a:stretch/>
        </p:blipFill>
        <p:spPr bwMode="auto">
          <a:xfrm>
            <a:off x="1331640" y="2493826"/>
            <a:ext cx="2486546" cy="2461321"/>
          </a:xfrm>
          <a:prstGeom prst="snip1Rect">
            <a:avLst>
              <a:gd name="adj" fmla="val 1005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obertcailliau.eu/Alphabetical/L/Lego/Dimensions/General%20Considerations/Brick2x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94" y="3332056"/>
            <a:ext cx="1605128" cy="117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liparthut.com/clip-arts/62/lego-brick-623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76" b="90000" l="813" r="955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35" y="3377972"/>
            <a:ext cx="1568135" cy="108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>
                <a:latin typeface="Berlin Sans FB" panose="020E0602020502020306" pitchFamily="34" charset="0"/>
              </a:rPr>
              <a:t>If we take a chord and </a:t>
            </a:r>
            <a:r>
              <a:rPr lang="en-GB" b="1" dirty="0" smtClean="0">
                <a:latin typeface="Berlin Sans FB" panose="020E0602020502020306" pitchFamily="34" charset="0"/>
              </a:rPr>
              <a:t>break</a:t>
            </a:r>
            <a:r>
              <a:rPr lang="en-GB" dirty="0" smtClean="0">
                <a:latin typeface="Berlin Sans FB" panose="020E0602020502020306" pitchFamily="34" charset="0"/>
              </a:rPr>
              <a:t> it from</a:t>
            </a:r>
            <a:br>
              <a:rPr lang="en-GB" dirty="0" smtClean="0">
                <a:latin typeface="Berlin Sans FB" panose="020E0602020502020306" pitchFamily="34" charset="0"/>
              </a:rPr>
            </a:br>
            <a:r>
              <a:rPr lang="en-GB" dirty="0" smtClean="0">
                <a:latin typeface="Berlin Sans FB" panose="020E0602020502020306" pitchFamily="34" charset="0"/>
              </a:rPr>
              <a:t/>
            </a:r>
            <a:br>
              <a:rPr lang="en-GB" dirty="0" smtClean="0">
                <a:latin typeface="Berlin Sans FB" panose="020E0602020502020306" pitchFamily="34" charset="0"/>
              </a:rPr>
            </a:br>
            <a:r>
              <a:rPr lang="en-GB" dirty="0" smtClean="0">
                <a:latin typeface="Berlin Sans FB" panose="020E0602020502020306" pitchFamily="34" charset="0"/>
              </a:rPr>
              <a:t>this						</a:t>
            </a:r>
            <a:r>
              <a:rPr lang="en-GB" dirty="0">
                <a:latin typeface="Berlin Sans FB" panose="020E0602020502020306" pitchFamily="34" charset="0"/>
              </a:rPr>
              <a:t>this</a:t>
            </a:r>
            <a:br>
              <a:rPr lang="en-GB" dirty="0">
                <a:latin typeface="Berlin Sans FB" panose="020E0602020502020306" pitchFamily="34" charset="0"/>
              </a:rPr>
            </a:br>
            <a:r>
              <a:rPr lang="en-GB" dirty="0">
                <a:latin typeface="Berlin Sans FB" panose="020E0602020502020306" pitchFamily="34" charset="0"/>
              </a:rPr>
              <a:t/>
            </a:r>
            <a:br>
              <a:rPr lang="en-GB" dirty="0">
                <a:latin typeface="Berlin Sans FB" panose="020E0602020502020306" pitchFamily="34" charset="0"/>
              </a:rPr>
            </a:br>
            <a:r>
              <a:rPr lang="en-GB" dirty="0" smtClean="0">
                <a:latin typeface="Berlin Sans FB" panose="020E0602020502020306" pitchFamily="34" charset="0"/>
              </a:rPr>
              <a:t/>
            </a:r>
            <a:br>
              <a:rPr lang="en-GB" dirty="0" smtClean="0">
                <a:latin typeface="Berlin Sans FB" panose="020E0602020502020306" pitchFamily="34" charset="0"/>
              </a:rPr>
            </a:br>
            <a:r>
              <a:rPr lang="en-GB" b="1" dirty="0" smtClean="0">
                <a:latin typeface="Berlin Sans FB" panose="020E0602020502020306" pitchFamily="34" charset="0"/>
              </a:rPr>
              <a:t>to</a:t>
            </a:r>
            <a:r>
              <a:rPr lang="en-GB" b="1" dirty="0">
                <a:latin typeface="Berlin Sans FB" panose="020E0602020502020306" pitchFamily="34" charset="0"/>
              </a:rPr>
              <a:t>	</a:t>
            </a:r>
            <a:r>
              <a:rPr lang="en-GB" dirty="0" smtClean="0">
                <a:latin typeface="Berlin Sans FB" panose="020E0602020502020306" pitchFamily="34" charset="0"/>
              </a:rPr>
              <a:t/>
            </a:r>
            <a:br>
              <a:rPr lang="en-GB" dirty="0" smtClean="0">
                <a:latin typeface="Berlin Sans FB" panose="020E0602020502020306" pitchFamily="34" charset="0"/>
              </a:rPr>
            </a:br>
            <a:r>
              <a:rPr lang="en-GB" dirty="0" smtClean="0">
                <a:latin typeface="Berlin Sans FB" panose="020E0602020502020306" pitchFamily="34" charset="0"/>
              </a:rPr>
              <a:t/>
            </a:r>
            <a:br>
              <a:rPr lang="en-GB" dirty="0" smtClean="0">
                <a:latin typeface="Berlin Sans FB" panose="020E0602020502020306" pitchFamily="34" charset="0"/>
              </a:rPr>
            </a:br>
            <a:endParaRPr lang="en-GB" dirty="0" smtClean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endParaRPr lang="en-GB" dirty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Berlin Sans FB" panose="020E0602020502020306" pitchFamily="34" charset="0"/>
              </a:rPr>
              <a:t>we call it a </a:t>
            </a:r>
            <a:r>
              <a:rPr lang="en-GB" b="1" dirty="0" smtClean="0">
                <a:latin typeface="Berlin Sans FB" panose="020E0602020502020306" pitchFamily="34" charset="0"/>
              </a:rPr>
              <a:t>BROKEN</a:t>
            </a:r>
            <a:r>
              <a:rPr lang="en-GB" dirty="0" smtClean="0">
                <a:latin typeface="Berlin Sans FB" panose="020E0602020502020306" pitchFamily="34" charset="0"/>
              </a:rPr>
              <a:t> chord</a:t>
            </a:r>
            <a:endParaRPr lang="en-GB" dirty="0">
              <a:latin typeface="Berlin Sans FB" panose="020E0602020502020306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Berlin Sans FB Demi" panose="020E0802020502020306" pitchFamily="34" charset="0"/>
              </a:rPr>
              <a:t>Chords!</a:t>
            </a:r>
            <a:endParaRPr lang="en-GB" sz="4800" dirty="0">
              <a:latin typeface="Berlin Sans FB Demi" panose="020E0802020502020306" pitchFamily="34" charset="0"/>
            </a:endParaRPr>
          </a:p>
        </p:txBody>
      </p:sp>
      <p:pic>
        <p:nvPicPr>
          <p:cNvPr id="1026" name="Picture 2" descr="http://www.musiccrashcourses.com/scores/chords_maj_scal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25263" r="82119" b="12530"/>
          <a:stretch/>
        </p:blipFill>
        <p:spPr bwMode="auto">
          <a:xfrm>
            <a:off x="755576" y="3220858"/>
            <a:ext cx="2119247" cy="1648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mptonpianostudio.com/wp-content/uploads/2013/11/C-major-broken-chor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t="8594" r="80000" b="41676"/>
          <a:stretch/>
        </p:blipFill>
        <p:spPr bwMode="auto">
          <a:xfrm>
            <a:off x="6228184" y="3166576"/>
            <a:ext cx="2012776" cy="1916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55776" y="2852936"/>
            <a:ext cx="1440160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2996952"/>
            <a:ext cx="1584176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>
                <a:latin typeface="Berlin Sans FB" panose="020E0602020502020306" pitchFamily="34" charset="0"/>
              </a:rPr>
              <a:t>If the notes of the Broken Chord follow a certain pattern:</a:t>
            </a:r>
            <a:br>
              <a:rPr lang="en-GB" dirty="0" smtClean="0">
                <a:latin typeface="Berlin Sans FB" panose="020E0602020502020306" pitchFamily="34" charset="0"/>
              </a:rPr>
            </a:br>
            <a:r>
              <a:rPr lang="en-GB" sz="3600" b="1" dirty="0" smtClean="0">
                <a:latin typeface="Berlin Sans FB" panose="020E0602020502020306" pitchFamily="34" charset="0"/>
              </a:rPr>
              <a:t>1 </a:t>
            </a:r>
            <a:r>
              <a:rPr lang="en-GB" sz="36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5</a:t>
            </a:r>
            <a:r>
              <a:rPr lang="en-GB" sz="3600" b="1" dirty="0" smtClean="0">
                <a:latin typeface="Berlin Sans FB" panose="020E0602020502020306" pitchFamily="34" charset="0"/>
              </a:rPr>
              <a:t> </a:t>
            </a:r>
            <a:r>
              <a:rPr lang="en-GB" sz="3600" b="1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3</a:t>
            </a:r>
            <a:r>
              <a:rPr lang="en-GB" sz="3600" b="1" dirty="0" smtClean="0">
                <a:latin typeface="Berlin Sans FB" panose="020E0602020502020306" pitchFamily="34" charset="0"/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5</a:t>
            </a:r>
            <a:r>
              <a:rPr lang="en-GB" dirty="0" smtClean="0">
                <a:latin typeface="Berlin Sans FB" panose="020E0602020502020306" pitchFamily="34" charset="0"/>
              </a:rPr>
              <a:t/>
            </a:r>
            <a:br>
              <a:rPr lang="en-GB" dirty="0" smtClean="0">
                <a:latin typeface="Berlin Sans FB" panose="020E0602020502020306" pitchFamily="34" charset="0"/>
              </a:rPr>
            </a:br>
            <a:r>
              <a:rPr lang="en-GB" dirty="0" smtClean="0">
                <a:latin typeface="Berlin Sans FB" panose="020E0602020502020306" pitchFamily="34" charset="0"/>
              </a:rPr>
              <a:t/>
            </a:r>
            <a:br>
              <a:rPr lang="en-GB" dirty="0" smtClean="0">
                <a:latin typeface="Berlin Sans FB" panose="020E0602020502020306" pitchFamily="34" charset="0"/>
              </a:rPr>
            </a:br>
            <a:r>
              <a:rPr lang="en-GB" dirty="0" smtClean="0">
                <a:latin typeface="Berlin Sans FB" panose="020E0602020502020306" pitchFamily="34" charset="0"/>
              </a:rPr>
              <a:t>We call it </a:t>
            </a:r>
            <a:r>
              <a:rPr lang="en-GB" b="1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ALBERTI BASS </a:t>
            </a:r>
            <a:r>
              <a:rPr lang="en-GB" dirty="0" smtClean="0">
                <a:latin typeface="Berlin Sans FB" panose="020E0602020502020306" pitchFamily="34" charset="0"/>
              </a:rPr>
              <a:t>– this was hugely popular in the Classical period. </a:t>
            </a:r>
          </a:p>
          <a:p>
            <a:pPr marL="0" indent="0" algn="ctr">
              <a:buNone/>
            </a:pPr>
            <a:endParaRPr lang="en-GB" dirty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C00000"/>
                </a:solidFill>
                <a:latin typeface="GrilledCheese BTN Toasted" panose="020B0904060402040206" pitchFamily="34" charset="0"/>
              </a:rPr>
              <a:t>HINT: </a:t>
            </a:r>
            <a:r>
              <a:rPr lang="en-GB" dirty="0" smtClean="0">
                <a:latin typeface="Berlin Sans FB" panose="020E0602020502020306" pitchFamily="34" charset="0"/>
              </a:rPr>
              <a:t>if you are listening to a piece of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P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</a:rPr>
              <a:t>iano</a:t>
            </a:r>
            <a:r>
              <a:rPr lang="en-GB" dirty="0" smtClean="0">
                <a:latin typeface="Berlin Sans FB" panose="020E0602020502020306" pitchFamily="34" charset="0"/>
              </a:rPr>
              <a:t> music with </a:t>
            </a:r>
            <a:r>
              <a:rPr lang="en-GB" b="1" dirty="0" err="1" smtClean="0">
                <a:latin typeface="Berlin Sans FB" panose="020E0602020502020306" pitchFamily="34" charset="0"/>
              </a:rPr>
              <a:t>Alberti</a:t>
            </a:r>
            <a:r>
              <a:rPr lang="en-GB" b="1" dirty="0" smtClean="0">
                <a:latin typeface="Berlin Sans FB" panose="020E0602020502020306" pitchFamily="34" charset="0"/>
              </a:rPr>
              <a:t> Bass </a:t>
            </a:r>
            <a:r>
              <a:rPr lang="en-GB" dirty="0" smtClean="0">
                <a:latin typeface="Berlin Sans FB" panose="020E0602020502020306" pitchFamily="34" charset="0"/>
              </a:rPr>
              <a:t>– its probably from the </a:t>
            </a:r>
            <a:r>
              <a:rPr lang="en-GB" b="1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classical period</a:t>
            </a:r>
            <a:r>
              <a:rPr lang="en-GB" dirty="0" smtClean="0">
                <a:latin typeface="Berlin Sans FB" panose="020E0602020502020306" pitchFamily="34" charset="0"/>
              </a:rPr>
              <a:t>.</a:t>
            </a:r>
            <a:endParaRPr lang="en-GB" b="1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err="1" smtClean="0">
                <a:latin typeface="Berlin Sans FB Demi" panose="020E0802020502020306" pitchFamily="34" charset="0"/>
              </a:rPr>
              <a:t>Alberti</a:t>
            </a:r>
            <a:r>
              <a:rPr lang="en-GB" sz="4800" dirty="0" smtClean="0">
                <a:latin typeface="Berlin Sans FB Demi" panose="020E0802020502020306" pitchFamily="34" charset="0"/>
              </a:rPr>
              <a:t> Bass</a:t>
            </a:r>
            <a:endParaRPr lang="en-GB" sz="4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Berlin Sans FB" panose="020E0602020502020306" pitchFamily="34" charset="0"/>
              </a:rPr>
              <a:t>Turn these chords into </a:t>
            </a:r>
            <a:r>
              <a:rPr lang="en-GB" b="1" dirty="0" err="1" smtClean="0">
                <a:latin typeface="Berlin Sans FB" panose="020E0602020502020306" pitchFamily="34" charset="0"/>
              </a:rPr>
              <a:t>Alberti</a:t>
            </a:r>
            <a:r>
              <a:rPr lang="en-GB" b="1" dirty="0" smtClean="0">
                <a:latin typeface="Berlin Sans FB" panose="020E0602020502020306" pitchFamily="34" charset="0"/>
              </a:rPr>
              <a:t> Bass</a:t>
            </a:r>
            <a:r>
              <a:rPr lang="en-GB" dirty="0" smtClean="0">
                <a:latin typeface="Berlin Sans FB" panose="020E0602020502020306" pitchFamily="34" charset="0"/>
              </a:rPr>
              <a:t>. The first one has been done as an example!</a:t>
            </a:r>
            <a:endParaRPr lang="en-GB" dirty="0">
              <a:latin typeface="Berlin Sans FB" panose="020E0602020502020306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smtClean="0">
                <a:latin typeface="Berlin Sans FB Demi" panose="020E0802020502020306" pitchFamily="34" charset="0"/>
              </a:rPr>
              <a:t>Alberti Bass</a:t>
            </a:r>
            <a:endParaRPr lang="en-GB" sz="4800" dirty="0">
              <a:latin typeface="Berlin Sans FB Demi" panose="020E0802020502020306" pitchFamily="34" charset="0"/>
            </a:endParaRPr>
          </a:p>
        </p:txBody>
      </p:sp>
      <p:pic>
        <p:nvPicPr>
          <p:cNvPr id="2050" name="Picture 2" descr="C:\Users\STMCISTE01.FALKEDU.004\Music\chords\chords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9" t="5817" r="6047" b="50718"/>
          <a:stretch/>
        </p:blipFill>
        <p:spPr bwMode="auto">
          <a:xfrm>
            <a:off x="2411760" y="2708920"/>
            <a:ext cx="4855779" cy="3838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4145012"/>
            <a:ext cx="172819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Berlin Sans FB" panose="020E0602020502020306" pitchFamily="34" charset="0"/>
              </a:rPr>
              <a:t>Fill in these bars - use the example above to help!</a:t>
            </a:r>
            <a:endParaRPr lang="en-GB" sz="2400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145</Words>
  <Application>Microsoft Office PowerPoint</Application>
  <PresentationFormat>On-screen Show (4:3)</PresentationFormat>
  <Paragraphs>35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Dynamics</vt:lpstr>
      <vt:lpstr>A New Invention!</vt:lpstr>
      <vt:lpstr>The Piano</vt:lpstr>
      <vt:lpstr>Sonata</vt:lpstr>
      <vt:lpstr>Musical Building Blocks!</vt:lpstr>
      <vt:lpstr>Chords!</vt:lpstr>
      <vt:lpstr>Alberti Bass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 Classical Music</dc:title>
  <dc:creator>Corrie</dc:creator>
  <cp:lastModifiedBy>sysadmin</cp:lastModifiedBy>
  <cp:revision>94</cp:revision>
  <dcterms:created xsi:type="dcterms:W3CDTF">2014-09-08T08:42:12Z</dcterms:created>
  <dcterms:modified xsi:type="dcterms:W3CDTF">2015-12-11T14:45:47Z</dcterms:modified>
</cp:coreProperties>
</file>