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9" r:id="rId2"/>
    <p:sldId id="324" r:id="rId3"/>
    <p:sldId id="358" r:id="rId4"/>
    <p:sldId id="360" r:id="rId5"/>
    <p:sldId id="359" r:id="rId6"/>
    <p:sldId id="357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50" autoAdjust="0"/>
  </p:normalViewPr>
  <p:slideViewPr>
    <p:cSldViewPr>
      <p:cViewPr>
        <p:scale>
          <a:sx n="66" d="100"/>
          <a:sy n="66" d="100"/>
        </p:scale>
        <p:origin x="-1284" y="-9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D88E3F-8B63-42B0-B92A-237E5F70D54A}" type="datetimeFigureOut">
              <a:rPr lang="en-US" smtClean="0"/>
              <a:t>12/11/2015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3FFE86-C4ED-4AE7-B74E-5CF880130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34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6A7A-B7E8-4AA1-B804-70019D423DB7}" type="datetimeFigureOut">
              <a:rPr lang="en-GB" smtClean="0"/>
              <a:t>11/12/2015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071E-AFBC-49CE-B3F8-89E6F997A1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567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6A7A-B7E8-4AA1-B804-70019D423DB7}" type="datetimeFigureOut">
              <a:rPr lang="en-GB" smtClean="0"/>
              <a:t>11/12/2015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071E-AFBC-49CE-B3F8-89E6F997A1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613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6A7A-B7E8-4AA1-B804-70019D423DB7}" type="datetimeFigureOut">
              <a:rPr lang="en-GB" smtClean="0"/>
              <a:t>11/12/2015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071E-AFBC-49CE-B3F8-89E6F997A1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651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6A7A-B7E8-4AA1-B804-70019D423DB7}" type="datetimeFigureOut">
              <a:rPr lang="en-GB" smtClean="0"/>
              <a:t>11/12/2015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071E-AFBC-49CE-B3F8-89E6F997A1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486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6A7A-B7E8-4AA1-B804-70019D423DB7}" type="datetimeFigureOut">
              <a:rPr lang="en-GB" smtClean="0"/>
              <a:t>11/12/2015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071E-AFBC-49CE-B3F8-89E6F997A1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895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6A7A-B7E8-4AA1-B804-70019D423DB7}" type="datetimeFigureOut">
              <a:rPr lang="en-GB" smtClean="0"/>
              <a:t>11/12/2015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071E-AFBC-49CE-B3F8-89E6F997A1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785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6A7A-B7E8-4AA1-B804-70019D423DB7}" type="datetimeFigureOut">
              <a:rPr lang="en-GB" smtClean="0"/>
              <a:t>11/12/2015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071E-AFBC-49CE-B3F8-89E6F997A1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495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6A7A-B7E8-4AA1-B804-70019D423DB7}" type="datetimeFigureOut">
              <a:rPr lang="en-GB" smtClean="0"/>
              <a:t>11/12/2015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071E-AFBC-49CE-B3F8-89E6F997A1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4542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6A7A-B7E8-4AA1-B804-70019D423DB7}" type="datetimeFigureOut">
              <a:rPr lang="en-GB" smtClean="0"/>
              <a:t>11/12/2015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071E-AFBC-49CE-B3F8-89E6F997A1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33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6A7A-B7E8-4AA1-B804-70019D423DB7}" type="datetimeFigureOut">
              <a:rPr lang="en-GB" smtClean="0"/>
              <a:t>11/12/2015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071E-AFBC-49CE-B3F8-89E6F997A1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779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6A7A-B7E8-4AA1-B804-70019D423DB7}" type="datetimeFigureOut">
              <a:rPr lang="en-GB" smtClean="0"/>
              <a:t>11/12/2015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071E-AFBC-49CE-B3F8-89E6F997A1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2534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4000"/>
            <a:duotone>
              <a:prstClr val="black"/>
              <a:schemeClr val="accent6">
                <a:tint val="45000"/>
                <a:satMod val="400000"/>
              </a:schemeClr>
            </a:duotone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6400"/>
                    </a14:imgEffect>
                    <a14:imgEffect>
                      <a14:saturation sat="0"/>
                    </a14:imgEffect>
                    <a14:imgEffect>
                      <a14:brightnessContrast bright="23000"/>
                    </a14:imgEffect>
                  </a14:imgLayer>
                </a14:imgProps>
              </a:ext>
            </a:extLst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6A7A-B7E8-4AA1-B804-70019D423DB7}" type="datetimeFigureOut">
              <a:rPr lang="en-GB" smtClean="0"/>
              <a:t>11/12/2015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5071E-AFBC-49CE-B3F8-89E6F997A1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0612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en-GB" sz="4800" dirty="0" smtClean="0">
                <a:latin typeface="Berlin Sans FB Demi" panose="020E0802020502020306" pitchFamily="34" charset="0"/>
              </a:rPr>
              <a:t>The Classical Era </a:t>
            </a:r>
            <a:br>
              <a:rPr lang="en-GB" sz="4800" dirty="0" smtClean="0">
                <a:latin typeface="Berlin Sans FB Demi" panose="020E0802020502020306" pitchFamily="34" charset="0"/>
              </a:rPr>
            </a:br>
            <a:endParaRPr lang="en-GB" sz="4000" u="sng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latin typeface="Berlin Sans FB" panose="020E0602020502020306" pitchFamily="34" charset="0"/>
              </a:rPr>
              <a:t>The </a:t>
            </a:r>
            <a:r>
              <a:rPr lang="en-GB" b="1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>Classical Era </a:t>
            </a:r>
            <a:r>
              <a:rPr lang="en-GB" dirty="0" smtClean="0">
                <a:latin typeface="Berlin Sans FB" panose="020E0602020502020306" pitchFamily="34" charset="0"/>
              </a:rPr>
              <a:t>came just after the </a:t>
            </a:r>
            <a:r>
              <a:rPr lang="en-GB" b="1" dirty="0" smtClean="0">
                <a:solidFill>
                  <a:schemeClr val="accent5">
                    <a:lumMod val="75000"/>
                  </a:schemeClr>
                </a:solidFill>
                <a:latin typeface="Berlin Sans FB" panose="020E0602020502020306" pitchFamily="34" charset="0"/>
              </a:rPr>
              <a:t>Baroque Era </a:t>
            </a:r>
            <a:r>
              <a:rPr lang="en-GB" dirty="0" smtClean="0">
                <a:latin typeface="Berlin Sans FB" panose="020E0602020502020306" pitchFamily="34" charset="0"/>
              </a:rPr>
              <a:t>and lasted from </a:t>
            </a:r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1750 to 1810</a:t>
            </a:r>
            <a:r>
              <a:rPr lang="en-GB" dirty="0" smtClean="0">
                <a:latin typeface="Berlin Sans FB" panose="020E0602020502020306" pitchFamily="34" charset="0"/>
              </a:rPr>
              <a:t>.</a:t>
            </a:r>
          </a:p>
          <a:p>
            <a:r>
              <a:rPr lang="en-GB" dirty="0" smtClean="0">
                <a:latin typeface="Berlin Sans FB" panose="020E0602020502020306" pitchFamily="34" charset="0"/>
              </a:rPr>
              <a:t>Some key composers during this time were </a:t>
            </a:r>
            <a:r>
              <a:rPr lang="en-GB" b="1" dirty="0" smtClean="0">
                <a:solidFill>
                  <a:schemeClr val="bg2">
                    <a:lumMod val="25000"/>
                  </a:schemeClr>
                </a:solidFill>
                <a:latin typeface="Berlin Sans FB" panose="020E0602020502020306" pitchFamily="34" charset="0"/>
              </a:rPr>
              <a:t>Mozart</a:t>
            </a:r>
            <a:r>
              <a:rPr lang="en-GB" b="1" dirty="0" smtClean="0">
                <a:latin typeface="Berlin Sans FB" panose="020E0602020502020306" pitchFamily="34" charset="0"/>
              </a:rPr>
              <a:t>, </a:t>
            </a:r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Haydn</a:t>
            </a:r>
            <a:r>
              <a:rPr lang="en-GB" b="1" dirty="0" smtClean="0">
                <a:latin typeface="Berlin Sans FB" panose="020E0602020502020306" pitchFamily="34" charset="0"/>
              </a:rPr>
              <a:t> and </a:t>
            </a:r>
            <a:r>
              <a:rPr lang="en-GB" b="1" dirty="0" smtClean="0">
                <a:solidFill>
                  <a:srgbClr val="00B0F0"/>
                </a:solidFill>
                <a:latin typeface="Berlin Sans FB" panose="020E0602020502020306" pitchFamily="34" charset="0"/>
              </a:rPr>
              <a:t>Beethoven</a:t>
            </a:r>
            <a:endParaRPr lang="en-GB" b="1" dirty="0" smtClean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11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/>
          </a:bodyPr>
          <a:lstStyle/>
          <a:p>
            <a:r>
              <a:rPr lang="en-GB" sz="4800" dirty="0" smtClean="0">
                <a:latin typeface="Berlin Sans FB Demi" panose="020E0802020502020306" pitchFamily="34" charset="0"/>
              </a:rPr>
              <a:t>Symphony</a:t>
            </a:r>
            <a:endParaRPr lang="en-GB" sz="4000" u="sng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95801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dirty="0" smtClean="0">
                <a:latin typeface="Berlin Sans FB" panose="020E0602020502020306" pitchFamily="34" charset="0"/>
              </a:rPr>
              <a:t>The </a:t>
            </a:r>
            <a:r>
              <a:rPr lang="en-GB" b="1" dirty="0" smtClean="0">
                <a:solidFill>
                  <a:schemeClr val="accent5">
                    <a:lumMod val="75000"/>
                  </a:schemeClr>
                </a:solidFill>
                <a:latin typeface="Berlin Sans FB" panose="020E0602020502020306" pitchFamily="34" charset="0"/>
              </a:rPr>
              <a:t>Orchestra </a:t>
            </a:r>
            <a:r>
              <a:rPr lang="en-GB" dirty="0" smtClean="0">
                <a:latin typeface="Berlin Sans FB" panose="020E0602020502020306" pitchFamily="34" charset="0"/>
              </a:rPr>
              <a:t>grew much larger and composers started to write music for these large orchestras.</a:t>
            </a:r>
            <a:br>
              <a:rPr lang="en-GB" dirty="0" smtClean="0">
                <a:latin typeface="Berlin Sans FB" panose="020E0602020502020306" pitchFamily="34" charset="0"/>
              </a:rPr>
            </a:br>
            <a:r>
              <a:rPr lang="en-GB" dirty="0" smtClean="0">
                <a:latin typeface="Berlin Sans FB" panose="020E0602020502020306" pitchFamily="34" charset="0"/>
              </a:rPr>
              <a:t/>
            </a:r>
            <a:br>
              <a:rPr lang="en-GB" dirty="0" smtClean="0">
                <a:latin typeface="Berlin Sans FB" panose="020E0602020502020306" pitchFamily="34" charset="0"/>
              </a:rPr>
            </a:br>
            <a:r>
              <a:rPr lang="en-GB" dirty="0" smtClean="0">
                <a:latin typeface="Berlin Sans FB" panose="020E0602020502020306" pitchFamily="34" charset="0"/>
              </a:rPr>
              <a:t>The type of composition born from this was the </a:t>
            </a:r>
            <a:r>
              <a:rPr lang="en-GB" b="1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Symphony</a:t>
            </a:r>
            <a:r>
              <a:rPr lang="en-GB" dirty="0" smtClean="0">
                <a:latin typeface="Berlin Sans FB" panose="020E0602020502020306" pitchFamily="34" charset="0"/>
              </a:rPr>
              <a:t>. A large work with 3 or 4 different movements. Mozart wrote 41, Haydn wrote of 106!!</a:t>
            </a:r>
            <a:br>
              <a:rPr lang="en-GB" dirty="0" smtClean="0">
                <a:latin typeface="Berlin Sans FB" panose="020E0602020502020306" pitchFamily="34" charset="0"/>
              </a:rPr>
            </a:br>
            <a:r>
              <a:rPr lang="en-GB" dirty="0" smtClean="0">
                <a:latin typeface="Berlin Sans FB" panose="020E0602020502020306" pitchFamily="34" charset="0"/>
              </a:rPr>
              <a:t/>
            </a:r>
            <a:br>
              <a:rPr lang="en-GB" dirty="0" smtClean="0">
                <a:latin typeface="Berlin Sans FB" panose="020E0602020502020306" pitchFamily="34" charset="0"/>
              </a:rPr>
            </a:br>
            <a:r>
              <a:rPr lang="en-GB" i="1" dirty="0" smtClean="0">
                <a:latin typeface="Berlin Sans FB" panose="020E0602020502020306" pitchFamily="34" charset="0"/>
              </a:rPr>
              <a:t>Listen to this famous Symphony:</a:t>
            </a:r>
            <a:endParaRPr lang="en-GB" i="1" dirty="0">
              <a:latin typeface="Berlin Sans FB" panose="020E0602020502020306" pitchFamily="34" charset="0"/>
            </a:endParaRPr>
          </a:p>
        </p:txBody>
      </p:sp>
      <p:pic>
        <p:nvPicPr>
          <p:cNvPr id="5" name="Beethoven Symphony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60390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5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1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/>
          </a:bodyPr>
          <a:lstStyle/>
          <a:p>
            <a:r>
              <a:rPr lang="en-GB" sz="4800" dirty="0" smtClean="0">
                <a:latin typeface="Berlin Sans FB Demi" panose="020E0802020502020306" pitchFamily="34" charset="0"/>
              </a:rPr>
              <a:t>Concerto</a:t>
            </a:r>
            <a:endParaRPr lang="en-GB" sz="4000" u="sng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51740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dirty="0" smtClean="0">
                <a:latin typeface="Berlin Sans FB" panose="020E0602020502020306" pitchFamily="34" charset="0"/>
              </a:rPr>
              <a:t>The </a:t>
            </a:r>
            <a:r>
              <a:rPr lang="en-GB" b="1" dirty="0" smtClean="0">
                <a:solidFill>
                  <a:schemeClr val="accent5">
                    <a:lumMod val="75000"/>
                  </a:schemeClr>
                </a:solidFill>
                <a:latin typeface="Berlin Sans FB" panose="020E0602020502020306" pitchFamily="34" charset="0"/>
              </a:rPr>
              <a:t>Concerto </a:t>
            </a:r>
            <a:r>
              <a:rPr lang="en-GB" dirty="0" smtClean="0">
                <a:latin typeface="Berlin Sans FB" panose="020E0602020502020306" pitchFamily="34" charset="0"/>
              </a:rPr>
              <a:t>evolved out of the Concerto Grosso. Instead of having a small group of soloists we now have one soloist against the whole orchestra!</a:t>
            </a:r>
            <a:br>
              <a:rPr lang="en-GB" dirty="0" smtClean="0">
                <a:latin typeface="Berlin Sans FB" panose="020E0602020502020306" pitchFamily="34" charset="0"/>
              </a:rPr>
            </a:br>
            <a:r>
              <a:rPr lang="en-GB" dirty="0" smtClean="0">
                <a:latin typeface="Berlin Sans FB" panose="020E0602020502020306" pitchFamily="34" charset="0"/>
              </a:rPr>
              <a:t/>
            </a:r>
            <a:br>
              <a:rPr lang="en-GB" dirty="0" smtClean="0">
                <a:latin typeface="Berlin Sans FB" panose="020E0602020502020306" pitchFamily="34" charset="0"/>
              </a:rPr>
            </a:br>
            <a:r>
              <a:rPr lang="en-GB" dirty="0" smtClean="0">
                <a:latin typeface="Berlin Sans FB" panose="020E0602020502020306" pitchFamily="34" charset="0"/>
              </a:rPr>
              <a:t> </a:t>
            </a:r>
            <a:br>
              <a:rPr lang="en-GB" dirty="0" smtClean="0">
                <a:latin typeface="Berlin Sans FB" panose="020E0602020502020306" pitchFamily="34" charset="0"/>
              </a:rPr>
            </a:br>
            <a:r>
              <a:rPr lang="en-GB" dirty="0" smtClean="0">
                <a:latin typeface="Berlin Sans FB" panose="020E0602020502020306" pitchFamily="34" charset="0"/>
              </a:rPr>
              <a:t>                          </a:t>
            </a:r>
            <a:r>
              <a:rPr lang="en-GB" b="1" dirty="0" smtClean="0">
                <a:latin typeface="Baskerville Old Face" panose="02020602080505020303" pitchFamily="18" charset="0"/>
              </a:rPr>
              <a:t>vs</a:t>
            </a:r>
            <a:endParaRPr lang="en-GB" b="1" dirty="0">
              <a:latin typeface="Baskerville Old Face" panose="02020602080505020303" pitchFamily="18" charset="0"/>
            </a:endParaRPr>
          </a:p>
          <a:p>
            <a:pPr marL="0" indent="0" algn="ctr">
              <a:buNone/>
            </a:pPr>
            <a:r>
              <a:rPr lang="en-GB" dirty="0" smtClean="0">
                <a:latin typeface="Berlin Sans FB" panose="020E0602020502020306" pitchFamily="34" charset="0"/>
              </a:rPr>
              <a:t/>
            </a:r>
            <a:br>
              <a:rPr lang="en-GB" dirty="0" smtClean="0">
                <a:latin typeface="Berlin Sans FB" panose="020E0602020502020306" pitchFamily="34" charset="0"/>
              </a:rPr>
            </a:br>
            <a:r>
              <a:rPr lang="en-GB" dirty="0" smtClean="0">
                <a:latin typeface="Berlin Sans FB" panose="020E0602020502020306" pitchFamily="34" charset="0"/>
              </a:rPr>
              <a:t/>
            </a:r>
            <a:br>
              <a:rPr lang="en-GB" dirty="0" smtClean="0">
                <a:latin typeface="Berlin Sans FB" panose="020E0602020502020306" pitchFamily="34" charset="0"/>
              </a:rPr>
            </a:br>
            <a:endParaRPr lang="en-GB" i="1" dirty="0">
              <a:latin typeface="Berlin Sans FB" panose="020E0602020502020306" pitchFamily="34" charset="0"/>
            </a:endParaRPr>
          </a:p>
        </p:txBody>
      </p:sp>
      <p:pic>
        <p:nvPicPr>
          <p:cNvPr id="1026" name="Picture 2" descr="C:\Users\SMcI\AppData\Local\Microsoft\Windows\INetCache\IE\WKOUQUPS\oboe-34796_64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428" y="3712521"/>
            <a:ext cx="839924" cy="167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ating-orchestr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80" y="3484411"/>
            <a:ext cx="3761337" cy="213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4829117" y="4552627"/>
            <a:ext cx="775167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273498" y="4552627"/>
            <a:ext cx="775167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86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/>
          </a:bodyPr>
          <a:lstStyle/>
          <a:p>
            <a:r>
              <a:rPr lang="en-GB" sz="4800" dirty="0" smtClean="0">
                <a:latin typeface="Berlin Sans FB Demi" panose="020E0802020502020306" pitchFamily="34" charset="0"/>
              </a:rPr>
              <a:t>Concerto</a:t>
            </a:r>
            <a:endParaRPr lang="en-GB" sz="4000" u="sng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51740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dirty="0" smtClean="0">
                <a:latin typeface="Berlin Sans FB" panose="020E0602020502020306" pitchFamily="34" charset="0"/>
              </a:rPr>
              <a:t>Spot the soloist!</a:t>
            </a:r>
            <a:endParaRPr lang="en-GB" i="1" dirty="0">
              <a:latin typeface="Berlin Sans FB" panose="020E0602020502020306" pitchFamily="34" charset="0"/>
            </a:endParaRPr>
          </a:p>
        </p:txBody>
      </p:sp>
      <p:pic>
        <p:nvPicPr>
          <p:cNvPr id="4" name="Mozart_Clarinet_Concerto_in_A_-_1st_mvt_Part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3123" y="1988840"/>
            <a:ext cx="4885472" cy="29924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4336" y="5157192"/>
            <a:ext cx="864096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Berlin Sans FB Demi" panose="020E0802020502020306" pitchFamily="34" charset="0"/>
              </a:rPr>
              <a:t>A few concepts…</a:t>
            </a: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sz="2400" dirty="0" smtClean="0">
                <a:latin typeface="Berlin Sans FB" panose="020E0602020502020306" pitchFamily="34" charset="0"/>
              </a:rPr>
              <a:t>Concerto, Clarinet, Major, Perfect Cadence, Trill, Imitation, Allegro, 4 beats in the bar, Arco (strings played using the bow), Crescendo</a:t>
            </a:r>
            <a:endParaRPr lang="en-US" sz="2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59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b="1" dirty="0" smtClean="0">
                <a:latin typeface="Berlin Sans FB Demi" panose="020E0802020502020306" pitchFamily="34" charset="0"/>
              </a:rPr>
              <a:t>Cadenza</a:t>
            </a:r>
            <a:endParaRPr lang="en-GB" sz="4800" b="1" dirty="0">
              <a:latin typeface="Berlin Sans FB Demi" panose="020E0802020502020306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62899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dirty="0" smtClean="0">
                <a:latin typeface="Berlin Sans FB" panose="020E0602020502020306" pitchFamily="34" charset="0"/>
              </a:rPr>
              <a:t>Why is this impressive?</a:t>
            </a:r>
            <a:br>
              <a:rPr lang="en-GB" dirty="0" smtClean="0">
                <a:latin typeface="Berlin Sans FB" panose="020E0602020502020306" pitchFamily="34" charset="0"/>
              </a:rPr>
            </a:br>
            <a:r>
              <a:rPr lang="en-GB" dirty="0" smtClean="0">
                <a:latin typeface="Berlin Sans FB" panose="020E0602020502020306" pitchFamily="34" charset="0"/>
              </a:rPr>
              <a:t/>
            </a:r>
            <a:br>
              <a:rPr lang="en-GB" dirty="0" smtClean="0">
                <a:latin typeface="Berlin Sans FB" panose="020E0602020502020306" pitchFamily="34" charset="0"/>
              </a:rPr>
            </a:br>
            <a:r>
              <a:rPr lang="en-GB" dirty="0" smtClean="0">
                <a:latin typeface="Berlin Sans FB" panose="020E0602020502020306" pitchFamily="34" charset="0"/>
              </a:rPr>
              <a:t/>
            </a:r>
            <a:br>
              <a:rPr lang="en-GB" dirty="0" smtClean="0">
                <a:latin typeface="Berlin Sans FB" panose="020E0602020502020306" pitchFamily="34" charset="0"/>
              </a:rPr>
            </a:br>
            <a:r>
              <a:rPr lang="en-GB" dirty="0" smtClean="0">
                <a:latin typeface="Berlin Sans FB" panose="020E0602020502020306" pitchFamily="34" charset="0"/>
              </a:rPr>
              <a:t/>
            </a:r>
            <a:br>
              <a:rPr lang="en-GB" dirty="0" smtClean="0">
                <a:latin typeface="Berlin Sans FB" panose="020E0602020502020306" pitchFamily="34" charset="0"/>
              </a:rPr>
            </a:br>
            <a:r>
              <a:rPr lang="en-GB" dirty="0" smtClean="0">
                <a:latin typeface="Berlin Sans FB" panose="020E0602020502020306" pitchFamily="34" charset="0"/>
              </a:rPr>
              <a:t/>
            </a:r>
            <a:br>
              <a:rPr lang="en-GB" dirty="0" smtClean="0">
                <a:latin typeface="Berlin Sans FB" panose="020E0602020502020306" pitchFamily="34" charset="0"/>
              </a:rPr>
            </a:br>
            <a:r>
              <a:rPr lang="en-GB" sz="3900" b="1" dirty="0" smtClean="0">
                <a:latin typeface="Berlin Sans FB" panose="020E0602020502020306" pitchFamily="34" charset="0"/>
              </a:rPr>
              <a:t>What is a cadenza?</a:t>
            </a:r>
            <a:r>
              <a:rPr lang="en-GB" dirty="0" smtClean="0">
                <a:latin typeface="Berlin Sans FB" panose="020E0602020502020306" pitchFamily="34" charset="0"/>
              </a:rPr>
              <a:t/>
            </a:r>
            <a:br>
              <a:rPr lang="en-GB" dirty="0" smtClean="0">
                <a:latin typeface="Berlin Sans FB" panose="020E0602020502020306" pitchFamily="34" charset="0"/>
              </a:rPr>
            </a:br>
            <a:r>
              <a:rPr lang="en-GB" dirty="0" smtClean="0">
                <a:latin typeface="Berlin Sans FB" panose="020E0602020502020306" pitchFamily="34" charset="0"/>
              </a:rPr>
              <a:t/>
            </a:r>
            <a:br>
              <a:rPr lang="en-GB" dirty="0" smtClean="0">
                <a:latin typeface="Berlin Sans FB" panose="020E0602020502020306" pitchFamily="34" charset="0"/>
              </a:rPr>
            </a:br>
            <a:endParaRPr lang="en-GB" dirty="0" smtClean="0">
              <a:latin typeface="Berlin Sans FB" panose="020E0602020502020306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475" y1="44000" x2="2475" y2="44000"/>
                        <a14:foregroundMark x1="4208" y1="48000" x2="4208" y2="48000"/>
                        <a14:foregroundMark x1="9406" y1="46400" x2="9406" y2="46400"/>
                        <a14:foregroundMark x1="24505" y1="61600" x2="24505" y2="6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998" y="2276872"/>
            <a:ext cx="38481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Trumpet Cadenza - Hayd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6388" y="404664"/>
            <a:ext cx="1006312" cy="10063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99592" y="4725144"/>
            <a:ext cx="75608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atin typeface="Berlin Sans FB" panose="020E0602020502020306" pitchFamily="34" charset="0"/>
              </a:rPr>
              <a:t>A flashy “show-off” moment for the </a:t>
            </a:r>
            <a:r>
              <a:rPr lang="en-GB" sz="3200" b="1" dirty="0">
                <a:solidFill>
                  <a:srgbClr val="FF0000"/>
                </a:solidFill>
                <a:latin typeface="Berlin Sans FB" panose="020E0602020502020306" pitchFamily="34" charset="0"/>
              </a:rPr>
              <a:t>solo</a:t>
            </a:r>
            <a:r>
              <a:rPr lang="en-GB" sz="3200" dirty="0">
                <a:latin typeface="Berlin Sans FB" panose="020E0602020502020306" pitchFamily="34" charset="0"/>
              </a:rPr>
              <a:t> instrument in a concerto. Happens towards the end of a </a:t>
            </a:r>
            <a:r>
              <a:rPr lang="en-GB" sz="3200" b="1" dirty="0">
                <a:solidFill>
                  <a:srgbClr val="00B050"/>
                </a:solidFill>
                <a:latin typeface="Berlin Sans FB" panose="020E0602020502020306" pitchFamily="34" charset="0"/>
              </a:rPr>
              <a:t>Concerto</a:t>
            </a:r>
            <a:r>
              <a:rPr lang="en-GB" sz="3200" dirty="0">
                <a:latin typeface="Berlin Sans FB" panose="020E0602020502020306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2875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/>
          </a:bodyPr>
          <a:lstStyle/>
          <a:p>
            <a:r>
              <a:rPr lang="en-GB" sz="4800" dirty="0" smtClean="0">
                <a:latin typeface="Berlin Sans FB Demi" panose="020E0802020502020306" pitchFamily="34" charset="0"/>
              </a:rPr>
              <a:t>Chamber Music</a:t>
            </a:r>
            <a:endParaRPr lang="en-GB" sz="4000" u="sng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51845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dirty="0" smtClean="0">
                <a:latin typeface="Berlin Sans FB" panose="020E0602020502020306" pitchFamily="34" charset="0"/>
              </a:rPr>
              <a:t>As Orchestras grew larger and larger, </a:t>
            </a:r>
            <a:r>
              <a:rPr lang="en-GB" b="1" dirty="0" smtClean="0">
                <a:solidFill>
                  <a:schemeClr val="accent5">
                    <a:lumMod val="75000"/>
                  </a:schemeClr>
                </a:solidFill>
                <a:latin typeface="Berlin Sans FB" panose="020E0602020502020306" pitchFamily="34" charset="0"/>
              </a:rPr>
              <a:t>Chamber Music </a:t>
            </a:r>
            <a:r>
              <a:rPr lang="en-GB" dirty="0" smtClean="0">
                <a:latin typeface="Berlin Sans FB" panose="020E0602020502020306" pitchFamily="34" charset="0"/>
              </a:rPr>
              <a:t>grew popular. </a:t>
            </a:r>
            <a:r>
              <a:rPr lang="en-GB" dirty="0" smtClean="0">
                <a:latin typeface="Berlin Sans FB" panose="020E0602020502020306" pitchFamily="34" charset="0"/>
              </a:rPr>
              <a:t/>
            </a:r>
            <a:br>
              <a:rPr lang="en-GB" dirty="0" smtClean="0">
                <a:latin typeface="Berlin Sans FB" panose="020E0602020502020306" pitchFamily="34" charset="0"/>
              </a:rPr>
            </a:br>
            <a:endParaRPr lang="en-GB" dirty="0" smtClean="0">
              <a:latin typeface="Berlin Sans FB" panose="020E0602020502020306" pitchFamily="34" charset="0"/>
            </a:endParaRPr>
          </a:p>
          <a:p>
            <a:pPr marL="0" indent="0" algn="ctr">
              <a:buNone/>
            </a:pPr>
            <a:r>
              <a:rPr lang="en-GB" dirty="0" smtClean="0">
                <a:latin typeface="Berlin Sans FB" panose="020E0602020502020306" pitchFamily="34" charset="0"/>
              </a:rPr>
              <a:t/>
            </a:r>
            <a:br>
              <a:rPr lang="en-GB" dirty="0" smtClean="0">
                <a:latin typeface="Berlin Sans FB" panose="020E0602020502020306" pitchFamily="34" charset="0"/>
              </a:rPr>
            </a:br>
            <a:r>
              <a:rPr lang="en-GB" dirty="0" smtClean="0">
                <a:latin typeface="Berlin Sans FB" panose="020E0602020502020306" pitchFamily="34" charset="0"/>
              </a:rPr>
              <a:t>This </a:t>
            </a:r>
            <a:r>
              <a:rPr lang="en-GB" dirty="0" smtClean="0">
                <a:latin typeface="Berlin Sans FB" panose="020E0602020502020306" pitchFamily="34" charset="0"/>
              </a:rPr>
              <a:t>would be for a small group of instruments (e.g. String Quartet).</a:t>
            </a:r>
            <a:br>
              <a:rPr lang="en-GB" dirty="0" smtClean="0">
                <a:latin typeface="Berlin Sans FB" panose="020E0602020502020306" pitchFamily="34" charset="0"/>
              </a:rPr>
            </a:br>
            <a:r>
              <a:rPr lang="en-GB" dirty="0" smtClean="0">
                <a:latin typeface="Berlin Sans FB" panose="020E0602020502020306" pitchFamily="34" charset="0"/>
              </a:rPr>
              <a:t/>
            </a:r>
            <a:br>
              <a:rPr lang="en-GB" dirty="0" smtClean="0">
                <a:latin typeface="Berlin Sans FB" panose="020E0602020502020306" pitchFamily="34" charset="0"/>
              </a:rPr>
            </a:br>
            <a:endParaRPr lang="en-GB" dirty="0" smtClean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47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1351</TotalTime>
  <Words>127</Words>
  <Application>Microsoft Office PowerPoint</Application>
  <PresentationFormat>On-screen Show (4:3)</PresentationFormat>
  <Paragraphs>17</Paragraphs>
  <Slides>6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The Classical Era  </vt:lpstr>
      <vt:lpstr>Symphony</vt:lpstr>
      <vt:lpstr>Concerto</vt:lpstr>
      <vt:lpstr>Concerto</vt:lpstr>
      <vt:lpstr>Cadenza</vt:lpstr>
      <vt:lpstr>Chamber Music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S2 Classical Music</dc:title>
  <dc:creator>Corrie</dc:creator>
  <cp:lastModifiedBy>sysadmin</cp:lastModifiedBy>
  <cp:revision>95</cp:revision>
  <dcterms:created xsi:type="dcterms:W3CDTF">2014-09-08T08:42:12Z</dcterms:created>
  <dcterms:modified xsi:type="dcterms:W3CDTF">2015-12-11T14:57:45Z</dcterms:modified>
</cp:coreProperties>
</file>