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60" r:id="rId3"/>
    <p:sldId id="259" r:id="rId4"/>
    <p:sldId id="261" r:id="rId5"/>
    <p:sldId id="258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23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FCBDDF-6C9E-4562-B682-97144CC597A0}" type="datetimeFigureOut">
              <a:rPr lang="en-GB" smtClean="0"/>
              <a:t>30/10/2015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0F8A29-0C11-44CA-AFF8-0E0D366D5E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444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F4C7-C3AB-4547-A72C-68B3D6163CCC}" type="datetimeFigureOut">
              <a:rPr lang="en-GB" smtClean="0"/>
              <a:t>30/10/2015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690D-DAF3-4726-B5E6-B9463E3D1F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302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F4C7-C3AB-4547-A72C-68B3D6163CCC}" type="datetimeFigureOut">
              <a:rPr lang="en-GB" smtClean="0"/>
              <a:t>30/10/2015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690D-DAF3-4726-B5E6-B9463E3D1F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997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F4C7-C3AB-4547-A72C-68B3D6163CCC}" type="datetimeFigureOut">
              <a:rPr lang="en-GB" smtClean="0"/>
              <a:t>30/10/2015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690D-DAF3-4726-B5E6-B9463E3D1F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446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F4C7-C3AB-4547-A72C-68B3D6163CCC}" type="datetimeFigureOut">
              <a:rPr lang="en-GB" smtClean="0"/>
              <a:t>30/10/2015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690D-DAF3-4726-B5E6-B9463E3D1F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994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F4C7-C3AB-4547-A72C-68B3D6163CCC}" type="datetimeFigureOut">
              <a:rPr lang="en-GB" smtClean="0"/>
              <a:t>30/10/2015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690D-DAF3-4726-B5E6-B9463E3D1F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282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F4C7-C3AB-4547-A72C-68B3D6163CCC}" type="datetimeFigureOut">
              <a:rPr lang="en-GB" smtClean="0"/>
              <a:t>30/10/2015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690D-DAF3-4726-B5E6-B9463E3D1F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852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F4C7-C3AB-4547-A72C-68B3D6163CCC}" type="datetimeFigureOut">
              <a:rPr lang="en-GB" smtClean="0"/>
              <a:t>30/10/2015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690D-DAF3-4726-B5E6-B9463E3D1F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69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F4C7-C3AB-4547-A72C-68B3D6163CCC}" type="datetimeFigureOut">
              <a:rPr lang="en-GB" smtClean="0"/>
              <a:t>30/10/2015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690D-DAF3-4726-B5E6-B9463E3D1F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478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F4C7-C3AB-4547-A72C-68B3D6163CCC}" type="datetimeFigureOut">
              <a:rPr lang="en-GB" smtClean="0"/>
              <a:t>30/10/2015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690D-DAF3-4726-B5E6-B9463E3D1F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2457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F4C7-C3AB-4547-A72C-68B3D6163CCC}" type="datetimeFigureOut">
              <a:rPr lang="en-GB" smtClean="0"/>
              <a:t>30/10/2015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690D-DAF3-4726-B5E6-B9463E3D1F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8145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F4C7-C3AB-4547-A72C-68B3D6163CCC}" type="datetimeFigureOut">
              <a:rPr lang="en-GB" smtClean="0"/>
              <a:t>30/10/2015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690D-DAF3-4726-B5E6-B9463E3D1F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083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3F4C7-C3AB-4547-A72C-68B3D6163CCC}" type="datetimeFigureOut">
              <a:rPr lang="en-GB" smtClean="0"/>
              <a:t>30/10/2015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6690D-DAF3-4726-B5E6-B9463E3D1F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361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1020000">
            <a:off x="265887" y="2266580"/>
            <a:ext cx="4062646" cy="128746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66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Cadences</a:t>
            </a:r>
            <a:endParaRPr lang="en-GB" sz="66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20072" y="548680"/>
            <a:ext cx="36555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The most common cadences are:</a:t>
            </a:r>
          </a:p>
          <a:p>
            <a:pPr algn="ctr"/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 smtClean="0">
                <a:latin typeface="Accord Heavy SF" panose="020BE200000000000000" pitchFamily="34" charset="0"/>
              </a:rPr>
              <a:t>Perfect </a:t>
            </a:r>
            <a:br>
              <a:rPr lang="en-GB" sz="3600" dirty="0" smtClean="0">
                <a:latin typeface="Accord Heavy SF" panose="020BE200000000000000" pitchFamily="34" charset="0"/>
              </a:rPr>
            </a:br>
            <a:r>
              <a:rPr lang="en-GB" sz="3600" dirty="0" smtClean="0">
                <a:latin typeface="Accord Heavy SF" panose="020BE200000000000000" pitchFamily="34" charset="0"/>
              </a:rPr>
              <a:t>(V – I) </a:t>
            </a:r>
            <a:br>
              <a:rPr lang="en-GB" sz="3600" dirty="0" smtClean="0">
                <a:latin typeface="Accord Heavy SF" panose="020BE200000000000000" pitchFamily="34" charset="0"/>
              </a:rPr>
            </a:b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 smtClean="0"/>
              <a:t>and</a:t>
            </a:r>
            <a:br>
              <a:rPr lang="en-GB" sz="3600" dirty="0" smtClean="0"/>
            </a:b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 smtClean="0">
                <a:latin typeface="Accord Heavy SF" panose="020BE200000000000000" pitchFamily="34" charset="0"/>
              </a:rPr>
              <a:t>Imperfect </a:t>
            </a:r>
            <a:br>
              <a:rPr lang="en-GB" sz="3600" dirty="0" smtClean="0">
                <a:latin typeface="Accord Heavy SF" panose="020BE200000000000000" pitchFamily="34" charset="0"/>
              </a:rPr>
            </a:br>
            <a:r>
              <a:rPr lang="en-GB" sz="3600" dirty="0" smtClean="0">
                <a:latin typeface="Accord Heavy SF" panose="020BE200000000000000" pitchFamily="34" charset="0"/>
              </a:rPr>
              <a:t>(I – V)</a:t>
            </a:r>
            <a:endParaRPr lang="en-GB" sz="3600" dirty="0">
              <a:latin typeface="Accord Heavy SF" panose="020BE200000000000000" pitchFamily="34" charset="0"/>
            </a:endParaRPr>
          </a:p>
        </p:txBody>
      </p:sp>
      <p:pic>
        <p:nvPicPr>
          <p:cNvPr id="5" name="Mozart - Piano Sonata No. 12 in F, K. 332 [complete]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636.84" end="1.081983625E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376" y="2492896"/>
            <a:ext cx="507504" cy="50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53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375" y="557808"/>
            <a:ext cx="8229600" cy="1143000"/>
          </a:xfrm>
        </p:spPr>
        <p:txBody>
          <a:bodyPr>
            <a:noAutofit/>
          </a:bodyPr>
          <a:lstStyle/>
          <a:p>
            <a:r>
              <a:rPr lang="en-GB" sz="48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Plagal</a:t>
            </a:r>
            <a:r>
              <a:rPr lang="en-GB" sz="4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Cadence</a:t>
            </a:r>
            <a:br>
              <a:rPr lang="en-GB" sz="4800" dirty="0" smtClean="0">
                <a:latin typeface="Andalus" panose="02020603050405020304" pitchFamily="18" charset="-78"/>
                <a:cs typeface="Andalus" panose="02020603050405020304" pitchFamily="18" charset="-78"/>
              </a:rPr>
            </a:br>
            <a:endParaRPr lang="en-GB" sz="48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1026" name="Picture 2" descr="C:\Users\Christopher\Desktop\Plagal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69" y="1556792"/>
            <a:ext cx="7650263" cy="189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9800" y="4005064"/>
            <a:ext cx="858440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The </a:t>
            </a:r>
            <a:r>
              <a:rPr lang="en-GB" sz="20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plagal</a:t>
            </a:r>
            <a:r>
              <a:rPr lang="en-GB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cadence is </a:t>
            </a:r>
            <a:r>
              <a:rPr lang="en-GB" sz="2000" dirty="0" smtClean="0">
                <a:effectLst/>
                <a:latin typeface="Andalus" panose="02020603050405020304" pitchFamily="18" charset="-78"/>
                <a:cs typeface="Andalus" panose="02020603050405020304" pitchFamily="18" charset="-78"/>
              </a:rPr>
              <a:t>also known as the "Amen Cadence" because of its frequent </a:t>
            </a:r>
          </a:p>
          <a:p>
            <a:pPr algn="ctr"/>
            <a:r>
              <a:rPr lang="en-GB" sz="2000" dirty="0" smtClean="0">
                <a:effectLst/>
                <a:latin typeface="Andalus" panose="02020603050405020304" pitchFamily="18" charset="-78"/>
                <a:cs typeface="Andalus" panose="02020603050405020304" pitchFamily="18" charset="-78"/>
              </a:rPr>
              <a:t>setting to the text "Amen" in hymns. </a:t>
            </a:r>
          </a:p>
          <a:p>
            <a:pPr algn="ctr"/>
            <a:endParaRPr lang="en-GB" sz="2000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ctr"/>
            <a:r>
              <a:rPr lang="en-GB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The </a:t>
            </a:r>
            <a:r>
              <a:rPr lang="en-GB" sz="200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plagal</a:t>
            </a:r>
            <a:r>
              <a:rPr lang="en-GB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cadence is a weaker cadence moving from chord IV to chord I. </a:t>
            </a:r>
            <a:endParaRPr lang="en-GB" sz="2000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ctr"/>
            <a:r>
              <a:rPr lang="en-GB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Similar to the perfect cadence the music can sound finished.</a:t>
            </a:r>
          </a:p>
          <a:p>
            <a:pPr algn="ctr"/>
            <a:endParaRPr lang="en-GB" sz="2000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ctr"/>
            <a:r>
              <a:rPr lang="en-GB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It is found in many types of styles including religious works and popular music.</a:t>
            </a:r>
            <a:endParaRPr lang="en-GB" sz="20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9" name="Track57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88224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86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375" y="4137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err="1" smtClean="0"/>
              <a:t>Plagal</a:t>
            </a:r>
            <a:r>
              <a:rPr lang="en-GB" dirty="0" smtClean="0"/>
              <a:t> Cadence</a:t>
            </a:r>
            <a:r>
              <a:rPr lang="en-GB" sz="2400" dirty="0" smtClean="0"/>
              <a:t/>
            </a:r>
            <a:br>
              <a:rPr lang="en-GB" sz="2400" dirty="0" smtClean="0"/>
            </a:br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8180549" cy="52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84168" y="6165304"/>
            <a:ext cx="1939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 (IV)     to       D (I)</a:t>
            </a:r>
            <a:endParaRPr lang="en-GB" dirty="0"/>
          </a:p>
        </p:txBody>
      </p:sp>
      <p:sp>
        <p:nvSpPr>
          <p:cNvPr id="4" name="Rounded Rectangle 3"/>
          <p:cNvSpPr/>
          <p:nvPr/>
        </p:nvSpPr>
        <p:spPr>
          <a:xfrm>
            <a:off x="5580112" y="4725144"/>
            <a:ext cx="2808312" cy="1368152"/>
          </a:xfrm>
          <a:prstGeom prst="roundRect">
            <a:avLst/>
          </a:prstGeom>
          <a:solidFill>
            <a:srgbClr val="FF000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69 - Hallelujah Chorus(From Messia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410.0736"/>
                  <p14:fade in="17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28184" y="443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7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375" y="557808"/>
            <a:ext cx="8229600" cy="1143000"/>
          </a:xfrm>
        </p:spPr>
        <p:txBody>
          <a:bodyPr>
            <a:noAutofit/>
          </a:bodyPr>
          <a:lstStyle/>
          <a:p>
            <a:r>
              <a:rPr lang="en-GB" sz="48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Interrupted Cadence</a:t>
            </a:r>
            <a:br>
              <a:rPr lang="en-GB" sz="4800" dirty="0" smtClean="0">
                <a:latin typeface="Andalus" panose="02020603050405020304" pitchFamily="18" charset="-78"/>
                <a:cs typeface="Andalus" panose="02020603050405020304" pitchFamily="18" charset="-78"/>
              </a:rPr>
            </a:br>
            <a:endParaRPr lang="en-GB" sz="48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4004" y="4005064"/>
            <a:ext cx="879599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The interrupted cadence is </a:t>
            </a:r>
            <a:r>
              <a:rPr lang="en-GB" sz="2000" dirty="0" smtClean="0">
                <a:effectLst/>
                <a:latin typeface="Andalus" panose="02020603050405020304" pitchFamily="18" charset="-78"/>
                <a:cs typeface="Andalus" panose="02020603050405020304" pitchFamily="18" charset="-78"/>
              </a:rPr>
              <a:t>almost like a musical question mark.</a:t>
            </a:r>
          </a:p>
          <a:p>
            <a:pPr algn="ctr"/>
            <a:endParaRPr lang="en-GB" sz="2000" dirty="0" smtClean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ctr"/>
            <a:r>
              <a:rPr lang="en-GB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One common interrupted cadence is the progression of chord V to chord VI. </a:t>
            </a:r>
            <a:endParaRPr lang="en-GB" sz="2000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ctr"/>
            <a:r>
              <a:rPr lang="en-GB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Generally the interrupted cadence is a cadence which finishes on any chord other </a:t>
            </a:r>
          </a:p>
          <a:p>
            <a:pPr algn="ctr"/>
            <a:r>
              <a:rPr lang="en-GB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than chord V or chord I.</a:t>
            </a:r>
          </a:p>
          <a:p>
            <a:pPr algn="ctr"/>
            <a:r>
              <a:rPr lang="en-GB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Similar to the imperfect cadence the music does not sound finished.</a:t>
            </a:r>
          </a:p>
          <a:p>
            <a:pPr algn="ctr"/>
            <a:endParaRPr lang="en-GB" sz="2000" dirty="0">
              <a:latin typeface="Andalus" panose="02020603050405020304" pitchFamily="18" charset="-78"/>
              <a:cs typeface="Andalus" panose="02020603050405020304" pitchFamily="18" charset="-78"/>
            </a:endParaRPr>
          </a:p>
          <a:p>
            <a:pPr algn="ctr"/>
            <a:r>
              <a:rPr lang="en-GB" sz="20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The interrupted cadence is often found before a cadenza in the classical concerto.</a:t>
            </a:r>
            <a:endParaRPr lang="en-GB" sz="2000" dirty="0"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pic>
        <p:nvPicPr>
          <p:cNvPr id="2050" name="Picture 2" descr="C:\Users\Christopher\Desktop\Interrupted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575391"/>
            <a:ext cx="3744416" cy="198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ain Theme_Michael Kam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6296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9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375" y="4137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Interrupted Cadence</a:t>
            </a:r>
            <a:r>
              <a:rPr lang="en-GB" sz="2400" dirty="0" smtClean="0"/>
              <a:t/>
            </a:r>
            <a:br>
              <a:rPr lang="en-GB" sz="2400" dirty="0" smtClean="0"/>
            </a:b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60" y="1196752"/>
            <a:ext cx="6120680" cy="543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835696" y="4941169"/>
            <a:ext cx="2160240" cy="1687548"/>
          </a:xfrm>
          <a:prstGeom prst="roundRect">
            <a:avLst/>
          </a:prstGeom>
          <a:solidFill>
            <a:srgbClr val="FF000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01 - Haydn Symphony No_ 44 in E Minor _Trauer__ I_ Allegro con brio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6000"/>
                  <p14:fade in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4248" y="443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4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162</Words>
  <Application>Microsoft Office PowerPoint</Application>
  <PresentationFormat>On-screen Show (4:3)</PresentationFormat>
  <Paragraphs>23</Paragraphs>
  <Slides>5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Cadences</vt:lpstr>
      <vt:lpstr>Plagal Cadence </vt:lpstr>
      <vt:lpstr>Plagal Cadence </vt:lpstr>
      <vt:lpstr>Interrupted Cadence </vt:lpstr>
      <vt:lpstr>Interrupted Cadence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Higher Cadences</dc:title>
  <dc:creator>Christopher Bishop</dc:creator>
  <cp:lastModifiedBy>sysadmin</cp:lastModifiedBy>
  <cp:revision>19</cp:revision>
  <dcterms:created xsi:type="dcterms:W3CDTF">2014-08-22T16:12:05Z</dcterms:created>
  <dcterms:modified xsi:type="dcterms:W3CDTF">2015-10-30T09:58:37Z</dcterms:modified>
</cp:coreProperties>
</file>