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7" r:id="rId2"/>
    <p:sldId id="292" r:id="rId3"/>
    <p:sldId id="300" r:id="rId4"/>
    <p:sldId id="295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E4F7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21" autoAdjust="0"/>
    <p:restoredTop sz="94660"/>
  </p:normalViewPr>
  <p:slideViewPr>
    <p:cSldViewPr>
      <p:cViewPr varScale="1">
        <p:scale>
          <a:sx n="105" d="100"/>
          <a:sy n="105" d="100"/>
        </p:scale>
        <p:origin x="-12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A245BC-7642-4052-B4CA-714D006C3F63}" type="datetimeFigureOut">
              <a:rPr lang="en-GB" smtClean="0"/>
              <a:t>30/10/2015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2E2739-4AEF-42EB-B036-E6B4ED26E1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492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E2739-4AEF-42EB-B036-E6B4ED26E13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288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8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FilmGrain trans="65000"/>
                    </a14:imgEffect>
                  </a14:imgLayer>
                </a14:imgProps>
              </a:ext>
            </a:extLst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image" Target="../media/image4.jpeg"/><Relationship Id="rId12" Type="http://schemas.openxmlformats.org/officeDocument/2006/relationships/image" Target="../media/image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.gif"/><Relationship Id="rId4" Type="http://schemas.openxmlformats.org/officeDocument/2006/relationships/audio" Target="../media/media2.mp3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819400"/>
            <a:ext cx="7772400" cy="1470025"/>
          </a:xfrm>
        </p:spPr>
        <p:txBody>
          <a:bodyPr>
            <a:noAutofit/>
          </a:bodyPr>
          <a:lstStyle/>
          <a:p>
            <a:r>
              <a:rPr lang="en-GB" sz="7200" b="1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S4 (Higher)</a:t>
            </a:r>
            <a:br>
              <a:rPr lang="en-GB" sz="7200" b="1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</a:br>
            <a:r>
              <a:rPr lang="en-GB" sz="7200" b="1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/>
            </a:r>
            <a:br>
              <a:rPr lang="en-GB" sz="7200" b="1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</a:br>
            <a:r>
              <a:rPr lang="en-GB" sz="3600" b="1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/>
            </a:r>
            <a:br>
              <a:rPr lang="en-GB" sz="3600" b="1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</a:br>
            <a:r>
              <a:rPr lang="en-GB" sz="7200" b="1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/>
            </a:r>
            <a:br>
              <a:rPr lang="en-GB" sz="7200" b="1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</a:br>
            <a:r>
              <a:rPr lang="en-GB" sz="9600" b="1" dirty="0" smtClean="0">
                <a:ln w="285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BAROQUE</a:t>
            </a:r>
            <a:r>
              <a:rPr lang="en-GB" sz="7200" b="1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/>
            </a:r>
            <a:br>
              <a:rPr lang="en-GB" sz="7200" b="1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</a:br>
            <a:r>
              <a:rPr lang="en-GB" sz="7200" b="1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MUSIC </a:t>
            </a:r>
            <a:endParaRPr lang="en-GB" sz="7200" b="1" dirty="0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</a:endParaRPr>
          </a:p>
        </p:txBody>
      </p:sp>
      <p:pic>
        <p:nvPicPr>
          <p:cNvPr id="1026" name="Picture 2" descr="C:\Users\SMcI\AppData\Local\Microsoft\Windows\INetCache\IE\WKOUQUPS\220px-Bachsiegel.svg[1]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E4F77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447801"/>
            <a:ext cx="2095500" cy="286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31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534400" cy="5562600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GB" sz="3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Ornaments</a:t>
            </a:r>
            <a:r>
              <a:rPr lang="en-GB" sz="3800" dirty="0" smtClean="0">
                <a:latin typeface="Berlin Sans FB" panose="020E0602020502020306" pitchFamily="34" charset="0"/>
              </a:rPr>
              <a:t> – fast, decorative extra notes added to a melodic line by a singer or instrumentalist.</a:t>
            </a:r>
            <a:r>
              <a:rPr lang="en-GB" sz="3600" dirty="0" smtClean="0">
                <a:latin typeface="Berlin Sans FB" panose="020E0602020502020306" pitchFamily="34" charset="0"/>
              </a:rPr>
              <a:t/>
            </a:r>
            <a:br>
              <a:rPr lang="en-GB" sz="3600" dirty="0" smtClean="0">
                <a:latin typeface="Berlin Sans FB" panose="020E0602020502020306" pitchFamily="34" charset="0"/>
              </a:rPr>
            </a:br>
            <a:r>
              <a:rPr lang="en-GB" sz="3600" dirty="0" smtClean="0">
                <a:latin typeface="Berlin Sans FB" panose="020E0602020502020306" pitchFamily="34" charset="0"/>
              </a:rPr>
              <a:t/>
            </a:r>
            <a:br>
              <a:rPr lang="en-GB" sz="3600" dirty="0" smtClean="0">
                <a:latin typeface="Berlin Sans FB" panose="020E0602020502020306" pitchFamily="34" charset="0"/>
              </a:rPr>
            </a:br>
            <a:endParaRPr lang="en-GB" sz="3600" dirty="0" smtClean="0">
              <a:latin typeface="Berlin Sans FB" panose="020E0602020502020306" pitchFamily="34" charset="0"/>
            </a:endParaRPr>
          </a:p>
          <a:p>
            <a:pPr marL="0" indent="0">
              <a:buNone/>
            </a:pPr>
            <a:r>
              <a:rPr lang="en-GB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Trill</a:t>
            </a:r>
            <a:r>
              <a:rPr lang="en-GB" sz="4000" dirty="0" smtClean="0">
                <a:latin typeface="Berlin Sans FB" panose="020E0602020502020306" pitchFamily="34" charset="0"/>
              </a:rPr>
              <a:t> – Two alternate notes repeated rapidly. </a:t>
            </a:r>
          </a:p>
          <a:p>
            <a:pPr marL="0" indent="0">
              <a:buNone/>
            </a:pPr>
            <a:r>
              <a:rPr lang="en-GB" sz="4000" dirty="0" smtClean="0">
                <a:latin typeface="Berlin Sans FB" panose="020E0602020502020306" pitchFamily="34" charset="0"/>
              </a:rPr>
              <a:t/>
            </a:r>
            <a:br>
              <a:rPr lang="en-GB" sz="4000" dirty="0" smtClean="0">
                <a:latin typeface="Berlin Sans FB" panose="020E0602020502020306" pitchFamily="34" charset="0"/>
              </a:rPr>
            </a:br>
            <a:r>
              <a:rPr lang="en-GB" sz="4000" dirty="0" smtClean="0">
                <a:latin typeface="Berlin Sans FB" panose="020E0602020502020306" pitchFamily="34" charset="0"/>
              </a:rPr>
              <a:t/>
            </a:r>
            <a:br>
              <a:rPr lang="en-GB" sz="4000" dirty="0" smtClean="0">
                <a:latin typeface="Berlin Sans FB" panose="020E0602020502020306" pitchFamily="34" charset="0"/>
              </a:rPr>
            </a:br>
            <a:endParaRPr lang="en-GB" sz="4000" dirty="0">
              <a:latin typeface="Berlin Sans FB" panose="020E0602020502020306" pitchFamily="34" charset="0"/>
            </a:endParaRPr>
          </a:p>
          <a:p>
            <a:pPr marL="0" indent="0">
              <a:buNone/>
            </a:pPr>
            <a:r>
              <a:rPr lang="en-GB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Mordent</a:t>
            </a:r>
            <a:r>
              <a:rPr lang="en-GB" sz="4000" dirty="0" smtClean="0">
                <a:latin typeface="Berlin Sans FB" panose="020E0602020502020306" pitchFamily="34" charset="0"/>
              </a:rPr>
              <a:t> – the note, the note below then the first note again </a:t>
            </a:r>
            <a:br>
              <a:rPr lang="en-GB" sz="4000" dirty="0" smtClean="0">
                <a:latin typeface="Berlin Sans FB" panose="020E0602020502020306" pitchFamily="34" charset="0"/>
              </a:rPr>
            </a:br>
            <a:r>
              <a:rPr lang="en-GB" sz="4000" dirty="0" smtClean="0">
                <a:latin typeface="Berlin Sans FB" panose="020E0602020502020306" pitchFamily="34" charset="0"/>
              </a:rPr>
              <a:t>		</a:t>
            </a:r>
            <a:r>
              <a:rPr lang="en-GB" dirty="0" smtClean="0">
                <a:solidFill>
                  <a:srgbClr val="00B0F0"/>
                </a:solidFill>
                <a:latin typeface="Berlin Sans FB" panose="020E0602020502020306" pitchFamily="34" charset="0"/>
              </a:rPr>
              <a:t>OR the note, the note above then the first note again</a:t>
            </a:r>
          </a:p>
          <a:p>
            <a:pPr marL="0" indent="0">
              <a:buNone/>
            </a:pPr>
            <a:r>
              <a:rPr lang="en-GB" sz="4000" dirty="0" smtClean="0">
                <a:latin typeface="Berlin Sans FB" panose="020E0602020502020306" pitchFamily="34" charset="0"/>
              </a:rPr>
              <a:t/>
            </a:r>
            <a:br>
              <a:rPr lang="en-GB" sz="4000" dirty="0" smtClean="0">
                <a:latin typeface="Berlin Sans FB" panose="020E0602020502020306" pitchFamily="34" charset="0"/>
              </a:rPr>
            </a:br>
            <a:r>
              <a:rPr lang="en-GB" sz="4000" dirty="0" smtClean="0">
                <a:latin typeface="Berlin Sans FB" panose="020E0602020502020306" pitchFamily="34" charset="0"/>
              </a:rPr>
              <a:t/>
            </a:r>
            <a:br>
              <a:rPr lang="en-GB" sz="4000" dirty="0" smtClean="0">
                <a:latin typeface="Berlin Sans FB" panose="020E0602020502020306" pitchFamily="34" charset="0"/>
              </a:rPr>
            </a:br>
            <a:endParaRPr lang="en-GB" sz="4000" dirty="0">
              <a:latin typeface="Berlin Sans FB" panose="020E0602020502020306" pitchFamily="34" charset="0"/>
            </a:endParaRPr>
          </a:p>
          <a:p>
            <a:pPr marL="0" indent="0">
              <a:buNone/>
            </a:pPr>
            <a:r>
              <a:rPr lang="en-GB" sz="40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Acciaccatura</a:t>
            </a:r>
            <a:r>
              <a:rPr lang="en-GB" sz="4000" dirty="0" smtClean="0">
                <a:latin typeface="Berlin Sans FB" panose="020E0602020502020306" pitchFamily="34" charset="0"/>
              </a:rPr>
              <a:t> – a short fast note played before a longer note.</a:t>
            </a:r>
          </a:p>
          <a:p>
            <a:pPr marL="0" indent="0" algn="ctr">
              <a:buNone/>
            </a:pPr>
            <a:r>
              <a:rPr lang="en-GB" sz="3600" dirty="0" smtClean="0">
                <a:latin typeface="Berlin Sans FB" panose="020E0602020502020306" pitchFamily="34" charset="0"/>
              </a:rPr>
              <a:t/>
            </a:r>
            <a:br>
              <a:rPr lang="en-GB" sz="3600" dirty="0" smtClean="0">
                <a:latin typeface="Berlin Sans FB" panose="020E0602020502020306" pitchFamily="34" charset="0"/>
              </a:rPr>
            </a:br>
            <a:endParaRPr lang="en-US" sz="3600" dirty="0">
              <a:latin typeface="Berlin Sans FB" panose="020E0602020502020306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01782" y="228600"/>
            <a:ext cx="8229600" cy="99060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 smtClean="0">
                <a:latin typeface="Britannic Bold" panose="020B0903060703020204" pitchFamily="34" charset="0"/>
              </a:rPr>
              <a:t>Ornaments</a:t>
            </a:r>
            <a:endParaRPr lang="en-GB" sz="4800" b="1" dirty="0">
              <a:latin typeface="Britannic Bold" panose="020B0903060703020204" pitchFamily="34" charset="0"/>
            </a:endParaRPr>
          </a:p>
        </p:txBody>
      </p:sp>
      <p:pic>
        <p:nvPicPr>
          <p:cNvPr id="1026" name="Picture 2" descr="http://www.educationscotland.gov.uk/Images/acciaccatura_tcm4-83897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32" r="50000" b="24770"/>
          <a:stretch/>
        </p:blipFill>
        <p:spPr bwMode="auto">
          <a:xfrm>
            <a:off x="4003705" y="5883912"/>
            <a:ext cx="1163312" cy="943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" t="-2724" r="85845" b="19972"/>
          <a:stretch/>
        </p:blipFill>
        <p:spPr bwMode="auto">
          <a:xfrm>
            <a:off x="2590800" y="2917677"/>
            <a:ext cx="729373" cy="693634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http://www.educationscotland.gov.uk/Images/Trill2_tcm4-686909.gif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63"/>
          <a:stretch/>
        </p:blipFill>
        <p:spPr bwMode="auto">
          <a:xfrm>
            <a:off x="3810000" y="2931920"/>
            <a:ext cx="3582824" cy="693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upload.wikimedia.org/wikipedia/commons/3/3a/Upper_and_lower_simple_mordents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" b="50000"/>
          <a:stretch/>
        </p:blipFill>
        <p:spPr bwMode="auto">
          <a:xfrm>
            <a:off x="2503918" y="4753149"/>
            <a:ext cx="1780374" cy="740901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https://upload.wikimedia.org/wikipedia/commons/3/3a/Upper_and_lower_simple_mordents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" t="50000"/>
          <a:stretch/>
        </p:blipFill>
        <p:spPr bwMode="auto">
          <a:xfrm>
            <a:off x="4862556" y="4715088"/>
            <a:ext cx="1783935" cy="740901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ril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570291" y="2514600"/>
            <a:ext cx="363909" cy="363909"/>
          </a:xfrm>
          <a:prstGeom prst="rect">
            <a:avLst/>
          </a:prstGeom>
        </p:spPr>
      </p:pic>
      <p:pic>
        <p:nvPicPr>
          <p:cNvPr id="6" name="Toccata and Fugue in D Minor (Best Version Ever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755448" y="4868622"/>
            <a:ext cx="433832" cy="43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5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08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b="1" dirty="0" smtClean="0">
                <a:latin typeface="Britannic Bold" panose="020B0903060703020204" pitchFamily="34" charset="0"/>
              </a:rPr>
              <a:t>Cadences</a:t>
            </a:r>
            <a:endParaRPr lang="en-GB" sz="4800" b="1" dirty="0">
              <a:latin typeface="Britannic Bold" panose="020B09030607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GB" sz="3300" dirty="0" smtClean="0"/>
              <a:t>Cadences are ways in which musical sentences finish. They can be </a:t>
            </a:r>
            <a:r>
              <a:rPr lang="en-GB" sz="3300" b="1" dirty="0" smtClean="0"/>
              <a:t>Perfect, Imperfect, </a:t>
            </a:r>
            <a:r>
              <a:rPr lang="en-GB" sz="3300" b="1" dirty="0" smtClean="0">
                <a:solidFill>
                  <a:srgbClr val="FF0000"/>
                </a:solidFill>
              </a:rPr>
              <a:t>Interrupted</a:t>
            </a:r>
            <a:r>
              <a:rPr lang="en-GB" sz="3300" b="1" dirty="0" smtClean="0"/>
              <a:t> or </a:t>
            </a:r>
            <a:r>
              <a:rPr lang="en-GB" sz="3300" b="1" dirty="0" smtClean="0">
                <a:solidFill>
                  <a:srgbClr val="00B050"/>
                </a:solidFill>
              </a:rPr>
              <a:t>Plagal</a:t>
            </a:r>
            <a:r>
              <a:rPr lang="en-GB" sz="3300" dirty="0" smtClean="0"/>
              <a:t>.</a:t>
            </a:r>
          </a:p>
          <a:p>
            <a:endParaRPr lang="en-GB" dirty="0"/>
          </a:p>
          <a:p>
            <a:r>
              <a:rPr lang="en-GB" b="1" dirty="0" smtClean="0"/>
              <a:t>Perfect</a:t>
            </a:r>
            <a:r>
              <a:rPr lang="en-GB" dirty="0" smtClean="0"/>
              <a:t> - the music moves from chord </a:t>
            </a:r>
            <a:r>
              <a:rPr lang="en-GB" b="1" dirty="0" smtClean="0"/>
              <a:t>V to I</a:t>
            </a:r>
            <a:r>
              <a:rPr lang="en-GB" dirty="0" smtClean="0"/>
              <a:t>.</a:t>
            </a:r>
          </a:p>
          <a:p>
            <a:r>
              <a:rPr lang="en-GB" b="1" dirty="0" smtClean="0"/>
              <a:t>Imperfect</a:t>
            </a:r>
            <a:r>
              <a:rPr lang="en-GB" dirty="0" smtClean="0"/>
              <a:t> - the music move from chord </a:t>
            </a:r>
            <a:r>
              <a:rPr lang="en-GB" b="1" dirty="0" smtClean="0"/>
              <a:t>I to V</a:t>
            </a:r>
          </a:p>
          <a:p>
            <a:r>
              <a:rPr lang="en-GB" b="1" u="sng" dirty="0" smtClean="0"/>
              <a:t>Interrupted</a:t>
            </a:r>
            <a:r>
              <a:rPr lang="en-GB" dirty="0" smtClean="0"/>
              <a:t> - the music moves to chord </a:t>
            </a:r>
            <a:r>
              <a:rPr lang="en-GB" b="1" dirty="0" smtClean="0"/>
              <a:t>VI</a:t>
            </a:r>
            <a:r>
              <a:rPr lang="en-GB" dirty="0" smtClean="0"/>
              <a:t> (minor)</a:t>
            </a:r>
          </a:p>
          <a:p>
            <a:r>
              <a:rPr lang="en-GB" b="1" u="sng" dirty="0" smtClean="0"/>
              <a:t>Plagal</a:t>
            </a:r>
            <a:r>
              <a:rPr lang="en-GB" dirty="0" smtClean="0"/>
              <a:t> - the music moves from chord </a:t>
            </a:r>
            <a:r>
              <a:rPr lang="en-GB" b="1" dirty="0" smtClean="0"/>
              <a:t>IV to I </a:t>
            </a:r>
          </a:p>
          <a:p>
            <a:r>
              <a:rPr lang="en-GB" b="1" u="sng" dirty="0" smtClean="0"/>
              <a:t>Tierce de Picardie </a:t>
            </a:r>
            <a:r>
              <a:rPr lang="en-GB" dirty="0" smtClean="0"/>
              <a:t>– music which is </a:t>
            </a:r>
            <a:r>
              <a:rPr lang="en-GB" b="1" dirty="0" smtClean="0">
                <a:solidFill>
                  <a:srgbClr val="00B0F0"/>
                </a:solidFill>
              </a:rPr>
              <a:t>minor</a:t>
            </a:r>
            <a:r>
              <a:rPr lang="en-GB" dirty="0" smtClean="0"/>
              <a:t> but the last chord is </a:t>
            </a:r>
            <a:r>
              <a:rPr lang="en-GB" b="1" dirty="0" smtClean="0">
                <a:solidFill>
                  <a:srgbClr val="FF0000"/>
                </a:solidFill>
              </a:rPr>
              <a:t>major</a:t>
            </a:r>
            <a:r>
              <a:rPr lang="en-GB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3235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4"/>
          <a:stretch>
            <a:fillRect/>
          </a:stretch>
        </p:blipFill>
        <p:spPr>
          <a:xfrm>
            <a:off x="400050" y="1412875"/>
            <a:ext cx="8362950" cy="506412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28600"/>
            <a:ext cx="8229600" cy="99060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 smtClean="0">
                <a:solidFill>
                  <a:srgbClr val="C00000"/>
                </a:solidFill>
                <a:latin typeface="Britannic Bold" panose="020B0903060703020204" pitchFamily="34" charset="0"/>
              </a:rPr>
              <a:t>Baroque</a:t>
            </a:r>
            <a:r>
              <a:rPr lang="en-GB" sz="4800" b="1" dirty="0" smtClean="0">
                <a:latin typeface="Britannic Bold" panose="020B0903060703020204" pitchFamily="34" charset="0"/>
              </a:rPr>
              <a:t> Literacy Task</a:t>
            </a:r>
            <a:endParaRPr lang="en-GB" sz="4800" b="1" dirty="0">
              <a:latin typeface="Britannic Bold" panose="020B0903060703020204" pitchFamily="34" charset="0"/>
            </a:endParaRPr>
          </a:p>
        </p:txBody>
      </p:sp>
      <p:pic>
        <p:nvPicPr>
          <p:cNvPr id="2" name="Bach, Prelude in C major, BWV 939, Harpsichor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457200"/>
            <a:ext cx="609600" cy="6096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905000" y="1828800"/>
            <a:ext cx="1219200" cy="914400"/>
          </a:xfrm>
          <a:prstGeom prst="ellipse">
            <a:avLst/>
          </a:prstGeom>
          <a:solidFill>
            <a:schemeClr val="accent6">
              <a:lumMod val="40000"/>
              <a:lumOff val="60000"/>
              <a:alpha val="2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828800" y="1483032"/>
            <a:ext cx="15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Dominant 7th</a:t>
            </a:r>
            <a:endParaRPr lang="en-GB" b="1" dirty="0"/>
          </a:p>
        </p:txBody>
      </p:sp>
      <p:sp>
        <p:nvSpPr>
          <p:cNvPr id="7" name="Oval 6"/>
          <p:cNvSpPr/>
          <p:nvPr/>
        </p:nvSpPr>
        <p:spPr>
          <a:xfrm>
            <a:off x="1676400" y="2783186"/>
            <a:ext cx="3429000" cy="569614"/>
          </a:xfrm>
          <a:prstGeom prst="ellipse">
            <a:avLst/>
          </a:prstGeom>
          <a:solidFill>
            <a:schemeClr val="accent1">
              <a:lumMod val="20000"/>
              <a:lumOff val="80000"/>
              <a:alpha val="22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2514600" y="2982336"/>
            <a:ext cx="713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Pedal</a:t>
            </a:r>
            <a:endParaRPr lang="en-GB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257800" y="4583668"/>
            <a:ext cx="1029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Mordent</a:t>
            </a:r>
            <a:endParaRPr lang="en-GB" b="1" dirty="0"/>
          </a:p>
        </p:txBody>
      </p:sp>
      <p:sp>
        <p:nvSpPr>
          <p:cNvPr id="11" name="Oval 10"/>
          <p:cNvSpPr/>
          <p:nvPr/>
        </p:nvSpPr>
        <p:spPr>
          <a:xfrm>
            <a:off x="6957016" y="4800776"/>
            <a:ext cx="1729783" cy="1600024"/>
          </a:xfrm>
          <a:prstGeom prst="ellipse">
            <a:avLst/>
          </a:prstGeom>
          <a:solidFill>
            <a:schemeClr val="accent4">
              <a:lumMod val="60000"/>
              <a:lumOff val="40000"/>
              <a:alpha val="22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858000" y="6107668"/>
            <a:ext cx="1725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Perfect Cadence</a:t>
            </a:r>
            <a:endParaRPr lang="en-GB" b="1" dirty="0"/>
          </a:p>
        </p:txBody>
      </p:sp>
      <p:sp>
        <p:nvSpPr>
          <p:cNvPr id="13" name="Oval 12"/>
          <p:cNvSpPr/>
          <p:nvPr/>
        </p:nvSpPr>
        <p:spPr>
          <a:xfrm>
            <a:off x="5569390" y="4071620"/>
            <a:ext cx="3429000" cy="569614"/>
          </a:xfrm>
          <a:prstGeom prst="ellipse">
            <a:avLst/>
          </a:prstGeom>
          <a:solidFill>
            <a:schemeClr val="accent1">
              <a:lumMod val="20000"/>
              <a:lumOff val="80000"/>
              <a:alpha val="22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6632131" y="4495800"/>
            <a:ext cx="713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Pedal</a:t>
            </a:r>
            <a:endParaRPr lang="en-GB" b="1" dirty="0"/>
          </a:p>
        </p:txBody>
      </p:sp>
      <p:sp>
        <p:nvSpPr>
          <p:cNvPr id="15" name="Oval 14"/>
          <p:cNvSpPr/>
          <p:nvPr/>
        </p:nvSpPr>
        <p:spPr>
          <a:xfrm>
            <a:off x="5274203" y="2697529"/>
            <a:ext cx="3429000" cy="569614"/>
          </a:xfrm>
          <a:prstGeom prst="ellipse">
            <a:avLst/>
          </a:prstGeom>
          <a:solidFill>
            <a:schemeClr val="bg2">
              <a:lumMod val="50000"/>
              <a:alpha val="22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1851434" y="1981200"/>
            <a:ext cx="4092166" cy="678203"/>
          </a:xfrm>
          <a:prstGeom prst="ellipse">
            <a:avLst/>
          </a:prstGeom>
          <a:solidFill>
            <a:schemeClr val="bg2">
              <a:lumMod val="50000"/>
              <a:alpha val="22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876800" y="2514600"/>
            <a:ext cx="686554" cy="381000"/>
          </a:xfrm>
          <a:prstGeom prst="straightConnector1">
            <a:avLst/>
          </a:prstGeom>
          <a:ln w="762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410200" y="2438400"/>
            <a:ext cx="1061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Imitation</a:t>
            </a:r>
            <a:endParaRPr lang="en-GB" b="1" dirty="0"/>
          </a:p>
        </p:txBody>
      </p:sp>
      <p:sp>
        <p:nvSpPr>
          <p:cNvPr id="20" name="Oval 19"/>
          <p:cNvSpPr/>
          <p:nvPr/>
        </p:nvSpPr>
        <p:spPr>
          <a:xfrm>
            <a:off x="2209801" y="3352799"/>
            <a:ext cx="3810000" cy="1365841"/>
          </a:xfrm>
          <a:prstGeom prst="ellipse">
            <a:avLst/>
          </a:prstGeom>
          <a:solidFill>
            <a:srgbClr val="FF0000">
              <a:alpha val="22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2337331" y="3886954"/>
            <a:ext cx="353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Modulating to Dominant (G major)</a:t>
            </a:r>
            <a:endParaRPr lang="en-GB" b="1" dirty="0"/>
          </a:p>
        </p:txBody>
      </p:sp>
      <p:sp>
        <p:nvSpPr>
          <p:cNvPr id="9" name="Oval 8"/>
          <p:cNvSpPr/>
          <p:nvPr/>
        </p:nvSpPr>
        <p:spPr>
          <a:xfrm>
            <a:off x="5563354" y="3962400"/>
            <a:ext cx="304800" cy="678834"/>
          </a:xfrm>
          <a:prstGeom prst="ellipse">
            <a:avLst/>
          </a:prstGeom>
          <a:solidFill>
            <a:srgbClr val="92D050">
              <a:alpha val="22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50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2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893</TotalTime>
  <Words>120</Words>
  <Application>Microsoft Office PowerPoint</Application>
  <PresentationFormat>On-screen Show (4:3)</PresentationFormat>
  <Paragraphs>26</Paragraphs>
  <Slides>4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S4 (Higher)    BAROQUE MUSIC </vt:lpstr>
      <vt:lpstr>PowerPoint Presentation</vt:lpstr>
      <vt:lpstr>Cadences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S4 (Higher) BAROQUE MUSIC</dc:title>
  <dc:creator>Steven McIntyre</dc:creator>
  <cp:lastModifiedBy>sysadmin</cp:lastModifiedBy>
  <cp:revision>69</cp:revision>
  <dcterms:created xsi:type="dcterms:W3CDTF">2006-08-16T00:00:00Z</dcterms:created>
  <dcterms:modified xsi:type="dcterms:W3CDTF">2015-10-30T09:43:13Z</dcterms:modified>
</cp:coreProperties>
</file>