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7" r:id="rId2"/>
    <p:sldId id="297" r:id="rId3"/>
    <p:sldId id="289" r:id="rId4"/>
    <p:sldId id="298" r:id="rId5"/>
    <p:sldId id="291" r:id="rId6"/>
    <p:sldId id="292" r:id="rId7"/>
    <p:sldId id="290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E4F7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21" autoAdjust="0"/>
    <p:restoredTop sz="94660"/>
  </p:normalViewPr>
  <p:slideViewPr>
    <p:cSldViewPr>
      <p:cViewPr varScale="1">
        <p:scale>
          <a:sx n="105" d="100"/>
          <a:sy n="105" d="100"/>
        </p:scale>
        <p:origin x="-12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A245BC-7642-4052-B4CA-714D006C3F63}" type="datetimeFigureOut">
              <a:rPr lang="en-GB" smtClean="0"/>
              <a:t>30/10/2015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2E2739-4AEF-42EB-B036-E6B4ED26E1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492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E2739-4AEF-42EB-B036-E6B4ED26E13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288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8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FilmGrain trans="65000"/>
                    </a14:imgEffect>
                  </a14:imgLayer>
                </a14:imgProps>
              </a:ext>
            </a:extLst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3" Type="http://schemas.microsoft.com/office/2007/relationships/media" Target="../media/media5.mp3"/><Relationship Id="rId7" Type="http://schemas.openxmlformats.org/officeDocument/2006/relationships/image" Target="../media/image6.jpeg"/><Relationship Id="rId12" Type="http://schemas.openxmlformats.org/officeDocument/2006/relationships/image" Target="../media/image10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gif"/><Relationship Id="rId4" Type="http://schemas.openxmlformats.org/officeDocument/2006/relationships/audio" Target="../media/media5.mp3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819400"/>
            <a:ext cx="7772400" cy="1470025"/>
          </a:xfrm>
        </p:spPr>
        <p:txBody>
          <a:bodyPr>
            <a:noAutofit/>
          </a:bodyPr>
          <a:lstStyle/>
          <a:p>
            <a:r>
              <a:rPr lang="en-GB" sz="7200" b="1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S4 (Higher)</a:t>
            </a:r>
            <a:br>
              <a:rPr lang="en-GB" sz="7200" b="1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</a:br>
            <a:r>
              <a:rPr lang="en-GB" sz="7200" b="1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/>
            </a:r>
            <a:br>
              <a:rPr lang="en-GB" sz="7200" b="1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</a:br>
            <a:r>
              <a:rPr lang="en-GB" sz="3600" b="1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/>
            </a:r>
            <a:br>
              <a:rPr lang="en-GB" sz="3600" b="1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</a:br>
            <a:r>
              <a:rPr lang="en-GB" sz="7200" b="1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/>
            </a:r>
            <a:br>
              <a:rPr lang="en-GB" sz="7200" b="1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</a:br>
            <a:r>
              <a:rPr lang="en-GB" sz="9600" b="1" dirty="0" smtClean="0">
                <a:ln w="285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BAROQUE</a:t>
            </a:r>
            <a:r>
              <a:rPr lang="en-GB" sz="7200" b="1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/>
            </a:r>
            <a:br>
              <a:rPr lang="en-GB" sz="7200" b="1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</a:br>
            <a:r>
              <a:rPr lang="en-GB" sz="7200" b="1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MUSIC </a:t>
            </a:r>
            <a:endParaRPr lang="en-GB" sz="7200" b="1" dirty="0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</a:endParaRPr>
          </a:p>
        </p:txBody>
      </p:sp>
      <p:pic>
        <p:nvPicPr>
          <p:cNvPr id="1026" name="Picture 2" descr="C:\Users\SMcI\AppData\Local\Microsoft\Windows\INetCache\IE\WKOUQUPS\220px-Bachsiegel.svg[1]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E4F77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447801"/>
            <a:ext cx="2095500" cy="286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31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1600200"/>
            <a:ext cx="3657600" cy="4525963"/>
          </a:xfrm>
          <a:solidFill>
            <a:srgbClr val="FFFFCC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000" b="1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Oratorio</a:t>
            </a:r>
          </a:p>
          <a:p>
            <a:pPr marL="0" indent="0" algn="ctr">
              <a:buNone/>
            </a:pPr>
            <a:r>
              <a:rPr lang="en-GB" i="1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Aria</a:t>
            </a:r>
          </a:p>
          <a:p>
            <a:pPr marL="0" indent="0" algn="ctr">
              <a:buNone/>
            </a:pPr>
            <a:r>
              <a:rPr lang="en-GB" i="1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Chorus</a:t>
            </a:r>
          </a:p>
          <a:p>
            <a:pPr marL="0" indent="0" algn="ctr">
              <a:buNone/>
            </a:pPr>
            <a:r>
              <a:rPr lang="en-GB" i="1" dirty="0" err="1" smtClean="0">
                <a:solidFill>
                  <a:srgbClr val="C00000"/>
                </a:solidFill>
                <a:latin typeface="Berlin Sans FB" panose="020E0602020502020306" pitchFamily="34" charset="0"/>
              </a:rPr>
              <a:t>ReligiousText</a:t>
            </a:r>
            <a:endParaRPr lang="en-GB" i="1" dirty="0" smtClean="0">
              <a:solidFill>
                <a:srgbClr val="C00000"/>
              </a:solidFill>
              <a:latin typeface="Berlin Sans FB" panose="020E0602020502020306" pitchFamily="34" charset="0"/>
            </a:endParaRPr>
          </a:p>
          <a:p>
            <a:pPr marL="0" indent="0" algn="ctr">
              <a:buNone/>
            </a:pPr>
            <a:r>
              <a:rPr lang="en-GB" i="1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Recitative</a:t>
            </a:r>
          </a:p>
          <a:p>
            <a:pPr marL="0" indent="0" algn="ctr">
              <a:buNone/>
            </a:pPr>
            <a:r>
              <a:rPr lang="en-GB" sz="2800" i="1" u="sng" dirty="0" smtClean="0">
                <a:latin typeface="Berlin Sans FB" panose="020E0602020502020306" pitchFamily="34" charset="0"/>
              </a:rPr>
              <a:t>Not</a:t>
            </a:r>
            <a:r>
              <a:rPr lang="en-GB" sz="2800" i="1" dirty="0" smtClean="0">
                <a:latin typeface="Berlin Sans FB" panose="020E0602020502020306" pitchFamily="34" charset="0"/>
              </a:rPr>
              <a:t> Acted – performed in a concert hall or religious setting.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1000" y="228600"/>
            <a:ext cx="8229600" cy="99060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 smtClean="0">
                <a:latin typeface="Britannic Bold" panose="020B0903060703020204" pitchFamily="34" charset="0"/>
              </a:rPr>
              <a:t>Recap</a:t>
            </a:r>
            <a:endParaRPr lang="en-GB" sz="4800" b="1" dirty="0">
              <a:latin typeface="Britannic Bold" panose="020B0903060703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1600200"/>
            <a:ext cx="3657600" cy="452596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erlin Sans FB" panose="020E0602020502020306" pitchFamily="34" charset="0"/>
              </a:rPr>
              <a:t>Opera</a:t>
            </a:r>
          </a:p>
          <a:p>
            <a:pPr marL="0" indent="0" algn="ctr">
              <a:buNone/>
            </a:pPr>
            <a:r>
              <a:rPr lang="en-GB" i="1" dirty="0">
                <a:solidFill>
                  <a:schemeClr val="tx2">
                    <a:lumMod val="60000"/>
                    <a:lumOff val="40000"/>
                  </a:schemeClr>
                </a:solidFill>
                <a:latin typeface="Berlin Sans FB" panose="020E0602020502020306" pitchFamily="34" charset="0"/>
              </a:rPr>
              <a:t>Aria</a:t>
            </a:r>
          </a:p>
          <a:p>
            <a:pPr marL="0" indent="0" algn="ctr">
              <a:buNone/>
            </a:pPr>
            <a:r>
              <a:rPr lang="en-GB" i="1" dirty="0">
                <a:solidFill>
                  <a:schemeClr val="tx2">
                    <a:lumMod val="60000"/>
                    <a:lumOff val="40000"/>
                  </a:schemeClr>
                </a:solidFill>
                <a:latin typeface="Berlin Sans FB" panose="020E0602020502020306" pitchFamily="34" charset="0"/>
              </a:rPr>
              <a:t>Chorus</a:t>
            </a:r>
          </a:p>
          <a:p>
            <a:pPr marL="0" indent="0" algn="ctr">
              <a:buNone/>
            </a:pPr>
            <a:r>
              <a:rPr lang="en-GB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erlin Sans FB" panose="020E0602020502020306" pitchFamily="34" charset="0"/>
              </a:rPr>
              <a:t>Non-</a:t>
            </a:r>
            <a:r>
              <a:rPr lang="en-GB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erlin Sans FB" panose="020E0602020502020306" pitchFamily="34" charset="0"/>
              </a:rPr>
              <a:t>ReligiousText</a:t>
            </a:r>
            <a:endParaRPr lang="en-GB" i="1" dirty="0">
              <a:solidFill>
                <a:schemeClr val="tx2">
                  <a:lumMod val="60000"/>
                  <a:lumOff val="40000"/>
                </a:schemeClr>
              </a:solidFill>
              <a:latin typeface="Berlin Sans FB" panose="020E0602020502020306" pitchFamily="34" charset="0"/>
            </a:endParaRPr>
          </a:p>
          <a:p>
            <a:pPr marL="0" indent="0" algn="ctr">
              <a:buNone/>
            </a:pPr>
            <a:r>
              <a:rPr lang="en-GB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erlin Sans FB" panose="020E0602020502020306" pitchFamily="34" charset="0"/>
              </a:rPr>
              <a:t>Recitative</a:t>
            </a:r>
          </a:p>
          <a:p>
            <a:pPr marL="0" indent="0" algn="ctr">
              <a:buNone/>
            </a:pPr>
            <a:r>
              <a:rPr lang="en-GB" i="1" dirty="0" smtClean="0">
                <a:latin typeface="Berlin Sans FB" panose="020E0602020502020306" pitchFamily="34" charset="0"/>
              </a:rPr>
              <a:t>Acted on a Stage in a Theatre</a:t>
            </a:r>
            <a:endParaRPr lang="en-GB" i="1" dirty="0">
              <a:latin typeface="Berlin Sans FB" panose="020E0602020502020306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en-GB" i="1" dirty="0" smtClean="0">
              <a:solidFill>
                <a:schemeClr val="tx2">
                  <a:lumMod val="60000"/>
                  <a:lumOff val="40000"/>
                </a:schemeClr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94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000" b="1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Da Capo Aria </a:t>
            </a:r>
            <a:r>
              <a:rPr lang="en-GB" sz="4000" dirty="0" smtClean="0">
                <a:latin typeface="Berlin Sans FB" panose="020E0602020502020306" pitchFamily="34" charset="0"/>
              </a:rPr>
              <a:t>– an Aria in Ternary form. A section, B section followed by A section (with a few decorations!)</a:t>
            </a:r>
          </a:p>
          <a:p>
            <a:pPr marL="0" indent="0" algn="ctr">
              <a:buNone/>
            </a:pPr>
            <a:endParaRPr lang="en-GB" sz="3600" dirty="0">
              <a:latin typeface="Berlin Sans FB" panose="020E0602020502020306" pitchFamily="34" charset="0"/>
            </a:endParaRPr>
          </a:p>
          <a:p>
            <a:pPr marL="0" indent="0" algn="ctr">
              <a:buNone/>
            </a:pPr>
            <a:endParaRPr lang="en-GB" dirty="0" smtClean="0">
              <a:latin typeface="Berlin Sans FB" panose="020E0602020502020306" pitchFamily="34" charset="0"/>
            </a:endParaRPr>
          </a:p>
          <a:p>
            <a:pPr marL="0" indent="0" algn="ctr">
              <a:buNone/>
            </a:pPr>
            <a:endParaRPr lang="en-GB" dirty="0">
              <a:latin typeface="Berlin Sans FB" panose="020E0602020502020306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01782" y="228600"/>
            <a:ext cx="8229600" cy="99060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 smtClean="0">
                <a:solidFill>
                  <a:srgbClr val="C00000"/>
                </a:solidFill>
                <a:latin typeface="Britannic Bold" panose="020B0903060703020204" pitchFamily="34" charset="0"/>
              </a:rPr>
              <a:t>Da Capo </a:t>
            </a:r>
            <a:r>
              <a:rPr lang="en-GB" sz="4800" b="1" dirty="0" smtClean="0">
                <a:latin typeface="Britannic Bold" panose="020B0903060703020204" pitchFamily="34" charset="0"/>
              </a:rPr>
              <a:t>Aria</a:t>
            </a:r>
            <a:endParaRPr lang="en-GB" sz="4800" b="1" dirty="0">
              <a:latin typeface="Britannic Bold" panose="020B0903060703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42931" y="3962400"/>
            <a:ext cx="6477000" cy="369332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latin typeface="Britannic Bold" panose="020B0903060703020204" pitchFamily="34" charset="0"/>
              </a:rPr>
              <a:t>A			B			A*</a:t>
            </a:r>
            <a:endParaRPr lang="en-GB" dirty="0">
              <a:latin typeface="Berlin Sans FB" panose="020E0602020502020306" pitchFamily="34" charset="0"/>
            </a:endParaRPr>
          </a:p>
        </p:txBody>
      </p:sp>
      <p:pic>
        <p:nvPicPr>
          <p:cNvPr id="5" name="Da Capo 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65564" y="4724400"/>
            <a:ext cx="609600" cy="609600"/>
          </a:xfrm>
          <a:prstGeom prst="rect">
            <a:avLst/>
          </a:prstGeom>
        </p:spPr>
      </p:pic>
      <p:pic>
        <p:nvPicPr>
          <p:cNvPr id="6" name="Da Capo B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76116" y="4724400"/>
            <a:ext cx="609600" cy="609600"/>
          </a:xfrm>
          <a:prstGeom prst="rect">
            <a:avLst/>
          </a:prstGeom>
        </p:spPr>
      </p:pic>
      <p:pic>
        <p:nvPicPr>
          <p:cNvPr id="7" name="Da Capo A+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79673" y="4724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0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9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24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58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579" y="2421353"/>
            <a:ext cx="2286000" cy="2289768"/>
          </a:xfrm>
          <a:prstGeom prst="ellipse">
            <a:avLst/>
          </a:prstGeom>
          <a:solidFill>
            <a:srgbClr val="FFFF00"/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GB" sz="13800" b="1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A</a:t>
            </a:r>
            <a:endParaRPr lang="en-GB" sz="13800" dirty="0" smtClean="0">
              <a:latin typeface="Berlin Sans FB" panose="020E0602020502020306" pitchFamily="34" charset="0"/>
            </a:endParaRPr>
          </a:p>
          <a:p>
            <a:pPr marL="0" indent="0" algn="ctr">
              <a:buNone/>
            </a:pPr>
            <a:endParaRPr lang="en-GB" sz="3600" dirty="0">
              <a:latin typeface="Berlin Sans FB" panose="020E0602020502020306" pitchFamily="34" charset="0"/>
            </a:endParaRPr>
          </a:p>
          <a:p>
            <a:pPr marL="0" indent="0" algn="ctr">
              <a:buNone/>
            </a:pPr>
            <a:endParaRPr lang="en-GB" dirty="0" smtClean="0">
              <a:latin typeface="Berlin Sans FB" panose="020E0602020502020306" pitchFamily="34" charset="0"/>
            </a:endParaRPr>
          </a:p>
          <a:p>
            <a:pPr marL="0" indent="0" algn="ctr">
              <a:buNone/>
            </a:pPr>
            <a:endParaRPr lang="en-GB" dirty="0">
              <a:latin typeface="Berlin Sans FB" panose="020E0602020502020306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01782" y="228600"/>
            <a:ext cx="8229600" cy="99060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 smtClean="0">
                <a:solidFill>
                  <a:srgbClr val="C00000"/>
                </a:solidFill>
                <a:latin typeface="Britannic Bold" panose="020B0903060703020204" pitchFamily="34" charset="0"/>
              </a:rPr>
              <a:t>Da Capo </a:t>
            </a:r>
            <a:r>
              <a:rPr lang="en-GB" sz="4800" b="1" dirty="0" smtClean="0">
                <a:latin typeface="Britannic Bold" panose="020B0903060703020204" pitchFamily="34" charset="0"/>
              </a:rPr>
              <a:t>Aria</a:t>
            </a:r>
            <a:endParaRPr lang="en-GB" sz="4800" b="1" dirty="0">
              <a:latin typeface="Britannic Bold" panose="020B090306070302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819400" y="2503903"/>
            <a:ext cx="2286000" cy="229669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sz="14000" b="1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B</a:t>
            </a:r>
            <a:endParaRPr lang="en-GB" sz="14000" dirty="0" smtClean="0">
              <a:solidFill>
                <a:srgbClr val="00B050"/>
              </a:solidFill>
              <a:latin typeface="Berlin Sans FB" panose="020E0602020502020306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en-GB" sz="3600" dirty="0" smtClean="0">
              <a:latin typeface="Berlin Sans FB" panose="020E0602020502020306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en-GB" dirty="0" smtClean="0">
              <a:latin typeface="Berlin Sans FB" panose="020E0602020502020306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en-GB" dirty="0">
              <a:latin typeface="Berlin Sans FB" panose="020E0602020502020306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257800" y="1676400"/>
            <a:ext cx="3796072" cy="3816280"/>
          </a:xfrm>
          <a:prstGeom prst="sun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sz="51200" b="1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A</a:t>
            </a:r>
            <a:endParaRPr lang="en-GB" sz="51200" dirty="0" smtClean="0">
              <a:latin typeface="Berlin Sans FB" panose="020E0602020502020306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en-GB" sz="3600" dirty="0" smtClean="0">
              <a:latin typeface="Berlin Sans FB" panose="020E0602020502020306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en-GB" dirty="0" smtClean="0">
              <a:latin typeface="Berlin Sans FB" panose="020E0602020502020306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en-GB" dirty="0">
              <a:latin typeface="Berlin Sans FB" panose="020E0602020502020306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74306" y="5410200"/>
            <a:ext cx="8229600" cy="12493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sz="4000" b="1" dirty="0" smtClean="0">
                <a:solidFill>
                  <a:srgbClr val="92D050"/>
                </a:solidFill>
                <a:latin typeface="Berlin Sans FB" panose="020E0602020502020306" pitchFamily="34" charset="0"/>
              </a:rPr>
              <a:t>A</a:t>
            </a:r>
            <a:r>
              <a:rPr lang="en-GB" sz="4000" dirty="0" smtClean="0">
                <a:latin typeface="Berlin Sans FB" panose="020E0602020502020306" pitchFamily="34" charset="0"/>
              </a:rPr>
              <a:t> section followed by </a:t>
            </a:r>
            <a:r>
              <a:rPr lang="en-GB" sz="4000" b="1" dirty="0" smtClean="0">
                <a:solidFill>
                  <a:srgbClr val="00B0F0"/>
                </a:solidFill>
                <a:latin typeface="Berlin Sans FB" panose="020E0602020502020306" pitchFamily="34" charset="0"/>
              </a:rPr>
              <a:t>B</a:t>
            </a:r>
            <a:r>
              <a:rPr lang="en-GB" sz="4000" dirty="0" smtClean="0">
                <a:latin typeface="Berlin Sans FB" panose="020E0602020502020306" pitchFamily="34" charset="0"/>
              </a:rPr>
              <a:t> – then </a:t>
            </a:r>
            <a:r>
              <a:rPr lang="en-GB" sz="4000" b="1" dirty="0" smtClean="0">
                <a:solidFill>
                  <a:srgbClr val="92D050"/>
                </a:solidFill>
                <a:latin typeface="Berlin Sans FB" panose="020E0602020502020306" pitchFamily="34" charset="0"/>
              </a:rPr>
              <a:t>A</a:t>
            </a:r>
            <a:r>
              <a:rPr lang="en-GB" sz="4000" dirty="0" smtClean="0">
                <a:latin typeface="Berlin Sans FB" panose="020E0602020502020306" pitchFamily="34" charset="0"/>
              </a:rPr>
              <a:t> comes back with </a:t>
            </a:r>
            <a:r>
              <a:rPr lang="en-GB" sz="4000" b="1" dirty="0" smtClean="0">
                <a:latin typeface="Berlin Sans FB" panose="020E0602020502020306" pitchFamily="34" charset="0"/>
              </a:rPr>
              <a:t>extra decorations</a:t>
            </a:r>
            <a:r>
              <a:rPr lang="en-GB" sz="4000" dirty="0" smtClean="0">
                <a:latin typeface="Berlin Sans FB" panose="020E0602020502020306" pitchFamily="34" charset="0"/>
              </a:rPr>
              <a:t>!</a:t>
            </a:r>
            <a:endParaRPr lang="en-GB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4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600" b="1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Coloratura</a:t>
            </a:r>
            <a:r>
              <a:rPr lang="en-GB" sz="3600" dirty="0" smtClean="0">
                <a:latin typeface="Berlin Sans FB" panose="020E0602020502020306" pitchFamily="34" charset="0"/>
              </a:rPr>
              <a:t> – singing that is very florid – extra decorations </a:t>
            </a:r>
            <a:r>
              <a:rPr lang="en-GB" sz="36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(scales and ornaments) </a:t>
            </a:r>
            <a:r>
              <a:rPr lang="en-GB" sz="3600" dirty="0" smtClean="0">
                <a:latin typeface="Berlin Sans FB" panose="020E0602020502020306" pitchFamily="34" charset="0"/>
              </a:rPr>
              <a:t>have been added in by the singer.</a:t>
            </a:r>
          </a:p>
          <a:p>
            <a:pPr marL="0" indent="0" algn="ctr">
              <a:buNone/>
            </a:pPr>
            <a:r>
              <a:rPr lang="en-GB" sz="3600" dirty="0" smtClean="0">
                <a:latin typeface="Berlin Sans FB" panose="020E0602020502020306" pitchFamily="34" charset="0"/>
              </a:rPr>
              <a:t/>
            </a:r>
            <a:br>
              <a:rPr lang="en-GB" sz="3600" dirty="0" smtClean="0">
                <a:latin typeface="Berlin Sans FB" panose="020E0602020502020306" pitchFamily="34" charset="0"/>
              </a:rPr>
            </a:br>
            <a:r>
              <a:rPr lang="en-GB" sz="3600" dirty="0" smtClean="0">
                <a:latin typeface="Berlin Sans FB" panose="020E0602020502020306" pitchFamily="34" charset="0"/>
              </a:rPr>
              <a:t>Think back to the </a:t>
            </a:r>
            <a:r>
              <a:rPr lang="en-GB" sz="3600" b="1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Da Capo Aria </a:t>
            </a:r>
            <a:r>
              <a:rPr lang="en-GB" sz="3600" dirty="0" smtClean="0">
                <a:latin typeface="Berlin Sans FB" panose="020E0602020502020306" pitchFamily="34" charset="0"/>
              </a:rPr>
              <a:t>– Coloratura describes what happens when the A theme returns!</a:t>
            </a:r>
            <a:endParaRPr lang="en-US" sz="3600" dirty="0">
              <a:latin typeface="Berlin Sans FB" panose="020E0602020502020306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01782" y="228600"/>
            <a:ext cx="8229600" cy="99060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 smtClean="0">
                <a:latin typeface="Britannic Bold" panose="020B0903060703020204" pitchFamily="34" charset="0"/>
              </a:rPr>
              <a:t>Coloratura</a:t>
            </a:r>
            <a:endParaRPr lang="en-GB" sz="4800" b="1" dirty="0"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96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534400" cy="5562600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GB" sz="3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Ornaments</a:t>
            </a:r>
            <a:r>
              <a:rPr lang="en-GB" sz="3800" dirty="0" smtClean="0">
                <a:latin typeface="Berlin Sans FB" panose="020E0602020502020306" pitchFamily="34" charset="0"/>
              </a:rPr>
              <a:t> – fast, decorative extra notes added to a melodic line by a singer or instrumentalist.</a:t>
            </a:r>
            <a:r>
              <a:rPr lang="en-GB" sz="3600" dirty="0" smtClean="0">
                <a:latin typeface="Berlin Sans FB" panose="020E0602020502020306" pitchFamily="34" charset="0"/>
              </a:rPr>
              <a:t/>
            </a:r>
            <a:br>
              <a:rPr lang="en-GB" sz="3600" dirty="0" smtClean="0">
                <a:latin typeface="Berlin Sans FB" panose="020E0602020502020306" pitchFamily="34" charset="0"/>
              </a:rPr>
            </a:br>
            <a:r>
              <a:rPr lang="en-GB" sz="3600" dirty="0" smtClean="0">
                <a:latin typeface="Berlin Sans FB" panose="020E0602020502020306" pitchFamily="34" charset="0"/>
              </a:rPr>
              <a:t/>
            </a:r>
            <a:br>
              <a:rPr lang="en-GB" sz="3600" dirty="0" smtClean="0">
                <a:latin typeface="Berlin Sans FB" panose="020E0602020502020306" pitchFamily="34" charset="0"/>
              </a:rPr>
            </a:br>
            <a:endParaRPr lang="en-GB" sz="3600" dirty="0" smtClean="0">
              <a:latin typeface="Berlin Sans FB" panose="020E0602020502020306" pitchFamily="34" charset="0"/>
            </a:endParaRPr>
          </a:p>
          <a:p>
            <a:pPr marL="0" indent="0">
              <a:buNone/>
            </a:pPr>
            <a:r>
              <a:rPr lang="en-GB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Trill</a:t>
            </a:r>
            <a:r>
              <a:rPr lang="en-GB" sz="4000" dirty="0" smtClean="0">
                <a:latin typeface="Berlin Sans FB" panose="020E0602020502020306" pitchFamily="34" charset="0"/>
              </a:rPr>
              <a:t> – Two alternate notes repeated rapidly. </a:t>
            </a:r>
          </a:p>
          <a:p>
            <a:pPr marL="0" indent="0">
              <a:buNone/>
            </a:pPr>
            <a:r>
              <a:rPr lang="en-GB" sz="4000" dirty="0" smtClean="0">
                <a:latin typeface="Berlin Sans FB" panose="020E0602020502020306" pitchFamily="34" charset="0"/>
              </a:rPr>
              <a:t/>
            </a:r>
            <a:br>
              <a:rPr lang="en-GB" sz="4000" dirty="0" smtClean="0">
                <a:latin typeface="Berlin Sans FB" panose="020E0602020502020306" pitchFamily="34" charset="0"/>
              </a:rPr>
            </a:br>
            <a:r>
              <a:rPr lang="en-GB" sz="4000" dirty="0" smtClean="0">
                <a:latin typeface="Berlin Sans FB" panose="020E0602020502020306" pitchFamily="34" charset="0"/>
              </a:rPr>
              <a:t/>
            </a:r>
            <a:br>
              <a:rPr lang="en-GB" sz="4000" dirty="0" smtClean="0">
                <a:latin typeface="Berlin Sans FB" panose="020E0602020502020306" pitchFamily="34" charset="0"/>
              </a:rPr>
            </a:br>
            <a:endParaRPr lang="en-GB" sz="4000" dirty="0">
              <a:latin typeface="Berlin Sans FB" panose="020E0602020502020306" pitchFamily="34" charset="0"/>
            </a:endParaRPr>
          </a:p>
          <a:p>
            <a:pPr marL="0" indent="0">
              <a:buNone/>
            </a:pPr>
            <a:r>
              <a:rPr lang="en-GB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Mordent</a:t>
            </a:r>
            <a:r>
              <a:rPr lang="en-GB" sz="4000" dirty="0" smtClean="0">
                <a:latin typeface="Berlin Sans FB" panose="020E0602020502020306" pitchFamily="34" charset="0"/>
              </a:rPr>
              <a:t> – the note, the note below then the first note again </a:t>
            </a:r>
            <a:br>
              <a:rPr lang="en-GB" sz="4000" dirty="0" smtClean="0">
                <a:latin typeface="Berlin Sans FB" panose="020E0602020502020306" pitchFamily="34" charset="0"/>
              </a:rPr>
            </a:br>
            <a:r>
              <a:rPr lang="en-GB" sz="4000" dirty="0" smtClean="0">
                <a:latin typeface="Berlin Sans FB" panose="020E0602020502020306" pitchFamily="34" charset="0"/>
              </a:rPr>
              <a:t>		</a:t>
            </a:r>
            <a:r>
              <a:rPr lang="en-GB" dirty="0" smtClean="0">
                <a:solidFill>
                  <a:srgbClr val="00B0F0"/>
                </a:solidFill>
                <a:latin typeface="Berlin Sans FB" panose="020E0602020502020306" pitchFamily="34" charset="0"/>
              </a:rPr>
              <a:t>OR the note, the note above then the first note again</a:t>
            </a:r>
          </a:p>
          <a:p>
            <a:pPr marL="0" indent="0">
              <a:buNone/>
            </a:pPr>
            <a:r>
              <a:rPr lang="en-GB" sz="4000" dirty="0" smtClean="0">
                <a:latin typeface="Berlin Sans FB" panose="020E0602020502020306" pitchFamily="34" charset="0"/>
              </a:rPr>
              <a:t/>
            </a:r>
            <a:br>
              <a:rPr lang="en-GB" sz="4000" dirty="0" smtClean="0">
                <a:latin typeface="Berlin Sans FB" panose="020E0602020502020306" pitchFamily="34" charset="0"/>
              </a:rPr>
            </a:br>
            <a:r>
              <a:rPr lang="en-GB" sz="4000" dirty="0" smtClean="0">
                <a:latin typeface="Berlin Sans FB" panose="020E0602020502020306" pitchFamily="34" charset="0"/>
              </a:rPr>
              <a:t/>
            </a:r>
            <a:br>
              <a:rPr lang="en-GB" sz="4000" dirty="0" smtClean="0">
                <a:latin typeface="Berlin Sans FB" panose="020E0602020502020306" pitchFamily="34" charset="0"/>
              </a:rPr>
            </a:br>
            <a:endParaRPr lang="en-GB" sz="4000" dirty="0">
              <a:latin typeface="Berlin Sans FB" panose="020E0602020502020306" pitchFamily="34" charset="0"/>
            </a:endParaRPr>
          </a:p>
          <a:p>
            <a:pPr marL="0" indent="0">
              <a:buNone/>
            </a:pPr>
            <a:r>
              <a:rPr lang="en-GB" sz="40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Acciaccatura</a:t>
            </a:r>
            <a:r>
              <a:rPr lang="en-GB" sz="4000" dirty="0" smtClean="0">
                <a:latin typeface="Berlin Sans FB" panose="020E0602020502020306" pitchFamily="34" charset="0"/>
              </a:rPr>
              <a:t> – a short fast note played before a longer note.</a:t>
            </a:r>
          </a:p>
          <a:p>
            <a:pPr marL="0" indent="0" algn="ctr">
              <a:buNone/>
            </a:pPr>
            <a:r>
              <a:rPr lang="en-GB" sz="3600" dirty="0" smtClean="0">
                <a:latin typeface="Berlin Sans FB" panose="020E0602020502020306" pitchFamily="34" charset="0"/>
              </a:rPr>
              <a:t/>
            </a:r>
            <a:br>
              <a:rPr lang="en-GB" sz="3600" dirty="0" smtClean="0">
                <a:latin typeface="Berlin Sans FB" panose="020E0602020502020306" pitchFamily="34" charset="0"/>
              </a:rPr>
            </a:br>
            <a:endParaRPr lang="en-US" sz="3600" dirty="0">
              <a:latin typeface="Berlin Sans FB" panose="020E0602020502020306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01782" y="228600"/>
            <a:ext cx="8229600" cy="99060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 smtClean="0">
                <a:latin typeface="Britannic Bold" panose="020B0903060703020204" pitchFamily="34" charset="0"/>
              </a:rPr>
              <a:t>Ornaments</a:t>
            </a:r>
            <a:endParaRPr lang="en-GB" sz="4800" b="1" dirty="0">
              <a:latin typeface="Britannic Bold" panose="020B0903060703020204" pitchFamily="34" charset="0"/>
            </a:endParaRPr>
          </a:p>
        </p:txBody>
      </p:sp>
      <p:pic>
        <p:nvPicPr>
          <p:cNvPr id="1026" name="Picture 2" descr="http://www.educationscotland.gov.uk/Images/acciaccatura_tcm4-83897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32" r="50000" b="24770"/>
          <a:stretch/>
        </p:blipFill>
        <p:spPr bwMode="auto">
          <a:xfrm>
            <a:off x="4003705" y="5883912"/>
            <a:ext cx="1163312" cy="943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" t="-2724" r="85845" b="19972"/>
          <a:stretch/>
        </p:blipFill>
        <p:spPr bwMode="auto">
          <a:xfrm>
            <a:off x="2590800" y="2917677"/>
            <a:ext cx="729373" cy="693634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http://www.educationscotland.gov.uk/Images/Trill2_tcm4-686909.gif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63"/>
          <a:stretch/>
        </p:blipFill>
        <p:spPr bwMode="auto">
          <a:xfrm>
            <a:off x="3810000" y="2931920"/>
            <a:ext cx="3582824" cy="693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upload.wikimedia.org/wikipedia/commons/3/3a/Upper_and_lower_simple_mordents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" b="50000"/>
          <a:stretch/>
        </p:blipFill>
        <p:spPr bwMode="auto">
          <a:xfrm>
            <a:off x="2503918" y="4753149"/>
            <a:ext cx="1780374" cy="740901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https://upload.wikimedia.org/wikipedia/commons/3/3a/Upper_and_lower_simple_mordents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" t="50000"/>
          <a:stretch/>
        </p:blipFill>
        <p:spPr bwMode="auto">
          <a:xfrm>
            <a:off x="4862556" y="4715088"/>
            <a:ext cx="1783935" cy="740901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ril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570291" y="2514600"/>
            <a:ext cx="363909" cy="363909"/>
          </a:xfrm>
          <a:prstGeom prst="rect">
            <a:avLst/>
          </a:prstGeom>
        </p:spPr>
      </p:pic>
      <p:pic>
        <p:nvPicPr>
          <p:cNvPr id="6" name="Toccata and Fugue in D Minor (Best Version Ever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755448" y="4868622"/>
            <a:ext cx="433832" cy="43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5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08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000" b="1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Recitative </a:t>
            </a:r>
            <a:r>
              <a:rPr lang="en-GB" sz="4000" dirty="0" smtClean="0">
                <a:latin typeface="Berlin Sans FB" panose="020E0602020502020306" pitchFamily="34" charset="0"/>
              </a:rPr>
              <a:t>– vocal </a:t>
            </a:r>
            <a:r>
              <a:rPr lang="en-US" sz="4000" dirty="0" smtClean="0">
                <a:latin typeface="Berlin Sans FB" panose="020E0602020502020306" pitchFamily="34" charset="0"/>
              </a:rPr>
              <a:t>music in </a:t>
            </a:r>
            <a:r>
              <a:rPr lang="en-US" sz="4000" dirty="0">
                <a:latin typeface="Berlin Sans FB" panose="020E0602020502020306" pitchFamily="34" charset="0"/>
              </a:rPr>
              <a:t>the rhythm of speech, used in operas and oratorios. A recitative is usually a short section for solo voice</a:t>
            </a:r>
            <a:r>
              <a:rPr lang="en-US" sz="4000" dirty="0" smtClean="0">
                <a:latin typeface="Berlin Sans FB" panose="020E0602020502020306" pitchFamily="34" charset="0"/>
              </a:rPr>
              <a:t>.</a:t>
            </a:r>
          </a:p>
          <a:p>
            <a:pPr marL="0" indent="0" algn="ctr">
              <a:buNone/>
            </a:pPr>
            <a:endParaRPr lang="en-US" sz="1050" dirty="0" smtClean="0">
              <a:latin typeface="Berlin Sans FB" panose="020E0602020502020306" pitchFamily="34" charset="0"/>
            </a:endParaRPr>
          </a:p>
          <a:p>
            <a:pPr marL="0" indent="0" algn="ctr">
              <a:buNone/>
            </a:pPr>
            <a:r>
              <a:rPr lang="en-US" sz="4000" dirty="0" smtClean="0">
                <a:latin typeface="Berlin Sans FB" panose="020E0602020502020306" pitchFamily="34" charset="0"/>
              </a:rPr>
              <a:t> Its </a:t>
            </a:r>
            <a:r>
              <a:rPr lang="en-US" sz="4000" dirty="0">
                <a:latin typeface="Berlin Sans FB" panose="020E0602020502020306" pitchFamily="34" charset="0"/>
              </a:rPr>
              <a:t>purpose is to move the story along</a:t>
            </a:r>
            <a:r>
              <a:rPr lang="en-US" sz="4000" dirty="0" smtClean="0">
                <a:latin typeface="Berlin Sans FB" panose="020E0602020502020306" pitchFamily="34" charset="0"/>
              </a:rPr>
              <a:t>.</a:t>
            </a:r>
          </a:p>
          <a:p>
            <a:pPr marL="0" indent="0" algn="ctr">
              <a:buNone/>
            </a:pPr>
            <a:endParaRPr lang="en-US" sz="4000" b="1" dirty="0" smtClean="0">
              <a:solidFill>
                <a:srgbClr val="C00000"/>
              </a:solidFill>
              <a:latin typeface="Britannic Bold" panose="020B0903060703020204" pitchFamily="34" charset="0"/>
            </a:endParaRPr>
          </a:p>
          <a:p>
            <a:pPr marL="0" indent="0" algn="ctr">
              <a:buNone/>
            </a:pPr>
            <a:endParaRPr lang="en-GB" dirty="0">
              <a:latin typeface="Berlin Sans FB" panose="020E0602020502020306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1000" y="228600"/>
            <a:ext cx="8229600" cy="99060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 smtClean="0">
                <a:latin typeface="Britannic Bold" panose="020B0903060703020204" pitchFamily="34" charset="0"/>
              </a:rPr>
              <a:t>Recitative</a:t>
            </a:r>
            <a:endParaRPr lang="en-GB" sz="4800" b="1" dirty="0"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75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893</TotalTime>
  <Words>165</Words>
  <Application>Microsoft Office PowerPoint</Application>
  <PresentationFormat>On-screen Show (4:3)</PresentationFormat>
  <Paragraphs>42</Paragraphs>
  <Slides>7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S4 (Higher)    BAROQUE MUSIC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S4 (Higher) BAROQUE MUSIC</dc:title>
  <dc:creator>Steven McIntyre</dc:creator>
  <cp:lastModifiedBy>sysadmin</cp:lastModifiedBy>
  <cp:revision>68</cp:revision>
  <dcterms:created xsi:type="dcterms:W3CDTF">2006-08-16T00:00:00Z</dcterms:created>
  <dcterms:modified xsi:type="dcterms:W3CDTF">2015-10-30T09:42:52Z</dcterms:modified>
</cp:coreProperties>
</file>