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72" r:id="rId3"/>
    <p:sldId id="275" r:id="rId4"/>
    <p:sldId id="276" r:id="rId5"/>
    <p:sldId id="277" r:id="rId6"/>
    <p:sldId id="281" r:id="rId7"/>
    <p:sldId id="285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E4F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1" autoAdjust="0"/>
    <p:restoredTop sz="94660"/>
  </p:normalViewPr>
  <p:slideViewPr>
    <p:cSldViewPr>
      <p:cViewPr varScale="1">
        <p:scale>
          <a:sx n="105" d="100"/>
          <a:sy n="105" d="100"/>
        </p:scale>
        <p:origin x="-1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245BC-7642-4052-B4CA-714D006C3F63}" type="datetimeFigureOut">
              <a:rPr lang="en-GB" smtClean="0"/>
              <a:t>30/10/2015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E2739-4AEF-42EB-B036-E6B4ED26E1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492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2739-4AEF-42EB-B036-E6B4ED26E13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28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 trans="65000"/>
                    </a14:imgEffect>
                  </a14:imgLayer>
                </a14:imgProps>
              </a:ext>
            </a:extLst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k5DWqls0g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S2pm1g70D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819400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S4 (Higher)</a:t>
            </a:r>
            <a:br>
              <a:rPr lang="en-GB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GB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/>
            </a:r>
            <a:br>
              <a:rPr lang="en-GB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GB" sz="3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/>
            </a:r>
            <a:br>
              <a:rPr lang="en-GB" sz="36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GB" sz="7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/>
            </a:r>
            <a:br>
              <a:rPr lang="en-GB" sz="7200" b="1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GB" sz="9600" b="1" dirty="0" smtClean="0">
                <a:ln w="285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BAROQUE</a:t>
            </a:r>
            <a:r>
              <a:rPr lang="en-GB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/>
            </a:r>
            <a:br>
              <a:rPr lang="en-GB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</a:br>
            <a:r>
              <a:rPr lang="en-GB" sz="72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MUSIC </a:t>
            </a:r>
            <a:endParaRPr lang="en-GB" sz="7200" b="1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pic>
        <p:nvPicPr>
          <p:cNvPr id="1026" name="Picture 2" descr="C:\Users\SMcI\AppData\Local\Microsoft\Windows\INetCache\IE\WKOUQUPS\220px-Bachsiegel.svg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E4F77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47801"/>
            <a:ext cx="2095500" cy="286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31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GB" b="1" dirty="0" err="1" smtClean="0">
                <a:latin typeface="Britannic Bold" panose="020B0903060703020204" pitchFamily="34" charset="0"/>
              </a:rPr>
              <a:t>Ritornello</a:t>
            </a:r>
            <a:r>
              <a:rPr lang="en-GB" b="1" dirty="0" smtClean="0">
                <a:latin typeface="Britannic Bold" panose="020B0903060703020204" pitchFamily="34" charset="0"/>
              </a:rPr>
              <a:t> Form</a:t>
            </a:r>
            <a:endParaRPr lang="en-GB" b="1" dirty="0">
              <a:latin typeface="Britannic Bold" panose="020B09030607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Ritornello</a:t>
            </a:r>
            <a:r>
              <a:rPr lang="en-US" sz="3600" b="1" dirty="0" smtClean="0">
                <a:solidFill>
                  <a:srgbClr val="C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smtClean="0">
                <a:latin typeface="Berlin Sans FB" panose="020E0602020502020306" pitchFamily="34" charset="0"/>
              </a:rPr>
              <a:t>literally means little return.</a:t>
            </a:r>
          </a:p>
          <a:p>
            <a:pPr marL="137160" indent="0" algn="ctr">
              <a:buNone/>
            </a:pPr>
            <a:endParaRPr lang="en-US" sz="2400" i="1" dirty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en-GB" sz="3600" dirty="0" smtClean="0">
                <a:latin typeface="Berlin Sans FB" panose="020E0602020502020306" pitchFamily="34" charset="0"/>
              </a:rPr>
              <a:t>In </a:t>
            </a:r>
            <a:r>
              <a:rPr lang="en-GB" sz="3600" dirty="0">
                <a:latin typeface="Berlin Sans FB" panose="020E0602020502020306" pitchFamily="34" charset="0"/>
              </a:rPr>
              <a:t>a Concerto </a:t>
            </a:r>
            <a:r>
              <a:rPr lang="en-GB" sz="3600" dirty="0" err="1">
                <a:latin typeface="Berlin Sans FB" panose="020E0602020502020306" pitchFamily="34" charset="0"/>
              </a:rPr>
              <a:t>grosso</a:t>
            </a:r>
            <a:r>
              <a:rPr lang="en-GB" sz="3600" dirty="0">
                <a:latin typeface="Berlin Sans FB" panose="020E0602020502020306" pitchFamily="34" charset="0"/>
              </a:rPr>
              <a:t>, the </a:t>
            </a:r>
            <a:r>
              <a:rPr lang="en-GB" sz="3600" dirty="0" err="1">
                <a:latin typeface="Berlin Sans FB" panose="020E0602020502020306" pitchFamily="34" charset="0"/>
              </a:rPr>
              <a:t>ritornello</a:t>
            </a:r>
            <a:r>
              <a:rPr lang="en-GB" sz="3600" dirty="0">
                <a:latin typeface="Berlin Sans FB" panose="020E0602020502020306" pitchFamily="34" charset="0"/>
              </a:rPr>
              <a:t> is the main theme played by the </a:t>
            </a:r>
            <a:r>
              <a:rPr lang="en-GB" sz="3600" dirty="0" err="1">
                <a:latin typeface="Berlin Sans FB" panose="020E0602020502020306" pitchFamily="34" charset="0"/>
              </a:rPr>
              <a:t>Ripieno</a:t>
            </a:r>
            <a:r>
              <a:rPr lang="en-GB" sz="3600" dirty="0">
                <a:latin typeface="Berlin Sans FB" panose="020E0602020502020306" pitchFamily="34" charset="0"/>
              </a:rPr>
              <a:t> group (the orchestra</a:t>
            </a:r>
            <a:r>
              <a:rPr lang="en-GB" sz="3600" dirty="0" smtClean="0">
                <a:latin typeface="Berlin Sans FB" panose="020E0602020502020306" pitchFamily="34" charset="0"/>
              </a:rPr>
              <a:t>). </a:t>
            </a:r>
          </a:p>
          <a:p>
            <a:pPr marL="0" indent="0" algn="just">
              <a:buNone/>
            </a:pPr>
            <a:r>
              <a:rPr lang="en-GB" sz="3600" dirty="0" smtClean="0">
                <a:latin typeface="Berlin Sans FB" panose="020E0602020502020306" pitchFamily="34" charset="0"/>
              </a:rPr>
              <a:t>The </a:t>
            </a:r>
            <a:r>
              <a:rPr lang="en-GB" sz="3600" dirty="0" err="1" smtClean="0">
                <a:solidFill>
                  <a:srgbClr val="C00000"/>
                </a:solidFill>
                <a:latin typeface="Berlin Sans FB" panose="020E0602020502020306" pitchFamily="34" charset="0"/>
              </a:rPr>
              <a:t>Ritornello</a:t>
            </a:r>
            <a:r>
              <a:rPr lang="en-GB" sz="3600" dirty="0" smtClean="0">
                <a:latin typeface="Berlin Sans FB" panose="020E0602020502020306" pitchFamily="34" charset="0"/>
              </a:rPr>
              <a:t> </a:t>
            </a:r>
            <a:r>
              <a:rPr lang="en-GB" sz="3600" dirty="0">
                <a:latin typeface="Berlin Sans FB" panose="020E0602020502020306" pitchFamily="34" charset="0"/>
              </a:rPr>
              <a:t>may return frequently throughout the movement, similar to a </a:t>
            </a:r>
            <a:r>
              <a:rPr lang="en-GB" sz="3600" dirty="0">
                <a:solidFill>
                  <a:srgbClr val="C00000"/>
                </a:solidFill>
                <a:latin typeface="Berlin Sans FB" panose="020E0602020502020306" pitchFamily="34" charset="0"/>
              </a:rPr>
              <a:t>Rondo</a:t>
            </a:r>
            <a:r>
              <a:rPr lang="en-GB" sz="3600" dirty="0">
                <a:latin typeface="Berlin Sans FB" panose="020E0602020502020306" pitchFamily="34" charset="0"/>
              </a:rPr>
              <a:t>.</a:t>
            </a:r>
            <a:endParaRPr lang="en-US" sz="3600" dirty="0">
              <a:latin typeface="Berlin Sans FB" panose="020E0602020502020306" pitchFamily="34" charset="0"/>
            </a:endParaRPr>
          </a:p>
          <a:p>
            <a:pPr marL="137160" indent="0" algn="ctr">
              <a:buNone/>
            </a:pPr>
            <a:endParaRPr lang="en-GB" sz="2400" i="1" dirty="0" smtClean="0">
              <a:latin typeface="Berlin Sans FB" panose="020E0602020502020306" pitchFamily="34" charset="0"/>
            </a:endParaRPr>
          </a:p>
          <a:p>
            <a:pPr marL="137160" indent="0" algn="ctr">
              <a:buNone/>
            </a:pPr>
            <a:endParaRPr lang="en-GB" sz="2400" i="1" dirty="0">
              <a:latin typeface="Berlin Sans FB" panose="020E0602020502020306" pitchFamily="34" charset="0"/>
            </a:endParaRPr>
          </a:p>
          <a:p>
            <a:pPr marL="137160" indent="0" algn="ctr">
              <a:buNone/>
            </a:pPr>
            <a:endParaRPr lang="en-US" sz="1800" i="1" dirty="0" smtClean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2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369" y="642402"/>
            <a:ext cx="86638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4000" dirty="0" smtClean="0">
                <a:latin typeface="Britannic Bold" panose="020B0903060703020204" pitchFamily="34" charset="0"/>
              </a:rPr>
              <a:t>Canon</a:t>
            </a:r>
            <a:r>
              <a:rPr lang="en-GB" sz="3200" dirty="0" smtClean="0">
                <a:latin typeface="Britannic Bold" panose="020B0903060703020204" pitchFamily="34" charset="0"/>
              </a:rPr>
              <a:t> </a:t>
            </a:r>
          </a:p>
          <a:p>
            <a:pPr algn="ctr"/>
            <a:r>
              <a:rPr lang="en-GB" sz="3200" b="1" dirty="0" smtClean="0">
                <a:latin typeface="Berlin Sans FB" panose="020E0602020502020306" pitchFamily="34" charset="0"/>
              </a:rPr>
              <a:t>Strict imitation. </a:t>
            </a:r>
            <a:r>
              <a:rPr lang="en-GB" sz="3200" dirty="0" smtClean="0">
                <a:latin typeface="Berlin Sans FB" panose="020E0602020502020306" pitchFamily="34" charset="0"/>
              </a:rPr>
              <a:t>After one part starts to play or sing a melody, another part enters shortly afterwards with exactly the same melody.</a:t>
            </a:r>
          </a:p>
          <a:p>
            <a:pPr algn="ctr"/>
            <a:endParaRPr lang="en-GB" sz="3200" dirty="0"/>
          </a:p>
          <a:p>
            <a:pPr algn="ctr"/>
            <a:r>
              <a:rPr lang="en-GB" sz="4000" dirty="0" smtClean="0">
                <a:latin typeface="Britannic Bold" panose="020B0903060703020204" pitchFamily="34" charset="0"/>
              </a:rPr>
              <a:t>Ground Bass</a:t>
            </a:r>
            <a:r>
              <a:rPr lang="en-GB" sz="3200" dirty="0" smtClean="0">
                <a:latin typeface="Britannic Bold" panose="020B0903060703020204" pitchFamily="34" charset="0"/>
              </a:rPr>
              <a:t> </a:t>
            </a:r>
          </a:p>
          <a:p>
            <a:pPr algn="ctr"/>
            <a:r>
              <a:rPr lang="en-GB" sz="3200" dirty="0" smtClean="0">
                <a:latin typeface="Berlin Sans FB" panose="020E0602020502020306" pitchFamily="34" charset="0"/>
              </a:rPr>
              <a:t>A theme in the bass which is repeated many times while the upper parts are varied.</a:t>
            </a:r>
            <a:br>
              <a:rPr lang="en-GB" sz="3200" dirty="0" smtClean="0">
                <a:latin typeface="Berlin Sans FB" panose="020E0602020502020306" pitchFamily="34" charset="0"/>
              </a:rPr>
            </a:br>
            <a:r>
              <a:rPr lang="en-GB" sz="3200" dirty="0">
                <a:latin typeface="Berlin Sans FB" panose="020E0602020502020306" pitchFamily="34" charset="0"/>
              </a:rPr>
              <a:t/>
            </a:r>
            <a:br>
              <a:rPr lang="en-GB" sz="3200" dirty="0">
                <a:latin typeface="Berlin Sans FB" panose="020E0602020502020306" pitchFamily="34" charset="0"/>
              </a:rPr>
            </a:br>
            <a:r>
              <a:rPr lang="en-GB" sz="2400" dirty="0" smtClean="0">
                <a:latin typeface="Berlin Sans FB" panose="020E0602020502020306" pitchFamily="34" charset="0"/>
              </a:rPr>
              <a:t>Watch this demonstration:</a:t>
            </a:r>
            <a:r>
              <a:rPr lang="en-GB" sz="2400" dirty="0">
                <a:latin typeface="Berlin Sans FB" panose="020E0602020502020306" pitchFamily="34" charset="0"/>
              </a:rPr>
              <a:t/>
            </a:r>
            <a:br>
              <a:rPr lang="en-GB" sz="2400" dirty="0">
                <a:latin typeface="Berlin Sans FB" panose="020E0602020502020306" pitchFamily="34" charset="0"/>
              </a:rPr>
            </a:br>
            <a:r>
              <a:rPr lang="en-GB" sz="2400" dirty="0">
                <a:latin typeface="Berlin Sans FB" panose="020E0602020502020306" pitchFamily="34" charset="0"/>
                <a:hlinkClick r:id="rId2"/>
              </a:rPr>
              <a:t>https://</a:t>
            </a:r>
            <a:r>
              <a:rPr lang="en-GB" sz="2400" dirty="0" smtClean="0">
                <a:latin typeface="Berlin Sans FB" panose="020E0602020502020306" pitchFamily="34" charset="0"/>
                <a:hlinkClick r:id="rId2"/>
              </a:rPr>
              <a:t>www.youtube.com/watch?v=Rk5DWqls0gg</a:t>
            </a:r>
            <a:r>
              <a:rPr lang="en-GB" sz="2400" dirty="0" smtClean="0">
                <a:latin typeface="Berlin Sans FB" panose="020E0602020502020306" pitchFamily="34" charset="0"/>
              </a:rPr>
              <a:t> </a:t>
            </a:r>
            <a:endParaRPr lang="en-GB" sz="3200" dirty="0">
              <a:latin typeface="Berlin Sans FB" panose="020E0602020502020306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228600"/>
            <a:ext cx="8229600" cy="990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Britannic Bold" panose="020B0903060703020204" pitchFamily="34" charset="0"/>
              </a:rPr>
              <a:t>Revision from N5</a:t>
            </a:r>
            <a:endParaRPr lang="en-GB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72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900" dirty="0" smtClean="0">
                <a:latin typeface="Berlin Sans FB" panose="020E0602020502020306" pitchFamily="34" charset="0"/>
              </a:rPr>
              <a:t>A </a:t>
            </a:r>
            <a:r>
              <a:rPr lang="en-GB" sz="3900" dirty="0" smtClean="0">
                <a:solidFill>
                  <a:srgbClr val="C00000"/>
                </a:solidFill>
                <a:latin typeface="Britannic Bold" panose="020B0903060703020204" pitchFamily="34" charset="0"/>
              </a:rPr>
              <a:t>Passacaglia</a:t>
            </a:r>
            <a:r>
              <a:rPr lang="en-GB" sz="3900" dirty="0" smtClean="0">
                <a:latin typeface="Berlin Sans FB" panose="020E0602020502020306" pitchFamily="34" charset="0"/>
              </a:rPr>
              <a:t> (like a ground bass) is a repeating bassline. On top of this we have a series of variations</a:t>
            </a:r>
            <a:r>
              <a:rPr lang="en-GB" sz="3900" dirty="0" smtClean="0">
                <a:latin typeface="Berlin Sans FB" panose="020E0602020502020306" pitchFamily="34" charset="0"/>
              </a:rPr>
              <a:t>.</a:t>
            </a:r>
            <a:br>
              <a:rPr lang="en-GB" sz="3900" dirty="0" smtClean="0">
                <a:latin typeface="Berlin Sans FB" panose="020E0602020502020306" pitchFamily="34" charset="0"/>
              </a:rPr>
            </a:br>
            <a:r>
              <a:rPr lang="en-GB" sz="3900" dirty="0" smtClean="0">
                <a:latin typeface="Berlin Sans FB" panose="020E0602020502020306" pitchFamily="34" charset="0"/>
              </a:rPr>
              <a:t/>
            </a:r>
            <a:br>
              <a:rPr lang="en-GB" sz="3900" dirty="0" smtClean="0">
                <a:latin typeface="Berlin Sans FB" panose="020E0602020502020306" pitchFamily="34" charset="0"/>
              </a:rPr>
            </a:br>
            <a:r>
              <a:rPr lang="en-GB" sz="3900" dirty="0" smtClean="0">
                <a:latin typeface="Berlin Sans FB" panose="020E0602020502020306" pitchFamily="34" charset="0"/>
              </a:rPr>
              <a:t/>
            </a:r>
            <a:br>
              <a:rPr lang="en-GB" sz="3900" dirty="0" smtClean="0">
                <a:latin typeface="Berlin Sans FB" panose="020E0602020502020306" pitchFamily="34" charset="0"/>
              </a:rPr>
            </a:br>
            <a:r>
              <a:rPr lang="en-GB" sz="2800" dirty="0" smtClean="0">
                <a:latin typeface="Berlin Sans FB" panose="020E0602020502020306" pitchFamily="34" charset="0"/>
              </a:rPr>
              <a:t>Watch </a:t>
            </a:r>
            <a:r>
              <a:rPr lang="en-GB" sz="2800" dirty="0">
                <a:latin typeface="Berlin Sans FB" panose="020E0602020502020306" pitchFamily="34" charset="0"/>
              </a:rPr>
              <a:t>this example:</a:t>
            </a:r>
            <a:br>
              <a:rPr lang="en-GB" sz="2800" dirty="0">
                <a:latin typeface="Berlin Sans FB" panose="020E0602020502020306" pitchFamily="34" charset="0"/>
              </a:rPr>
            </a:br>
            <a:r>
              <a:rPr lang="en-GB" sz="2800" dirty="0">
                <a:latin typeface="Berlin Sans FB" panose="020E0602020502020306" pitchFamily="34" charset="0"/>
                <a:hlinkClick r:id="rId2"/>
              </a:rPr>
              <a:t>https://</a:t>
            </a:r>
            <a:r>
              <a:rPr lang="en-GB" sz="2800" dirty="0" smtClean="0">
                <a:latin typeface="Berlin Sans FB" panose="020E0602020502020306" pitchFamily="34" charset="0"/>
                <a:hlinkClick r:id="rId2"/>
              </a:rPr>
              <a:t>www.youtube.com/watch?v=7S2pm1g70DI</a:t>
            </a:r>
            <a:r>
              <a:rPr lang="en-GB" sz="2800" dirty="0" smtClean="0">
                <a:latin typeface="Berlin Sans FB" panose="020E0602020502020306" pitchFamily="34" charset="0"/>
              </a:rPr>
              <a:t> </a:t>
            </a:r>
            <a:endParaRPr lang="en-GB" sz="2800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 smtClean="0">
              <a:latin typeface="Berlin Sans FB" panose="020E0602020502020306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990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latin typeface="Britannic Bold" panose="020B0903060703020204" pitchFamily="34" charset="0"/>
              </a:rPr>
              <a:t>Passacaglia</a:t>
            </a:r>
            <a:endParaRPr lang="en-GB" b="1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40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990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Group</a:t>
            </a:r>
            <a:r>
              <a:rPr lang="en-GB" b="1" dirty="0" smtClean="0">
                <a:latin typeface="Britannic Bold" panose="020B0903060703020204" pitchFamily="34" charset="0"/>
              </a:rPr>
              <a:t> Passacaglia 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Task</a:t>
            </a:r>
            <a:endParaRPr lang="en-GB" b="1" dirty="0">
              <a:solidFill>
                <a:schemeClr val="accent6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7018" y="1371600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latin typeface="Berlin Sans FB" panose="020E0602020502020306" pitchFamily="34" charset="0"/>
              </a:rPr>
              <a:t>We are going to create our own Passacaglia diagram!</a:t>
            </a:r>
            <a:endParaRPr lang="en-US" sz="3600" b="1" dirty="0">
              <a:latin typeface="Berlin Sans FB" panose="020E0602020502020306" pitchFamily="34" charset="0"/>
            </a:endParaRPr>
          </a:p>
        </p:txBody>
      </p:sp>
      <p:pic>
        <p:nvPicPr>
          <p:cNvPr id="6" name="Picture 5" descr="http://images.all-free-download.com/images/graphicthumb/cadbury_logo2_282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44652"/>
            <a:ext cx="2820648" cy="56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images.all-free-download.com/images/graphicthumb/cadbury_logo2_282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44652"/>
            <a:ext cx="2820648" cy="56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images.sweetauthoring.com/product/1416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74" y="3174666"/>
            <a:ext cx="1950358" cy="147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http://images.sweetauthoring.com/product/14161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3"/>
          <a:stretch/>
        </p:blipFill>
        <p:spPr bwMode="auto">
          <a:xfrm>
            <a:off x="6215698" y="3454248"/>
            <a:ext cx="1890459" cy="964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http://images.all-free-download.com/images/graphicthumb/cadbury_logo2_282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4652"/>
            <a:ext cx="2820648" cy="56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images.sweetauthoring.com/product/35394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10" y="3174665"/>
            <a:ext cx="2184264" cy="14725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838200" y="57912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C00000"/>
                </a:solidFill>
                <a:latin typeface="Berlin Sans FB" panose="020E0602020502020306" pitchFamily="34" charset="0"/>
              </a:rPr>
              <a:t>Bassline</a:t>
            </a:r>
            <a:r>
              <a:rPr lang="en-GB" sz="2800" smtClean="0">
                <a:latin typeface="Berlin Sans FB" panose="020E0602020502020306" pitchFamily="34" charset="0"/>
              </a:rPr>
              <a:t> that </a:t>
            </a:r>
            <a:r>
              <a:rPr lang="en-GB" sz="2800" dirty="0" smtClean="0">
                <a:latin typeface="Berlin Sans FB" panose="020E0602020502020306" pitchFamily="34" charset="0"/>
              </a:rPr>
              <a:t>repeats over and over</a:t>
            </a:r>
            <a:endParaRPr lang="en-US" sz="2800" dirty="0">
              <a:latin typeface="Berlin Sans FB" panose="020E0602020502020306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1219200" y="5045514"/>
            <a:ext cx="207818" cy="74568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29157" y="28194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   Theme          	</a:t>
            </a:r>
            <a:r>
              <a:rPr lang="en-GB" sz="2800" b="1" dirty="0" smtClean="0">
                <a:solidFill>
                  <a:srgbClr val="00B0F0"/>
                </a:solidFill>
                <a:latin typeface="Berlin Sans FB" panose="020E0602020502020306" pitchFamily="34" charset="0"/>
              </a:rPr>
              <a:t>Var.1</a:t>
            </a:r>
            <a:r>
              <a:rPr lang="en-GB" sz="28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		</a:t>
            </a:r>
            <a:r>
              <a:rPr lang="en-GB" sz="2800" b="1" dirty="0" smtClean="0">
                <a:solidFill>
                  <a:srgbClr val="00B050"/>
                </a:solidFill>
                <a:latin typeface="Berlin Sans FB" panose="020E0602020502020306" pitchFamily="34" charset="0"/>
              </a:rPr>
              <a:t>Var.2</a:t>
            </a:r>
            <a:endParaRPr lang="en-US" sz="2800" b="1" dirty="0">
              <a:solidFill>
                <a:srgbClr val="00B050"/>
              </a:solidFill>
              <a:latin typeface="Berlin Sans FB" panose="020E0602020502020306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048000" y="3276402"/>
            <a:ext cx="0" cy="3556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68636" y="3267014"/>
            <a:ext cx="0" cy="3556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160927" y="3236646"/>
            <a:ext cx="0" cy="35569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1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000" dirty="0" smtClean="0">
                <a:latin typeface="Berlin Sans FB" panose="020E0602020502020306" pitchFamily="34" charset="0"/>
              </a:rPr>
              <a:t>An </a:t>
            </a:r>
            <a:r>
              <a:rPr lang="en-GB" sz="40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Oratorio </a:t>
            </a:r>
            <a:r>
              <a:rPr lang="en-GB" sz="4000" dirty="0" smtClean="0">
                <a:latin typeface="Berlin Sans FB" panose="020E0602020502020306" pitchFamily="34" charset="0"/>
              </a:rPr>
              <a:t>– a biblical story set as a large work for Orchestra, Soloists and Chorus. </a:t>
            </a:r>
          </a:p>
          <a:p>
            <a:pPr marL="0" indent="0" algn="ctr">
              <a:buNone/>
            </a:pPr>
            <a:endParaRPr lang="en-GB" sz="3600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 smtClean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en-GB" dirty="0"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GB" i="1" dirty="0" smtClean="0">
                <a:latin typeface="Berlin Sans FB" panose="020E0602020502020306" pitchFamily="34" charset="0"/>
              </a:rPr>
              <a:t>Can you think of another large work for Orchestra, soloists and chorus?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990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Britannic Bold" panose="020B0903060703020204" pitchFamily="34" charset="0"/>
              </a:rPr>
              <a:t>Oratorio</a:t>
            </a:r>
            <a:endParaRPr lang="en-GB" sz="4800" b="1" dirty="0">
              <a:latin typeface="Britannic Bold" panose="020B09030607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8404" y="3505200"/>
            <a:ext cx="6477000" cy="120032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Britannic Bold" panose="020B0903060703020204" pitchFamily="34" charset="0"/>
              </a:rPr>
              <a:t>Example:</a:t>
            </a:r>
            <a:r>
              <a:rPr lang="en-GB" dirty="0" smtClean="0">
                <a:latin typeface="Berlin Sans FB" panose="020E0602020502020306" pitchFamily="34" charset="0"/>
              </a:rPr>
              <a:t/>
            </a:r>
            <a:br>
              <a:rPr lang="en-GB" dirty="0" smtClean="0">
                <a:latin typeface="Berlin Sans FB" panose="020E0602020502020306" pitchFamily="34" charset="0"/>
              </a:rPr>
            </a:br>
            <a:r>
              <a:rPr lang="en-GB" dirty="0" smtClean="0">
                <a:latin typeface="Berlin Sans FB" panose="020E0602020502020306" pitchFamily="34" charset="0"/>
              </a:rPr>
              <a:t>Handel’s </a:t>
            </a:r>
            <a:r>
              <a:rPr lang="en-GB" dirty="0">
                <a:latin typeface="Berlin Sans FB" panose="020E0602020502020306" pitchFamily="34" charset="0"/>
              </a:rPr>
              <a:t>“Messiah” deals with the Birth of Jesus, his crucifixion and death and finally the redemption of all man through belief in Christ</a:t>
            </a:r>
          </a:p>
        </p:txBody>
      </p:sp>
    </p:spTree>
    <p:extLst>
      <p:ext uri="{BB962C8B-B14F-4D97-AF65-F5344CB8AC3E}">
        <p14:creationId xmlns:p14="http://schemas.microsoft.com/office/powerpoint/2010/main" val="18514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657600" cy="4525963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Oratorio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990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Britannic Bold" panose="020B0903060703020204" pitchFamily="34" charset="0"/>
              </a:rPr>
              <a:t>Fill in the concepts!</a:t>
            </a:r>
            <a:endParaRPr lang="en-GB" sz="4800" b="1" dirty="0">
              <a:latin typeface="Britannic Bold" panose="020B09030607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00200"/>
            <a:ext cx="3657600" cy="45259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Opera</a:t>
            </a:r>
          </a:p>
          <a:p>
            <a:pPr marL="0" indent="0" algn="ctr">
              <a:buFont typeface="Arial" pitchFamily="34" charset="0"/>
              <a:buNone/>
            </a:pPr>
            <a:r>
              <a:rPr lang="en-GB" sz="2800" i="1" dirty="0" smtClean="0">
                <a:latin typeface="Berlin Sans FB" panose="020E0602020502020306" pitchFamily="34" charset="0"/>
              </a:rPr>
              <a:t>What different parts make this up?</a:t>
            </a:r>
          </a:p>
          <a:p>
            <a:pPr marL="0" indent="0" algn="ctr">
              <a:buFont typeface="Arial" pitchFamily="34" charset="0"/>
              <a:buNone/>
            </a:pPr>
            <a:endParaRPr lang="en-GB" sz="2800" i="1" dirty="0">
              <a:latin typeface="Berlin Sans FB" panose="020E0602020502020306" pitchFamily="34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GB" sz="2800" i="1" dirty="0" smtClean="0">
                <a:latin typeface="Berlin Sans FB" panose="020E0602020502020306" pitchFamily="34" charset="0"/>
              </a:rPr>
              <a:t>Where would it be performed?</a:t>
            </a:r>
          </a:p>
        </p:txBody>
      </p:sp>
    </p:spTree>
    <p:extLst>
      <p:ext uri="{BB962C8B-B14F-4D97-AF65-F5344CB8AC3E}">
        <p14:creationId xmlns:p14="http://schemas.microsoft.com/office/powerpoint/2010/main" val="266854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600200"/>
            <a:ext cx="3657600" cy="4525963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Oratorio</a:t>
            </a: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Aria</a:t>
            </a: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Chorus</a:t>
            </a:r>
          </a:p>
          <a:p>
            <a:pPr marL="0" indent="0" algn="ctr">
              <a:buNone/>
            </a:pPr>
            <a:r>
              <a:rPr lang="en-GB" i="1" dirty="0" err="1" smtClean="0">
                <a:solidFill>
                  <a:srgbClr val="C00000"/>
                </a:solidFill>
                <a:latin typeface="Berlin Sans FB" panose="020E0602020502020306" pitchFamily="34" charset="0"/>
              </a:rPr>
              <a:t>ReligiousText</a:t>
            </a:r>
            <a:endParaRPr lang="en-GB" i="1" dirty="0" smtClean="0">
              <a:solidFill>
                <a:srgbClr val="C00000"/>
              </a:solidFill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C00000"/>
                </a:solidFill>
                <a:latin typeface="Berlin Sans FB" panose="020E0602020502020306" pitchFamily="34" charset="0"/>
              </a:rPr>
              <a:t>Recitative</a:t>
            </a:r>
          </a:p>
          <a:p>
            <a:pPr marL="0" indent="0" algn="ctr">
              <a:buNone/>
            </a:pPr>
            <a:r>
              <a:rPr lang="en-GB" sz="2800" i="1" u="sng" dirty="0" smtClean="0">
                <a:latin typeface="Berlin Sans FB" panose="020E0602020502020306" pitchFamily="34" charset="0"/>
              </a:rPr>
              <a:t>Not</a:t>
            </a:r>
            <a:r>
              <a:rPr lang="en-GB" sz="2800" i="1" dirty="0" smtClean="0">
                <a:latin typeface="Berlin Sans FB" panose="020E0602020502020306" pitchFamily="34" charset="0"/>
              </a:rPr>
              <a:t> Acted – performed in a concert hall or religious setting.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28600"/>
            <a:ext cx="8229600" cy="9906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 smtClean="0">
                <a:latin typeface="Britannic Bold" panose="020B0903060703020204" pitchFamily="34" charset="0"/>
              </a:rPr>
              <a:t>Fill in the concepts!</a:t>
            </a:r>
            <a:endParaRPr lang="en-GB" sz="4800" b="1" dirty="0">
              <a:latin typeface="Britannic Bold" panose="020B0903060703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00200"/>
            <a:ext cx="3657600" cy="45259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Opera</a:t>
            </a:r>
          </a:p>
          <a:p>
            <a:pPr marL="0" indent="0" algn="ctr">
              <a:buNone/>
            </a:pP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Aria</a:t>
            </a:r>
          </a:p>
          <a:p>
            <a:pPr marL="0" indent="0" algn="ctr">
              <a:buNone/>
            </a:pPr>
            <a:r>
              <a:rPr lang="en-GB" i="1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Chorus</a:t>
            </a:r>
          </a:p>
          <a:p>
            <a:pPr marL="0" indent="0" algn="ctr">
              <a:buNone/>
            </a:pP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Non-</a:t>
            </a:r>
            <a:r>
              <a:rPr lang="en-GB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ReligiousText</a:t>
            </a:r>
            <a:endParaRPr lang="en-GB" i="1" dirty="0">
              <a:solidFill>
                <a:schemeClr val="tx2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r>
              <a:rPr lang="en-GB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Recitative</a:t>
            </a:r>
          </a:p>
          <a:p>
            <a:pPr marL="0" indent="0" algn="ctr">
              <a:buNone/>
            </a:pPr>
            <a:r>
              <a:rPr lang="en-GB" i="1" dirty="0" smtClean="0">
                <a:latin typeface="Berlin Sans FB" panose="020E0602020502020306" pitchFamily="34" charset="0"/>
              </a:rPr>
              <a:t>Acted on a Stage in a Theatre</a:t>
            </a:r>
            <a:endParaRPr lang="en-GB" i="1" dirty="0">
              <a:latin typeface="Berlin Sans FB" panose="020E0602020502020306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GB" i="1" dirty="0" smtClean="0">
              <a:solidFill>
                <a:schemeClr val="tx2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0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230</Words>
  <Application>Microsoft Office PowerPoint</Application>
  <PresentationFormat>On-screen Show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S4 (Higher)    BAROQUE MUSIC </vt:lpstr>
      <vt:lpstr>Ritornello 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S4 (Higher) BAROQUE MUSIC</dc:title>
  <dc:creator>Steven McIntyre</dc:creator>
  <cp:lastModifiedBy>sysadmin</cp:lastModifiedBy>
  <cp:revision>69</cp:revision>
  <dcterms:created xsi:type="dcterms:W3CDTF">2006-08-16T00:00:00Z</dcterms:created>
  <dcterms:modified xsi:type="dcterms:W3CDTF">2015-10-30T09:47:44Z</dcterms:modified>
</cp:coreProperties>
</file>