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7" r:id="rId2"/>
    <p:sldId id="261" r:id="rId3"/>
    <p:sldId id="264" r:id="rId4"/>
    <p:sldId id="262" r:id="rId5"/>
    <p:sldId id="263" r:id="rId6"/>
    <p:sldId id="266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E4F7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21" autoAdjust="0"/>
    <p:restoredTop sz="94660"/>
  </p:normalViewPr>
  <p:slideViewPr>
    <p:cSldViewPr>
      <p:cViewPr varScale="1">
        <p:scale>
          <a:sx n="105" d="100"/>
          <a:sy n="105" d="100"/>
        </p:scale>
        <p:origin x="-12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245BC-7642-4052-B4CA-714D006C3F63}" type="datetimeFigureOut">
              <a:rPr lang="en-GB" smtClean="0"/>
              <a:t>30/10/2015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2E2739-4AEF-42EB-B036-E6B4ED26E1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492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E2739-4AEF-42EB-B036-E6B4ED26E13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288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E2739-4AEF-42EB-B036-E6B4ED26E13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288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8000"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FilmGrain trans="65000"/>
                    </a14:imgEffect>
                  </a14:imgLayer>
                </a14:imgProps>
              </a:ext>
            </a:extLst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uk/url?sa=i&amp;rct=j&amp;q=&amp;esrc=s&amp;source=images&amp;cd=&amp;cad=rja&amp;uact=8&amp;ved=0CAcQjRxqFQoTCLC0u-q6x8cCFci6GgodKMQGgQ&amp;url=http://www.renwks.com/products/harpsichords/harpsichord.htm&amp;ei=XxDeVfCIBcj1aqiIm4gI&amp;psig=AFQjCNG87HqqaaXRoqO3xXI8iunu8qfNlQ&amp;ust=1440702940795240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google.co.uk/url?sa=i&amp;rct=j&amp;q=&amp;esrc=s&amp;source=images&amp;cd=&amp;cad=rja&amp;uact=8&amp;ved=0CAcQjRxqFQoTCLC0u-q6x8cCFci6GgodKMQGgQ&amp;url=http://www.renwks.com/products/harpsichords/harpsichord.htm&amp;ei=XxDeVfCIBcj1aqiIm4gI&amp;psig=AFQjCNG87HqqaaXRoqO3xXI8iunu8qfNlQ&amp;ust=1440702940795240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://www.google.co.uk/url?sa=i&amp;rct=j&amp;q=&amp;esrc=s&amp;source=images&amp;cd=&amp;cad=rja&amp;uact=8&amp;ved=0CAcQjRxqFQoTCLC0u-q6x8cCFci6GgodKMQGgQ&amp;url=http://www.renwks.com/products/harpsichords/harpsichord.htm&amp;ei=XxDeVfCIBcj1aqiIm4gI&amp;psig=AFQjCNG87HqqaaXRoqO3xXI8iunu8qfNlQ&amp;ust=1440702940795240" TargetMode="External"/><Relationship Id="rId7" Type="http://schemas.microsoft.com/office/2007/relationships/hdphoto" Target="../media/hdphoto4.wdp"/><Relationship Id="rId2" Type="http://schemas.openxmlformats.org/officeDocument/2006/relationships/hyperlink" Target="AV/Bach%20-%20Brandenburg%20Concerto%20No.%203%20in%20G%20Major-%20Complete%204K%20UHD;%20Original%20Instruments,%20Voices%20of%20Music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819400"/>
            <a:ext cx="7772400" cy="1470025"/>
          </a:xfrm>
        </p:spPr>
        <p:txBody>
          <a:bodyPr>
            <a:noAutofit/>
          </a:bodyPr>
          <a:lstStyle/>
          <a:p>
            <a:r>
              <a:rPr lang="en-GB" sz="7200" b="1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S4 (Higher)</a:t>
            </a:r>
            <a:br>
              <a:rPr lang="en-GB" sz="7200" b="1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</a:br>
            <a:r>
              <a:rPr lang="en-GB" sz="7200" b="1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/>
            </a:r>
            <a:br>
              <a:rPr lang="en-GB" sz="7200" b="1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</a:br>
            <a:r>
              <a:rPr lang="en-GB" sz="3600" b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/>
            </a:r>
            <a:br>
              <a:rPr lang="en-GB" sz="3600" b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</a:br>
            <a:r>
              <a:rPr lang="en-GB" sz="7200" b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/>
            </a:r>
            <a:br>
              <a:rPr lang="en-GB" sz="7200" b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</a:br>
            <a:r>
              <a:rPr lang="en-GB" sz="9600" b="1" dirty="0" smtClean="0">
                <a:ln w="285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BAROQUE</a:t>
            </a:r>
            <a:r>
              <a:rPr lang="en-GB" sz="7200" b="1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/>
            </a:r>
            <a:br>
              <a:rPr lang="en-GB" sz="7200" b="1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</a:br>
            <a:r>
              <a:rPr lang="en-GB" sz="7200" b="1" dirty="0" smtClean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</a:rPr>
              <a:t>MUSIC </a:t>
            </a:r>
            <a:endParaRPr lang="en-GB" sz="7200" b="1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</a:endParaRPr>
          </a:p>
        </p:txBody>
      </p:sp>
      <p:pic>
        <p:nvPicPr>
          <p:cNvPr id="1026" name="Picture 2" descr="C:\Users\SMcI\AppData\Local\Microsoft\Windows\INetCache\IE\WKOUQUPS\220px-Bachsiegel.svg[1]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E4F773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447801"/>
            <a:ext cx="2095500" cy="286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31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/>
          <a:lstStyle/>
          <a:p>
            <a:r>
              <a:rPr lang="en-GB" b="1" dirty="0" smtClean="0">
                <a:latin typeface="Britannic Bold" panose="020B0903060703020204" pitchFamily="34" charset="0"/>
              </a:rPr>
              <a:t>The Harpsichord</a:t>
            </a:r>
            <a:endParaRPr lang="en-GB" b="1" dirty="0">
              <a:latin typeface="Britannic Bold" panose="020B09030607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 algn="ctr">
              <a:buNone/>
            </a:pPr>
            <a:r>
              <a:rPr lang="en-US" dirty="0">
                <a:latin typeface="Berlin Sans FB" panose="020E0602020502020306" pitchFamily="34" charset="0"/>
              </a:rPr>
              <a:t>The harpsichord was invented during the </a:t>
            </a:r>
            <a:r>
              <a:rPr lang="en-US" dirty="0" smtClean="0">
                <a:latin typeface="Berlin Sans FB" panose="020E0602020502020306" pitchFamily="34" charset="0"/>
              </a:rPr>
              <a:t>Baroque </a:t>
            </a:r>
            <a:r>
              <a:rPr lang="en-US" dirty="0">
                <a:latin typeface="Berlin Sans FB" panose="020E0602020502020306" pitchFamily="34" charset="0"/>
              </a:rPr>
              <a:t>era but became obsolete by the Classical era as the </a:t>
            </a:r>
            <a:r>
              <a:rPr lang="en-US" dirty="0" smtClean="0">
                <a:latin typeface="Berlin Sans FB" panose="020E0602020502020306" pitchFamily="34" charset="0"/>
              </a:rPr>
              <a:t>piano was invented.  </a:t>
            </a:r>
            <a:r>
              <a:rPr lang="en-US" dirty="0">
                <a:latin typeface="Berlin Sans FB" panose="020E0602020502020306" pitchFamily="34" charset="0"/>
              </a:rPr>
              <a:t>As a result the </a:t>
            </a:r>
            <a:r>
              <a:rPr lang="en-US" b="1" dirty="0" smtClean="0">
                <a:solidFill>
                  <a:srgbClr val="FF0000"/>
                </a:solidFill>
              </a:rPr>
              <a:t>harpsichord</a:t>
            </a:r>
            <a:r>
              <a:rPr lang="en-US" b="1" dirty="0" smtClean="0"/>
              <a:t> </a:t>
            </a:r>
            <a:r>
              <a:rPr lang="en-US" dirty="0" smtClean="0">
                <a:latin typeface="Berlin Sans FB" panose="020E0602020502020306" pitchFamily="34" charset="0"/>
              </a:rPr>
              <a:t>is a keyboard instrument strongly </a:t>
            </a:r>
            <a:r>
              <a:rPr lang="en-US" dirty="0">
                <a:latin typeface="Berlin Sans FB" panose="020E0602020502020306" pitchFamily="34" charset="0"/>
              </a:rPr>
              <a:t>associated </a:t>
            </a:r>
            <a:r>
              <a:rPr lang="en-US" dirty="0" smtClean="0">
                <a:latin typeface="Berlin Sans FB" panose="020E0602020502020306" pitchFamily="34" charset="0"/>
              </a:rPr>
              <a:t>with </a:t>
            </a:r>
            <a:r>
              <a:rPr lang="en-US" dirty="0">
                <a:latin typeface="Berlin Sans FB" panose="020E0602020502020306" pitchFamily="34" charset="0"/>
              </a:rPr>
              <a:t>Baroque </a:t>
            </a:r>
            <a:r>
              <a:rPr lang="en-US" dirty="0" smtClean="0">
                <a:latin typeface="Berlin Sans FB" panose="020E0602020502020306" pitchFamily="34" charset="0"/>
              </a:rPr>
              <a:t>music</a:t>
            </a:r>
            <a:r>
              <a:rPr lang="en-US" b="1" dirty="0" smtClean="0"/>
              <a:t>. </a:t>
            </a:r>
          </a:p>
          <a:p>
            <a:pPr marL="137160" indent="0" algn="ctr">
              <a:buNone/>
            </a:pPr>
            <a:r>
              <a:rPr lang="en-US" b="1" u="sng" dirty="0" smtClean="0"/>
              <a:t>HINT</a:t>
            </a:r>
            <a:r>
              <a:rPr lang="en-US" b="1" dirty="0" smtClean="0"/>
              <a:t>:</a:t>
            </a:r>
            <a:r>
              <a:rPr lang="en-US" dirty="0" smtClean="0"/>
              <a:t> </a:t>
            </a:r>
            <a:r>
              <a:rPr lang="en-US" b="1" i="1" dirty="0" smtClean="0"/>
              <a:t>If you hear a Harpsichord, you are most likely listening to Baroque music!</a:t>
            </a:r>
            <a:endParaRPr lang="en-GB" sz="4000" i="1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024" y="347566"/>
            <a:ext cx="1464580" cy="981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Picture 2" descr="http://www.renwks.com/products/harpsichords/harpsichord-double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" b="100000" l="4500" r="9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84" y="304801"/>
            <a:ext cx="1010816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66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/>
          <a:lstStyle/>
          <a:p>
            <a:r>
              <a:rPr lang="en-GB" b="1" dirty="0" smtClean="0">
                <a:latin typeface="Britannic Bold" panose="020B0903060703020204" pitchFamily="34" charset="0"/>
              </a:rPr>
              <a:t>Basso Continuo</a:t>
            </a:r>
            <a:endParaRPr lang="en-GB" b="1" dirty="0">
              <a:latin typeface="Britannic Bold" panose="020B09030607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Autofit/>
          </a:bodyPr>
          <a:lstStyle/>
          <a:p>
            <a:pPr marL="137160" indent="0" algn="ctr">
              <a:buNone/>
            </a:pPr>
            <a:r>
              <a:rPr lang="en-US" dirty="0" smtClean="0">
                <a:latin typeface="Berlin Sans FB" panose="020E0602020502020306" pitchFamily="34" charset="0"/>
              </a:rPr>
              <a:t>A </a:t>
            </a:r>
            <a:r>
              <a:rPr lang="en-US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continuous bass </a:t>
            </a:r>
            <a:r>
              <a:rPr lang="en-US" dirty="0">
                <a:solidFill>
                  <a:srgbClr val="C00000"/>
                </a:solidFill>
                <a:latin typeface="Berlin Sans FB" panose="020E0602020502020306" pitchFamily="34" charset="0"/>
              </a:rPr>
              <a:t>line </a:t>
            </a:r>
            <a:r>
              <a:rPr lang="en-US" dirty="0" smtClean="0">
                <a:latin typeface="Berlin Sans FB" panose="020E0602020502020306" pitchFamily="34" charset="0"/>
              </a:rPr>
              <a:t>which </a:t>
            </a:r>
            <a:r>
              <a:rPr lang="en-US" dirty="0">
                <a:latin typeface="Berlin Sans FB" panose="020E0602020502020306" pitchFamily="34" charset="0"/>
              </a:rPr>
              <a:t>could be played by cello, </a:t>
            </a:r>
            <a:r>
              <a:rPr lang="en-US" dirty="0" smtClean="0">
                <a:latin typeface="Berlin Sans FB" panose="020E0602020502020306" pitchFamily="34" charset="0"/>
              </a:rPr>
              <a:t>viola </a:t>
            </a:r>
            <a:r>
              <a:rPr lang="en-US" dirty="0">
                <a:latin typeface="Berlin Sans FB" panose="020E0602020502020306" pitchFamily="34" charset="0"/>
              </a:rPr>
              <a:t>da </a:t>
            </a:r>
            <a:r>
              <a:rPr lang="en-US" dirty="0" err="1">
                <a:latin typeface="Berlin Sans FB" panose="020E0602020502020306" pitchFamily="34" charset="0"/>
              </a:rPr>
              <a:t>gamba</a:t>
            </a:r>
            <a:r>
              <a:rPr lang="en-US" dirty="0">
                <a:latin typeface="Berlin Sans FB" panose="020E0602020502020306" pitchFamily="34" charset="0"/>
              </a:rPr>
              <a:t> or bassoon depending on which instruments were available. </a:t>
            </a:r>
            <a:r>
              <a:rPr lang="en-US" dirty="0" smtClean="0">
                <a:latin typeface="Berlin Sans FB" panose="020E0602020502020306" pitchFamily="34" charset="0"/>
              </a:rPr>
              <a:t>Along with this would be harpsichord or organ to fill </a:t>
            </a:r>
            <a:r>
              <a:rPr lang="en-US" dirty="0">
                <a:latin typeface="Berlin Sans FB" panose="020E0602020502020306" pitchFamily="34" charset="0"/>
              </a:rPr>
              <a:t>in harmonies built on that bass line</a:t>
            </a:r>
            <a:r>
              <a:rPr lang="en-US" dirty="0" smtClean="0">
                <a:latin typeface="Berlin Sans FB" panose="020E0602020502020306" pitchFamily="34" charset="0"/>
              </a:rPr>
              <a:t>.</a:t>
            </a:r>
            <a:br>
              <a:rPr lang="en-US" dirty="0" smtClean="0">
                <a:latin typeface="Berlin Sans FB" panose="020E0602020502020306" pitchFamily="34" charset="0"/>
              </a:rPr>
            </a:br>
            <a:r>
              <a:rPr lang="en-US" dirty="0" smtClean="0">
                <a:latin typeface="Berlin Sans FB" panose="020E0602020502020306" pitchFamily="34" charset="0"/>
              </a:rPr>
              <a:t/>
            </a:r>
            <a:br>
              <a:rPr lang="en-US" dirty="0" smtClean="0">
                <a:latin typeface="Berlin Sans FB" panose="020E0602020502020306" pitchFamily="34" charset="0"/>
              </a:rPr>
            </a:br>
            <a:r>
              <a:rPr lang="en-US" dirty="0" smtClean="0">
                <a:latin typeface="Berlin Sans FB" panose="020E0602020502020306" pitchFamily="34" charset="0"/>
              </a:rPr>
              <a:t/>
            </a:r>
            <a:br>
              <a:rPr lang="en-US" dirty="0" smtClean="0">
                <a:latin typeface="Berlin Sans FB" panose="020E0602020502020306" pitchFamily="34" charset="0"/>
              </a:rPr>
            </a:br>
            <a:r>
              <a:rPr lang="en-US" b="1" u="sng" dirty="0" smtClean="0"/>
              <a:t>HINT</a:t>
            </a:r>
            <a:r>
              <a:rPr lang="en-US" b="1" dirty="0" smtClean="0"/>
              <a:t>:</a:t>
            </a:r>
            <a:r>
              <a:rPr lang="en-US" dirty="0" smtClean="0"/>
              <a:t> </a:t>
            </a:r>
            <a:r>
              <a:rPr lang="en-US" b="1" i="1" dirty="0" smtClean="0"/>
              <a:t>In </a:t>
            </a:r>
            <a:r>
              <a:rPr lang="en-US" b="1" i="1" dirty="0" smtClean="0">
                <a:solidFill>
                  <a:srgbClr val="0070C0"/>
                </a:solidFill>
              </a:rPr>
              <a:t>Baroque Orchestral music</a:t>
            </a:r>
            <a:r>
              <a:rPr lang="en-US" b="1" i="1" dirty="0" smtClean="0"/>
              <a:t>, you will nearly always hear a Basso Continuo.</a:t>
            </a:r>
            <a:endParaRPr lang="en-GB" sz="4000" i="1" dirty="0"/>
          </a:p>
        </p:txBody>
      </p:sp>
      <p:pic>
        <p:nvPicPr>
          <p:cNvPr id="8" name="Picture 2" descr="http://www.renwks.com/products/harpsichords/harpsichord-double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0" b="100000" l="4500" r="9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84" y="304801"/>
            <a:ext cx="1010816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McI\AppData\Local\Microsoft\Windows\INetCache\IE\WKOUQUPS\Cello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1465">
            <a:off x="7956572" y="258016"/>
            <a:ext cx="560729" cy="108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95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/>
          <a:lstStyle/>
          <a:p>
            <a:r>
              <a:rPr lang="en-GB" b="1" dirty="0" smtClean="0">
                <a:latin typeface="Britannic Bold" panose="020B0903060703020204" pitchFamily="34" charset="0"/>
              </a:rPr>
              <a:t>The Concerto Grosso</a:t>
            </a:r>
            <a:endParaRPr lang="en-GB" b="1" dirty="0">
              <a:latin typeface="Britannic Bold" panose="020B09030607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291264" cy="4525963"/>
          </a:xfrm>
        </p:spPr>
        <p:txBody>
          <a:bodyPr/>
          <a:lstStyle/>
          <a:p>
            <a:pPr marL="137160" indent="0" algn="ctr">
              <a:buNone/>
            </a:pPr>
            <a:r>
              <a:rPr lang="en-US" sz="2800" dirty="0" smtClean="0">
                <a:latin typeface="Berlin Sans FB" panose="020E0602020502020306" pitchFamily="34" charset="0"/>
              </a:rPr>
              <a:t>The </a:t>
            </a:r>
            <a:r>
              <a:rPr lang="en-US" sz="2800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concerto </a:t>
            </a:r>
            <a:r>
              <a:rPr lang="en-US" sz="2800" dirty="0" err="1" smtClean="0">
                <a:solidFill>
                  <a:srgbClr val="C00000"/>
                </a:solidFill>
                <a:latin typeface="Berlin Sans FB" panose="020E0602020502020306" pitchFamily="34" charset="0"/>
              </a:rPr>
              <a:t>grosso</a:t>
            </a:r>
            <a:r>
              <a:rPr lang="en-US" sz="2800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 </a:t>
            </a:r>
            <a:r>
              <a:rPr lang="en-US" sz="2800" dirty="0" smtClean="0">
                <a:latin typeface="Berlin Sans FB" panose="020E0602020502020306" pitchFamily="34" charset="0"/>
              </a:rPr>
              <a:t>was the main form of Orchestral composition in the Baroque period.</a:t>
            </a:r>
          </a:p>
          <a:p>
            <a:pPr marL="137160" indent="0" algn="ctr">
              <a:buNone/>
            </a:pPr>
            <a:r>
              <a:rPr lang="en-GB" sz="2000" i="1" dirty="0" smtClean="0"/>
              <a:t>Describe what you can hear/see in this excerpt.</a:t>
            </a:r>
          </a:p>
          <a:p>
            <a:pPr marL="137160" indent="0" algn="ctr">
              <a:buNone/>
            </a:pPr>
            <a:endParaRPr lang="en-GB" sz="2400" i="1" dirty="0">
              <a:latin typeface="Berlin Sans FB" panose="020E0602020502020306" pitchFamily="34" charset="0"/>
            </a:endParaRPr>
          </a:p>
          <a:p>
            <a:pPr marL="137160" indent="0" algn="ctr">
              <a:buNone/>
            </a:pPr>
            <a:endParaRPr lang="en-GB" sz="2400" i="1" dirty="0" smtClean="0">
              <a:latin typeface="Berlin Sans FB" panose="020E0602020502020306" pitchFamily="34" charset="0"/>
            </a:endParaRPr>
          </a:p>
          <a:p>
            <a:pPr marL="137160" indent="0" algn="ctr">
              <a:buNone/>
            </a:pPr>
            <a:endParaRPr lang="en-US" sz="1800" i="1" dirty="0" smtClean="0">
              <a:latin typeface="Berlin Sans FB" panose="020E0602020502020306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6018309"/>
            <a:ext cx="835292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Berlin Sans FB" panose="020E0602020502020306" pitchFamily="34" charset="0"/>
              </a:rPr>
              <a:t>Are there different groups of instruments playing? Is there a solo instrument? </a:t>
            </a:r>
            <a:r>
              <a:rPr lang="en-GB" dirty="0">
                <a:latin typeface="Berlin Sans FB" panose="020E0602020502020306" pitchFamily="34" charset="0"/>
              </a:rPr>
              <a:t/>
            </a:r>
            <a:br>
              <a:rPr lang="en-GB" dirty="0">
                <a:latin typeface="Berlin Sans FB" panose="020E0602020502020306" pitchFamily="34" charset="0"/>
              </a:rPr>
            </a:br>
            <a:r>
              <a:rPr lang="en-GB" sz="900" dirty="0" smtClean="0">
                <a:latin typeface="Berlin Sans FB" panose="020E0602020502020306" pitchFamily="34" charset="0"/>
              </a:rPr>
              <a:t> </a:t>
            </a:r>
            <a:r>
              <a:rPr lang="en-GB" dirty="0" smtClean="0">
                <a:latin typeface="Berlin Sans FB" panose="020E0602020502020306" pitchFamily="34" charset="0"/>
              </a:rPr>
              <a:t/>
            </a:r>
            <a:br>
              <a:rPr lang="en-GB" dirty="0" smtClean="0">
                <a:latin typeface="Berlin Sans FB" panose="020E0602020502020306" pitchFamily="34" charset="0"/>
              </a:rPr>
            </a:br>
            <a:r>
              <a:rPr lang="en-GB" dirty="0" smtClean="0">
                <a:latin typeface="Berlin Sans FB" panose="020E0602020502020306" pitchFamily="34" charset="0"/>
              </a:rPr>
              <a:t>What other concepts can you hear? (Think </a:t>
            </a:r>
            <a:r>
              <a:rPr lang="en-GB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TEMPO, TONALITY…)</a:t>
            </a:r>
            <a:endParaRPr lang="en-GB"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  <p:pic>
        <p:nvPicPr>
          <p:cNvPr id="4" name="Handel_Allegro_from_Concerto_Grosso_in_G_Major_o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5000" y="2743200"/>
            <a:ext cx="5791200" cy="315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5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animBg="1"/>
      <p:bldP spid="3" grpId="0" build="p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990600"/>
          </a:xfr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/>
          <a:lstStyle/>
          <a:p>
            <a:r>
              <a:rPr lang="en-GB" b="1" dirty="0" smtClean="0">
                <a:latin typeface="Britannic Bold" panose="020B0903060703020204" pitchFamily="34" charset="0"/>
              </a:rPr>
              <a:t>…more Concerto </a:t>
            </a:r>
            <a:r>
              <a:rPr lang="en-GB" b="1" dirty="0">
                <a:latin typeface="Britannic Bold" panose="020B0903060703020204" pitchFamily="34" charset="0"/>
              </a:rPr>
              <a:t>G</a:t>
            </a:r>
            <a:r>
              <a:rPr lang="en-GB" b="1" dirty="0" smtClean="0">
                <a:latin typeface="Britannic Bold" panose="020B0903060703020204" pitchFamily="34" charset="0"/>
              </a:rPr>
              <a:t>rosso</a:t>
            </a:r>
            <a:endParaRPr lang="en-GB" b="1" dirty="0">
              <a:latin typeface="Britannic Bold" panose="020B09030607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81600"/>
          </a:xfrm>
        </p:spPr>
        <p:txBody>
          <a:bodyPr>
            <a:normAutofit fontScale="92500" lnSpcReduction="10000"/>
          </a:bodyPr>
          <a:lstStyle/>
          <a:p>
            <a:pPr marL="137160" indent="0" algn="ctr">
              <a:buNone/>
            </a:pPr>
            <a:r>
              <a:rPr lang="en-US" sz="3600" dirty="0" smtClean="0">
                <a:latin typeface="Berlin Sans FB" panose="020E0602020502020306" pitchFamily="34" charset="0"/>
              </a:rPr>
              <a:t>A </a:t>
            </a:r>
            <a:r>
              <a:rPr lang="en-US" sz="3600" b="1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r>
              <a:rPr lang="en-US" sz="3600" b="1" dirty="0" smtClean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oncerto </a:t>
            </a:r>
            <a:r>
              <a:rPr lang="en-US" sz="3600" b="1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</a:t>
            </a:r>
            <a:r>
              <a:rPr lang="en-US" sz="3600" b="1" dirty="0" smtClean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rosso </a:t>
            </a:r>
            <a:r>
              <a:rPr lang="en-US" sz="3600" dirty="0" smtClean="0">
                <a:latin typeface="Berlin Sans FB" panose="020E0602020502020306" pitchFamily="34" charset="0"/>
              </a:rPr>
              <a:t>consists of two groups of instruments.</a:t>
            </a:r>
          </a:p>
          <a:p>
            <a:pPr marL="137160" indent="0" algn="ctr">
              <a:buNone/>
            </a:pPr>
            <a:endParaRPr lang="en-US" sz="2400" i="1" dirty="0">
              <a:latin typeface="Berlin Sans FB" panose="020E0602020502020306" pitchFamily="34" charset="0"/>
            </a:endParaRPr>
          </a:p>
          <a:p>
            <a:pPr marL="137160" indent="0" algn="ctr">
              <a:buNone/>
            </a:pPr>
            <a:r>
              <a:rPr lang="en-GB" sz="3600" b="1" u="sng" dirty="0" smtClean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Concertino</a:t>
            </a:r>
            <a:r>
              <a:rPr lang="en-GB" sz="2800" i="1" dirty="0" smtClean="0">
                <a:latin typeface="Berlin Sans FB" panose="020E0602020502020306" pitchFamily="34" charset="0"/>
              </a:rPr>
              <a:t> – a small group of solo instruments</a:t>
            </a:r>
          </a:p>
          <a:p>
            <a:pPr marL="137160" indent="0" algn="ctr">
              <a:buNone/>
            </a:pPr>
            <a:endParaRPr lang="en-GB" sz="2800" i="1" dirty="0">
              <a:latin typeface="Berlin Sans FB" panose="020E0602020502020306" pitchFamily="34" charset="0"/>
            </a:endParaRPr>
          </a:p>
          <a:p>
            <a:pPr marL="137160" indent="0" algn="ctr">
              <a:buNone/>
            </a:pPr>
            <a:r>
              <a:rPr lang="en-GB" sz="3600" b="1" u="sng" dirty="0" err="1" smtClean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Ripieno</a:t>
            </a:r>
            <a:r>
              <a:rPr lang="en-GB" sz="2800" b="1" dirty="0" smtClean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GB" sz="2800" i="1" dirty="0" smtClean="0">
                <a:latin typeface="Berlin Sans FB" panose="020E0602020502020306" pitchFamily="34" charset="0"/>
              </a:rPr>
              <a:t>– the rest of the Orchestra (or the whole Orchestra playing together – soloists included).</a:t>
            </a:r>
          </a:p>
          <a:p>
            <a:pPr marL="137160" indent="0" algn="ctr">
              <a:buNone/>
            </a:pPr>
            <a:endParaRPr lang="en-GB" sz="2400" i="1" dirty="0" smtClean="0">
              <a:latin typeface="Berlin Sans FB" panose="020E0602020502020306" pitchFamily="34" charset="0"/>
            </a:endParaRPr>
          </a:p>
          <a:p>
            <a:pPr marL="137160" indent="0" algn="ctr">
              <a:buNone/>
            </a:pPr>
            <a:endParaRPr lang="en-GB" sz="2400" i="1" dirty="0">
              <a:latin typeface="Berlin Sans FB" panose="020E0602020502020306" pitchFamily="34" charset="0"/>
            </a:endParaRPr>
          </a:p>
          <a:p>
            <a:pPr marL="137160" indent="0" algn="ctr">
              <a:buNone/>
            </a:pPr>
            <a:r>
              <a:rPr lang="en-GB" dirty="0" err="1" smtClean="0">
                <a:latin typeface="Berlin Sans FB" panose="020E0602020502020306" pitchFamily="34" charset="0"/>
                <a:cs typeface="Aharoni"/>
              </a:rPr>
              <a:t>Aswell</a:t>
            </a:r>
            <a:r>
              <a:rPr lang="en-GB" dirty="0" smtClean="0">
                <a:latin typeface="Berlin Sans FB" panose="020E0602020502020306" pitchFamily="34" charset="0"/>
                <a:cs typeface="Aharoni"/>
              </a:rPr>
              <a:t> as this we also have the </a:t>
            </a:r>
            <a:r>
              <a:rPr lang="en-GB" dirty="0" smtClean="0">
                <a:solidFill>
                  <a:srgbClr val="0070C0"/>
                </a:solidFill>
                <a:latin typeface="Berlin Sans FB" panose="020E0602020502020306" pitchFamily="34" charset="0"/>
                <a:cs typeface="Aharoni"/>
              </a:rPr>
              <a:t>Basso Continuo </a:t>
            </a:r>
            <a:r>
              <a:rPr lang="en-GB" dirty="0" smtClean="0">
                <a:latin typeface="Berlin Sans FB" panose="020E0602020502020306" pitchFamily="34" charset="0"/>
                <a:cs typeface="Aharoni"/>
              </a:rPr>
              <a:t>– present in all Baroque orchestral music!</a:t>
            </a:r>
          </a:p>
          <a:p>
            <a:pPr marL="137160" indent="0" algn="ctr">
              <a:buNone/>
            </a:pPr>
            <a:endParaRPr lang="en-US" sz="1800" i="1" dirty="0" smtClean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22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229600" cy="990600"/>
          </a:xfr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/>
          <a:lstStyle/>
          <a:p>
            <a:r>
              <a:rPr lang="en-GB" b="1" dirty="0" smtClean="0">
                <a:latin typeface="Britannic Bold" panose="020B0903060703020204" pitchFamily="34" charset="0"/>
                <a:hlinkClick r:id="rId2" action="ppaction://hlinkfile"/>
              </a:rPr>
              <a:t>Watch the Concerto Grosso</a:t>
            </a:r>
            <a:endParaRPr lang="en-GB" b="1" dirty="0">
              <a:latin typeface="Britannic Bold" panose="020B0903060703020204" pitchFamily="34" charset="0"/>
            </a:endParaRPr>
          </a:p>
        </p:txBody>
      </p:sp>
      <p:pic>
        <p:nvPicPr>
          <p:cNvPr id="5" name="Picture 2" descr="http://www.renwks.com/products/harpsichords/harpsichord-double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" b="100000" l="4500" r="9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92" y="609600"/>
            <a:ext cx="1391816" cy="146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renwks.com/products/harpsichords/harpsichord-double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" b="100000" l="4500" r="96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724400"/>
            <a:ext cx="1391816" cy="146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McI\AppData\Local\Microsoft\Windows\INetCache\IE\WKOUQUPS\Cello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1465">
            <a:off x="7604522" y="664559"/>
            <a:ext cx="560729" cy="108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McI\AppData\Local\Microsoft\Windows\INetCache\IE\WKOUQUPS\Cello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1465">
            <a:off x="1091235" y="5051076"/>
            <a:ext cx="560729" cy="108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SMcI\AppData\Local\Microsoft\Windows\INetCache\IE\PUJLKSNJ\220px-Bachscross.svg[1]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39150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SMcI\AppData\Local\Microsoft\Windows\INetCache\IE\PUJLKSNJ\220px-Bachscross.svg[1]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191000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94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</TotalTime>
  <Words>206</Words>
  <Application>Microsoft Office PowerPoint</Application>
  <PresentationFormat>On-screen Show (4:3)</PresentationFormat>
  <Paragraphs>23</Paragraphs>
  <Slides>6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S4 (Higher)    BAROQUE MUSIC </vt:lpstr>
      <vt:lpstr>The Harpsichord</vt:lpstr>
      <vt:lpstr>Basso Continuo</vt:lpstr>
      <vt:lpstr>The Concerto Grosso</vt:lpstr>
      <vt:lpstr>…more Concerto Grosso</vt:lpstr>
      <vt:lpstr>Watch the Concerto Grosso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S4 (Higher) BAROQUE MUSIC</dc:title>
  <dc:creator>Steven McIntyre</dc:creator>
  <cp:lastModifiedBy>sysadmin</cp:lastModifiedBy>
  <cp:revision>66</cp:revision>
  <dcterms:created xsi:type="dcterms:W3CDTF">2006-08-16T00:00:00Z</dcterms:created>
  <dcterms:modified xsi:type="dcterms:W3CDTF">2015-10-30T09:41:50Z</dcterms:modified>
</cp:coreProperties>
</file>