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540" r:id="rId5"/>
    <p:sldId id="543" r:id="rId6"/>
    <p:sldId id="536" r:id="rId7"/>
    <p:sldId id="537" r:id="rId8"/>
    <p:sldId id="538" r:id="rId9"/>
    <p:sldId id="539" r:id="rId10"/>
    <p:sldId id="542" r:id="rId11"/>
    <p:sldId id="54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EA9371-298C-C608-8035-7CC0FB381E45}" v="9" dt="2025-09-01T10:09:58.8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varScale="1">
        <p:scale>
          <a:sx n="63" d="100"/>
          <a:sy n="63" d="100"/>
        </p:scale>
        <p:origin x="8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F1FBA11-FF62-48B6-A554-0CEA6D2F3DF0}" type="datetimeFigureOut">
              <a:rPr lang="en-GB" smtClean="0"/>
              <a:t>01/09/2025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FE61A3-0A6D-42B4-BD01-BFE2F154FA02}" type="slidenum">
              <a:rPr lang="en-GB" smtClean="0"/>
              <a:t>‹#›</a:t>
            </a:fld>
            <a:endParaRPr lang="en-GB"/>
          </a:p>
        </p:txBody>
      </p:sp>
    </p:spTree>
    <p:extLst>
      <p:ext uri="{BB962C8B-B14F-4D97-AF65-F5344CB8AC3E}">
        <p14:creationId xmlns:p14="http://schemas.microsoft.com/office/powerpoint/2010/main" val="269235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1FBA11-FF62-48B6-A554-0CEA6D2F3DF0}" type="datetimeFigureOut">
              <a:rPr lang="en-GB" smtClean="0"/>
              <a:t>01/09/2025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FE61A3-0A6D-42B4-BD01-BFE2F154FA02}" type="slidenum">
              <a:rPr lang="en-GB" smtClean="0"/>
              <a:t>‹#›</a:t>
            </a:fld>
            <a:endParaRPr lang="en-GB"/>
          </a:p>
        </p:txBody>
      </p:sp>
    </p:spTree>
    <p:extLst>
      <p:ext uri="{BB962C8B-B14F-4D97-AF65-F5344CB8AC3E}">
        <p14:creationId xmlns:p14="http://schemas.microsoft.com/office/powerpoint/2010/main" val="252310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1FBA11-FF62-48B6-A554-0CEA6D2F3DF0}" type="datetimeFigureOut">
              <a:rPr lang="en-GB" smtClean="0"/>
              <a:t>01/09/2025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FE61A3-0A6D-42B4-BD01-BFE2F154FA02}" type="slidenum">
              <a:rPr lang="en-GB" smtClean="0"/>
              <a:t>‹#›</a:t>
            </a:fld>
            <a:endParaRPr lang="en-GB"/>
          </a:p>
        </p:txBody>
      </p:sp>
    </p:spTree>
    <p:extLst>
      <p:ext uri="{BB962C8B-B14F-4D97-AF65-F5344CB8AC3E}">
        <p14:creationId xmlns:p14="http://schemas.microsoft.com/office/powerpoint/2010/main" val="170912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1FBA11-FF62-48B6-A554-0CEA6D2F3DF0}" type="datetimeFigureOut">
              <a:rPr lang="en-GB" smtClean="0"/>
              <a:t>01/09/2025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FE61A3-0A6D-42B4-BD01-BFE2F154FA02}" type="slidenum">
              <a:rPr lang="en-GB" smtClean="0"/>
              <a:t>‹#›</a:t>
            </a:fld>
            <a:endParaRPr lang="en-GB"/>
          </a:p>
        </p:txBody>
      </p:sp>
    </p:spTree>
    <p:extLst>
      <p:ext uri="{BB962C8B-B14F-4D97-AF65-F5344CB8AC3E}">
        <p14:creationId xmlns:p14="http://schemas.microsoft.com/office/powerpoint/2010/main" val="401598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1FBA11-FF62-48B6-A554-0CEA6D2F3DF0}" type="datetimeFigureOut">
              <a:rPr lang="en-GB" smtClean="0"/>
              <a:t>01/09/2025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FE61A3-0A6D-42B4-BD01-BFE2F154FA02}" type="slidenum">
              <a:rPr lang="en-GB" smtClean="0"/>
              <a:t>‹#›</a:t>
            </a:fld>
            <a:endParaRPr lang="en-GB"/>
          </a:p>
        </p:txBody>
      </p:sp>
    </p:spTree>
    <p:extLst>
      <p:ext uri="{BB962C8B-B14F-4D97-AF65-F5344CB8AC3E}">
        <p14:creationId xmlns:p14="http://schemas.microsoft.com/office/powerpoint/2010/main" val="371655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F1FBA11-FF62-48B6-A554-0CEA6D2F3DF0}" type="datetimeFigureOut">
              <a:rPr lang="en-GB" smtClean="0"/>
              <a:t>01/09/2025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FE61A3-0A6D-42B4-BD01-BFE2F154FA02}" type="slidenum">
              <a:rPr lang="en-GB" smtClean="0"/>
              <a:t>‹#›</a:t>
            </a:fld>
            <a:endParaRPr lang="en-GB"/>
          </a:p>
        </p:txBody>
      </p:sp>
    </p:spTree>
    <p:extLst>
      <p:ext uri="{BB962C8B-B14F-4D97-AF65-F5344CB8AC3E}">
        <p14:creationId xmlns:p14="http://schemas.microsoft.com/office/powerpoint/2010/main" val="2288162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1FBA11-FF62-48B6-A554-0CEA6D2F3DF0}" type="datetimeFigureOut">
              <a:rPr lang="en-GB" smtClean="0"/>
              <a:t>01/09/2025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FE61A3-0A6D-42B4-BD01-BFE2F154FA02}" type="slidenum">
              <a:rPr lang="en-GB" smtClean="0"/>
              <a:t>‹#›</a:t>
            </a:fld>
            <a:endParaRPr lang="en-GB"/>
          </a:p>
        </p:txBody>
      </p:sp>
    </p:spTree>
    <p:extLst>
      <p:ext uri="{BB962C8B-B14F-4D97-AF65-F5344CB8AC3E}">
        <p14:creationId xmlns:p14="http://schemas.microsoft.com/office/powerpoint/2010/main" val="186038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1FBA11-FF62-48B6-A554-0CEA6D2F3DF0}" type="datetimeFigureOut">
              <a:rPr lang="en-GB" smtClean="0"/>
              <a:t>01/09/2025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FE61A3-0A6D-42B4-BD01-BFE2F154FA02}" type="slidenum">
              <a:rPr lang="en-GB" smtClean="0"/>
              <a:t>‹#›</a:t>
            </a:fld>
            <a:endParaRPr lang="en-GB"/>
          </a:p>
        </p:txBody>
      </p:sp>
    </p:spTree>
    <p:extLst>
      <p:ext uri="{BB962C8B-B14F-4D97-AF65-F5344CB8AC3E}">
        <p14:creationId xmlns:p14="http://schemas.microsoft.com/office/powerpoint/2010/main" val="252980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FBA11-FF62-48B6-A554-0CEA6D2F3DF0}" type="datetimeFigureOut">
              <a:rPr lang="en-GB" smtClean="0"/>
              <a:t>01/09/2025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FE61A3-0A6D-42B4-BD01-BFE2F154FA02}" type="slidenum">
              <a:rPr lang="en-GB" smtClean="0"/>
              <a:t>‹#›</a:t>
            </a:fld>
            <a:endParaRPr lang="en-GB"/>
          </a:p>
        </p:txBody>
      </p:sp>
    </p:spTree>
    <p:extLst>
      <p:ext uri="{BB962C8B-B14F-4D97-AF65-F5344CB8AC3E}">
        <p14:creationId xmlns:p14="http://schemas.microsoft.com/office/powerpoint/2010/main" val="326791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1FBA11-FF62-48B6-A554-0CEA6D2F3DF0}" type="datetimeFigureOut">
              <a:rPr lang="en-GB" smtClean="0"/>
              <a:t>01/09/2025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FE61A3-0A6D-42B4-BD01-BFE2F154FA02}" type="slidenum">
              <a:rPr lang="en-GB" smtClean="0"/>
              <a:t>‹#›</a:t>
            </a:fld>
            <a:endParaRPr lang="en-GB"/>
          </a:p>
        </p:txBody>
      </p:sp>
    </p:spTree>
    <p:extLst>
      <p:ext uri="{BB962C8B-B14F-4D97-AF65-F5344CB8AC3E}">
        <p14:creationId xmlns:p14="http://schemas.microsoft.com/office/powerpoint/2010/main" val="101559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1FBA11-FF62-48B6-A554-0CEA6D2F3DF0}" type="datetimeFigureOut">
              <a:rPr lang="en-GB" smtClean="0"/>
              <a:t>01/09/2025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FE61A3-0A6D-42B4-BD01-BFE2F154FA02}" type="slidenum">
              <a:rPr lang="en-GB" smtClean="0"/>
              <a:t>‹#›</a:t>
            </a:fld>
            <a:endParaRPr lang="en-GB"/>
          </a:p>
        </p:txBody>
      </p:sp>
    </p:spTree>
    <p:extLst>
      <p:ext uri="{BB962C8B-B14F-4D97-AF65-F5344CB8AC3E}">
        <p14:creationId xmlns:p14="http://schemas.microsoft.com/office/powerpoint/2010/main" val="244291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FBA11-FF62-48B6-A554-0CEA6D2F3DF0}" type="datetimeFigureOut">
              <a:rPr lang="en-GB" smtClean="0"/>
              <a:t>01/09/2025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E61A3-0A6D-42B4-BD01-BFE2F154FA02}" type="slidenum">
              <a:rPr lang="en-GB" smtClean="0"/>
              <a:t>‹#›</a:t>
            </a:fld>
            <a:endParaRPr lang="en-GB"/>
          </a:p>
        </p:txBody>
      </p:sp>
    </p:spTree>
    <p:extLst>
      <p:ext uri="{BB962C8B-B14F-4D97-AF65-F5344CB8AC3E}">
        <p14:creationId xmlns:p14="http://schemas.microsoft.com/office/powerpoint/2010/main" val="1365491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BA3E9-330E-B599-C5EF-E56FEF7EDFB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6487D0A-6AFA-E58F-9B3C-143FC8DB7D16}"/>
              </a:ext>
            </a:extLst>
          </p:cNvPr>
          <p:cNvPicPr>
            <a:picLocks noChangeAspect="1"/>
          </p:cNvPicPr>
          <p:nvPr/>
        </p:nvPicPr>
        <p:blipFill rotWithShape="1">
          <a:blip r:embed="rId2"/>
          <a:srcRect t="14699" b="19964"/>
          <a:stretch/>
        </p:blipFill>
        <p:spPr>
          <a:xfrm>
            <a:off x="-16068" y="6729210"/>
            <a:ext cx="12208068" cy="128790"/>
          </a:xfrm>
          <a:prstGeom prst="rect">
            <a:avLst/>
          </a:prstGeom>
        </p:spPr>
      </p:pic>
      <p:sp>
        <p:nvSpPr>
          <p:cNvPr id="4" name="Title 3">
            <a:extLst>
              <a:ext uri="{FF2B5EF4-FFF2-40B4-BE49-F238E27FC236}">
                <a16:creationId xmlns:a16="http://schemas.microsoft.com/office/drawing/2014/main" id="{989A065B-7743-C6E4-921C-B9CA6B2B5F6F}"/>
              </a:ext>
            </a:extLst>
          </p:cNvPr>
          <p:cNvSpPr>
            <a:spLocks noGrp="1"/>
          </p:cNvSpPr>
          <p:nvPr>
            <p:ph type="title"/>
          </p:nvPr>
        </p:nvSpPr>
        <p:spPr>
          <a:xfrm>
            <a:off x="831273" y="1524475"/>
            <a:ext cx="6797963" cy="533400"/>
          </a:xfrm>
        </p:spPr>
        <p:txBody>
          <a:bodyPr>
            <a:noAutofit/>
          </a:bodyPr>
          <a:lstStyle/>
          <a:p>
            <a:r>
              <a:rPr lang="en-GB" sz="2400" b="1" dirty="0">
                <a:latin typeface="Century Gothic" panose="020B0502020202020204" pitchFamily="34" charset="0"/>
              </a:rPr>
              <a:t>Service Overview</a:t>
            </a:r>
          </a:p>
        </p:txBody>
      </p:sp>
      <p:pic>
        <p:nvPicPr>
          <p:cNvPr id="21" name="Picture 20">
            <a:extLst>
              <a:ext uri="{FF2B5EF4-FFF2-40B4-BE49-F238E27FC236}">
                <a16:creationId xmlns:a16="http://schemas.microsoft.com/office/drawing/2014/main" id="{C6D8F65A-C94D-852F-DD68-9EAE608653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009"/>
          <a:stretch/>
        </p:blipFill>
        <p:spPr>
          <a:xfrm>
            <a:off x="8081818" y="348357"/>
            <a:ext cx="3692401" cy="6154717"/>
          </a:xfrm>
          <a:prstGeom prst="rect">
            <a:avLst/>
          </a:prstGeom>
          <a:effectLst>
            <a:outerShdw blurRad="50800" dist="38100" dir="2700000" algn="tl" rotWithShape="0">
              <a:prstClr val="black">
                <a:alpha val="40000"/>
              </a:prstClr>
            </a:outerShdw>
          </a:effectLst>
        </p:spPr>
      </p:pic>
      <p:sp>
        <p:nvSpPr>
          <p:cNvPr id="22" name="Title 3">
            <a:extLst>
              <a:ext uri="{FF2B5EF4-FFF2-40B4-BE49-F238E27FC236}">
                <a16:creationId xmlns:a16="http://schemas.microsoft.com/office/drawing/2014/main" id="{5CC5FD36-8213-B8C2-CFDC-C74C27614BEE}"/>
              </a:ext>
            </a:extLst>
          </p:cNvPr>
          <p:cNvSpPr txBox="1">
            <a:spLocks/>
          </p:cNvSpPr>
          <p:nvPr/>
        </p:nvSpPr>
        <p:spPr>
          <a:xfrm>
            <a:off x="831273" y="2149717"/>
            <a:ext cx="6797963" cy="42695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latin typeface="Century Gothic"/>
              </a:rPr>
              <a:t>The Inclusion and Wellbeing Service is a Stage 4 provision with 34 young people with social, emotional and behavioural needs. We support individual pupils from across the authority with class sizes of six.  At the end of session 2024/25 there were 7 school leavers.  </a:t>
            </a:r>
          </a:p>
          <a:p>
            <a:endParaRPr lang="en-GB" sz="1600" dirty="0">
              <a:latin typeface="Century Gothic" panose="020B0502020202020204" pitchFamily="34" charset="0"/>
            </a:endParaRPr>
          </a:p>
          <a:p>
            <a:pPr algn="just"/>
            <a:r>
              <a:rPr lang="en-GB" sz="1600" dirty="0">
                <a:latin typeface="Century Gothic" panose="020B0502020202020204" pitchFamily="34" charset="0"/>
              </a:rPr>
              <a:t>Our curriculum spans from early level to National 5. In addition, we offer a variety of wider achievement experiences which are supported by National Qualifications and external providers.  These include Dynamic Youth and High Five awards.  We also work with a variety of partners within our local community to support our learners through college and work experience opportunities.  </a:t>
            </a:r>
          </a:p>
          <a:p>
            <a:endParaRPr lang="en-GB" sz="1600" dirty="0">
              <a:latin typeface="Century Gothic" panose="020B0502020202020204" pitchFamily="34" charset="0"/>
            </a:endParaRPr>
          </a:p>
          <a:p>
            <a:endParaRPr lang="en-GB" sz="1600" dirty="0">
              <a:latin typeface="Century Gothic" panose="020B0502020202020204" pitchFamily="34" charset="0"/>
            </a:endParaRPr>
          </a:p>
          <a:p>
            <a:endParaRPr lang="en-GB" sz="1600" dirty="0">
              <a:latin typeface="Century Gothic" panose="020B0502020202020204" pitchFamily="34" charset="0"/>
            </a:endParaRPr>
          </a:p>
          <a:p>
            <a:endParaRPr lang="en-GB" sz="1600" dirty="0">
              <a:latin typeface="Century Gothic" panose="020B0502020202020204" pitchFamily="34" charset="0"/>
            </a:endParaRPr>
          </a:p>
        </p:txBody>
      </p:sp>
      <p:pic>
        <p:nvPicPr>
          <p:cNvPr id="26" name="Picture 25">
            <a:extLst>
              <a:ext uri="{FF2B5EF4-FFF2-40B4-BE49-F238E27FC236}">
                <a16:creationId xmlns:a16="http://schemas.microsoft.com/office/drawing/2014/main" id="{484A5A6D-1E0E-16FC-238D-9D1120296672}"/>
              </a:ext>
            </a:extLst>
          </p:cNvPr>
          <p:cNvPicPr>
            <a:picLocks noChangeAspect="1"/>
          </p:cNvPicPr>
          <p:nvPr/>
        </p:nvPicPr>
        <p:blipFill>
          <a:blip r:embed="rId4"/>
          <a:stretch>
            <a:fillRect/>
          </a:stretch>
        </p:blipFill>
        <p:spPr>
          <a:xfrm>
            <a:off x="295781" y="348357"/>
            <a:ext cx="7786037" cy="1329750"/>
          </a:xfrm>
          <a:prstGeom prst="rect">
            <a:avLst/>
          </a:prstGeom>
        </p:spPr>
      </p:pic>
    </p:spTree>
    <p:extLst>
      <p:ext uri="{BB962C8B-B14F-4D97-AF65-F5344CB8AC3E}">
        <p14:creationId xmlns:p14="http://schemas.microsoft.com/office/powerpoint/2010/main" val="2980919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AA20D-D84C-06FC-C5E5-876A6B27FE6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DD8F974-396A-C0DB-8FEF-B05B7E637E84}"/>
              </a:ext>
            </a:extLst>
          </p:cNvPr>
          <p:cNvPicPr>
            <a:picLocks noChangeAspect="1"/>
          </p:cNvPicPr>
          <p:nvPr/>
        </p:nvPicPr>
        <p:blipFill rotWithShape="1">
          <a:blip r:embed="rId2"/>
          <a:srcRect t="14699" b="19964"/>
          <a:stretch/>
        </p:blipFill>
        <p:spPr>
          <a:xfrm>
            <a:off x="-16068" y="6729210"/>
            <a:ext cx="12208068" cy="128790"/>
          </a:xfrm>
          <a:prstGeom prst="rect">
            <a:avLst/>
          </a:prstGeom>
        </p:spPr>
      </p:pic>
      <p:sp>
        <p:nvSpPr>
          <p:cNvPr id="4" name="Title 3">
            <a:extLst>
              <a:ext uri="{FF2B5EF4-FFF2-40B4-BE49-F238E27FC236}">
                <a16:creationId xmlns:a16="http://schemas.microsoft.com/office/drawing/2014/main" id="{49F7A38A-0700-454D-909B-4BE0E917FCAE}"/>
              </a:ext>
            </a:extLst>
          </p:cNvPr>
          <p:cNvSpPr>
            <a:spLocks noGrp="1"/>
          </p:cNvSpPr>
          <p:nvPr>
            <p:ph type="title"/>
          </p:nvPr>
        </p:nvSpPr>
        <p:spPr>
          <a:xfrm>
            <a:off x="831273" y="1524475"/>
            <a:ext cx="6797963" cy="533400"/>
          </a:xfrm>
        </p:spPr>
        <p:txBody>
          <a:bodyPr>
            <a:noAutofit/>
          </a:bodyPr>
          <a:lstStyle/>
          <a:p>
            <a:r>
              <a:rPr lang="en-GB" sz="2400" b="1" dirty="0">
                <a:latin typeface="Century Gothic" panose="020B0502020202020204" pitchFamily="34" charset="0"/>
              </a:rPr>
              <a:t>Progress and Attainment</a:t>
            </a:r>
          </a:p>
        </p:txBody>
      </p:sp>
      <p:sp>
        <p:nvSpPr>
          <p:cNvPr id="22" name="Title 3">
            <a:extLst>
              <a:ext uri="{FF2B5EF4-FFF2-40B4-BE49-F238E27FC236}">
                <a16:creationId xmlns:a16="http://schemas.microsoft.com/office/drawing/2014/main" id="{FA187AA0-7382-5791-334D-B36714A8E515}"/>
              </a:ext>
            </a:extLst>
          </p:cNvPr>
          <p:cNvSpPr txBox="1">
            <a:spLocks/>
          </p:cNvSpPr>
          <p:nvPr/>
        </p:nvSpPr>
        <p:spPr>
          <a:xfrm>
            <a:off x="831273" y="2149717"/>
            <a:ext cx="6797963" cy="42695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GB" sz="1600" dirty="0">
                <a:latin typeface="Century Gothic"/>
              </a:rPr>
              <a:t>Achieved Silver Rights Respecting Schools Award</a:t>
            </a:r>
          </a:p>
          <a:p>
            <a:pPr marL="285750" indent="-285750">
              <a:buFont typeface="Arial" panose="020B0604020202020204" pitchFamily="34" charset="0"/>
              <a:buChar char="•"/>
            </a:pPr>
            <a:endParaRPr lang="en-GB" sz="1600" dirty="0">
              <a:latin typeface="Century Gothic" panose="020B0502020202020204" pitchFamily="34" charset="0"/>
            </a:endParaRPr>
          </a:p>
          <a:p>
            <a:pPr marL="285750" indent="-285750">
              <a:buFont typeface="Arial" panose="020B0604020202020204" pitchFamily="34" charset="0"/>
              <a:buChar char="•"/>
            </a:pPr>
            <a:r>
              <a:rPr lang="en-GB" sz="1600" dirty="0">
                <a:latin typeface="Century Gothic"/>
              </a:rPr>
              <a:t>71% of the leavers have a positive destination</a:t>
            </a:r>
          </a:p>
          <a:p>
            <a:pPr marL="285750" indent="-285750">
              <a:buFont typeface="Arial" panose="020B0604020202020204" pitchFamily="34" charset="0"/>
              <a:buChar char="•"/>
            </a:pPr>
            <a:endParaRPr lang="en-GB" sz="1600" dirty="0">
              <a:latin typeface="Century Gothic" panose="020B0502020202020204" pitchFamily="34" charset="0"/>
            </a:endParaRPr>
          </a:p>
          <a:p>
            <a:pPr marL="285750" indent="-285750">
              <a:buFont typeface="Arial" panose="020B0604020202020204" pitchFamily="34" charset="0"/>
              <a:buChar char="•"/>
            </a:pPr>
            <a:r>
              <a:rPr lang="en-GB" sz="1600" dirty="0">
                <a:latin typeface="Century Gothic"/>
              </a:rPr>
              <a:t>Across secondary, 52% of pupils accredited in a variety of wider achievement qualifications</a:t>
            </a:r>
          </a:p>
          <a:p>
            <a:pPr marL="285750" indent="-285750">
              <a:buFont typeface="Arial" panose="020B0604020202020204" pitchFamily="34" charset="0"/>
              <a:buChar char="•"/>
            </a:pPr>
            <a:endParaRPr lang="en-GB" sz="1600" dirty="0">
              <a:latin typeface="Century Gothic" panose="020B0502020202020204" pitchFamily="34" charset="0"/>
            </a:endParaRPr>
          </a:p>
          <a:p>
            <a:pPr marL="285750" indent="-285750">
              <a:buFont typeface="Arial" panose="020B0604020202020204" pitchFamily="34" charset="0"/>
              <a:buChar char="•"/>
            </a:pPr>
            <a:r>
              <a:rPr lang="en-GB" sz="1600" dirty="0">
                <a:latin typeface="Century Gothic"/>
              </a:rPr>
              <a:t>Across senior phase, 90% of pupils achieved Nat 3 in Maths and 60% achieved Nat 4</a:t>
            </a:r>
          </a:p>
          <a:p>
            <a:pPr marL="285750" indent="-285750">
              <a:buFont typeface="Arial" panose="020B0604020202020204" pitchFamily="34" charset="0"/>
              <a:buChar char="•"/>
            </a:pPr>
            <a:endParaRPr lang="en-GB" sz="1600" dirty="0">
              <a:latin typeface="Century Gothic" panose="020B0502020202020204" pitchFamily="34" charset="0"/>
            </a:endParaRPr>
          </a:p>
          <a:p>
            <a:pPr marL="285750" indent="-285750">
              <a:buFont typeface="Arial" panose="020B0604020202020204" pitchFamily="34" charset="0"/>
              <a:buChar char="•"/>
            </a:pPr>
            <a:r>
              <a:rPr lang="en-GB" sz="1600" dirty="0">
                <a:latin typeface="Century Gothic"/>
              </a:rPr>
              <a:t>Across senior phase, 80% achieved Nat 3 in English and 20% achieved Nat 4</a:t>
            </a:r>
          </a:p>
          <a:p>
            <a:pPr marL="285750" indent="-285750">
              <a:buFont typeface="Arial" panose="020B0604020202020204" pitchFamily="34" charset="0"/>
              <a:buChar char="•"/>
            </a:pPr>
            <a:endParaRPr lang="en-GB" sz="1600" dirty="0">
              <a:latin typeface="Century Gothic" panose="020B0502020202020204" pitchFamily="34" charset="0"/>
            </a:endParaRPr>
          </a:p>
          <a:p>
            <a:pPr marL="285750" indent="-285750">
              <a:buFont typeface="Arial" panose="020B0604020202020204" pitchFamily="34" charset="0"/>
              <a:buChar char="•"/>
            </a:pPr>
            <a:r>
              <a:rPr lang="en-GB" sz="1600" dirty="0">
                <a:latin typeface="Century Gothic"/>
              </a:rPr>
              <a:t>Across senior phase, 90% of pupils achieved Nat 3 in Art and Design</a:t>
            </a:r>
          </a:p>
          <a:p>
            <a:pPr marL="285750" indent="-285750">
              <a:buFont typeface="Arial" panose="020B0604020202020204" pitchFamily="34" charset="0"/>
              <a:buChar char="•"/>
            </a:pPr>
            <a:endParaRPr lang="en-GB" sz="1600" dirty="0">
              <a:latin typeface="Century Gothic" panose="020B0502020202020204" pitchFamily="34" charset="0"/>
            </a:endParaRPr>
          </a:p>
          <a:p>
            <a:pPr marL="285750" indent="-285750">
              <a:buFont typeface="Arial" panose="020B0604020202020204" pitchFamily="34" charset="0"/>
              <a:buChar char="•"/>
            </a:pPr>
            <a:r>
              <a:rPr lang="en-GB" sz="1600" dirty="0">
                <a:latin typeface="Century Gothic" panose="020B0502020202020204" pitchFamily="34" charset="0"/>
              </a:rPr>
              <a:t>75% of primary pupils achieved Hi5 Awards in Survival Skills</a:t>
            </a:r>
          </a:p>
          <a:p>
            <a:endParaRPr lang="en-GB" sz="1600" dirty="0">
              <a:latin typeface="Century Gothic" panose="020B0502020202020204" pitchFamily="34" charset="0"/>
            </a:endParaRPr>
          </a:p>
          <a:p>
            <a:endParaRPr lang="en-GB" sz="1600" dirty="0">
              <a:latin typeface="Century Gothic" panose="020B0502020202020204" pitchFamily="34" charset="0"/>
            </a:endParaRPr>
          </a:p>
        </p:txBody>
      </p:sp>
      <p:pic>
        <p:nvPicPr>
          <p:cNvPr id="26" name="Picture 25">
            <a:extLst>
              <a:ext uri="{FF2B5EF4-FFF2-40B4-BE49-F238E27FC236}">
                <a16:creationId xmlns:a16="http://schemas.microsoft.com/office/drawing/2014/main" id="{427BA147-625B-94CA-8220-EB7BA951289D}"/>
              </a:ext>
            </a:extLst>
          </p:cNvPr>
          <p:cNvPicPr>
            <a:picLocks noChangeAspect="1"/>
          </p:cNvPicPr>
          <p:nvPr/>
        </p:nvPicPr>
        <p:blipFill>
          <a:blip r:embed="rId3"/>
          <a:stretch>
            <a:fillRect/>
          </a:stretch>
        </p:blipFill>
        <p:spPr>
          <a:xfrm>
            <a:off x="295781" y="348357"/>
            <a:ext cx="7786037" cy="1329750"/>
          </a:xfrm>
          <a:prstGeom prst="rect">
            <a:avLst/>
          </a:prstGeom>
        </p:spPr>
      </p:pic>
      <p:pic>
        <p:nvPicPr>
          <p:cNvPr id="7" name="Picture 6">
            <a:extLst>
              <a:ext uri="{FF2B5EF4-FFF2-40B4-BE49-F238E27FC236}">
                <a16:creationId xmlns:a16="http://schemas.microsoft.com/office/drawing/2014/main" id="{7B324CB3-9D6F-4FC4-B4DC-524135298AAF}"/>
              </a:ext>
            </a:extLst>
          </p:cNvPr>
          <p:cNvPicPr>
            <a:picLocks noChangeAspect="1"/>
          </p:cNvPicPr>
          <p:nvPr/>
        </p:nvPicPr>
        <p:blipFill>
          <a:blip r:embed="rId4"/>
          <a:stretch>
            <a:fillRect/>
          </a:stretch>
        </p:blipFill>
        <p:spPr>
          <a:xfrm rot="836656">
            <a:off x="7970859" y="3935243"/>
            <a:ext cx="3565483" cy="1894163"/>
          </a:xfrm>
          <a:prstGeom prst="rect">
            <a:avLst/>
          </a:prstGeom>
          <a:solidFill>
            <a:srgbClr val="FFFFFF">
              <a:shade val="85000"/>
            </a:srgbClr>
          </a:solidFill>
          <a:ln w="190500" cap="sq">
            <a:solidFill>
              <a:schemeClr val="bg1"/>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352112C1-A58B-4960-B1E7-8AFB875EE4C7}"/>
              </a:ext>
            </a:extLst>
          </p:cNvPr>
          <p:cNvPicPr>
            <a:picLocks noChangeAspect="1"/>
          </p:cNvPicPr>
          <p:nvPr/>
        </p:nvPicPr>
        <p:blipFill rotWithShape="1">
          <a:blip r:embed="rId5"/>
          <a:srcRect l="602" t="234" r="573" b="980"/>
          <a:stretch/>
        </p:blipFill>
        <p:spPr>
          <a:xfrm rot="20615659">
            <a:off x="8069111" y="947616"/>
            <a:ext cx="3221227" cy="2404199"/>
          </a:xfrm>
          <a:prstGeom prst="rect">
            <a:avLst/>
          </a:prstGeom>
          <a:solidFill>
            <a:srgbClr val="FFFFFF">
              <a:shade val="85000"/>
            </a:srgbClr>
          </a:solidFill>
          <a:ln w="1905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9158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B4A575-2EF2-47AE-92DF-A24886D48A36}"/>
              </a:ext>
            </a:extLst>
          </p:cNvPr>
          <p:cNvPicPr>
            <a:picLocks noChangeAspect="1"/>
          </p:cNvPicPr>
          <p:nvPr/>
        </p:nvPicPr>
        <p:blipFill rotWithShape="1">
          <a:blip r:embed="rId2"/>
          <a:srcRect t="14699" b="19964"/>
          <a:stretch/>
        </p:blipFill>
        <p:spPr>
          <a:xfrm>
            <a:off x="-16068" y="6729210"/>
            <a:ext cx="12208068" cy="128790"/>
          </a:xfrm>
          <a:prstGeom prst="rect">
            <a:avLst/>
          </a:prstGeom>
        </p:spPr>
      </p:pic>
      <p:sp>
        <p:nvSpPr>
          <p:cNvPr id="4" name="Title 3">
            <a:extLst>
              <a:ext uri="{FF2B5EF4-FFF2-40B4-BE49-F238E27FC236}">
                <a16:creationId xmlns:a16="http://schemas.microsoft.com/office/drawing/2014/main" id="{0DEE52F0-CA23-4E44-9A83-A3DB6332C2BB}"/>
              </a:ext>
            </a:extLst>
          </p:cNvPr>
          <p:cNvSpPr>
            <a:spLocks noGrp="1"/>
          </p:cNvSpPr>
          <p:nvPr>
            <p:ph type="title"/>
          </p:nvPr>
        </p:nvSpPr>
        <p:spPr>
          <a:xfrm>
            <a:off x="831273" y="1524475"/>
            <a:ext cx="6797963" cy="533400"/>
          </a:xfrm>
        </p:spPr>
        <p:txBody>
          <a:bodyPr>
            <a:noAutofit/>
          </a:bodyPr>
          <a:lstStyle/>
          <a:p>
            <a:r>
              <a:rPr lang="en-GB" sz="2400" b="1" dirty="0">
                <a:latin typeface="Century Gothic" panose="020B0502020202020204" pitchFamily="34" charset="0"/>
              </a:rPr>
              <a:t>Priority 1</a:t>
            </a:r>
          </a:p>
        </p:txBody>
      </p:sp>
      <p:sp>
        <p:nvSpPr>
          <p:cNvPr id="22" name="Title 3">
            <a:extLst>
              <a:ext uri="{FF2B5EF4-FFF2-40B4-BE49-F238E27FC236}">
                <a16:creationId xmlns:a16="http://schemas.microsoft.com/office/drawing/2014/main" id="{A718C032-5E73-45F1-8F8B-A2F6B3DBE56C}"/>
              </a:ext>
            </a:extLst>
          </p:cNvPr>
          <p:cNvSpPr txBox="1">
            <a:spLocks/>
          </p:cNvSpPr>
          <p:nvPr/>
        </p:nvSpPr>
        <p:spPr>
          <a:xfrm>
            <a:off x="831273" y="2149717"/>
            <a:ext cx="6797963" cy="209511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b="1" dirty="0">
                <a:latin typeface="Century Gothic" panose="020B0502020202020204" pitchFamily="34" charset="0"/>
              </a:rPr>
              <a:t>Learning and Teaching to Support an Increase in Challenge</a:t>
            </a:r>
          </a:p>
          <a:p>
            <a:endParaRPr lang="en-GB" sz="1600" dirty="0">
              <a:latin typeface="Century Gothic" panose="020B0502020202020204" pitchFamily="34" charset="0"/>
            </a:endParaRPr>
          </a:p>
          <a:p>
            <a:r>
              <a:rPr lang="en-GB" sz="1600" dirty="0">
                <a:latin typeface="Century Gothic" panose="020B0502020202020204" pitchFamily="34" charset="0"/>
              </a:rPr>
              <a:t>Staff questionnaire completed which focussed on increasing challenge when delivering the pupil offer.  </a:t>
            </a:r>
          </a:p>
          <a:p>
            <a:endParaRPr lang="en-GB" sz="1600" dirty="0">
              <a:latin typeface="Century Gothic" panose="020B0502020202020204" pitchFamily="34" charset="0"/>
            </a:endParaRPr>
          </a:p>
          <a:p>
            <a:r>
              <a:rPr lang="en-GB" sz="1600" dirty="0">
                <a:latin typeface="Century Gothic" panose="020B0502020202020204" pitchFamily="34" charset="0"/>
              </a:rPr>
              <a:t>Almost all staff identified that learning and teaching experiences should be enhanced.  Allowing learners to develop critically in an environment where they are encouraged to strive for excellence and grow. </a:t>
            </a:r>
          </a:p>
        </p:txBody>
      </p:sp>
      <p:pic>
        <p:nvPicPr>
          <p:cNvPr id="26" name="Picture 25">
            <a:extLst>
              <a:ext uri="{FF2B5EF4-FFF2-40B4-BE49-F238E27FC236}">
                <a16:creationId xmlns:a16="http://schemas.microsoft.com/office/drawing/2014/main" id="{8C310674-C244-4A6C-88B4-BF7B97B84893}"/>
              </a:ext>
            </a:extLst>
          </p:cNvPr>
          <p:cNvPicPr>
            <a:picLocks noChangeAspect="1"/>
          </p:cNvPicPr>
          <p:nvPr/>
        </p:nvPicPr>
        <p:blipFill>
          <a:blip r:embed="rId3"/>
          <a:stretch>
            <a:fillRect/>
          </a:stretch>
        </p:blipFill>
        <p:spPr>
          <a:xfrm>
            <a:off x="295781" y="348357"/>
            <a:ext cx="7786037" cy="1329750"/>
          </a:xfrm>
          <a:prstGeom prst="rect">
            <a:avLst/>
          </a:prstGeom>
        </p:spPr>
      </p:pic>
      <p:pic>
        <p:nvPicPr>
          <p:cNvPr id="7" name="Picture 6">
            <a:extLst>
              <a:ext uri="{FF2B5EF4-FFF2-40B4-BE49-F238E27FC236}">
                <a16:creationId xmlns:a16="http://schemas.microsoft.com/office/drawing/2014/main" id="{BC788FE3-536B-4E21-84A7-1AC4F3A174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057" t="-231" r="24844" b="231"/>
          <a:stretch/>
        </p:blipFill>
        <p:spPr>
          <a:xfrm>
            <a:off x="8066950" y="278745"/>
            <a:ext cx="3692401" cy="6140528"/>
          </a:xfrm>
          <a:prstGeom prst="rect">
            <a:avLst/>
          </a:prstGeom>
        </p:spPr>
      </p:pic>
      <p:pic>
        <p:nvPicPr>
          <p:cNvPr id="8" name="Picture 7">
            <a:extLst>
              <a:ext uri="{FF2B5EF4-FFF2-40B4-BE49-F238E27FC236}">
                <a16:creationId xmlns:a16="http://schemas.microsoft.com/office/drawing/2014/main" id="{4260C5C9-EE00-488E-A2B9-A42771FC6A9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3159" y="4271644"/>
            <a:ext cx="3102912" cy="1965103"/>
          </a:xfrm>
          <a:prstGeom prst="rect">
            <a:avLst/>
          </a:prstGeom>
          <a:ln>
            <a:noFill/>
          </a:ln>
        </p:spPr>
      </p:pic>
      <p:pic>
        <p:nvPicPr>
          <p:cNvPr id="11" name="Picture 10">
            <a:extLst>
              <a:ext uri="{FF2B5EF4-FFF2-40B4-BE49-F238E27FC236}">
                <a16:creationId xmlns:a16="http://schemas.microsoft.com/office/drawing/2014/main" id="{7A20D282-EFF8-429E-8623-FD83FDA3AB3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972244" y="4271644"/>
            <a:ext cx="3408527" cy="1965103"/>
          </a:xfrm>
          <a:prstGeom prst="rect">
            <a:avLst/>
          </a:prstGeom>
          <a:ln>
            <a:noFill/>
          </a:ln>
        </p:spPr>
      </p:pic>
    </p:spTree>
    <p:extLst>
      <p:ext uri="{BB962C8B-B14F-4D97-AF65-F5344CB8AC3E}">
        <p14:creationId xmlns:p14="http://schemas.microsoft.com/office/powerpoint/2010/main" val="4252645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FEC61-D087-7DC0-BB73-092476C9AE4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FD1C679-AF43-E643-892A-44C7E070BE58}"/>
              </a:ext>
            </a:extLst>
          </p:cNvPr>
          <p:cNvPicPr>
            <a:picLocks noChangeAspect="1"/>
          </p:cNvPicPr>
          <p:nvPr/>
        </p:nvPicPr>
        <p:blipFill rotWithShape="1">
          <a:blip r:embed="rId2"/>
          <a:srcRect t="14699" b="19964"/>
          <a:stretch/>
        </p:blipFill>
        <p:spPr>
          <a:xfrm>
            <a:off x="-16068" y="6729210"/>
            <a:ext cx="12208068" cy="128790"/>
          </a:xfrm>
          <a:prstGeom prst="rect">
            <a:avLst/>
          </a:prstGeom>
        </p:spPr>
      </p:pic>
      <p:sp>
        <p:nvSpPr>
          <p:cNvPr id="4" name="Title 3">
            <a:extLst>
              <a:ext uri="{FF2B5EF4-FFF2-40B4-BE49-F238E27FC236}">
                <a16:creationId xmlns:a16="http://schemas.microsoft.com/office/drawing/2014/main" id="{82B0B51B-ADEC-AC3F-4503-45515890CF3C}"/>
              </a:ext>
            </a:extLst>
          </p:cNvPr>
          <p:cNvSpPr>
            <a:spLocks noGrp="1"/>
          </p:cNvSpPr>
          <p:nvPr>
            <p:ph type="title"/>
          </p:nvPr>
        </p:nvSpPr>
        <p:spPr>
          <a:xfrm>
            <a:off x="831273" y="1524475"/>
            <a:ext cx="6797963" cy="533400"/>
          </a:xfrm>
        </p:spPr>
        <p:txBody>
          <a:bodyPr>
            <a:noAutofit/>
          </a:bodyPr>
          <a:lstStyle/>
          <a:p>
            <a:r>
              <a:rPr lang="en-GB" sz="2400" b="1" dirty="0">
                <a:latin typeface="Century Gothic" panose="020B0502020202020204" pitchFamily="34" charset="0"/>
              </a:rPr>
              <a:t>Priority 2</a:t>
            </a:r>
          </a:p>
        </p:txBody>
      </p:sp>
      <p:sp>
        <p:nvSpPr>
          <p:cNvPr id="22" name="Title 3">
            <a:extLst>
              <a:ext uri="{FF2B5EF4-FFF2-40B4-BE49-F238E27FC236}">
                <a16:creationId xmlns:a16="http://schemas.microsoft.com/office/drawing/2014/main" id="{D9AD9D3C-CE39-6637-6D6A-C9BF9B7AA708}"/>
              </a:ext>
            </a:extLst>
          </p:cNvPr>
          <p:cNvSpPr txBox="1">
            <a:spLocks/>
          </p:cNvSpPr>
          <p:nvPr/>
        </p:nvSpPr>
        <p:spPr>
          <a:xfrm>
            <a:off x="831273" y="2149717"/>
            <a:ext cx="6797963" cy="42695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b="1" dirty="0">
                <a:latin typeface="Century Gothic" panose="020B0502020202020204" pitchFamily="34" charset="0"/>
              </a:rPr>
              <a:t>Rights Respecting Schools and Improved Gathering of Pupil Voice</a:t>
            </a:r>
          </a:p>
          <a:p>
            <a:endParaRPr lang="en-GB" sz="1600" dirty="0">
              <a:latin typeface="Century Gothic" panose="020B0502020202020204" pitchFamily="34" charset="0"/>
            </a:endParaRPr>
          </a:p>
          <a:p>
            <a:r>
              <a:rPr lang="en-GB" sz="1600" dirty="0">
                <a:latin typeface="Century Gothic" panose="020B0502020202020204" pitchFamily="34" charset="0"/>
              </a:rPr>
              <a:t>School received a Silver Rights Respecting Schools Award.</a:t>
            </a:r>
          </a:p>
          <a:p>
            <a:endParaRPr lang="en-GB" sz="1600" dirty="0">
              <a:latin typeface="Century Gothic" panose="020B0502020202020204" pitchFamily="34" charset="0"/>
            </a:endParaRPr>
          </a:p>
          <a:p>
            <a:r>
              <a:rPr lang="en-GB" sz="1600" dirty="0">
                <a:latin typeface="Century Gothic" panose="020B0502020202020204" pitchFamily="34" charset="0"/>
              </a:rPr>
              <a:t>The Children’s Officer and the ESO UNCRC visited the school and identified that pupils are aware of the rights that they are entitled to.  ‘… to have your rights, you just need to be alive’.</a:t>
            </a:r>
          </a:p>
          <a:p>
            <a:pPr algn="just"/>
            <a:endParaRPr lang="en-GB" sz="1600" dirty="0">
              <a:latin typeface="Century Gothic" panose="020B0502020202020204" pitchFamily="34" charset="0"/>
            </a:endParaRPr>
          </a:p>
          <a:p>
            <a:r>
              <a:rPr lang="en-GB" sz="1600" dirty="0">
                <a:latin typeface="Century Gothic" panose="020B0502020202020204" pitchFamily="34" charset="0"/>
              </a:rPr>
              <a:t>RRSA Accreditation Report identifies that almost all pupils feel safe and protected in school and know who to speak with if something goes wrong or they have questions.</a:t>
            </a:r>
          </a:p>
          <a:p>
            <a:endParaRPr lang="en-GB" sz="1600" dirty="0">
              <a:latin typeface="Century Gothic" panose="020B0502020202020204" pitchFamily="34" charset="0"/>
            </a:endParaRPr>
          </a:p>
          <a:p>
            <a:r>
              <a:rPr lang="en-GB" sz="1600" dirty="0">
                <a:latin typeface="Century Gothic" panose="020B0502020202020204" pitchFamily="34" charset="0"/>
              </a:rPr>
              <a:t>Creation of ‘You Said, We Did’ wall displays and subsequent discussions have allowed pupils to be more willing to voice views and ask for change.</a:t>
            </a:r>
          </a:p>
          <a:p>
            <a:endParaRPr lang="en-GB" sz="1600" dirty="0">
              <a:latin typeface="Century Gothic" panose="020B0502020202020204" pitchFamily="34" charset="0"/>
            </a:endParaRPr>
          </a:p>
          <a:p>
            <a:r>
              <a:rPr lang="en-GB" sz="1600" dirty="0">
                <a:latin typeface="Century Gothic" panose="020B0502020202020204" pitchFamily="34" charset="0"/>
              </a:rPr>
              <a:t>Almost all pupils are now more able to speak about the rights of others and the role they can play in promoting these rights in their community.</a:t>
            </a:r>
          </a:p>
          <a:p>
            <a:endParaRPr lang="en-GB" sz="1600" dirty="0">
              <a:latin typeface="Century Gothic" panose="020B0502020202020204" pitchFamily="34" charset="0"/>
            </a:endParaRPr>
          </a:p>
        </p:txBody>
      </p:sp>
      <p:pic>
        <p:nvPicPr>
          <p:cNvPr id="26" name="Picture 25">
            <a:extLst>
              <a:ext uri="{FF2B5EF4-FFF2-40B4-BE49-F238E27FC236}">
                <a16:creationId xmlns:a16="http://schemas.microsoft.com/office/drawing/2014/main" id="{0BAAC799-1824-035D-3E3A-19F3CFE21B34}"/>
              </a:ext>
            </a:extLst>
          </p:cNvPr>
          <p:cNvPicPr>
            <a:picLocks noChangeAspect="1"/>
          </p:cNvPicPr>
          <p:nvPr/>
        </p:nvPicPr>
        <p:blipFill>
          <a:blip r:embed="rId3"/>
          <a:stretch>
            <a:fillRect/>
          </a:stretch>
        </p:blipFill>
        <p:spPr>
          <a:xfrm>
            <a:off x="295781" y="348357"/>
            <a:ext cx="7786037" cy="1329750"/>
          </a:xfrm>
          <a:prstGeom prst="rect">
            <a:avLst/>
          </a:prstGeom>
        </p:spPr>
      </p:pic>
      <p:pic>
        <p:nvPicPr>
          <p:cNvPr id="7" name="Picture 6">
            <a:extLst>
              <a:ext uri="{FF2B5EF4-FFF2-40B4-BE49-F238E27FC236}">
                <a16:creationId xmlns:a16="http://schemas.microsoft.com/office/drawing/2014/main" id="{1C91F5F3-7F75-40A0-BD2B-0C6793C0CA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1818" y="1326662"/>
            <a:ext cx="3695346" cy="4204675"/>
          </a:xfrm>
          <a:prstGeom prst="rect">
            <a:avLst/>
          </a:prstGeom>
        </p:spPr>
      </p:pic>
    </p:spTree>
    <p:extLst>
      <p:ext uri="{BB962C8B-B14F-4D97-AF65-F5344CB8AC3E}">
        <p14:creationId xmlns:p14="http://schemas.microsoft.com/office/powerpoint/2010/main" val="638178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25AC2-E32A-C1CE-1972-C07AB649BB5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253AAB3-BE47-6A6D-FBAB-D6AC3F5C2F0E}"/>
              </a:ext>
            </a:extLst>
          </p:cNvPr>
          <p:cNvPicPr>
            <a:picLocks noChangeAspect="1"/>
          </p:cNvPicPr>
          <p:nvPr/>
        </p:nvPicPr>
        <p:blipFill rotWithShape="1">
          <a:blip r:embed="rId2"/>
          <a:srcRect t="14699" b="19964"/>
          <a:stretch/>
        </p:blipFill>
        <p:spPr>
          <a:xfrm>
            <a:off x="-16068" y="6729210"/>
            <a:ext cx="12208068" cy="128790"/>
          </a:xfrm>
          <a:prstGeom prst="rect">
            <a:avLst/>
          </a:prstGeom>
        </p:spPr>
      </p:pic>
      <p:sp>
        <p:nvSpPr>
          <p:cNvPr id="4" name="Title 3">
            <a:extLst>
              <a:ext uri="{FF2B5EF4-FFF2-40B4-BE49-F238E27FC236}">
                <a16:creationId xmlns:a16="http://schemas.microsoft.com/office/drawing/2014/main" id="{BA11A7F7-742E-C849-29AF-20D903C5E997}"/>
              </a:ext>
            </a:extLst>
          </p:cNvPr>
          <p:cNvSpPr>
            <a:spLocks noGrp="1"/>
          </p:cNvSpPr>
          <p:nvPr>
            <p:ph type="title"/>
          </p:nvPr>
        </p:nvSpPr>
        <p:spPr>
          <a:xfrm>
            <a:off x="831273" y="1524475"/>
            <a:ext cx="6797963" cy="533400"/>
          </a:xfrm>
        </p:spPr>
        <p:txBody>
          <a:bodyPr>
            <a:noAutofit/>
          </a:bodyPr>
          <a:lstStyle/>
          <a:p>
            <a:r>
              <a:rPr lang="en-GB" sz="2400" b="1" dirty="0">
                <a:latin typeface="Century Gothic" panose="020B0502020202020204" pitchFamily="34" charset="0"/>
              </a:rPr>
              <a:t>Priority 3</a:t>
            </a:r>
          </a:p>
        </p:txBody>
      </p:sp>
      <p:sp>
        <p:nvSpPr>
          <p:cNvPr id="22" name="Title 3">
            <a:extLst>
              <a:ext uri="{FF2B5EF4-FFF2-40B4-BE49-F238E27FC236}">
                <a16:creationId xmlns:a16="http://schemas.microsoft.com/office/drawing/2014/main" id="{E2B9D041-2CFE-3E4C-B053-DA8BE28CBC44}"/>
              </a:ext>
            </a:extLst>
          </p:cNvPr>
          <p:cNvSpPr txBox="1">
            <a:spLocks/>
          </p:cNvSpPr>
          <p:nvPr/>
        </p:nvSpPr>
        <p:spPr>
          <a:xfrm>
            <a:off x="831273" y="2149717"/>
            <a:ext cx="6797963" cy="42695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b="1" dirty="0">
                <a:latin typeface="Century Gothic" panose="020B0502020202020204" pitchFamily="34" charset="0"/>
              </a:rPr>
              <a:t>Campus Move and Development</a:t>
            </a:r>
          </a:p>
          <a:p>
            <a:endParaRPr lang="en-GB" sz="1600" dirty="0">
              <a:latin typeface="Century Gothic" panose="020B0502020202020204" pitchFamily="34" charset="0"/>
            </a:endParaRPr>
          </a:p>
          <a:p>
            <a:r>
              <a:rPr lang="en-GB" sz="1600" dirty="0">
                <a:latin typeface="Century Gothic" panose="020B0502020202020204" pitchFamily="34" charset="0"/>
              </a:rPr>
              <a:t>Plans shared with pupils and Parent Group. The parents felt that little consultation had taken place before the public announcement and that the needs of our young people have not been fully recognised when the Dawson Centre has been allocated as the new school. Parents do not feel that the indoor space will be able to accommodate the curricular flexibility required to support learners but they were enthusiastic about the outside space.</a:t>
            </a:r>
            <a:endParaRPr lang="en-GB" sz="1600" dirty="0">
              <a:highlight>
                <a:srgbClr val="FFFF00"/>
              </a:highlight>
              <a:latin typeface="Century Gothic" panose="020B0502020202020204" pitchFamily="34" charset="0"/>
            </a:endParaRPr>
          </a:p>
          <a:p>
            <a:endParaRPr lang="en-GB" sz="1600" dirty="0">
              <a:highlight>
                <a:srgbClr val="FFFF00"/>
              </a:highlight>
              <a:latin typeface="Century Gothic" panose="020B0502020202020204" pitchFamily="34" charset="0"/>
            </a:endParaRPr>
          </a:p>
          <a:p>
            <a:r>
              <a:rPr lang="en-GB" sz="1600" dirty="0">
                <a:latin typeface="Century Gothic" panose="020B0502020202020204" pitchFamily="34" charset="0"/>
              </a:rPr>
              <a:t>Staff visit to new site in June 2025.  All staff provided positive feedback particularly in relation to the outdoors space. </a:t>
            </a:r>
          </a:p>
          <a:p>
            <a:endParaRPr lang="en-GB" sz="1600" dirty="0">
              <a:latin typeface="Century Gothic" panose="020B0502020202020204" pitchFamily="34" charset="0"/>
            </a:endParaRPr>
          </a:p>
          <a:p>
            <a:r>
              <a:rPr lang="en-GB" sz="1600" dirty="0">
                <a:latin typeface="Century Gothic" panose="020B0502020202020204" pitchFamily="34" charset="0"/>
              </a:rPr>
              <a:t>In preparation for school move, staff have been cleansing resources to minimise costs of removals. This will continue over the </a:t>
            </a:r>
            <a:r>
              <a:rPr lang="en-GB" sz="1600">
                <a:latin typeface="Century Gothic" panose="020B0502020202020204" pitchFamily="34" charset="0"/>
              </a:rPr>
              <a:t>coming school year.</a:t>
            </a:r>
            <a:endParaRPr lang="en-GB" sz="1600" dirty="0">
              <a:latin typeface="Century Gothic" panose="020B0502020202020204" pitchFamily="34" charset="0"/>
            </a:endParaRPr>
          </a:p>
        </p:txBody>
      </p:sp>
      <p:pic>
        <p:nvPicPr>
          <p:cNvPr id="26" name="Picture 25">
            <a:extLst>
              <a:ext uri="{FF2B5EF4-FFF2-40B4-BE49-F238E27FC236}">
                <a16:creationId xmlns:a16="http://schemas.microsoft.com/office/drawing/2014/main" id="{7D231551-C496-345B-4333-C52FC3DCD547}"/>
              </a:ext>
            </a:extLst>
          </p:cNvPr>
          <p:cNvPicPr>
            <a:picLocks noChangeAspect="1"/>
          </p:cNvPicPr>
          <p:nvPr/>
        </p:nvPicPr>
        <p:blipFill>
          <a:blip r:embed="rId3"/>
          <a:stretch>
            <a:fillRect/>
          </a:stretch>
        </p:blipFill>
        <p:spPr>
          <a:xfrm>
            <a:off x="295781" y="348357"/>
            <a:ext cx="7786037" cy="1329750"/>
          </a:xfrm>
          <a:prstGeom prst="rect">
            <a:avLst/>
          </a:prstGeom>
        </p:spPr>
      </p:pic>
      <p:pic>
        <p:nvPicPr>
          <p:cNvPr id="7" name="Picture 6">
            <a:extLst>
              <a:ext uri="{FF2B5EF4-FFF2-40B4-BE49-F238E27FC236}">
                <a16:creationId xmlns:a16="http://schemas.microsoft.com/office/drawing/2014/main" id="{B70D8CBD-A0A0-4BBA-AEA2-01CF10B8CFCF}"/>
              </a:ext>
            </a:extLst>
          </p:cNvPr>
          <p:cNvPicPr>
            <a:picLocks noChangeAspect="1"/>
          </p:cNvPicPr>
          <p:nvPr/>
        </p:nvPicPr>
        <p:blipFill rotWithShape="1">
          <a:blip r:embed="rId4">
            <a:extLst>
              <a:ext uri="{28A0092B-C50C-407E-A947-70E740481C1C}">
                <a14:useLocalDpi xmlns:a14="http://schemas.microsoft.com/office/drawing/2010/main" val="0"/>
              </a:ext>
            </a:extLst>
          </a:blip>
          <a:srcRect l="14696" r="10013"/>
          <a:stretch/>
        </p:blipFill>
        <p:spPr>
          <a:xfrm>
            <a:off x="7748222" y="1678107"/>
            <a:ext cx="4209261" cy="2795345"/>
          </a:xfrm>
          <a:prstGeom prst="rect">
            <a:avLst/>
          </a:prstGeom>
        </p:spPr>
      </p:pic>
    </p:spTree>
    <p:extLst>
      <p:ext uri="{BB962C8B-B14F-4D97-AF65-F5344CB8AC3E}">
        <p14:creationId xmlns:p14="http://schemas.microsoft.com/office/powerpoint/2010/main" val="2996320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3FABC-31B1-117F-01AD-22D387D33E0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9D5D557-5315-87CA-88A5-5E39E347D9A4}"/>
              </a:ext>
            </a:extLst>
          </p:cNvPr>
          <p:cNvPicPr>
            <a:picLocks noChangeAspect="1"/>
          </p:cNvPicPr>
          <p:nvPr/>
        </p:nvPicPr>
        <p:blipFill rotWithShape="1">
          <a:blip r:embed="rId2"/>
          <a:srcRect t="14699" b="19964"/>
          <a:stretch/>
        </p:blipFill>
        <p:spPr>
          <a:xfrm>
            <a:off x="-16068" y="6729210"/>
            <a:ext cx="12208068" cy="128790"/>
          </a:xfrm>
          <a:prstGeom prst="rect">
            <a:avLst/>
          </a:prstGeom>
        </p:spPr>
      </p:pic>
      <p:sp>
        <p:nvSpPr>
          <p:cNvPr id="4" name="Title 3">
            <a:extLst>
              <a:ext uri="{FF2B5EF4-FFF2-40B4-BE49-F238E27FC236}">
                <a16:creationId xmlns:a16="http://schemas.microsoft.com/office/drawing/2014/main" id="{FA24D12D-A569-D5ED-F7C9-7189338E5F7F}"/>
              </a:ext>
            </a:extLst>
          </p:cNvPr>
          <p:cNvSpPr>
            <a:spLocks noGrp="1"/>
          </p:cNvSpPr>
          <p:nvPr>
            <p:ph type="title"/>
          </p:nvPr>
        </p:nvSpPr>
        <p:spPr>
          <a:xfrm>
            <a:off x="831273" y="1524475"/>
            <a:ext cx="6797963" cy="533400"/>
          </a:xfrm>
        </p:spPr>
        <p:txBody>
          <a:bodyPr>
            <a:noAutofit/>
          </a:bodyPr>
          <a:lstStyle/>
          <a:p>
            <a:r>
              <a:rPr lang="en-GB" sz="2400" b="1" dirty="0">
                <a:latin typeface="Century Gothic" panose="020B0502020202020204" pitchFamily="34" charset="0"/>
              </a:rPr>
              <a:t>Priority 4</a:t>
            </a:r>
          </a:p>
        </p:txBody>
      </p:sp>
      <p:sp>
        <p:nvSpPr>
          <p:cNvPr id="22" name="Title 3">
            <a:extLst>
              <a:ext uri="{FF2B5EF4-FFF2-40B4-BE49-F238E27FC236}">
                <a16:creationId xmlns:a16="http://schemas.microsoft.com/office/drawing/2014/main" id="{C1560E6B-A2F4-F961-E137-2CEADCEB8AB5}"/>
              </a:ext>
            </a:extLst>
          </p:cNvPr>
          <p:cNvSpPr txBox="1">
            <a:spLocks/>
          </p:cNvSpPr>
          <p:nvPr/>
        </p:nvSpPr>
        <p:spPr>
          <a:xfrm>
            <a:off x="831273" y="2149717"/>
            <a:ext cx="6797963" cy="42695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b="1" dirty="0">
                <a:latin typeface="Century Gothic" panose="020B0502020202020204" pitchFamily="34" charset="0"/>
              </a:rPr>
              <a:t>Health and Wellbeing Strategies and Implementation through pupil voice and the creation of an updated Wellbeing Web</a:t>
            </a:r>
          </a:p>
          <a:p>
            <a:endParaRPr lang="en-GB" sz="1600" dirty="0">
              <a:latin typeface="Century Gothic" panose="020B0502020202020204" pitchFamily="34" charset="0"/>
            </a:endParaRPr>
          </a:p>
          <a:p>
            <a:r>
              <a:rPr lang="en-GB" sz="1400" dirty="0">
                <a:latin typeface="Century Gothic" panose="020B0502020202020204" pitchFamily="34" charset="0"/>
              </a:rPr>
              <a:t>A staff working group undertook research to explore alternative wellbeing assessment models utilised within comparable school contexts.</a:t>
            </a:r>
          </a:p>
          <a:p>
            <a:endParaRPr lang="en-GB" sz="1400" dirty="0">
              <a:latin typeface="Century Gothic" panose="020B0502020202020204" pitchFamily="34" charset="0"/>
            </a:endParaRPr>
          </a:p>
          <a:p>
            <a:r>
              <a:rPr lang="en-GB" sz="1400" dirty="0">
                <a:latin typeface="Century Gothic" panose="020B0502020202020204" pitchFamily="34" charset="0"/>
              </a:rPr>
              <a:t>All school staff identified the limitations of current approach. </a:t>
            </a:r>
          </a:p>
          <a:p>
            <a:r>
              <a:rPr lang="en-GB" sz="1400" dirty="0">
                <a:latin typeface="Century Gothic" panose="020B0502020202020204" pitchFamily="34" charset="0"/>
              </a:rPr>
              <a:t>In response to this, we are introducing a new focused metal health curriculum this year which includes:</a:t>
            </a:r>
          </a:p>
          <a:p>
            <a:endParaRPr lang="en-GB" sz="1400" dirty="0">
              <a:latin typeface="Century Gothic" panose="020B0502020202020204" pitchFamily="34" charset="0"/>
            </a:endParaRPr>
          </a:p>
          <a:p>
            <a:pPr marL="285750" indent="-285750">
              <a:buFont typeface="Arial" panose="020B0604020202020204" pitchFamily="34" charset="0"/>
              <a:buChar char="•"/>
            </a:pPr>
            <a:r>
              <a:rPr lang="en-GB" sz="1400" dirty="0">
                <a:latin typeface="Century Gothic" panose="020B0502020202020204" pitchFamily="34" charset="0"/>
              </a:rPr>
              <a:t>How trauma affects the brain</a:t>
            </a:r>
          </a:p>
          <a:p>
            <a:pPr marL="285750" indent="-285750">
              <a:buFont typeface="Arial" panose="020B0604020202020204" pitchFamily="34" charset="0"/>
              <a:buChar char="•"/>
            </a:pPr>
            <a:r>
              <a:rPr lang="en-GB" sz="1400" dirty="0">
                <a:latin typeface="Century Gothic" panose="020B0502020202020204" pitchFamily="34" charset="0"/>
              </a:rPr>
              <a:t>Kids frustration tolerance </a:t>
            </a:r>
          </a:p>
          <a:p>
            <a:pPr marL="285750" indent="-285750">
              <a:buFont typeface="Arial" panose="020B0604020202020204" pitchFamily="34" charset="0"/>
              <a:buChar char="•"/>
            </a:pPr>
            <a:r>
              <a:rPr lang="en-GB" sz="1400" dirty="0">
                <a:latin typeface="Century Gothic" panose="020B0502020202020204" pitchFamily="34" charset="0"/>
              </a:rPr>
              <a:t>My anger kit</a:t>
            </a:r>
          </a:p>
          <a:p>
            <a:pPr marL="285750" indent="-285750">
              <a:buFont typeface="Arial" panose="020B0604020202020204" pitchFamily="34" charset="0"/>
              <a:buChar char="•"/>
            </a:pPr>
            <a:r>
              <a:rPr lang="en-GB" sz="1400" dirty="0">
                <a:latin typeface="Century Gothic" panose="020B0502020202020204" pitchFamily="34" charset="0"/>
              </a:rPr>
              <a:t>My anxiety kit</a:t>
            </a:r>
          </a:p>
          <a:p>
            <a:pPr marL="285750" indent="-285750">
              <a:buFont typeface="Arial" panose="020B0604020202020204" pitchFamily="34" charset="0"/>
              <a:buChar char="•"/>
            </a:pPr>
            <a:r>
              <a:rPr lang="en-GB" sz="1400" dirty="0">
                <a:latin typeface="Century Gothic" panose="020B0502020202020204" pitchFamily="34" charset="0"/>
              </a:rPr>
              <a:t>Sleep well course</a:t>
            </a:r>
          </a:p>
          <a:p>
            <a:pPr marL="285750" indent="-285750">
              <a:buFont typeface="Arial" panose="020B0604020202020204" pitchFamily="34" charset="0"/>
              <a:buChar char="•"/>
            </a:pPr>
            <a:r>
              <a:rPr lang="en-GB" sz="1400" dirty="0">
                <a:latin typeface="Century Gothic" panose="020B0502020202020204" pitchFamily="34" charset="0"/>
              </a:rPr>
              <a:t>Calming strategies</a:t>
            </a:r>
          </a:p>
          <a:p>
            <a:pPr marL="285750" indent="-285750">
              <a:buFont typeface="Arial" panose="020B0604020202020204" pitchFamily="34" charset="0"/>
              <a:buChar char="•"/>
            </a:pPr>
            <a:r>
              <a:rPr lang="en-GB" sz="1400" dirty="0">
                <a:latin typeface="Century Gothic" panose="020B0502020202020204" pitchFamily="34" charset="0"/>
              </a:rPr>
              <a:t>The polyvagal theory </a:t>
            </a:r>
          </a:p>
          <a:p>
            <a:pPr marL="285750" indent="-285750">
              <a:buFont typeface="Arial" panose="020B0604020202020204" pitchFamily="34" charset="0"/>
              <a:buChar char="•"/>
            </a:pPr>
            <a:r>
              <a:rPr lang="en-GB" sz="1400" dirty="0">
                <a:latin typeface="Century Gothic" panose="020B0502020202020204" pitchFamily="34" charset="0"/>
              </a:rPr>
              <a:t>Emotional intelligence</a:t>
            </a:r>
          </a:p>
          <a:p>
            <a:pPr marL="285750" indent="-285750">
              <a:buFont typeface="Arial" panose="020B0604020202020204" pitchFamily="34" charset="0"/>
              <a:buChar char="•"/>
            </a:pPr>
            <a:r>
              <a:rPr lang="en-GB" sz="1400" dirty="0">
                <a:latin typeface="Century Gothic" panose="020B0502020202020204" pitchFamily="34" charset="0"/>
              </a:rPr>
              <a:t>The truth about self harm</a:t>
            </a:r>
          </a:p>
          <a:p>
            <a:pPr marL="285750" indent="-285750">
              <a:buFont typeface="Arial" panose="020B0604020202020204" pitchFamily="34" charset="0"/>
              <a:buChar char="•"/>
            </a:pPr>
            <a:r>
              <a:rPr lang="en-GB" sz="1400" dirty="0">
                <a:latin typeface="Century Gothic" panose="020B0502020202020204" pitchFamily="34" charset="0"/>
              </a:rPr>
              <a:t>Nervous system regulation</a:t>
            </a:r>
          </a:p>
          <a:p>
            <a:endParaRPr lang="en-GB" sz="1600" dirty="0">
              <a:latin typeface="Century Gothic" panose="020B0502020202020204" pitchFamily="34" charset="0"/>
            </a:endParaRPr>
          </a:p>
          <a:p>
            <a:endParaRPr lang="en-GB" sz="1600" dirty="0">
              <a:latin typeface="Century Gothic" panose="020B0502020202020204" pitchFamily="34" charset="0"/>
            </a:endParaRPr>
          </a:p>
          <a:p>
            <a:endParaRPr lang="en-GB" sz="1600" dirty="0">
              <a:latin typeface="Century Gothic" panose="020B0502020202020204" pitchFamily="34" charset="0"/>
            </a:endParaRPr>
          </a:p>
          <a:p>
            <a:endParaRPr lang="en-GB" sz="1600" dirty="0">
              <a:latin typeface="Century Gothic" panose="020B0502020202020204" pitchFamily="34" charset="0"/>
            </a:endParaRPr>
          </a:p>
        </p:txBody>
      </p:sp>
      <p:pic>
        <p:nvPicPr>
          <p:cNvPr id="26" name="Picture 25">
            <a:extLst>
              <a:ext uri="{FF2B5EF4-FFF2-40B4-BE49-F238E27FC236}">
                <a16:creationId xmlns:a16="http://schemas.microsoft.com/office/drawing/2014/main" id="{62EAB134-6F7B-5381-F070-8F2C90D7394F}"/>
              </a:ext>
            </a:extLst>
          </p:cNvPr>
          <p:cNvPicPr>
            <a:picLocks noChangeAspect="1"/>
          </p:cNvPicPr>
          <p:nvPr/>
        </p:nvPicPr>
        <p:blipFill>
          <a:blip r:embed="rId3"/>
          <a:stretch>
            <a:fillRect/>
          </a:stretch>
        </p:blipFill>
        <p:spPr>
          <a:xfrm>
            <a:off x="295781" y="348357"/>
            <a:ext cx="7786037" cy="1329750"/>
          </a:xfrm>
          <a:prstGeom prst="rect">
            <a:avLst/>
          </a:prstGeom>
        </p:spPr>
      </p:pic>
      <p:pic>
        <p:nvPicPr>
          <p:cNvPr id="5" name="Picture 4">
            <a:extLst>
              <a:ext uri="{FF2B5EF4-FFF2-40B4-BE49-F238E27FC236}">
                <a16:creationId xmlns:a16="http://schemas.microsoft.com/office/drawing/2014/main" id="{1D6E0EB4-A456-4DEF-83C9-8DEF254040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6075" y="573741"/>
            <a:ext cx="4000144" cy="5333525"/>
          </a:xfrm>
          <a:prstGeom prst="rect">
            <a:avLst/>
          </a:prstGeom>
        </p:spPr>
      </p:pic>
    </p:spTree>
    <p:extLst>
      <p:ext uri="{BB962C8B-B14F-4D97-AF65-F5344CB8AC3E}">
        <p14:creationId xmlns:p14="http://schemas.microsoft.com/office/powerpoint/2010/main" val="2722027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86556-4235-AF68-AF24-B6F52896134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F2D0D7E-BA7C-2653-E0CF-C47DA8F734EC}"/>
              </a:ext>
            </a:extLst>
          </p:cNvPr>
          <p:cNvPicPr>
            <a:picLocks noChangeAspect="1"/>
          </p:cNvPicPr>
          <p:nvPr/>
        </p:nvPicPr>
        <p:blipFill rotWithShape="1">
          <a:blip r:embed="rId2"/>
          <a:srcRect t="14699" b="19964"/>
          <a:stretch/>
        </p:blipFill>
        <p:spPr>
          <a:xfrm>
            <a:off x="-16068" y="6729210"/>
            <a:ext cx="12208068" cy="128790"/>
          </a:xfrm>
          <a:prstGeom prst="rect">
            <a:avLst/>
          </a:prstGeom>
        </p:spPr>
      </p:pic>
      <p:sp>
        <p:nvSpPr>
          <p:cNvPr id="4" name="Title 3">
            <a:extLst>
              <a:ext uri="{FF2B5EF4-FFF2-40B4-BE49-F238E27FC236}">
                <a16:creationId xmlns:a16="http://schemas.microsoft.com/office/drawing/2014/main" id="{D9227D10-7CDA-406B-F4DE-0307A232238A}"/>
              </a:ext>
            </a:extLst>
          </p:cNvPr>
          <p:cNvSpPr>
            <a:spLocks noGrp="1"/>
          </p:cNvSpPr>
          <p:nvPr>
            <p:ph type="title"/>
          </p:nvPr>
        </p:nvSpPr>
        <p:spPr>
          <a:xfrm>
            <a:off x="831273" y="1524475"/>
            <a:ext cx="6797963" cy="533400"/>
          </a:xfrm>
        </p:spPr>
        <p:txBody>
          <a:bodyPr>
            <a:noAutofit/>
          </a:bodyPr>
          <a:lstStyle/>
          <a:p>
            <a:r>
              <a:rPr lang="en-GB" sz="2400" b="1" dirty="0">
                <a:latin typeface="Century Gothic" panose="020B0502020202020204" pitchFamily="34" charset="0"/>
              </a:rPr>
              <a:t>Next Steps</a:t>
            </a:r>
          </a:p>
        </p:txBody>
      </p:sp>
      <p:sp>
        <p:nvSpPr>
          <p:cNvPr id="22" name="Title 3">
            <a:extLst>
              <a:ext uri="{FF2B5EF4-FFF2-40B4-BE49-F238E27FC236}">
                <a16:creationId xmlns:a16="http://schemas.microsoft.com/office/drawing/2014/main" id="{A903CFE1-3553-3B4B-8BE0-275CBD515855}"/>
              </a:ext>
            </a:extLst>
          </p:cNvPr>
          <p:cNvSpPr txBox="1">
            <a:spLocks/>
          </p:cNvSpPr>
          <p:nvPr/>
        </p:nvSpPr>
        <p:spPr>
          <a:xfrm>
            <a:off x="831273" y="2149717"/>
            <a:ext cx="6797963" cy="42695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latin typeface="Century Gothic" panose="020B0502020202020204" pitchFamily="34" charset="0"/>
              </a:rPr>
              <a:t>Collegiate quality assurance visits commencing Term 2 with a focus around pupil challenge, attainment and resilience.</a:t>
            </a:r>
          </a:p>
          <a:p>
            <a:endParaRPr lang="en-GB" sz="1600" dirty="0">
              <a:latin typeface="Century Gothic" panose="020B0502020202020204" pitchFamily="34" charset="0"/>
            </a:endParaRPr>
          </a:p>
          <a:p>
            <a:r>
              <a:rPr lang="en-GB" sz="1600" dirty="0">
                <a:latin typeface="Century Gothic" panose="020B0502020202020204" pitchFamily="34" charset="0"/>
              </a:rPr>
              <a:t>Participation in SEBN thematic review with Forth Valley RIC colleagues.</a:t>
            </a:r>
          </a:p>
          <a:p>
            <a:endParaRPr lang="en-GB" sz="1600" dirty="0">
              <a:latin typeface="Century Gothic" panose="020B0502020202020204" pitchFamily="34" charset="0"/>
            </a:endParaRPr>
          </a:p>
          <a:p>
            <a:r>
              <a:rPr lang="en-GB" sz="1600" dirty="0">
                <a:latin typeface="Century Gothic" panose="020B0502020202020204" pitchFamily="34" charset="0"/>
              </a:rPr>
              <a:t>Re-instate Pupil Council to gather pupil voice to inform improvement planning.</a:t>
            </a:r>
          </a:p>
          <a:p>
            <a:endParaRPr lang="en-GB" sz="1600" dirty="0">
              <a:latin typeface="Century Gothic" panose="020B0502020202020204" pitchFamily="34" charset="0"/>
            </a:endParaRPr>
          </a:p>
          <a:p>
            <a:r>
              <a:rPr lang="en-GB" sz="1600" dirty="0">
                <a:latin typeface="Century Gothic" panose="020B0502020202020204" pitchFamily="34" charset="0"/>
              </a:rPr>
              <a:t>School community to continue to engage and consult on the Campus relocation.</a:t>
            </a:r>
          </a:p>
          <a:p>
            <a:endParaRPr lang="en-GB" sz="1600" dirty="0">
              <a:latin typeface="Century Gothic" panose="020B0502020202020204" pitchFamily="34" charset="0"/>
            </a:endParaRPr>
          </a:p>
          <a:p>
            <a:r>
              <a:rPr lang="en-GB" sz="1600" dirty="0">
                <a:latin typeface="Century Gothic" panose="020B0502020202020204" pitchFamily="34" charset="0"/>
              </a:rPr>
              <a:t>Partnership working with link Educational Psychologist to support the planning and recording of Health and Wellbeing Assessment.</a:t>
            </a:r>
          </a:p>
          <a:p>
            <a:endParaRPr lang="en-GB" sz="1600" dirty="0">
              <a:latin typeface="Century Gothic" panose="020B0502020202020204" pitchFamily="34" charset="0"/>
            </a:endParaRPr>
          </a:p>
          <a:p>
            <a:endParaRPr lang="en-GB" sz="1600" dirty="0">
              <a:latin typeface="Century Gothic" panose="020B0502020202020204" pitchFamily="34" charset="0"/>
            </a:endParaRPr>
          </a:p>
        </p:txBody>
      </p:sp>
      <p:pic>
        <p:nvPicPr>
          <p:cNvPr id="26" name="Picture 25">
            <a:extLst>
              <a:ext uri="{FF2B5EF4-FFF2-40B4-BE49-F238E27FC236}">
                <a16:creationId xmlns:a16="http://schemas.microsoft.com/office/drawing/2014/main" id="{07CC00EA-2A17-3CF3-C6FA-0B1BE1F91C07}"/>
              </a:ext>
            </a:extLst>
          </p:cNvPr>
          <p:cNvPicPr>
            <a:picLocks noChangeAspect="1"/>
          </p:cNvPicPr>
          <p:nvPr/>
        </p:nvPicPr>
        <p:blipFill>
          <a:blip r:embed="rId3"/>
          <a:stretch>
            <a:fillRect/>
          </a:stretch>
        </p:blipFill>
        <p:spPr>
          <a:xfrm>
            <a:off x="295781" y="348357"/>
            <a:ext cx="7786037" cy="1329750"/>
          </a:xfrm>
          <a:prstGeom prst="rect">
            <a:avLst/>
          </a:prstGeom>
        </p:spPr>
      </p:pic>
      <p:pic>
        <p:nvPicPr>
          <p:cNvPr id="7" name="Picture 6" descr="A white sign with black numbers and an arrow">
            <a:extLst>
              <a:ext uri="{FF2B5EF4-FFF2-40B4-BE49-F238E27FC236}">
                <a16:creationId xmlns:a16="http://schemas.microsoft.com/office/drawing/2014/main" id="{E56B973F-BEBF-7E56-559D-C3BB4E6598D2}"/>
              </a:ext>
            </a:extLst>
          </p:cNvPr>
          <p:cNvPicPr>
            <a:picLocks noChangeAspect="1"/>
          </p:cNvPicPr>
          <p:nvPr/>
        </p:nvPicPr>
        <p:blipFill>
          <a:blip r:embed="rId4"/>
          <a:srcRect l="3520" r="3615"/>
          <a:stretch>
            <a:fillRect/>
          </a:stretch>
        </p:blipFill>
        <p:spPr>
          <a:xfrm>
            <a:off x="8081818" y="226610"/>
            <a:ext cx="3814401" cy="616128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8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2F902-F81C-38D1-5377-969E8284296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4C0B40-D0C5-AC67-589A-C35257ABDB65}"/>
              </a:ext>
            </a:extLst>
          </p:cNvPr>
          <p:cNvPicPr>
            <a:picLocks noChangeAspect="1"/>
          </p:cNvPicPr>
          <p:nvPr/>
        </p:nvPicPr>
        <p:blipFill rotWithShape="1">
          <a:blip r:embed="rId2"/>
          <a:srcRect t="14699" b="19964"/>
          <a:stretch/>
        </p:blipFill>
        <p:spPr>
          <a:xfrm>
            <a:off x="-16068" y="6729210"/>
            <a:ext cx="12208068" cy="128790"/>
          </a:xfrm>
          <a:prstGeom prst="rect">
            <a:avLst/>
          </a:prstGeom>
        </p:spPr>
      </p:pic>
      <p:sp>
        <p:nvSpPr>
          <p:cNvPr id="4" name="Title 3">
            <a:extLst>
              <a:ext uri="{FF2B5EF4-FFF2-40B4-BE49-F238E27FC236}">
                <a16:creationId xmlns:a16="http://schemas.microsoft.com/office/drawing/2014/main" id="{AE9DCE7B-407C-7052-A1E4-3075B278F3B1}"/>
              </a:ext>
            </a:extLst>
          </p:cNvPr>
          <p:cNvSpPr>
            <a:spLocks noGrp="1"/>
          </p:cNvSpPr>
          <p:nvPr>
            <p:ph type="title"/>
          </p:nvPr>
        </p:nvSpPr>
        <p:spPr>
          <a:xfrm>
            <a:off x="944880" y="1391920"/>
            <a:ext cx="6684356" cy="512323"/>
          </a:xfrm>
        </p:spPr>
        <p:txBody>
          <a:bodyPr>
            <a:noAutofit/>
          </a:bodyPr>
          <a:lstStyle/>
          <a:p>
            <a:r>
              <a:rPr lang="en-GB" sz="2400" b="1" dirty="0">
                <a:latin typeface="Century Gothic" panose="020B0502020202020204" pitchFamily="34" charset="0"/>
              </a:rPr>
              <a:t>Key School Priorities 2025/26</a:t>
            </a:r>
          </a:p>
        </p:txBody>
      </p:sp>
      <p:sp>
        <p:nvSpPr>
          <p:cNvPr id="22" name="Title 3">
            <a:extLst>
              <a:ext uri="{FF2B5EF4-FFF2-40B4-BE49-F238E27FC236}">
                <a16:creationId xmlns:a16="http://schemas.microsoft.com/office/drawing/2014/main" id="{4F284F5B-86F2-0AC5-53FB-F86598D53660}"/>
              </a:ext>
            </a:extLst>
          </p:cNvPr>
          <p:cNvSpPr txBox="1">
            <a:spLocks/>
          </p:cNvSpPr>
          <p:nvPr/>
        </p:nvSpPr>
        <p:spPr>
          <a:xfrm>
            <a:off x="831273" y="2149717"/>
            <a:ext cx="6797963" cy="42695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600" dirty="0">
              <a:latin typeface="Century Gothic" panose="020B0502020202020204" pitchFamily="34" charset="0"/>
            </a:endParaRPr>
          </a:p>
          <a:p>
            <a:endParaRPr lang="en-GB" sz="1600" dirty="0">
              <a:latin typeface="Century Gothic" panose="020B0502020202020204" pitchFamily="34" charset="0"/>
            </a:endParaRPr>
          </a:p>
        </p:txBody>
      </p:sp>
      <p:pic>
        <p:nvPicPr>
          <p:cNvPr id="26" name="Picture 25">
            <a:extLst>
              <a:ext uri="{FF2B5EF4-FFF2-40B4-BE49-F238E27FC236}">
                <a16:creationId xmlns:a16="http://schemas.microsoft.com/office/drawing/2014/main" id="{4C9949F5-626B-28A2-7541-E8C149FA8B98}"/>
              </a:ext>
            </a:extLst>
          </p:cNvPr>
          <p:cNvPicPr>
            <a:picLocks noChangeAspect="1"/>
          </p:cNvPicPr>
          <p:nvPr/>
        </p:nvPicPr>
        <p:blipFill>
          <a:blip r:embed="rId3"/>
          <a:stretch>
            <a:fillRect/>
          </a:stretch>
        </p:blipFill>
        <p:spPr>
          <a:xfrm>
            <a:off x="295781" y="348357"/>
            <a:ext cx="7786037" cy="1329750"/>
          </a:xfrm>
          <a:prstGeom prst="rect">
            <a:avLst/>
          </a:prstGeom>
        </p:spPr>
      </p:pic>
      <p:sp>
        <p:nvSpPr>
          <p:cNvPr id="7" name="Title 3">
            <a:extLst>
              <a:ext uri="{FF2B5EF4-FFF2-40B4-BE49-F238E27FC236}">
                <a16:creationId xmlns:a16="http://schemas.microsoft.com/office/drawing/2014/main" id="{F4FECF1F-A6B3-4101-94A0-2FC0EB39E8C7}"/>
              </a:ext>
            </a:extLst>
          </p:cNvPr>
          <p:cNvSpPr txBox="1">
            <a:spLocks/>
          </p:cNvSpPr>
          <p:nvPr/>
        </p:nvSpPr>
        <p:spPr>
          <a:xfrm>
            <a:off x="944880" y="1955811"/>
            <a:ext cx="6504544" cy="469898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200" b="1" u="sng" dirty="0">
                <a:latin typeface="Century Gothic" panose="020B0502020202020204" pitchFamily="34" charset="0"/>
              </a:rPr>
              <a:t>Curriculum, Learning, Teaching and Assessment</a:t>
            </a:r>
          </a:p>
          <a:p>
            <a:endParaRPr lang="en-GB" sz="1200" b="1" u="sng" dirty="0">
              <a:latin typeface="Century Gothic" panose="020B0502020202020204" pitchFamily="34" charset="0"/>
            </a:endParaRPr>
          </a:p>
          <a:p>
            <a:pPr marL="171450" indent="-171450">
              <a:buFont typeface="Arial" panose="020B0604020202020204" pitchFamily="34" charset="0"/>
              <a:buChar char="•"/>
            </a:pPr>
            <a:r>
              <a:rPr lang="en-GB" sz="1200" dirty="0">
                <a:latin typeface="Century Gothic" panose="020B0502020202020204" pitchFamily="34" charset="0"/>
              </a:rPr>
              <a:t>Raising attainment in writing using digital technologies</a:t>
            </a:r>
          </a:p>
          <a:p>
            <a:pPr marL="171450" indent="-171450">
              <a:buFont typeface="Arial" panose="020B0604020202020204" pitchFamily="34" charset="0"/>
              <a:buChar char="•"/>
            </a:pPr>
            <a:endParaRPr lang="en-GB" sz="1200" dirty="0">
              <a:latin typeface="Century Gothic" panose="020B0502020202020204" pitchFamily="34" charset="0"/>
            </a:endParaRPr>
          </a:p>
          <a:p>
            <a:pPr marL="171450" indent="-171450">
              <a:buFont typeface="Arial" panose="020B0604020202020204" pitchFamily="34" charset="0"/>
              <a:buChar char="•"/>
            </a:pPr>
            <a:r>
              <a:rPr lang="en-GB" sz="1200" dirty="0">
                <a:latin typeface="Century Gothic" panose="020B0502020202020204" pitchFamily="34" charset="0"/>
              </a:rPr>
              <a:t>Raising attainment in numeracy</a:t>
            </a:r>
          </a:p>
          <a:p>
            <a:pPr marL="171450" indent="-171450">
              <a:buFont typeface="Arial" panose="020B0604020202020204" pitchFamily="34" charset="0"/>
              <a:buChar char="•"/>
            </a:pPr>
            <a:endParaRPr lang="en-GB" sz="1200" dirty="0">
              <a:latin typeface="Century Gothic" panose="020B0502020202020204" pitchFamily="34" charset="0"/>
            </a:endParaRPr>
          </a:p>
          <a:p>
            <a:pPr marL="171450" indent="-171450">
              <a:buFont typeface="Arial" panose="020B0604020202020204" pitchFamily="34" charset="0"/>
              <a:buChar char="•"/>
            </a:pPr>
            <a:r>
              <a:rPr lang="en-GB" sz="1200" dirty="0">
                <a:latin typeface="Century Gothic" panose="020B0502020202020204" pitchFamily="34" charset="0"/>
              </a:rPr>
              <a:t>Targeted support for pupils with less that 80% attendance</a:t>
            </a:r>
          </a:p>
          <a:p>
            <a:endParaRPr lang="en-GB" sz="1200" dirty="0">
              <a:latin typeface="Century Gothic" panose="020B0502020202020204" pitchFamily="34" charset="0"/>
            </a:endParaRPr>
          </a:p>
          <a:p>
            <a:r>
              <a:rPr lang="en-GB" sz="1200" b="1" u="sng" dirty="0">
                <a:latin typeface="Century Gothic" panose="020B0502020202020204" pitchFamily="34" charset="0"/>
              </a:rPr>
              <a:t>Culture, Ethos, Relationships, Equality and Inclusion</a:t>
            </a:r>
          </a:p>
          <a:p>
            <a:endParaRPr lang="en-GB" sz="1200" b="1" u="sng" dirty="0">
              <a:latin typeface="Century Gothic" panose="020B0502020202020204" pitchFamily="34" charset="0"/>
            </a:endParaRPr>
          </a:p>
          <a:p>
            <a:pPr marL="171450" indent="-171450">
              <a:buFont typeface="Arial" panose="020B0604020202020204" pitchFamily="34" charset="0"/>
              <a:buChar char="•"/>
            </a:pPr>
            <a:r>
              <a:rPr lang="en-GB" sz="1200" dirty="0">
                <a:latin typeface="Century Gothic" panose="020B0502020202020204" pitchFamily="34" charset="0"/>
              </a:rPr>
              <a:t>Development of mental health curriculum for boys</a:t>
            </a:r>
          </a:p>
          <a:p>
            <a:endParaRPr lang="en-GB" sz="1200" dirty="0">
              <a:latin typeface="Century Gothic" panose="020B0502020202020204" pitchFamily="34" charset="0"/>
            </a:endParaRPr>
          </a:p>
          <a:p>
            <a:pPr marL="171450" indent="-171450">
              <a:buFont typeface="Arial" panose="020B0604020202020204" pitchFamily="34" charset="0"/>
              <a:buChar char="•"/>
            </a:pPr>
            <a:r>
              <a:rPr lang="en-GB" sz="1200" dirty="0">
                <a:latin typeface="Century Gothic" panose="020B0502020202020204" pitchFamily="34" charset="0"/>
              </a:rPr>
              <a:t>Introduction and implementation of MAYBO training for staff</a:t>
            </a:r>
          </a:p>
          <a:p>
            <a:endParaRPr lang="en-GB" sz="1200" dirty="0">
              <a:latin typeface="Century Gothic" panose="020B0502020202020204" pitchFamily="34" charset="0"/>
            </a:endParaRPr>
          </a:p>
          <a:p>
            <a:pPr marL="171450" indent="-171450">
              <a:buFont typeface="Arial" panose="020B0604020202020204" pitchFamily="34" charset="0"/>
              <a:buChar char="•"/>
            </a:pPr>
            <a:r>
              <a:rPr lang="en-GB" sz="1200" dirty="0">
                <a:latin typeface="Century Gothic" panose="020B0502020202020204" pitchFamily="34" charset="0"/>
              </a:rPr>
              <a:t>Planning and development of BGE faculty</a:t>
            </a:r>
          </a:p>
          <a:p>
            <a:endParaRPr lang="en-GB" sz="1200" dirty="0">
              <a:latin typeface="Century Gothic" panose="020B0502020202020204" pitchFamily="34" charset="0"/>
            </a:endParaRPr>
          </a:p>
          <a:p>
            <a:r>
              <a:rPr lang="en-GB" sz="1200" b="1" u="sng" dirty="0">
                <a:latin typeface="Century Gothic" panose="020B0502020202020204" pitchFamily="34" charset="0"/>
              </a:rPr>
              <a:t>Improving Outcomes</a:t>
            </a:r>
          </a:p>
          <a:p>
            <a:endParaRPr lang="en-GB" sz="1200" b="1" u="sng" dirty="0">
              <a:latin typeface="Century Gothic" panose="020B0502020202020204" pitchFamily="34" charset="0"/>
            </a:endParaRPr>
          </a:p>
          <a:p>
            <a:pPr marL="171450" indent="-171450">
              <a:buFont typeface="Arial" panose="020B0604020202020204" pitchFamily="34" charset="0"/>
              <a:buChar char="•"/>
            </a:pPr>
            <a:r>
              <a:rPr lang="en-GB" sz="1200" dirty="0">
                <a:latin typeface="Century Gothic" panose="020B0502020202020204" pitchFamily="34" charset="0"/>
              </a:rPr>
              <a:t>Evaluation and re-design of outreach model</a:t>
            </a:r>
          </a:p>
          <a:p>
            <a:pPr marL="171450" indent="-171450">
              <a:buFont typeface="Arial" panose="020B0604020202020204" pitchFamily="34" charset="0"/>
              <a:buChar char="•"/>
            </a:pPr>
            <a:endParaRPr lang="en-GB" sz="1200" dirty="0">
              <a:latin typeface="Century Gothic" panose="020B0502020202020204" pitchFamily="34" charset="0"/>
            </a:endParaRPr>
          </a:p>
          <a:p>
            <a:pPr marL="171450" indent="-171450">
              <a:buFont typeface="Arial" panose="020B0604020202020204" pitchFamily="34" charset="0"/>
              <a:buChar char="•"/>
            </a:pPr>
            <a:r>
              <a:rPr lang="en-GB" sz="1200" dirty="0">
                <a:latin typeface="Century Gothic" panose="020B0502020202020204" pitchFamily="34" charset="0"/>
              </a:rPr>
              <a:t>Increase in sustainable positive destinations for school leavers.</a:t>
            </a:r>
          </a:p>
          <a:p>
            <a:pPr marL="171450" indent="-171450">
              <a:buFont typeface="Arial" panose="020B0604020202020204" pitchFamily="34" charset="0"/>
              <a:buChar char="•"/>
            </a:pPr>
            <a:endParaRPr lang="en-GB" sz="1200" dirty="0">
              <a:latin typeface="Century Gothic" panose="020B0502020202020204" pitchFamily="34" charset="0"/>
            </a:endParaRPr>
          </a:p>
          <a:p>
            <a:pPr marL="171450" indent="-171450">
              <a:buFont typeface="Arial" panose="020B0604020202020204" pitchFamily="34" charset="0"/>
              <a:buChar char="•"/>
            </a:pPr>
            <a:r>
              <a:rPr lang="en-GB" sz="1200" dirty="0">
                <a:latin typeface="Century Gothic" panose="020B0502020202020204" pitchFamily="34" charset="0"/>
              </a:rPr>
              <a:t>Development of self-evaluation processes</a:t>
            </a:r>
          </a:p>
          <a:p>
            <a:pPr marL="171450" indent="-171450">
              <a:buFont typeface="Arial" panose="020B0604020202020204" pitchFamily="34" charset="0"/>
              <a:buChar char="•"/>
            </a:pPr>
            <a:endParaRPr lang="en-GB" sz="1200" dirty="0">
              <a:latin typeface="Century Gothic" panose="020B0502020202020204" pitchFamily="34" charset="0"/>
            </a:endParaRPr>
          </a:p>
          <a:p>
            <a:pPr marL="171450" indent="-171450">
              <a:buFont typeface="Arial" panose="020B0604020202020204" pitchFamily="34" charset="0"/>
              <a:buChar char="•"/>
            </a:pPr>
            <a:r>
              <a:rPr lang="en-GB" sz="1200" dirty="0">
                <a:latin typeface="Century Gothic" panose="020B0502020202020204" pitchFamily="34" charset="0"/>
              </a:rPr>
              <a:t>Provide high quality and consistent learning opportunities</a:t>
            </a:r>
          </a:p>
          <a:p>
            <a:endParaRPr lang="en-GB" sz="1600" dirty="0">
              <a:latin typeface="Century Gothic" panose="020B0502020202020204" pitchFamily="34" charset="0"/>
            </a:endParaRPr>
          </a:p>
        </p:txBody>
      </p:sp>
      <p:pic>
        <p:nvPicPr>
          <p:cNvPr id="3" name="ClipboardAsImage" descr="A cover of a book">
            <a:extLst>
              <a:ext uri="{FF2B5EF4-FFF2-40B4-BE49-F238E27FC236}">
                <a16:creationId xmlns:a16="http://schemas.microsoft.com/office/drawing/2014/main" id="{F83BDC22-C3E2-A57F-3DBE-76AA27FC0A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8217" y="1648081"/>
            <a:ext cx="5368862" cy="3020440"/>
          </a:xfrm>
          <a:prstGeom prst="rect">
            <a:avLst/>
          </a:prstGeom>
          <a:noFill/>
          <a:ln>
            <a:noFill/>
          </a:ln>
        </p:spPr>
      </p:pic>
    </p:spTree>
    <p:extLst>
      <p:ext uri="{BB962C8B-B14F-4D97-AF65-F5344CB8AC3E}">
        <p14:creationId xmlns:p14="http://schemas.microsoft.com/office/powerpoint/2010/main" val="1020547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085A2AA5529940BE052D526E5BA438" ma:contentTypeVersion="12" ma:contentTypeDescription="Create a new document." ma:contentTypeScope="" ma:versionID="4c9b45252b5c8fc65d3d281cd9dbc80f">
  <xsd:schema xmlns:xsd="http://www.w3.org/2001/XMLSchema" xmlns:xs="http://www.w3.org/2001/XMLSchema" xmlns:p="http://schemas.microsoft.com/office/2006/metadata/properties" xmlns:ns2="2d383f22-14f6-4aff-93d9-dd3a210e0234" xmlns:ns3="dc270ee8-e713-40df-815c-3148a9744779" targetNamespace="http://schemas.microsoft.com/office/2006/metadata/properties" ma:root="true" ma:fieldsID="631255aebf2292012ad4c20fe0033f3c" ns2:_="" ns3:_="">
    <xsd:import namespace="2d383f22-14f6-4aff-93d9-dd3a210e0234"/>
    <xsd:import namespace="dc270ee8-e713-40df-815c-3148a974477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383f22-14f6-4aff-93d9-dd3a210e02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270ee8-e713-40df-815c-3148a974477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2e5d4da-2749-4136-84eb-fa2b4e9de634}" ma:internalName="TaxCatchAll" ma:showField="CatchAllData" ma:web="dc270ee8-e713-40df-815c-3148a97447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c270ee8-e713-40df-815c-3148a9744779" xsi:nil="true"/>
    <lcf76f155ced4ddcb4097134ff3c332f xmlns="2d383f22-14f6-4aff-93d9-dd3a210e023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6AFBB4-B4FB-40BD-A620-AC6B319983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383f22-14f6-4aff-93d9-dd3a210e0234"/>
    <ds:schemaRef ds:uri="dc270ee8-e713-40df-815c-3148a97447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7E0A0D-FE55-47DE-81A8-6943A0871247}">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terms/"/>
    <ds:schemaRef ds:uri="http://schemas.openxmlformats.org/package/2006/metadata/core-properties"/>
    <ds:schemaRef ds:uri="2d383f22-14f6-4aff-93d9-dd3a210e0234"/>
    <ds:schemaRef ds:uri="http://www.w3.org/XML/1998/namespace"/>
    <ds:schemaRef ds:uri="http://purl.org/dc/dcmitype/"/>
    <ds:schemaRef ds:uri="dc270ee8-e713-40df-815c-3148a9744779"/>
  </ds:schemaRefs>
</ds:datastoreItem>
</file>

<file path=customXml/itemProps3.xml><?xml version="1.0" encoding="utf-8"?>
<ds:datastoreItem xmlns:ds="http://schemas.openxmlformats.org/officeDocument/2006/customXml" ds:itemID="{5A210D04-9FB2-4097-8432-38AAC90F8F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6963</TotalTime>
  <Words>800</Words>
  <Application>Microsoft Office PowerPoint</Application>
  <PresentationFormat>Widescreen</PresentationFormat>
  <Paragraphs>102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Service Overview</vt:lpstr>
      <vt:lpstr>Progress and Attainment</vt:lpstr>
      <vt:lpstr>Priority 1</vt:lpstr>
      <vt:lpstr>Priority 2</vt:lpstr>
      <vt:lpstr>Priority 3</vt:lpstr>
      <vt:lpstr>Priority 4</vt:lpstr>
      <vt:lpstr>Next Steps</vt:lpstr>
      <vt:lpstr>Key School Priorities 2025/26</vt:lpstr>
    </vt:vector>
  </TitlesOfParts>
  <Company>Falkirk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Ritchie Davidson</dc:creator>
  <cp:lastModifiedBy>Yvonne Fulton</cp:lastModifiedBy>
  <cp:revision>87</cp:revision>
  <dcterms:created xsi:type="dcterms:W3CDTF">2022-03-14T08:21:43Z</dcterms:created>
  <dcterms:modified xsi:type="dcterms:W3CDTF">2025-09-01T10:11:31Z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0x010100B6085A2AA5529940BE052D526E5BA438</vt:lpwstr>
  </property>
  <property fmtid="{D5CDD505-2E9C-101B-9397-08002B2CF9AE}" pid="3" name="MediaServiceImageTags">
    <vt:lpwstr/>
  </property>
</Properties>
</file>