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4" r:id="rId6"/>
    <p:sldId id="265" r:id="rId7"/>
    <p:sldId id="266" r:id="rId8"/>
    <p:sldId id="269" r:id="rId9"/>
    <p:sldId id="271" r:id="rId10"/>
    <p:sldId id="272" r:id="rId11"/>
    <p:sldId id="278" r:id="rId12"/>
    <p:sldId id="275" r:id="rId13"/>
    <p:sldId id="276" r:id="rId14"/>
    <p:sldId id="277" r:id="rId15"/>
    <p:sldId id="273"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58" autoAdjust="0"/>
  </p:normalViewPr>
  <p:slideViewPr>
    <p:cSldViewPr snapToGrid="0">
      <p:cViewPr varScale="1">
        <p:scale>
          <a:sx n="61" d="100"/>
          <a:sy n="61" d="100"/>
        </p:scale>
        <p:origin x="10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7FA9F-1F6E-8A4B-9945-841A4F09DB7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FF0ACCF-D18A-524A-9B4D-EDF889B932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224ECCD-8E6D-9949-9982-103413B828A2}"/>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37D9A803-BF53-2D4E-B867-0FCC9822C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68740-D09F-6144-A067-84148129134C}"/>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1539116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F9DF-D31B-F544-9A16-F284C70D77D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2C1A26-82AC-CF49-B682-B1C5287A4D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E03700-369A-404E-A35B-934DF9A440C5}"/>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C51BB03F-6611-734A-BA3D-8E339467A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D89D8-19C6-E54C-9F0B-16181EA75F92}"/>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311240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E7BE32-9E19-E44D-A831-7FFE6CFDBF2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394A0D-CE43-5845-81B4-853F9CF5608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2264F7-722F-2C41-A607-8B039213110C}"/>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3879D669-C5B7-5540-A481-FC30AF7C2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F5F31-0F2E-EE4F-89C4-50548C643F96}"/>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82801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D81F0-30FA-2C47-A699-9C38EDCC9BD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E982EB1-00FD-BD4A-8C01-B544A0A21F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AF61DC-EAFD-DA42-AC51-898CFFA50A22}"/>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67F77B87-E567-7B47-965E-54CD60848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92252-56E0-0A47-8225-E92EB0CCBF7C}"/>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108565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A3D7-A1E5-904B-8AF6-674FA024741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E5C4A30-CFED-DA49-97A0-3BED0AE2E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338A024-F451-5A48-A2D3-DCE110757DE1}"/>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7DC766F3-D498-044A-8BAD-E0AFDDF9F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68178-0734-DA49-A2BA-7FC9970DEF26}"/>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48828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51FD-9819-0B46-A0BC-066BE989CE8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3A0881-1C73-5243-A058-B0C131EE6E6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4A75E55-553D-BF47-9152-AA3AC1C4F4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41E6DE9-0CEC-E74E-ADEA-CA55E9D1EA15}"/>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6" name="Footer Placeholder 5">
            <a:extLst>
              <a:ext uri="{FF2B5EF4-FFF2-40B4-BE49-F238E27FC236}">
                <a16:creationId xmlns:a16="http://schemas.microsoft.com/office/drawing/2014/main" id="{D2953997-5200-0B40-AA98-BD285101F0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1016D6-5611-A641-85C6-332CC93A566F}"/>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1041533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756AF-1203-6847-94B5-7C63C9F42DF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FF84635-EF8C-AD4B-B70D-11F69C707F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44CA7BA-E1D0-314C-8571-AF2BC2751D3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5257657-73C5-8146-9968-9583B94E5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F6B9548-6D28-104C-81C8-5ADCF124ADF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6B8DA66-D33B-1343-A265-486D6D801E07}"/>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8" name="Footer Placeholder 7">
            <a:extLst>
              <a:ext uri="{FF2B5EF4-FFF2-40B4-BE49-F238E27FC236}">
                <a16:creationId xmlns:a16="http://schemas.microsoft.com/office/drawing/2014/main" id="{E8114FE9-31CC-CD4D-9A48-0E4DBEF12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7B14D7-71C8-F547-BBCF-97F11A46B68D}"/>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414810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4E3C4-AF0F-EE41-980B-E1533E76337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19E3EB8-1451-FF4D-8B3B-F24B1B8EFDC1}"/>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4" name="Footer Placeholder 3">
            <a:extLst>
              <a:ext uri="{FF2B5EF4-FFF2-40B4-BE49-F238E27FC236}">
                <a16:creationId xmlns:a16="http://schemas.microsoft.com/office/drawing/2014/main" id="{73F1047F-A8B4-134B-898C-CBEB7F7DFE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67AE95-DAB9-E945-A541-D36E98A6D715}"/>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53473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856F5-0D80-6F49-A6E8-9641FE5773FF}"/>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3" name="Footer Placeholder 2">
            <a:extLst>
              <a:ext uri="{FF2B5EF4-FFF2-40B4-BE49-F238E27FC236}">
                <a16:creationId xmlns:a16="http://schemas.microsoft.com/office/drawing/2014/main" id="{2F8FEEA7-0F9B-1A4E-AABE-93E3D793A6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00290A-C386-C644-81DB-774219269CE6}"/>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1688013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0B42-62AC-234B-9FE6-1740C12D09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5C7DF24-9C46-614E-855B-EA6AA28A4C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8460D0-2C35-5342-91ED-E99FBC72A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020084-1F69-6B48-90B0-51F1CE32F813}"/>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6" name="Footer Placeholder 5">
            <a:extLst>
              <a:ext uri="{FF2B5EF4-FFF2-40B4-BE49-F238E27FC236}">
                <a16:creationId xmlns:a16="http://schemas.microsoft.com/office/drawing/2014/main" id="{31FA57A9-D6A5-F94E-A15F-A5F374236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52C7E-402F-7047-95AF-74D791093D77}"/>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1018664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33CAE-98AF-4C41-A8D8-16DFACEA630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5B73629-D441-E544-8C75-DBC916F572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782-1C30-8547-8FF6-FC4FA4D84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DEF314-CB27-1146-9531-6878807499C7}"/>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6" name="Footer Placeholder 5">
            <a:extLst>
              <a:ext uri="{FF2B5EF4-FFF2-40B4-BE49-F238E27FC236}">
                <a16:creationId xmlns:a16="http://schemas.microsoft.com/office/drawing/2014/main" id="{004183D5-66FF-9F44-9B2F-215B56329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23F17-5BD3-4849-8EA8-FBE2060C1358}"/>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381852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99596B-C6FC-7047-852A-4EB3ED0A0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41E561-4053-554B-BD97-E4242724F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5973B9-D019-BD41-9A79-9FF6CE338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1DBCFBE8-3752-9644-B497-E9E930C92A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77F957-340D-6C43-921C-C2199935D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3A018-DC2E-394B-9741-E93EE9668A5A}" type="slidenum">
              <a:rPr lang="en-US" smtClean="0"/>
              <a:t>‹#›</a:t>
            </a:fld>
            <a:endParaRPr lang="en-US"/>
          </a:p>
        </p:txBody>
      </p:sp>
    </p:spTree>
    <p:extLst>
      <p:ext uri="{BB962C8B-B14F-4D97-AF65-F5344CB8AC3E}">
        <p14:creationId xmlns:p14="http://schemas.microsoft.com/office/powerpoint/2010/main" val="281523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1A41317-06ED-2D48-BE79-07BE6454CD0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7856" r="9894" b="-1"/>
          <a:stretch/>
        </p:blipFill>
        <p:spPr>
          <a:xfrm>
            <a:off x="-170" y="-2458"/>
            <a:ext cx="8450317" cy="6857990"/>
          </a:xfrm>
          <a:prstGeom prst="rect">
            <a:avLst/>
          </a:prstGeom>
        </p:spPr>
      </p:pic>
      <p:sp>
        <p:nvSpPr>
          <p:cNvPr id="2" name="Title 1">
            <a:extLst>
              <a:ext uri="{FF2B5EF4-FFF2-40B4-BE49-F238E27FC236}">
                <a16:creationId xmlns:a16="http://schemas.microsoft.com/office/drawing/2014/main" id="{6FE75E6B-44FA-4245-8728-B5D49BDAF18A}"/>
              </a:ext>
            </a:extLst>
          </p:cNvPr>
          <p:cNvSpPr>
            <a:spLocks noGrp="1"/>
          </p:cNvSpPr>
          <p:nvPr>
            <p:ph type="ctrTitle"/>
          </p:nvPr>
        </p:nvSpPr>
        <p:spPr>
          <a:xfrm>
            <a:off x="643468" y="643467"/>
            <a:ext cx="4620584" cy="4567137"/>
          </a:xfrm>
        </p:spPr>
        <p:txBody>
          <a:bodyPr>
            <a:normAutofit/>
          </a:bodyPr>
          <a:lstStyle/>
          <a:p>
            <a:pPr algn="l"/>
            <a:r>
              <a:rPr lang="en-GB" sz="4400" dirty="0">
                <a:solidFill>
                  <a:srgbClr val="FFFFFF"/>
                </a:solidFill>
              </a:rPr>
              <a:t>Stop Plastic Pollution! Part Two</a:t>
            </a:r>
            <a:endParaRPr lang="en-US" sz="4400" dirty="0">
              <a:solidFill>
                <a:srgbClr val="FFFFFF"/>
              </a:solidFill>
            </a:endParaRPr>
          </a:p>
        </p:txBody>
      </p:sp>
      <p:sp>
        <p:nvSpPr>
          <p:cNvPr id="3" name="Subtitle 2">
            <a:extLst>
              <a:ext uri="{FF2B5EF4-FFF2-40B4-BE49-F238E27FC236}">
                <a16:creationId xmlns:a16="http://schemas.microsoft.com/office/drawing/2014/main" id="{BBE2DF30-03A3-B34F-B925-E9B4C8B38DAE}"/>
              </a:ext>
            </a:extLst>
          </p:cNvPr>
          <p:cNvSpPr>
            <a:spLocks noGrp="1"/>
          </p:cNvSpPr>
          <p:nvPr>
            <p:ph type="subTitle" idx="1"/>
          </p:nvPr>
        </p:nvSpPr>
        <p:spPr>
          <a:xfrm>
            <a:off x="643467" y="5277684"/>
            <a:ext cx="4620584" cy="775494"/>
          </a:xfrm>
        </p:spPr>
        <p:txBody>
          <a:bodyPr>
            <a:normAutofit/>
          </a:bodyPr>
          <a:lstStyle/>
          <a:p>
            <a:pPr algn="l"/>
            <a:r>
              <a:rPr lang="en-GB">
                <a:solidFill>
                  <a:srgbClr val="FFFFFF"/>
                </a:solidFill>
              </a:rPr>
              <a:t>Exploring Activism by P5/6/7</a:t>
            </a:r>
            <a:endParaRPr lang="en-GB" b="1">
              <a:solidFill>
                <a:srgbClr val="FFFFFF"/>
              </a:solidFill>
            </a:endParaRPr>
          </a:p>
        </p:txBody>
      </p:sp>
      <p:pic>
        <p:nvPicPr>
          <p:cNvPr id="5" name="Picture 5">
            <a:extLst>
              <a:ext uri="{FF2B5EF4-FFF2-40B4-BE49-F238E27FC236}">
                <a16:creationId xmlns:a16="http://schemas.microsoft.com/office/drawing/2014/main" id="{B7A9A854-F7FD-B44F-9C77-2FA8369EDE59}"/>
              </a:ext>
            </a:extLst>
          </p:cNvPr>
          <p:cNvPicPr>
            <a:picLocks noChangeAspect="1"/>
          </p:cNvPicPr>
          <p:nvPr/>
        </p:nvPicPr>
        <p:blipFill rotWithShape="1">
          <a:blip r:embed="rId3">
            <a:extLst>
              <a:ext uri="{28A0092B-C50C-407E-A947-70E740481C1C}">
                <a14:useLocalDpi xmlns:a14="http://schemas.microsoft.com/office/drawing/2010/main" val="0"/>
              </a:ext>
            </a:extLst>
          </a:blip>
          <a:srcRect l="17342" r="24620" b="-2"/>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0614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0D149-5E07-8849-BED5-0C4DB8F5AAED}"/>
              </a:ext>
            </a:extLst>
          </p:cNvPr>
          <p:cNvSpPr>
            <a:spLocks noGrp="1"/>
          </p:cNvSpPr>
          <p:nvPr>
            <p:ph type="title"/>
          </p:nvPr>
        </p:nvSpPr>
        <p:spPr>
          <a:xfrm>
            <a:off x="641132" y="231331"/>
            <a:ext cx="5120561" cy="1045904"/>
          </a:xfrm>
        </p:spPr>
        <p:txBody>
          <a:bodyPr>
            <a:normAutofit/>
          </a:bodyPr>
          <a:lstStyle/>
          <a:p>
            <a:r>
              <a:rPr lang="en-GB"/>
              <a:t>Our Class Protest</a:t>
            </a:r>
            <a:endParaRPr lang="en-US"/>
          </a:p>
        </p:txBody>
      </p:sp>
      <p:pic>
        <p:nvPicPr>
          <p:cNvPr id="10" name="trim.ADF81F59-04A3-45F4-9968-5AF222C078FB.MOV">
            <a:hlinkClick r:id="" action="ppaction://media"/>
            <a:extLst>
              <a:ext uri="{FF2B5EF4-FFF2-40B4-BE49-F238E27FC236}">
                <a16:creationId xmlns:a16="http://schemas.microsoft.com/office/drawing/2014/main" id="{D9033F8C-263F-844D-A0E9-82F6E7301A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10800000" flipV="1">
            <a:off x="536048" y="2677842"/>
            <a:ext cx="4939508" cy="4039048"/>
          </a:xfrm>
        </p:spPr>
      </p:pic>
      <p:sp>
        <p:nvSpPr>
          <p:cNvPr id="26" name="Oval 2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2DCB3D43-5817-5D4E-807F-00320B4375F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0" r="20158" b="3"/>
          <a:stretch/>
        </p:blipFill>
        <p:spPr>
          <a:xfrm>
            <a:off x="8121997" y="3599108"/>
            <a:ext cx="4290741" cy="3258892"/>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8" name="Arc 2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8">
            <a:extLst>
              <a:ext uri="{FF2B5EF4-FFF2-40B4-BE49-F238E27FC236}">
                <a16:creationId xmlns:a16="http://schemas.microsoft.com/office/drawing/2014/main" id="{4F950C88-7E97-454B-AAA3-F1B005CEB89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249" r="-4" b="-4"/>
          <a:stretch/>
        </p:blipFill>
        <p:spPr>
          <a:xfrm>
            <a:off x="6261607" y="634591"/>
            <a:ext cx="3519312" cy="237331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 name="TextBox 2">
            <a:extLst>
              <a:ext uri="{FF2B5EF4-FFF2-40B4-BE49-F238E27FC236}">
                <a16:creationId xmlns:a16="http://schemas.microsoft.com/office/drawing/2014/main" id="{802DA9FC-EAB6-FF77-1306-AA4036119148}"/>
              </a:ext>
            </a:extLst>
          </p:cNvPr>
          <p:cNvSpPr txBox="1"/>
          <p:nvPr/>
        </p:nvSpPr>
        <p:spPr>
          <a:xfrm>
            <a:off x="349469" y="1229710"/>
            <a:ext cx="50948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cs typeface="Calibri"/>
              </a:rPr>
              <a:t>We used our rights to voice our opinions, to help create our protest and act upon the impact of pollution.</a:t>
            </a:r>
          </a:p>
          <a:p>
            <a:pPr marL="285750" indent="-285750">
              <a:buFont typeface="Arial"/>
              <a:buChar char="•"/>
            </a:pPr>
            <a:r>
              <a:rPr lang="en-GB">
                <a:cs typeface="Calibri"/>
              </a:rPr>
              <a:t>We even conducted our protest in French too!</a:t>
            </a:r>
          </a:p>
        </p:txBody>
      </p:sp>
    </p:spTree>
    <p:extLst>
      <p:ext uri="{BB962C8B-B14F-4D97-AF65-F5344CB8AC3E}">
        <p14:creationId xmlns:p14="http://schemas.microsoft.com/office/powerpoint/2010/main" val="2543189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5F97-CDEF-2F4A-9895-A15906C37706}"/>
              </a:ext>
            </a:extLst>
          </p:cNvPr>
          <p:cNvSpPr>
            <a:spLocks noGrp="1"/>
          </p:cNvSpPr>
          <p:nvPr>
            <p:ph type="title"/>
          </p:nvPr>
        </p:nvSpPr>
        <p:spPr>
          <a:xfrm>
            <a:off x="168166" y="391401"/>
            <a:ext cx="10515600" cy="1325563"/>
          </a:xfrm>
        </p:spPr>
        <p:txBody>
          <a:bodyPr/>
          <a:lstStyle/>
          <a:p>
            <a:r>
              <a:rPr lang="en-GB"/>
              <a:t> Our Class Protest</a:t>
            </a:r>
            <a:endParaRPr lang="en-US"/>
          </a:p>
        </p:txBody>
      </p:sp>
      <p:pic>
        <p:nvPicPr>
          <p:cNvPr id="4" name="trim.B3117856-8B46-4991-A95F-26713DEB1566.MOV">
            <a:hlinkClick r:id="" action="ppaction://media"/>
            <a:extLst>
              <a:ext uri="{FF2B5EF4-FFF2-40B4-BE49-F238E27FC236}">
                <a16:creationId xmlns:a16="http://schemas.microsoft.com/office/drawing/2014/main" id="{F3CF2DC9-1F39-904F-9F55-D15C812D48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28617" y="2896022"/>
            <a:ext cx="3881317" cy="3004990"/>
          </a:xfrm>
        </p:spPr>
      </p:pic>
      <p:pic>
        <p:nvPicPr>
          <p:cNvPr id="5" name="Picture 5">
            <a:extLst>
              <a:ext uri="{FF2B5EF4-FFF2-40B4-BE49-F238E27FC236}">
                <a16:creationId xmlns:a16="http://schemas.microsoft.com/office/drawing/2014/main" id="{108BC1E0-5F2E-0846-912E-1DAADFF953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flipV="1">
            <a:off x="7097333" y="2589673"/>
            <a:ext cx="4256467" cy="3311339"/>
          </a:xfrm>
          <a:prstGeom prst="rect">
            <a:avLst/>
          </a:prstGeom>
        </p:spPr>
      </p:pic>
      <p:cxnSp>
        <p:nvCxnSpPr>
          <p:cNvPr id="23" name="Straight Arrow Connector 22">
            <a:extLst>
              <a:ext uri="{FF2B5EF4-FFF2-40B4-BE49-F238E27FC236}">
                <a16:creationId xmlns:a16="http://schemas.microsoft.com/office/drawing/2014/main" id="{7757BDD3-9823-764A-8830-7F3572DA93C9}"/>
              </a:ext>
            </a:extLst>
          </p:cNvPr>
          <p:cNvCxnSpPr>
            <a:cxnSpLocks/>
          </p:cNvCxnSpPr>
          <p:nvPr/>
        </p:nvCxnSpPr>
        <p:spPr>
          <a:xfrm flipV="1">
            <a:off x="1028617" y="2386394"/>
            <a:ext cx="10509918" cy="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706AB7E-294C-5E40-A4BB-83974106EFAB}"/>
              </a:ext>
            </a:extLst>
          </p:cNvPr>
          <p:cNvCxnSpPr>
            <a:cxnSpLocks/>
          </p:cNvCxnSpPr>
          <p:nvPr/>
        </p:nvCxnSpPr>
        <p:spPr>
          <a:xfrm>
            <a:off x="838200" y="6208889"/>
            <a:ext cx="10845800" cy="0"/>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E67BF828-ABB1-C24F-A36C-0FC87125291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42917" y="0"/>
            <a:ext cx="3881318" cy="2588146"/>
          </a:xfrm>
          <a:prstGeom prst="rect">
            <a:avLst/>
          </a:prstGeom>
        </p:spPr>
      </p:pic>
    </p:spTree>
    <p:extLst>
      <p:ext uri="{BB962C8B-B14F-4D97-AF65-F5344CB8AC3E}">
        <p14:creationId xmlns:p14="http://schemas.microsoft.com/office/powerpoint/2010/main" val="341617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21088-A70D-6D43-A83D-C360970C2021}"/>
              </a:ext>
            </a:extLst>
          </p:cNvPr>
          <p:cNvSpPr>
            <a:spLocks noGrp="1"/>
          </p:cNvSpPr>
          <p:nvPr>
            <p:ph type="title"/>
          </p:nvPr>
        </p:nvSpPr>
        <p:spPr>
          <a:xfrm>
            <a:off x="659222" y="2215678"/>
            <a:ext cx="4509236" cy="1468510"/>
          </a:xfrm>
        </p:spPr>
        <p:txBody>
          <a:bodyPr vert="horz" lIns="91440" tIns="45720" rIns="91440" bIns="45720" rtlCol="0">
            <a:normAutofit/>
          </a:bodyPr>
          <a:lstStyle/>
          <a:p>
            <a:r>
              <a:rPr lang="en-US" sz="3600" kern="1200">
                <a:latin typeface="+mj-lt"/>
                <a:ea typeface="+mj-ea"/>
                <a:cs typeface="+mj-cs"/>
              </a:rPr>
              <a:t>Some of our pick</a:t>
            </a:r>
            <a:r>
              <a:rPr lang="en-GB" sz="3600" kern="1200">
                <a:latin typeface="+mj-lt"/>
                <a:ea typeface="+mj-ea"/>
                <a:cs typeface="+mj-cs"/>
              </a:rPr>
              <a:t>et</a:t>
            </a:r>
            <a:r>
              <a:rPr lang="en-US" sz="3600" kern="1200">
                <a:latin typeface="+mj-lt"/>
                <a:ea typeface="+mj-ea"/>
                <a:cs typeface="+mj-cs"/>
              </a:rPr>
              <a:t> signs.</a:t>
            </a:r>
            <a:endParaRPr lang="en-US" sz="3600" kern="1200"/>
          </a:p>
        </p:txBody>
      </p:sp>
      <p:sp>
        <p:nvSpPr>
          <p:cNvPr id="67" name="Freeform: Shape 66">
            <a:extLst>
              <a:ext uri="{FF2B5EF4-FFF2-40B4-BE49-F238E27FC236}">
                <a16:creationId xmlns:a16="http://schemas.microsoft.com/office/drawing/2014/main" id="{3A45B268-BBDB-4EC6-A664-CED7BF60D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4207" y="361702"/>
            <a:ext cx="1691640" cy="1691640"/>
          </a:xfrm>
          <a:custGeom>
            <a:avLst/>
            <a:gdLst>
              <a:gd name="connsiteX0" fmla="*/ 845820 w 1691640"/>
              <a:gd name="connsiteY0" fmla="*/ 0 h 1691640"/>
              <a:gd name="connsiteX1" fmla="*/ 1691640 w 1691640"/>
              <a:gd name="connsiteY1" fmla="*/ 845820 h 1691640"/>
              <a:gd name="connsiteX2" fmla="*/ 845820 w 1691640"/>
              <a:gd name="connsiteY2" fmla="*/ 1691640 h 1691640"/>
              <a:gd name="connsiteX3" fmla="*/ 0 w 1691640"/>
              <a:gd name="connsiteY3" fmla="*/ 845820 h 1691640"/>
              <a:gd name="connsiteX4" fmla="*/ 845820 w 1691640"/>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169164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a:extLst>
              <a:ext uri="{FF2B5EF4-FFF2-40B4-BE49-F238E27FC236}">
                <a16:creationId xmlns:a16="http://schemas.microsoft.com/office/drawing/2014/main" id="{BE604B2F-D182-1742-A268-D937BE53CE5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1374" r="-4" b="23206"/>
          <a:stretch/>
        </p:blipFill>
        <p:spPr>
          <a:xfrm>
            <a:off x="6034506" y="817201"/>
            <a:ext cx="1048682" cy="774876"/>
          </a:xfrm>
          <a:prstGeom prst="rect">
            <a:avLst/>
          </a:prstGeom>
        </p:spPr>
      </p:pic>
      <p:sp>
        <p:nvSpPr>
          <p:cNvPr id="71" name="Freeform: Shape 70">
            <a:extLst>
              <a:ext uri="{FF2B5EF4-FFF2-40B4-BE49-F238E27FC236}">
                <a16:creationId xmlns:a16="http://schemas.microsoft.com/office/drawing/2014/main" id="{B78B55DD-3C55-4B94-9031-4F3723BD4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36F5207E-159F-F94D-9D58-11BBD573F4F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8564" r="3" b="585"/>
          <a:stretch/>
        </p:blipFill>
        <p:spPr>
          <a:xfrm>
            <a:off x="9089409" y="505742"/>
            <a:ext cx="2754569" cy="1876971"/>
          </a:xfrm>
          <a:prstGeom prst="rect">
            <a:avLst/>
          </a:prstGeom>
        </p:spPr>
      </p:pic>
      <p:sp>
        <p:nvSpPr>
          <p:cNvPr id="75" name="Freeform: Shape 74">
            <a:extLst>
              <a:ext uri="{FF2B5EF4-FFF2-40B4-BE49-F238E27FC236}">
                <a16:creationId xmlns:a16="http://schemas.microsoft.com/office/drawing/2014/main" id="{42D9BB05-ED63-4148-87AB-82720ACC3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8614" y="4769536"/>
            <a:ext cx="3950208" cy="2088462"/>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5B00B48C-8AA7-4128-AD60-76349F0CE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6020" y="2715337"/>
            <a:ext cx="2743200" cy="274320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Oval 8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96A6BB8D-E3B4-1E4E-97E2-8A85C710E10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4862" r="-4" b="19853"/>
          <a:stretch/>
        </p:blipFill>
        <p:spPr>
          <a:xfrm>
            <a:off x="6310806" y="3392024"/>
            <a:ext cx="1885522" cy="1389825"/>
          </a:xfrm>
          <a:prstGeom prst="rect">
            <a:avLst/>
          </a:prstGeom>
        </p:spPr>
      </p:pic>
      <p:pic>
        <p:nvPicPr>
          <p:cNvPr id="6" name="Picture 6">
            <a:extLst>
              <a:ext uri="{FF2B5EF4-FFF2-40B4-BE49-F238E27FC236}">
                <a16:creationId xmlns:a16="http://schemas.microsoft.com/office/drawing/2014/main" id="{BBF65613-0E10-A245-B152-9C2F5F8DD68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5287" r="3636"/>
          <a:stretch/>
        </p:blipFill>
        <p:spPr>
          <a:xfrm>
            <a:off x="3043596" y="5356746"/>
            <a:ext cx="1405427" cy="1300086"/>
          </a:xfrm>
          <a:prstGeom prst="rect">
            <a:avLst/>
          </a:prstGeom>
        </p:spPr>
      </p:pic>
      <p:sp>
        <p:nvSpPr>
          <p:cNvPr id="83" name="Freeform: Shape 82">
            <a:extLst>
              <a:ext uri="{FF2B5EF4-FFF2-40B4-BE49-F238E27FC236}">
                <a16:creationId xmlns:a16="http://schemas.microsoft.com/office/drawing/2014/main" id="{0760511E-86BF-4340-9949-CECB774FAC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AFFF685C-72C6-7148-BEFE-D5281AAB6D7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84" r="-3" b="2092"/>
          <a:stretch/>
        </p:blipFill>
        <p:spPr>
          <a:xfrm rot="10800000">
            <a:off x="10074999" y="4773845"/>
            <a:ext cx="1340377" cy="1746444"/>
          </a:xfrm>
          <a:prstGeom prst="rect">
            <a:avLst/>
          </a:prstGeom>
        </p:spPr>
      </p:pic>
    </p:spTree>
    <p:extLst>
      <p:ext uri="{BB962C8B-B14F-4D97-AF65-F5344CB8AC3E}">
        <p14:creationId xmlns:p14="http://schemas.microsoft.com/office/powerpoint/2010/main" val="1954843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3A494A6B-40E6-6441-81D5-D803C4552510}"/>
              </a:ext>
            </a:extLst>
          </p:cNvPr>
          <p:cNvSpPr>
            <a:spLocks noGrp="1"/>
          </p:cNvSpPr>
          <p:nvPr>
            <p:ph type="title"/>
          </p:nvPr>
        </p:nvSpPr>
        <p:spPr>
          <a:xfrm>
            <a:off x="838200" y="365125"/>
            <a:ext cx="5387502" cy="1325563"/>
          </a:xfrm>
        </p:spPr>
        <p:txBody>
          <a:bodyPr>
            <a:normAutofit/>
          </a:bodyPr>
          <a:lstStyle/>
          <a:p>
            <a:r>
              <a:rPr lang="en-GB"/>
              <a:t>Class protest </a:t>
            </a:r>
            <a:endParaRPr lang="en-US"/>
          </a:p>
        </p:txBody>
      </p:sp>
      <p:sp>
        <p:nvSpPr>
          <p:cNvPr id="3" name="Content Placeholder 2">
            <a:extLst>
              <a:ext uri="{FF2B5EF4-FFF2-40B4-BE49-F238E27FC236}">
                <a16:creationId xmlns:a16="http://schemas.microsoft.com/office/drawing/2014/main" id="{ED93BDC5-ADD9-FD4E-98A0-15C97574AFD8}"/>
              </a:ext>
            </a:extLst>
          </p:cNvPr>
          <p:cNvSpPr>
            <a:spLocks noGrp="1"/>
          </p:cNvSpPr>
          <p:nvPr>
            <p:ph idx="1"/>
          </p:nvPr>
        </p:nvSpPr>
        <p:spPr>
          <a:xfrm>
            <a:off x="838200" y="1881412"/>
            <a:ext cx="5387502" cy="4351338"/>
          </a:xfrm>
        </p:spPr>
        <p:txBody>
          <a:bodyPr vert="horz" lIns="91440" tIns="45720" rIns="91440" bIns="45720" rtlCol="0" anchor="t">
            <a:normAutofit lnSpcReduction="10000"/>
          </a:bodyPr>
          <a:lstStyle/>
          <a:p>
            <a:r>
              <a:rPr lang="en-GB"/>
              <a:t>We done a protest so people can notice the real impact of plastic pollution. Plastic pollution can kill animals, the animals can choke on plastic and get their head stuck too which can stop them from breathing.</a:t>
            </a:r>
          </a:p>
          <a:p>
            <a:endParaRPr lang="en-GB"/>
          </a:p>
          <a:p>
            <a:r>
              <a:rPr lang="en-GB"/>
              <a:t>Did you know that over 100 million marine animals die from plastic waste every year.</a:t>
            </a:r>
            <a:endParaRPr lang="en-US"/>
          </a:p>
        </p:txBody>
      </p:sp>
      <p:pic>
        <p:nvPicPr>
          <p:cNvPr id="4" name="Picture 4">
            <a:extLst>
              <a:ext uri="{FF2B5EF4-FFF2-40B4-BE49-F238E27FC236}">
                <a16:creationId xmlns:a16="http://schemas.microsoft.com/office/drawing/2014/main" id="{6A6EA96A-6558-294B-8965-26201AA6005E}"/>
              </a:ext>
            </a:extLst>
          </p:cNvPr>
          <p:cNvPicPr>
            <a:picLocks noChangeAspect="1"/>
          </p:cNvPicPr>
          <p:nvPr/>
        </p:nvPicPr>
        <p:blipFill rotWithShape="1">
          <a:blip r:embed="rId2">
            <a:extLst>
              <a:ext uri="{28A0092B-C50C-407E-A947-70E740481C1C}">
                <a14:useLocalDpi xmlns:a14="http://schemas.microsoft.com/office/drawing/2010/main" val="0"/>
              </a:ext>
            </a:extLst>
          </a:blip>
          <a:srcRect l="20924" r="18738" b="-1"/>
          <a:stretch/>
        </p:blipFill>
        <p:spPr>
          <a:xfrm>
            <a:off x="6643451"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9"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4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F2A48-761C-4744-AC0F-596AB54061CD}"/>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Phase two</a:t>
            </a:r>
          </a:p>
        </p:txBody>
      </p:sp>
      <p:sp>
        <p:nvSpPr>
          <p:cNvPr id="3" name="Content Placeholder 2">
            <a:extLst>
              <a:ext uri="{FF2B5EF4-FFF2-40B4-BE49-F238E27FC236}">
                <a16:creationId xmlns:a16="http://schemas.microsoft.com/office/drawing/2014/main" id="{FBEE4ABD-39CE-B545-A6B4-60751C79AE2F}"/>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kern="1200">
                <a:solidFill>
                  <a:schemeClr val="tx1"/>
                </a:solidFill>
                <a:latin typeface="+mn-lt"/>
                <a:ea typeface="+mn-ea"/>
                <a:cs typeface="+mn-cs"/>
              </a:rPr>
              <a:t>Sharing our knowledge</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2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2BAA0-BF57-1848-9BE8-0549B3F5A75E}"/>
              </a:ext>
            </a:extLst>
          </p:cNvPr>
          <p:cNvSpPr>
            <a:spLocks noGrp="1"/>
          </p:cNvSpPr>
          <p:nvPr>
            <p:ph type="title"/>
          </p:nvPr>
        </p:nvSpPr>
        <p:spPr/>
        <p:txBody>
          <a:bodyPr/>
          <a:lstStyle/>
          <a:p>
            <a:r>
              <a:rPr lang="en-GB"/>
              <a:t>Where does the plastic come from? Where does it end up?</a:t>
            </a:r>
            <a:endParaRPr lang="en-US"/>
          </a:p>
        </p:txBody>
      </p:sp>
      <p:sp>
        <p:nvSpPr>
          <p:cNvPr id="3" name="Text Placeholder 2">
            <a:extLst>
              <a:ext uri="{FF2B5EF4-FFF2-40B4-BE49-F238E27FC236}">
                <a16:creationId xmlns:a16="http://schemas.microsoft.com/office/drawing/2014/main" id="{E0AE420B-B37E-1E44-9B98-4DAEE1F1D8C6}"/>
              </a:ext>
            </a:extLst>
          </p:cNvPr>
          <p:cNvSpPr>
            <a:spLocks noGrp="1"/>
          </p:cNvSpPr>
          <p:nvPr>
            <p:ph idx="1"/>
          </p:nvPr>
        </p:nvSpPr>
        <p:spPr/>
        <p:txBody>
          <a:bodyPr/>
          <a:lstStyle/>
          <a:p>
            <a:r>
              <a:rPr lang="en-GB"/>
              <a:t>After gathering our evidence and creating our posters, we composed and sent off emails to the local authority to notify them about our findings and attached our photos. </a:t>
            </a:r>
          </a:p>
          <a:p>
            <a:r>
              <a:rPr lang="en-GB"/>
              <a:t>We then used Google maps to help trace where our local water source ends up. Did you know our plastic could end up in the North Sea and eventually the Ocean!</a:t>
            </a:r>
          </a:p>
          <a:p>
            <a:r>
              <a:rPr lang="en-GB"/>
              <a:t>We even translated one email into French! </a:t>
            </a:r>
            <a:endParaRPr lang="en-US"/>
          </a:p>
        </p:txBody>
      </p:sp>
    </p:spTree>
    <p:extLst>
      <p:ext uri="{BB962C8B-B14F-4D97-AF65-F5344CB8AC3E}">
        <p14:creationId xmlns:p14="http://schemas.microsoft.com/office/powerpoint/2010/main" val="2340600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0EE3-C99C-0A43-B09D-FC13E9F07142}"/>
              </a:ext>
            </a:extLst>
          </p:cNvPr>
          <p:cNvSpPr>
            <a:spLocks noGrp="1"/>
          </p:cNvSpPr>
          <p:nvPr>
            <p:ph type="title"/>
          </p:nvPr>
        </p:nvSpPr>
        <p:spPr>
          <a:xfrm>
            <a:off x="8019286" y="481264"/>
            <a:ext cx="3702251" cy="3907856"/>
          </a:xfrm>
        </p:spPr>
        <p:txBody>
          <a:bodyPr vert="horz" lIns="91440" tIns="45720" rIns="91440" bIns="45720" rtlCol="0" anchor="b">
            <a:normAutofit/>
          </a:bodyPr>
          <a:lstStyle/>
          <a:p>
            <a:r>
              <a:rPr lang="en-US" sz="5100"/>
              <a:t>This is how the plastic gets to the ocean.</a:t>
            </a:r>
            <a:br>
              <a:rPr lang="en-US" sz="5100"/>
            </a:br>
            <a:endParaRPr lang="en-US" sz="5100"/>
          </a:p>
        </p:txBody>
      </p:sp>
      <p:sp>
        <p:nvSpPr>
          <p:cNvPr id="12" name="Rectangle 11">
            <a:extLst>
              <a:ext uri="{FF2B5EF4-FFF2-40B4-BE49-F238E27FC236}">
                <a16:creationId xmlns:a16="http://schemas.microsoft.com/office/drawing/2014/main" id="{9584E7D4-A2F5-41A9-A4AE-B84BD1346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34657" cy="6858000"/>
          </a:xfrm>
          <a:prstGeom prst="rect">
            <a:avLst/>
          </a:prstGeom>
          <a:solidFill>
            <a:srgbClr val="2F5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2531D6-F318-49BD-859A-0B2B71594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66" y="481264"/>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C11427CD-B761-D14B-8F2E-E0C1CC5FBDE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640532" y="845603"/>
            <a:ext cx="2890705" cy="2168028"/>
          </a:xfrm>
          <a:prstGeom prst="rect">
            <a:avLst/>
          </a:prstGeom>
        </p:spPr>
      </p:pic>
      <p:sp>
        <p:nvSpPr>
          <p:cNvPr id="16" name="Rectangle 15">
            <a:extLst>
              <a:ext uri="{FF2B5EF4-FFF2-40B4-BE49-F238E27FC236}">
                <a16:creationId xmlns:a16="http://schemas.microsoft.com/office/drawing/2014/main" id="{C3A78525-353D-47EB-B839-E380DBD7D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7760" y="481264"/>
            <a:ext cx="3207226"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DDBDCB33-3F68-D84E-90B5-B1A81861123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08627" y="847558"/>
            <a:ext cx="2885492" cy="2164118"/>
          </a:xfrm>
          <a:prstGeom prst="rect">
            <a:avLst/>
          </a:prstGeom>
        </p:spPr>
      </p:pic>
      <p:sp>
        <p:nvSpPr>
          <p:cNvPr id="18" name="Rectangle 17">
            <a:extLst>
              <a:ext uri="{FF2B5EF4-FFF2-40B4-BE49-F238E27FC236}">
                <a16:creationId xmlns:a16="http://schemas.microsoft.com/office/drawing/2014/main" id="{6436C932-B8B8-4A70-8A0D-1A4AD0A9F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7334" y="3538308"/>
            <a:ext cx="3217652" cy="28624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08B31564-F5F1-A04A-8EFC-72567C6E5F4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98201" y="3873026"/>
            <a:ext cx="2895918" cy="2171938"/>
          </a:xfrm>
          <a:prstGeom prst="rect">
            <a:avLst/>
          </a:prstGeom>
        </p:spPr>
      </p:pic>
      <p:cxnSp>
        <p:nvCxnSpPr>
          <p:cNvPr id="20" name="Straight Connector 19">
            <a:extLst>
              <a:ext uri="{FF2B5EF4-FFF2-40B4-BE49-F238E27FC236}">
                <a16:creationId xmlns:a16="http://schemas.microsoft.com/office/drawing/2014/main" id="{02AD82C0-24F3-4083-849D-D281174AF2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4447" y="4459986"/>
            <a:ext cx="3291840" cy="0"/>
          </a:xfrm>
          <a:prstGeom prst="line">
            <a:avLst/>
          </a:prstGeom>
          <a:ln w="19050">
            <a:solidFill>
              <a:srgbClr val="2F585E"/>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EC760C0-2D8A-4DE5-9990-FA96D59E5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66" y="3538308"/>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C22C3F35-1F12-8B44-8671-DF6CC71190D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0002" y="3857228"/>
            <a:ext cx="2911236" cy="2183426"/>
          </a:xfrm>
          <a:prstGeom prst="rect">
            <a:avLst/>
          </a:prstGeom>
        </p:spPr>
      </p:pic>
    </p:spTree>
    <p:extLst>
      <p:ext uri="{BB962C8B-B14F-4D97-AF65-F5344CB8AC3E}">
        <p14:creationId xmlns:p14="http://schemas.microsoft.com/office/powerpoint/2010/main" val="3963293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F421-305C-2443-BB52-FF73D332D7FB}"/>
              </a:ext>
            </a:extLst>
          </p:cNvPr>
          <p:cNvSpPr>
            <a:spLocks noGrp="1"/>
          </p:cNvSpPr>
          <p:nvPr>
            <p:ph type="title"/>
          </p:nvPr>
        </p:nvSpPr>
        <p:spPr>
          <a:xfrm>
            <a:off x="774574" y="3520000"/>
            <a:ext cx="5046196" cy="1795803"/>
          </a:xfrm>
        </p:spPr>
        <p:txBody>
          <a:bodyPr vert="horz" lIns="91440" tIns="45720" rIns="91440" bIns="45720" rtlCol="0" anchor="b">
            <a:normAutofit/>
          </a:bodyPr>
          <a:lstStyle/>
          <a:p>
            <a:r>
              <a:rPr lang="en-US" sz="4800" kern="1200">
                <a:solidFill>
                  <a:schemeClr val="tx1"/>
                </a:solidFill>
                <a:latin typeface="+mj-lt"/>
                <a:ea typeface="+mj-ea"/>
                <a:cs typeface="+mj-cs"/>
              </a:rPr>
              <a:t>Emails</a:t>
            </a:r>
          </a:p>
        </p:txBody>
      </p:sp>
      <p:sp>
        <p:nvSpPr>
          <p:cNvPr id="3" name="Content Placeholder 2">
            <a:extLst>
              <a:ext uri="{FF2B5EF4-FFF2-40B4-BE49-F238E27FC236}">
                <a16:creationId xmlns:a16="http://schemas.microsoft.com/office/drawing/2014/main" id="{8267F481-39B4-EC4F-A901-5B7CDF9E3A67}"/>
              </a:ext>
            </a:extLst>
          </p:cNvPr>
          <p:cNvSpPr>
            <a:spLocks noGrp="1"/>
          </p:cNvSpPr>
          <p:nvPr>
            <p:ph idx="1"/>
          </p:nvPr>
        </p:nvSpPr>
        <p:spPr>
          <a:xfrm>
            <a:off x="774574" y="5547815"/>
            <a:ext cx="5046196" cy="859141"/>
          </a:xfrm>
        </p:spPr>
        <p:txBody>
          <a:bodyPr vert="horz" lIns="91440" tIns="45720" rIns="91440" bIns="45720" rtlCol="0">
            <a:normAutofit/>
          </a:bodyPr>
          <a:lstStyle/>
          <a:p>
            <a:pPr marL="0" indent="0">
              <a:buNone/>
            </a:pPr>
            <a:r>
              <a:rPr lang="en-US" sz="1900" kern="1200">
                <a:solidFill>
                  <a:schemeClr val="tx1"/>
                </a:solidFill>
                <a:latin typeface="+mn-lt"/>
                <a:ea typeface="+mn-ea"/>
                <a:cs typeface="+mn-cs"/>
              </a:rPr>
              <a:t>We have written some emails to send to Jane, about the impact of plastic pollution in our rivers.</a:t>
            </a:r>
          </a:p>
        </p:txBody>
      </p:sp>
      <p:pic>
        <p:nvPicPr>
          <p:cNvPr id="6" name="Picture 6">
            <a:extLst>
              <a:ext uri="{FF2B5EF4-FFF2-40B4-BE49-F238E27FC236}">
                <a16:creationId xmlns:a16="http://schemas.microsoft.com/office/drawing/2014/main" id="{7CE907DA-1DBD-C444-B6E3-571799FB85E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4438" y="968991"/>
            <a:ext cx="2328008" cy="2223248"/>
          </a:xfrm>
          <a:prstGeom prst="rect">
            <a:avLst/>
          </a:prstGeom>
        </p:spPr>
      </p:pic>
      <p:sp>
        <p:nvSpPr>
          <p:cNvPr id="106" name="Freeform: Shape 105">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7" name="Picture 7">
            <a:extLst>
              <a:ext uri="{FF2B5EF4-FFF2-40B4-BE49-F238E27FC236}">
                <a16:creationId xmlns:a16="http://schemas.microsoft.com/office/drawing/2014/main" id="{E58CA8C1-776A-5948-A95B-0160A7F5A32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7750" y="434000"/>
            <a:ext cx="2981879" cy="2758238"/>
          </a:xfrm>
          <a:prstGeom prst="rect">
            <a:avLst/>
          </a:prstGeom>
        </p:spPr>
      </p:pic>
      <p:pic>
        <p:nvPicPr>
          <p:cNvPr id="4" name="Picture 4">
            <a:extLst>
              <a:ext uri="{FF2B5EF4-FFF2-40B4-BE49-F238E27FC236}">
                <a16:creationId xmlns:a16="http://schemas.microsoft.com/office/drawing/2014/main" id="{1B2AE3A9-F9EE-6C4F-969F-087C9597CC6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95265" y="893928"/>
            <a:ext cx="2607283" cy="1864207"/>
          </a:xfrm>
          <a:prstGeom prst="rect">
            <a:avLst/>
          </a:prstGeom>
        </p:spPr>
      </p:pic>
      <p:sp>
        <p:nvSpPr>
          <p:cNvPr id="108" name="Freeform: Shape 107">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110" name="Straight Connector 109">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id="{73A00E31-1ABC-1242-9766-BD4E5B51BA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56972" y="3428999"/>
            <a:ext cx="1552683" cy="2416629"/>
          </a:xfrm>
          <a:prstGeom prst="rect">
            <a:avLst/>
          </a:prstGeom>
        </p:spPr>
      </p:pic>
      <p:pic>
        <p:nvPicPr>
          <p:cNvPr id="8" name="Picture 9">
            <a:extLst>
              <a:ext uri="{FF2B5EF4-FFF2-40B4-BE49-F238E27FC236}">
                <a16:creationId xmlns:a16="http://schemas.microsoft.com/office/drawing/2014/main" id="{3829D0EF-891E-DC43-B656-14BEBE0164C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36976" y="3022979"/>
            <a:ext cx="2116920" cy="2722728"/>
          </a:xfrm>
          <a:prstGeom prst="rect">
            <a:avLst/>
          </a:prstGeom>
        </p:spPr>
      </p:pic>
      <p:sp>
        <p:nvSpPr>
          <p:cNvPr id="112"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spTree>
    <p:extLst>
      <p:ext uri="{BB962C8B-B14F-4D97-AF65-F5344CB8AC3E}">
        <p14:creationId xmlns:p14="http://schemas.microsoft.com/office/powerpoint/2010/main" val="1116794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81F2BE-4342-2141-A21F-F80D4FBA841C}"/>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Phase Three</a:t>
            </a:r>
          </a:p>
        </p:txBody>
      </p:sp>
      <p:sp>
        <p:nvSpPr>
          <p:cNvPr id="3" name="Content Placeholder 2">
            <a:extLst>
              <a:ext uri="{FF2B5EF4-FFF2-40B4-BE49-F238E27FC236}">
                <a16:creationId xmlns:a16="http://schemas.microsoft.com/office/drawing/2014/main" id="{6A735CC8-2B8A-DA4E-843D-43E79E468264}"/>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kern="1200">
                <a:solidFill>
                  <a:schemeClr val="tx1"/>
                </a:solidFill>
                <a:latin typeface="+mn-lt"/>
                <a:ea typeface="+mn-ea"/>
                <a:cs typeface="+mn-cs"/>
              </a:rPr>
              <a:t>Using activism to raise awareness </a:t>
            </a:r>
          </a:p>
        </p:txBody>
      </p:sp>
      <p:cxnSp>
        <p:nvCxnSpPr>
          <p:cNvPr id="25" name="Straight Connector 24">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757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8">
            <a:extLst>
              <a:ext uri="{FF2B5EF4-FFF2-40B4-BE49-F238E27FC236}">
                <a16:creationId xmlns:a16="http://schemas.microsoft.com/office/drawing/2014/main" id="{E4ADEFD2-E33B-8B5B-CF0D-1EE02D1842E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2509" b="12513"/>
          <a:stretch/>
        </p:blipFill>
        <p:spPr>
          <a:xfrm>
            <a:off x="20" y="1021"/>
            <a:ext cx="12191980" cy="6855958"/>
          </a:xfrm>
          <a:prstGeom prst="rect">
            <a:avLst/>
          </a:prstGeom>
        </p:spPr>
      </p:pic>
      <p:sp>
        <p:nvSpPr>
          <p:cNvPr id="2" name="Title 1">
            <a:extLst>
              <a:ext uri="{FF2B5EF4-FFF2-40B4-BE49-F238E27FC236}">
                <a16:creationId xmlns:a16="http://schemas.microsoft.com/office/drawing/2014/main" id="{5E6D0D9F-896A-E449-9278-D537BDD4DD64}"/>
              </a:ext>
            </a:extLst>
          </p:cNvPr>
          <p:cNvSpPr>
            <a:spLocks noGrp="1"/>
          </p:cNvSpPr>
          <p:nvPr>
            <p:ph type="title"/>
          </p:nvPr>
        </p:nvSpPr>
        <p:spPr>
          <a:xfrm>
            <a:off x="704209" y="635069"/>
            <a:ext cx="4509236" cy="1139139"/>
          </a:xfrm>
        </p:spPr>
        <p:txBody>
          <a:bodyPr>
            <a:normAutofit/>
          </a:bodyPr>
          <a:lstStyle/>
          <a:p>
            <a:r>
              <a:rPr lang="en-GB" sz="3600"/>
              <a:t>Litter picking </a:t>
            </a:r>
            <a:endParaRPr lang="en-US" sz="3600"/>
          </a:p>
        </p:txBody>
      </p:sp>
      <p:sp>
        <p:nvSpPr>
          <p:cNvPr id="3" name="Text Placeholder 2">
            <a:extLst>
              <a:ext uri="{FF2B5EF4-FFF2-40B4-BE49-F238E27FC236}">
                <a16:creationId xmlns:a16="http://schemas.microsoft.com/office/drawing/2014/main" id="{5E5AA02F-0227-0C4B-B114-2D1E35E6EFA3}"/>
              </a:ext>
            </a:extLst>
          </p:cNvPr>
          <p:cNvSpPr>
            <a:spLocks noGrp="1"/>
          </p:cNvSpPr>
          <p:nvPr>
            <p:ph idx="1"/>
          </p:nvPr>
        </p:nvSpPr>
        <p:spPr>
          <a:xfrm>
            <a:off x="720992" y="1941362"/>
            <a:ext cx="4492454" cy="2419097"/>
          </a:xfrm>
        </p:spPr>
        <p:txBody>
          <a:bodyPr anchor="t">
            <a:normAutofit/>
          </a:bodyPr>
          <a:lstStyle/>
          <a:p>
            <a:r>
              <a:rPr lang="en-GB" sz="1800"/>
              <a:t>The whole class went outside to pick litter around the burn and field. When we got down there, we started to litter pick, here is some pictures of before and after. It is crazy how much we can change the world by stopping plastic pollution.</a:t>
            </a:r>
            <a:endParaRPr lang="en-US" sz="1800"/>
          </a:p>
        </p:txBody>
      </p:sp>
      <p:sp>
        <p:nvSpPr>
          <p:cNvPr id="142" name="Oval 129">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64B21F7D-618F-0118-B1DE-8F8EEDA683E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4" b="25003"/>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43" name="Freeform: Shape 131">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33">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20">
            <a:extLst>
              <a:ext uri="{FF2B5EF4-FFF2-40B4-BE49-F238E27FC236}">
                <a16:creationId xmlns:a16="http://schemas.microsoft.com/office/drawing/2014/main" id="{3BAE78C4-B6A4-4A7E-9ED0-B47A0347A2E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6723" b="18277"/>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2" name="Picture 12">
            <a:extLst>
              <a:ext uri="{FF2B5EF4-FFF2-40B4-BE49-F238E27FC236}">
                <a16:creationId xmlns:a16="http://schemas.microsoft.com/office/drawing/2014/main" id="{0AA5C514-742B-ABEC-4CAF-7B2C286B97A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157" r="6407"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45" name="Freeform: Shape 135">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B06395EA-5771-17CA-7C06-CE925424D60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1784" r="5" b="7727"/>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146" name="Freeform: Shape 137">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8">
            <a:extLst>
              <a:ext uri="{FF2B5EF4-FFF2-40B4-BE49-F238E27FC236}">
                <a16:creationId xmlns:a16="http://schemas.microsoft.com/office/drawing/2014/main" id="{1AD90E5D-EF8E-5E0E-E8C0-E4D37171887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3686" r="-4" b="31987"/>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9645921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D09F1-7A93-1062-B0ED-9E3F72B05703}"/>
              </a:ext>
            </a:extLst>
          </p:cNvPr>
          <p:cNvSpPr>
            <a:spLocks noGrp="1"/>
          </p:cNvSpPr>
          <p:nvPr>
            <p:ph type="title"/>
          </p:nvPr>
        </p:nvSpPr>
        <p:spPr>
          <a:xfrm>
            <a:off x="6677536" y="1212358"/>
            <a:ext cx="4668257" cy="1325563"/>
          </a:xfrm>
        </p:spPr>
        <p:txBody>
          <a:bodyPr>
            <a:normAutofit/>
          </a:bodyPr>
          <a:lstStyle/>
          <a:p>
            <a:r>
              <a:rPr lang="en-GB"/>
              <a:t>Litter Pick Results</a:t>
            </a:r>
            <a:endParaRPr lang="en-US"/>
          </a:p>
        </p:txBody>
      </p:sp>
      <p:sp>
        <p:nvSpPr>
          <p:cNvPr id="24" name="Freeform: Shape 2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0">
            <a:extLst>
              <a:ext uri="{FF2B5EF4-FFF2-40B4-BE49-F238E27FC236}">
                <a16:creationId xmlns:a16="http://schemas.microsoft.com/office/drawing/2014/main" id="{521AF8C0-9643-6B4E-A74B-E13B246DE0A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4" b="24997"/>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Picture 7">
            <a:extLst>
              <a:ext uri="{FF2B5EF4-FFF2-40B4-BE49-F238E27FC236}">
                <a16:creationId xmlns:a16="http://schemas.microsoft.com/office/drawing/2014/main" id="{DE807120-E18D-1544-9FA6-9881EE89C45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00" r="9242" b="4"/>
          <a:stretch/>
        </p:blipFill>
        <p:spPr>
          <a:xfrm>
            <a:off x="58043" y="7738"/>
            <a:ext cx="4017135" cy="332630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8" name="Picture 8">
            <a:extLst>
              <a:ext uri="{FF2B5EF4-FFF2-40B4-BE49-F238E27FC236}">
                <a16:creationId xmlns:a16="http://schemas.microsoft.com/office/drawing/2014/main" id="{AC1C297B-FEDB-764E-B004-F95E241E797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30216" r="1" b="2019"/>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id="{C38BB1A0-1C08-5405-960B-01EC7DCB429D}"/>
              </a:ext>
            </a:extLst>
          </p:cNvPr>
          <p:cNvSpPr>
            <a:spLocks noGrp="1"/>
          </p:cNvSpPr>
          <p:nvPr>
            <p:ph idx="1"/>
          </p:nvPr>
        </p:nvSpPr>
        <p:spPr>
          <a:xfrm>
            <a:off x="6677538" y="2596086"/>
            <a:ext cx="5180635" cy="3181684"/>
          </a:xfrm>
        </p:spPr>
        <p:txBody>
          <a:bodyPr anchor="t">
            <a:normAutofit/>
          </a:bodyPr>
          <a:lstStyle/>
          <a:p>
            <a:r>
              <a:rPr lang="en-GB"/>
              <a:t>We were surprised by the amount of single use plastic we found and thought to ourselves we need to do something about it!</a:t>
            </a:r>
            <a:endParaRPr lang="en-GB">
              <a:cs typeface="Calibri"/>
            </a:endParaRPr>
          </a:p>
          <a:p>
            <a:r>
              <a:rPr lang="en-GB">
                <a:cs typeface="Calibri"/>
              </a:rPr>
              <a:t>It was time to be proactive instead of reactive!</a:t>
            </a:r>
          </a:p>
        </p:txBody>
      </p:sp>
    </p:spTree>
    <p:extLst>
      <p:ext uri="{BB962C8B-B14F-4D97-AF65-F5344CB8AC3E}">
        <p14:creationId xmlns:p14="http://schemas.microsoft.com/office/powerpoint/2010/main" val="1238133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2">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351D83-ACFD-5F4B-BA5A-9EE901D35A0B}"/>
              </a:ext>
            </a:extLst>
          </p:cNvPr>
          <p:cNvSpPr>
            <a:spLocks noGrp="1"/>
          </p:cNvSpPr>
          <p:nvPr>
            <p:ph type="title"/>
          </p:nvPr>
        </p:nvSpPr>
        <p:spPr>
          <a:xfrm>
            <a:off x="811036" y="1420718"/>
            <a:ext cx="4375151" cy="2858363"/>
          </a:xfrm>
        </p:spPr>
        <p:txBody>
          <a:bodyPr vert="horz" lIns="91440" tIns="45720" rIns="91440" bIns="45720" rtlCol="0" anchor="b">
            <a:normAutofit/>
          </a:bodyPr>
          <a:lstStyle/>
          <a:p>
            <a:r>
              <a:rPr lang="en-US" sz="7200">
                <a:solidFill>
                  <a:schemeClr val="bg1"/>
                </a:solidFill>
              </a:rPr>
              <a:t>Litter pick </a:t>
            </a:r>
          </a:p>
        </p:txBody>
      </p:sp>
      <p:pic>
        <p:nvPicPr>
          <p:cNvPr id="7" name="Picture 7">
            <a:extLst>
              <a:ext uri="{FF2B5EF4-FFF2-40B4-BE49-F238E27FC236}">
                <a16:creationId xmlns:a16="http://schemas.microsoft.com/office/drawing/2014/main" id="{B985AF38-D701-0242-A6AE-313562167D44}"/>
              </a:ext>
              <a:ext uri="{C183D7F6-B498-43B3-948B-1728B52AA6E4}">
                <adec:decorative xmlns:adec="http://schemas.microsoft.com/office/drawing/2017/decorative" val="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5997223" y="-544"/>
            <a:ext cx="6194778" cy="6858000"/>
          </a:xfrm>
          <a:prstGeom prst="rect">
            <a:avLst/>
          </a:prstGeom>
        </p:spPr>
      </p:pic>
      <p:sp>
        <p:nvSpPr>
          <p:cNvPr id="40" name="Freeform: Shape 24">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26">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6284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33800640E766499F91B78E9233C1A5" ma:contentTypeVersion="8" ma:contentTypeDescription="Create a new document." ma:contentTypeScope="" ma:versionID="e6bd86befa9f04af311ca5e9feb33b8a">
  <xsd:schema xmlns:xsd="http://www.w3.org/2001/XMLSchema" xmlns:xs="http://www.w3.org/2001/XMLSchema" xmlns:p="http://schemas.microsoft.com/office/2006/metadata/properties" xmlns:ns2="6f14082a-456e-45e5-8b2a-56e169a0fd5a" targetNamespace="http://schemas.microsoft.com/office/2006/metadata/properties" ma:root="true" ma:fieldsID="a32dc61bafa947f87e294e57fa70c96c" ns2:_="">
    <xsd:import namespace="6f14082a-456e-45e5-8b2a-56e169a0fd5a"/>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14082a-456e-45e5-8b2a-56e169a0f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Tags" ma:index="15"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02B15D-A9AF-4679-9DC5-E0EDD560E6C0}">
  <ds:schemaRefs>
    <ds:schemaRef ds:uri="6f14082a-456e-45e5-8b2a-56e169a0fd5a"/>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C80245-EEC8-45E7-9FE9-4C93E5A888A1}">
  <ds:schemaRefs>
    <ds:schemaRef ds:uri="http://schemas.microsoft.com/office/2006/metadata/properties"/>
    <ds:schemaRef ds:uri="http://www.w3.org/2000/xmlns/"/>
    <ds:schemaRef ds:uri="http://schemas.microsoft.com/office/infopath/2007/PartnerControls"/>
  </ds:schemaRefs>
</ds:datastoreItem>
</file>

<file path=customXml/itemProps3.xml><?xml version="1.0" encoding="utf-8"?>
<ds:datastoreItem xmlns:ds="http://schemas.openxmlformats.org/officeDocument/2006/customXml" ds:itemID="{0AA78921-8A16-44E5-91FE-A16811B97B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336</TotalTime>
  <Words>332</Words>
  <Application>Microsoft Office PowerPoint</Application>
  <PresentationFormat>Widescreen</PresentationFormat>
  <Paragraphs>28</Paragraphs>
  <Slides>13</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Stop Plastic Pollution! Part Two</vt:lpstr>
      <vt:lpstr>Phase two</vt:lpstr>
      <vt:lpstr>Where does the plastic come from? Where does it end up?</vt:lpstr>
      <vt:lpstr>This is how the plastic gets to the ocean. </vt:lpstr>
      <vt:lpstr>Emails</vt:lpstr>
      <vt:lpstr>Phase Three</vt:lpstr>
      <vt:lpstr>Litter picking </vt:lpstr>
      <vt:lpstr>Litter Pick Results</vt:lpstr>
      <vt:lpstr>Litter pick </vt:lpstr>
      <vt:lpstr>Our Class Protest</vt:lpstr>
      <vt:lpstr> Our Class Protest</vt:lpstr>
      <vt:lpstr>Some of our picket signs.</vt:lpstr>
      <vt:lpstr>Class protest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Stop Plastic Pollution!</dc:title>
  <dc:creator>Miss Cowie</dc:creator>
  <cp:lastModifiedBy>Yvonne McBlain</cp:lastModifiedBy>
  <cp:revision>4</cp:revision>
  <dcterms:created xsi:type="dcterms:W3CDTF">2022-06-06T08:07:15Z</dcterms:created>
  <dcterms:modified xsi:type="dcterms:W3CDTF">2022-06-10T12:50:14Z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0x0101001933800640E766499F91B78E9233C1A5</vt:lpwstr>
  </property>
</Properties>
</file>