
<file path=[Content_Types].xml><?xml version="1.0" encoding="utf-8"?>
<Types xmlns="http://schemas.openxmlformats.org/package/2006/content-types">
  <Default ContentType="image/jpeg" Extension="jpg"/>
  <Default ContentType="image/gif" Extension="gif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2" roundtripDataSignature="AMtx7miYesmLAp8pi5/Hkoe7MlmtbYrZu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customschemas.google.com/relationships/presentationmetadata" Target="metadata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eriod"/>
            </a:pPr>
            <a:r>
              <a:rPr lang="en-GB"/>
              <a:t>Be explicit about what you want to be assessed e.g asking for assessment for possible ASD, ADHD etc</a:t>
            </a:r>
            <a:endParaRPr/>
          </a:p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eriod"/>
            </a:pPr>
            <a:r>
              <a:rPr lang="en-GB"/>
              <a:t>Describe behaviour at home and away from home. This could be at school but could also be at </a:t>
            </a:r>
            <a:r>
              <a:rPr lang="en-GB"/>
              <a:t>after school</a:t>
            </a:r>
            <a:r>
              <a:rPr lang="en-GB"/>
              <a:t> clubs, family members houses, out in the community</a:t>
            </a:r>
            <a:endParaRPr/>
          </a:p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eriod"/>
            </a:pPr>
            <a:r>
              <a:rPr lang="en-GB"/>
              <a:t>Remember to include consent for referral from the family and/or young person  as well as a summary fo their observations and concerns</a:t>
            </a:r>
            <a:endParaRPr/>
          </a:p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eriod"/>
            </a:pPr>
            <a:r>
              <a:rPr lang="en-GB"/>
              <a:t>For example, Form 2, Form 6, ICD11 observation tool, outline this in the covering letter in Appendix C</a:t>
            </a:r>
            <a:endParaRPr/>
          </a:p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eriod"/>
            </a:pPr>
            <a:r>
              <a:rPr lang="en-GB"/>
              <a:t>For example analysis/summary of round robin data.  </a:t>
            </a:r>
            <a:r>
              <a:rPr lang="en-GB"/>
              <a:t>Unfiltered</a:t>
            </a:r>
            <a:r>
              <a:rPr lang="en-GB"/>
              <a:t> information takes a long time to sift and can make it difficult to know what is being asked about.  If another professional has provided a report specifically to support the referral, this can of course be included with the family’s consent</a:t>
            </a:r>
            <a:endParaRPr/>
          </a:p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eriod"/>
            </a:pPr>
            <a:r>
              <a:rPr lang="en-GB"/>
              <a:t>For example current supports may mean pupil is managing well in school and you </a:t>
            </a:r>
            <a:r>
              <a:rPr lang="en-GB"/>
              <a:t>have</a:t>
            </a:r>
            <a:r>
              <a:rPr lang="en-GB"/>
              <a:t> no </a:t>
            </a:r>
            <a:r>
              <a:rPr lang="en-GB"/>
              <a:t>concerns</a:t>
            </a:r>
            <a:r>
              <a:rPr lang="en-GB"/>
              <a:t> (but they are reported at home and elsewhere), but the TAC might be concerned in the future there could be impact on mental health, attendance, engagement with learning </a:t>
            </a:r>
            <a:endParaRPr/>
          </a:p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eriod"/>
            </a:pPr>
            <a:r>
              <a:rPr lang="en-GB"/>
              <a:t>Give information about whether or not these are successful and any targeted supports that have been tried. This might be especially important where there is a difference in presentation between home and school. </a:t>
            </a:r>
            <a:endParaRPr/>
          </a:p>
          <a:p>
            <a:pPr indent="-241300" lvl="0" marL="2286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en-GB"/>
              <a:t>E.g. family may </a:t>
            </a:r>
            <a:r>
              <a:rPr lang="en-GB"/>
              <a:t>have</a:t>
            </a:r>
            <a:r>
              <a:rPr lang="en-GB"/>
              <a:t> asked for assessment before, school may </a:t>
            </a:r>
            <a:r>
              <a:rPr lang="en-GB"/>
              <a:t>have</a:t>
            </a:r>
            <a:r>
              <a:rPr lang="en-GB"/>
              <a:t> had increasing </a:t>
            </a:r>
            <a:r>
              <a:rPr lang="en-GB"/>
              <a:t>concerns</a:t>
            </a:r>
            <a:r>
              <a:rPr lang="en-GB"/>
              <a:t>, or noticed a change in presentation when the demands have started to exceed what the pupil can now manage.  There may </a:t>
            </a:r>
            <a:r>
              <a:rPr lang="en-GB"/>
              <a:t>have</a:t>
            </a:r>
            <a:r>
              <a:rPr lang="en-GB"/>
              <a:t> been issues in the </a:t>
            </a:r>
            <a:r>
              <a:rPr lang="en-GB"/>
              <a:t>past</a:t>
            </a:r>
            <a:r>
              <a:rPr lang="en-GB"/>
              <a:t> that required support and seem fine now, but would be indicators of possible NDD (e.g. late to talk?)</a:t>
            </a:r>
            <a:endParaRPr/>
          </a:p>
          <a:p>
            <a:pPr indent="-952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  <a:p>
            <a:pPr indent="-952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  <a:p>
            <a:pPr indent="-952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  <a:p>
            <a:pPr indent="-952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02" name="Google Shape;102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8" name="Google Shape;108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eriod"/>
            </a:pPr>
            <a:r>
              <a:rPr lang="en-GB"/>
              <a:t>Copy and pasting </a:t>
            </a:r>
            <a:r>
              <a:rPr lang="en-GB"/>
              <a:t>unfiltered</a:t>
            </a:r>
            <a:r>
              <a:rPr lang="en-GB"/>
              <a:t> information from the chronology or ‘round robins’ from all class teachers in secondary rarely give a clear picture. They take a long time to sift through and can make it hard to know what is being asked for.  </a:t>
            </a:r>
            <a:endParaRPr/>
          </a:p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eriod"/>
            </a:pPr>
            <a:r>
              <a:rPr lang="en-GB"/>
              <a:t>You are simply responsible for collecting and sharing any relevant information for the referral </a:t>
            </a:r>
            <a:endParaRPr/>
          </a:p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eriod"/>
            </a:pPr>
            <a:r>
              <a:rPr lang="en-GB"/>
              <a:t>The criteria asks about ‘evidence of pervasiveness’ so we would expect to see difficulties in multiple settings – school is only one of these. Remember home and school can have different presentations of difficulties </a:t>
            </a:r>
            <a:endParaRPr/>
          </a:p>
          <a:p>
            <a:pPr indent="-228600" lvl="1" marL="685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GB"/>
              <a:t>In ASD there is masking </a:t>
            </a:r>
            <a:endParaRPr/>
          </a:p>
          <a:p>
            <a:pPr indent="-228600" lvl="1" marL="685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GB"/>
              <a:t>Maybe there are good universal supports in place so issues may be less apparent</a:t>
            </a:r>
            <a:endParaRPr/>
          </a:p>
          <a:p>
            <a:pPr indent="-228600" lvl="1" marL="685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en-GB"/>
              <a:t>If families ask for a referral then you have to do this</a:t>
            </a:r>
            <a:endParaRPr/>
          </a:p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eriod"/>
            </a:pPr>
            <a:r>
              <a:rPr lang="en-GB"/>
              <a:t>For example we don’t need to know they wear a bike helmet under safe.  Only include information that helps to describe the difficulty, impact or current supports.</a:t>
            </a:r>
            <a:endParaRPr/>
          </a:p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eriod"/>
            </a:pPr>
            <a:r>
              <a:rPr lang="en-GB"/>
              <a:t>Summarise and analyse relevant information from the chronology and include this in the Form 2 or minutes (Form 6) – not all the detail is </a:t>
            </a:r>
            <a:r>
              <a:rPr lang="en-GB"/>
              <a:t>relevant</a:t>
            </a:r>
            <a:r>
              <a:rPr lang="en-GB"/>
              <a:t> </a:t>
            </a:r>
            <a:endParaRPr/>
          </a:p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eriod"/>
            </a:pPr>
            <a:r>
              <a:rPr lang="en-GB"/>
              <a:t>If they have come to you to ask for referral for NDD assessment, then under the ASL act you need to gather the info and send it off</a:t>
            </a:r>
            <a:endParaRPr/>
          </a:p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eriod"/>
            </a:pPr>
            <a:r>
              <a:rPr lang="en-GB"/>
              <a:t>The information provided in the guidance is enough if used correctly </a:t>
            </a:r>
            <a:endParaRPr/>
          </a:p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SzPts val="1200"/>
              <a:buAutoNum type="arabicPeriod"/>
            </a:pPr>
            <a:r>
              <a:rPr lang="en-GB"/>
              <a:t>Paperwork created for other purposes/processes usually will outline and emphasise things very differently to what is required to make a referral for NDD assessment.  It is also </a:t>
            </a:r>
            <a:r>
              <a:rPr lang="en-GB"/>
              <a:t>likely</a:t>
            </a:r>
            <a:r>
              <a:rPr lang="en-GB"/>
              <a:t> to include detail that is not relevant and may make it less clear </a:t>
            </a:r>
            <a:r>
              <a:rPr lang="en-GB"/>
              <a:t>what</a:t>
            </a:r>
            <a:r>
              <a:rPr lang="en-GB"/>
              <a:t> is being asked for and why.</a:t>
            </a:r>
            <a:endParaRPr/>
          </a:p>
          <a:p>
            <a:pPr indent="-952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  <a:p>
            <a:pPr indent="-952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1" name="Google Shape;121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eriod"/>
            </a:pPr>
            <a:r>
              <a:rPr lang="en-GB"/>
              <a:t>Click once on the relevant item in the contents a blue hyperlink will appear below and a single click on this will take you to the relevant section</a:t>
            </a:r>
            <a:endParaRPr/>
          </a:p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eriod"/>
            </a:pPr>
            <a:r>
              <a:rPr lang="en-GB"/>
              <a:t>When families/staff query an NDD Appendix B gives a description of the differences, these can be used as mini check lists or to structure observations to gather info for referral </a:t>
            </a:r>
            <a:endParaRPr/>
          </a:p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eriod"/>
            </a:pPr>
            <a:r>
              <a:rPr lang="en-GB"/>
              <a:t>This gives you example paperwork and tools for collating observations for the most commonly queried NDD </a:t>
            </a:r>
            <a:endParaRPr/>
          </a:p>
          <a:p>
            <a:pPr indent="-952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  <a:p>
            <a:pPr indent="-952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  <a:p>
            <a:pPr indent="-95250" lvl="0" marL="1714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22" name="Google Shape;122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8" name="Google Shape;128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eriod"/>
            </a:pPr>
            <a:r>
              <a:rPr lang="en-GB"/>
              <a:t>The document is there to provide you with guidance, an overview of legislation and information about the referral process but </a:t>
            </a:r>
            <a:r>
              <a:rPr lang="en-GB"/>
              <a:t>it's</a:t>
            </a:r>
            <a:r>
              <a:rPr lang="en-GB"/>
              <a:t> fine to jump to the relevant parts when looking for information to make a referral </a:t>
            </a:r>
            <a:endParaRPr/>
          </a:p>
          <a:p>
            <a:pPr indent="-228600" lvl="0" marL="228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AutoNum type="arabicPeriod"/>
            </a:pPr>
            <a:r>
              <a:rPr lang="en-GB"/>
              <a:t>Only include information about the NDD you are referring for. This might include information about multiple NDD if relevant. </a:t>
            </a:r>
            <a:endParaRPr/>
          </a:p>
        </p:txBody>
      </p:sp>
      <p:sp>
        <p:nvSpPr>
          <p:cNvPr id="129" name="Google Shape;129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8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0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3" name="Google Shape;23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" name="Google Shape;29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35" name="Google Shape;35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13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4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14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14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14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16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7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7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gif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"/>
          <p:cNvSpPr txBox="1"/>
          <p:nvPr>
            <p:ph type="title"/>
          </p:nvPr>
        </p:nvSpPr>
        <p:spPr>
          <a:xfrm>
            <a:off x="1073331" y="4231731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Supporting referrals to the Forth Valley NeuroDevelopmental Difficulties (NDD) Assessment Pathway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https://lh5.googleusercontent.com/M5Emnn4-fLJIQto0ytHvuI5Xb-frIct8_0ral-cA5EHK4wys1vACRpCK1E6t3RuV293mCYXC2b8HlWQ2Pftz75I5e6i8sgyzsxoeC9pEpj93FCs-DD8wn0T6B5B2CeyQBA1IGYjp7-n9KZd3SHgW9axaVA=s2048" id="89" name="Google Shape;8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621486" y="378823"/>
            <a:ext cx="2381655" cy="194954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lh5.googleusercontent.com/oVIvYN7BJ_YbiEq0geOm3nOooBmeiE6k0d5X7ZSoLk_KOJ6vx7jIzuMNPR1bbI_zT9aPs4e_5Lm7sI-O2gf7VUs137MQdPdktalz0alOLfoNG-tFxmkh5exBg7N2fRu0H3Zv4PXGCuu3TMhkvq983eXRog=s2048" id="90" name="Google Shape;90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945118" y="952500"/>
            <a:ext cx="4772025" cy="10763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lh3.googleusercontent.com/0XkgZ77GerVMEO4haK0J5e2iQ_061y1I2y8W2aoTB_akV0NhPoO6taffPauokMUB0_4MbqmQB2jRxESwGTQhdv56cGO5kmjEDiZ7_ZMtLC5I1XORiByezyOMX11sc0W8bD24gvzizd2jlQvXgUsdFeoyNQ=s2048" id="91" name="Google Shape;91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683430" y="2268266"/>
            <a:ext cx="1295400" cy="952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https://lh6.googleusercontent.com/2ZbFF6okB_R6gQ1_Kbb_EjQsC3qQTzv8Wbz1Sysldo6zsYiMXweffrf7HNUp6TUAqGmd_2O1U8z3FRjIxR40F6T5Sj4qYWw9g89Gcd_a3q2CTcM5onhwObjWWfUThUTi0HpnmNn2Buo78QHI7ajcM1wkJQ=s2048" id="92" name="Google Shape;92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879010" y="274320"/>
            <a:ext cx="1935480" cy="19354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 txBox="1"/>
          <p:nvPr>
            <p:ph type="title"/>
          </p:nvPr>
        </p:nvSpPr>
        <p:spPr>
          <a:xfrm>
            <a:off x="831850" y="160857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Completing paperwork for referral 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2"/>
          <p:cNvSpPr txBox="1"/>
          <p:nvPr>
            <p:ph idx="1" type="body"/>
          </p:nvPr>
        </p:nvSpPr>
        <p:spPr>
          <a:xfrm>
            <a:off x="663899" y="3619079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5400"/>
              <a:buNone/>
            </a:pPr>
            <a:r>
              <a:rPr lang="en-GB" sz="5400">
                <a:latin typeface="Arial"/>
                <a:ea typeface="Arial"/>
                <a:cs typeface="Arial"/>
                <a:sym typeface="Arial"/>
              </a:rPr>
              <a:t>Do’s and Don’ts</a:t>
            </a:r>
            <a:endParaRPr sz="5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2D050">
            <a:alpha val="64705"/>
          </a:srgbClr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Do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3"/>
          <p:cNvSpPr txBox="1"/>
          <p:nvPr>
            <p:ph idx="1" type="body"/>
          </p:nvPr>
        </p:nvSpPr>
        <p:spPr>
          <a:xfrm>
            <a:off x="838199" y="1825625"/>
            <a:ext cx="10246567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488950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Be clear what you are asking for</a:t>
            </a:r>
            <a:endParaRPr/>
          </a:p>
          <a:p>
            <a:pPr indent="-4889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Give a clear description of issues observed </a:t>
            </a:r>
            <a:endParaRPr/>
          </a:p>
          <a:p>
            <a:pPr indent="-4889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Be clear about family views</a:t>
            </a:r>
            <a:endParaRPr/>
          </a:p>
          <a:p>
            <a:pPr indent="-4889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Be clear about what supporting evidence you are sending</a:t>
            </a:r>
            <a:endParaRPr/>
          </a:p>
          <a:p>
            <a:pPr indent="-4889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Give a </a:t>
            </a:r>
            <a:r>
              <a:rPr b="1" lang="en-GB">
                <a:latin typeface="Arial"/>
                <a:ea typeface="Arial"/>
                <a:cs typeface="Arial"/>
                <a:sym typeface="Arial"/>
              </a:rPr>
              <a:t>summary</a:t>
            </a:r>
            <a:r>
              <a:rPr lang="en-GB">
                <a:latin typeface="Arial"/>
                <a:ea typeface="Arial"/>
                <a:cs typeface="Arial"/>
                <a:sym typeface="Arial"/>
              </a:rPr>
              <a:t> in the paperwork of information from other staff working with pupil</a:t>
            </a:r>
            <a:endParaRPr/>
          </a:p>
          <a:p>
            <a:pPr indent="-4889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Be clear about current or future impact of the potential NDD</a:t>
            </a:r>
            <a:endParaRPr/>
          </a:p>
          <a:p>
            <a:pPr indent="-4889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AutoNum type="arabicPeriod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Be clear about current supports including universal environmental supports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4889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Font typeface="Arial"/>
              <a:buAutoNum type="arabicPeriod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Give summary of how things have presented over time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0000">
            <a:alpha val="67843"/>
          </a:srgbClr>
        </a:solid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Don’t 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501015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Include lots of details that are not relevant to the request</a:t>
            </a:r>
            <a:endParaRPr/>
          </a:p>
          <a:p>
            <a:pPr indent="-501015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Feel it is your responsibility to prove there is an NDD</a:t>
            </a:r>
            <a:endParaRPr/>
          </a:p>
          <a:p>
            <a:pPr indent="-501015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Fall into the trap of thinking </a:t>
            </a:r>
            <a:r>
              <a:rPr lang="en-GB">
                <a:latin typeface="Arial"/>
                <a:ea typeface="Arial"/>
                <a:cs typeface="Arial"/>
                <a:sym typeface="Arial"/>
              </a:rPr>
              <a:t>it's</a:t>
            </a:r>
            <a:r>
              <a:rPr lang="en-GB">
                <a:latin typeface="Arial"/>
                <a:ea typeface="Arial"/>
                <a:cs typeface="Arial"/>
                <a:sym typeface="Arial"/>
              </a:rPr>
              <a:t> always home vs school </a:t>
            </a:r>
            <a:endParaRPr/>
          </a:p>
          <a:p>
            <a:pPr indent="-501015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Feel you have to put something under every SHANARRI heading if it is not relevant to the question</a:t>
            </a:r>
            <a:endParaRPr/>
          </a:p>
          <a:p>
            <a:pPr indent="-501015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Include the full chronology </a:t>
            </a:r>
            <a:endParaRPr/>
          </a:p>
          <a:p>
            <a:pPr indent="-501015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Ask families to go to other agencies to make referrals</a:t>
            </a:r>
            <a:endParaRPr/>
          </a:p>
          <a:p>
            <a:pPr indent="-501015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Feel you need to have assessment from other professionals to make a referral </a:t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48633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94728"/>
              <a:buFont typeface="Arial"/>
              <a:buAutoNum type="arabicPeriod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Submit </a:t>
            </a:r>
            <a:r>
              <a:rPr lang="en-GB">
                <a:latin typeface="Arial"/>
                <a:ea typeface="Arial"/>
                <a:cs typeface="Arial"/>
                <a:sym typeface="Arial"/>
              </a:rPr>
              <a:t>paperwork</a:t>
            </a:r>
            <a:r>
              <a:rPr lang="en-GB">
                <a:latin typeface="Arial"/>
                <a:ea typeface="Arial"/>
                <a:cs typeface="Arial"/>
                <a:sym typeface="Arial"/>
              </a:rPr>
              <a:t> created for another process/purpose</a:t>
            </a:r>
            <a:endParaRPr sz="2691">
              <a:latin typeface="Arial"/>
              <a:ea typeface="Arial"/>
              <a:cs typeface="Arial"/>
              <a:sym typeface="Arial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"/>
          <p:cNvSpPr txBox="1"/>
          <p:nvPr>
            <p:ph type="title"/>
          </p:nvPr>
        </p:nvSpPr>
        <p:spPr>
          <a:xfrm>
            <a:off x="578498" y="951722"/>
            <a:ext cx="10974225" cy="2005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</a:pPr>
            <a:r>
              <a:rPr lang="en-GB" sz="7200">
                <a:latin typeface="Arial"/>
                <a:ea typeface="Arial"/>
                <a:cs typeface="Arial"/>
                <a:sym typeface="Arial"/>
              </a:rPr>
              <a:t>Using guidance document </a:t>
            </a:r>
            <a:endParaRPr sz="72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5"/>
          <p:cNvSpPr txBox="1"/>
          <p:nvPr>
            <p:ph idx="1" type="body"/>
          </p:nvPr>
        </p:nvSpPr>
        <p:spPr>
          <a:xfrm>
            <a:off x="1037123" y="3563096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5400"/>
              <a:buNone/>
            </a:pPr>
            <a:r>
              <a:rPr lang="en-GB" sz="5400">
                <a:latin typeface="Arial"/>
                <a:ea typeface="Arial"/>
                <a:cs typeface="Arial"/>
                <a:sym typeface="Arial"/>
              </a:rPr>
              <a:t>Do’s and Don’ts</a:t>
            </a:r>
            <a:endParaRPr sz="5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92D050">
            <a:alpha val="64705"/>
          </a:srgbClr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Do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14350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Use the hyperlinks to jump to the relevant section 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Use Appendix B when initially considering NDD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Use Appendix C for examples of what to include 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0000">
            <a:alpha val="67843"/>
          </a:srgbClr>
        </a:solidFill>
      </p:bgPr>
    </p:bg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Don’t 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14350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Feel you have to read the full document every time</a:t>
            </a:r>
            <a:endParaRPr/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n-GB">
                <a:latin typeface="Arial"/>
                <a:ea typeface="Arial"/>
                <a:cs typeface="Arial"/>
                <a:sym typeface="Arial"/>
              </a:rPr>
              <a:t>Feel you need to describe something for every potential NDD listed in Appendix B 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2023-03-21T09:52:57Z</dcterms:created>
  <dc:creator>Miss Thomson</dc:creator>
</cp:coreProperties>
</file>